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69"/>
  </p:notesMasterIdLst>
  <p:handoutMasterIdLst>
    <p:handoutMasterId r:id="rId70"/>
  </p:handoutMasterIdLst>
  <p:sldIdLst>
    <p:sldId id="373" r:id="rId5"/>
    <p:sldId id="380" r:id="rId6"/>
    <p:sldId id="386" r:id="rId7"/>
    <p:sldId id="387" r:id="rId8"/>
    <p:sldId id="384" r:id="rId9"/>
    <p:sldId id="385" r:id="rId10"/>
    <p:sldId id="300" r:id="rId11"/>
    <p:sldId id="429" r:id="rId12"/>
    <p:sldId id="430" r:id="rId13"/>
    <p:sldId id="379" r:id="rId14"/>
    <p:sldId id="390" r:id="rId15"/>
    <p:sldId id="391" r:id="rId16"/>
    <p:sldId id="377" r:id="rId17"/>
    <p:sldId id="381" r:id="rId18"/>
    <p:sldId id="393" r:id="rId19"/>
    <p:sldId id="392" r:id="rId20"/>
    <p:sldId id="394" r:id="rId21"/>
    <p:sldId id="395" r:id="rId22"/>
    <p:sldId id="396" r:id="rId23"/>
    <p:sldId id="397" r:id="rId24"/>
    <p:sldId id="398" r:id="rId25"/>
    <p:sldId id="399" r:id="rId26"/>
    <p:sldId id="400" r:id="rId27"/>
    <p:sldId id="401" r:id="rId28"/>
    <p:sldId id="443" r:id="rId29"/>
    <p:sldId id="437" r:id="rId30"/>
    <p:sldId id="402" r:id="rId31"/>
    <p:sldId id="404" r:id="rId32"/>
    <p:sldId id="403" r:id="rId33"/>
    <p:sldId id="438" r:id="rId34"/>
    <p:sldId id="405" r:id="rId35"/>
    <p:sldId id="406" r:id="rId36"/>
    <p:sldId id="407" r:id="rId37"/>
    <p:sldId id="408" r:id="rId38"/>
    <p:sldId id="436" r:id="rId39"/>
    <p:sldId id="409" r:id="rId40"/>
    <p:sldId id="410" r:id="rId41"/>
    <p:sldId id="411" r:id="rId42"/>
    <p:sldId id="412" r:id="rId43"/>
    <p:sldId id="413" r:id="rId44"/>
    <p:sldId id="414" r:id="rId45"/>
    <p:sldId id="439" r:id="rId46"/>
    <p:sldId id="440" r:id="rId47"/>
    <p:sldId id="441" r:id="rId48"/>
    <p:sldId id="415" r:id="rId49"/>
    <p:sldId id="416" r:id="rId50"/>
    <p:sldId id="417" r:id="rId51"/>
    <p:sldId id="418" r:id="rId52"/>
    <p:sldId id="419" r:id="rId53"/>
    <p:sldId id="420" r:id="rId54"/>
    <p:sldId id="431" r:id="rId55"/>
    <p:sldId id="421" r:id="rId56"/>
    <p:sldId id="422" r:id="rId57"/>
    <p:sldId id="423" r:id="rId58"/>
    <p:sldId id="424" r:id="rId59"/>
    <p:sldId id="432" r:id="rId60"/>
    <p:sldId id="425" r:id="rId61"/>
    <p:sldId id="434" r:id="rId62"/>
    <p:sldId id="442" r:id="rId63"/>
    <p:sldId id="433" r:id="rId64"/>
    <p:sldId id="426" r:id="rId65"/>
    <p:sldId id="428" r:id="rId66"/>
    <p:sldId id="642" r:id="rId67"/>
    <p:sldId id="643" r:id="rId68"/>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973E61-26D6-AE89-5876-3AF799F67DC8}" name="Nathalie Wuiame" initials="NW" userId="S::nathalie.wuiame_skynet.be#ext#@europeansf.onmicrosoft.com::e97071fa-44fc-4137-a0cc-b4eed56db114" providerId="AD"/>
  <p188:author id="{E370729B-B67E-3172-816F-43AC9614DD79}" name="Anne Laure Humbert" initials="AH" userId="S::anne.laure.humbert@gu.se::842e2bc8-1a03-4d14-a25a-c16c958f34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C39C"/>
    <a:srgbClr val="5792CE"/>
    <a:srgbClr val="0F2235"/>
    <a:srgbClr val="AED7BD"/>
    <a:srgbClr val="964091"/>
    <a:srgbClr val="FFFFFF"/>
    <a:srgbClr val="80ADD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321C8D-5B87-D24E-8C66-7D7B85254621}" v="11" dt="2026-05-26T08:04:52.30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30"/>
    <p:restoredTop sz="41918"/>
  </p:normalViewPr>
  <p:slideViewPr>
    <p:cSldViewPr snapToGrid="0">
      <p:cViewPr varScale="1">
        <p:scale>
          <a:sx n="49" d="100"/>
          <a:sy n="49" d="100"/>
        </p:scale>
        <p:origin x="3104" y="17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77"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DC5DA345-7C21-1D5E-45D3-FD1487A5A4BE}"/>
    <pc:docChg chg="modSld">
      <pc:chgData name="Vasia   Madesi" userId="S::vasia.madesi_yellowwindow.com#ext#@europeansf.onmicrosoft.com::16d47c5c-4b5a-452a-bc8a-bb2a63f077b9" providerId="AD" clId="Web-{DC5DA345-7C21-1D5E-45D3-FD1487A5A4BE}" dt="2026-05-19T15:34:06.804" v="27"/>
      <pc:docMkLst>
        <pc:docMk/>
      </pc:docMkLst>
      <pc:sldChg chg="delSp">
        <pc:chgData name="Vasia   Madesi" userId="S::vasia.madesi_yellowwindow.com#ext#@europeansf.onmicrosoft.com::16d47c5c-4b5a-452a-bc8a-bb2a63f077b9" providerId="AD" clId="Web-{DC5DA345-7C21-1D5E-45D3-FD1487A5A4BE}" dt="2026-05-19T15:34:03.976" v="26"/>
        <pc:sldMkLst>
          <pc:docMk/>
          <pc:sldMk cId="2382443678" sldId="402"/>
        </pc:sldMkLst>
      </pc:sldChg>
      <pc:sldChg chg="delSp">
        <pc:chgData name="Vasia   Madesi" userId="S::vasia.madesi_yellowwindow.com#ext#@europeansf.onmicrosoft.com::16d47c5c-4b5a-452a-bc8a-bb2a63f077b9" providerId="AD" clId="Web-{DC5DA345-7C21-1D5E-45D3-FD1487A5A4BE}" dt="2026-05-19T15:34:01.851" v="25"/>
        <pc:sldMkLst>
          <pc:docMk/>
          <pc:sldMk cId="4259295595" sldId="404"/>
        </pc:sldMkLst>
      </pc:sldChg>
      <pc:sldChg chg="delSp">
        <pc:chgData name="Vasia   Madesi" userId="S::vasia.madesi_yellowwindow.com#ext#@europeansf.onmicrosoft.com::16d47c5c-4b5a-452a-bc8a-bb2a63f077b9" providerId="AD" clId="Web-{DC5DA345-7C21-1D5E-45D3-FD1487A5A4BE}" dt="2026-05-19T15:33:56.976" v="23"/>
        <pc:sldMkLst>
          <pc:docMk/>
          <pc:sldMk cId="405678237" sldId="405"/>
        </pc:sldMkLst>
      </pc:sldChg>
      <pc:sldChg chg="delSp">
        <pc:chgData name="Vasia   Madesi" userId="S::vasia.madesi_yellowwindow.com#ext#@europeansf.onmicrosoft.com::16d47c5c-4b5a-452a-bc8a-bb2a63f077b9" providerId="AD" clId="Web-{DC5DA345-7C21-1D5E-45D3-FD1487A5A4BE}" dt="2026-05-19T15:33:54.757" v="22"/>
        <pc:sldMkLst>
          <pc:docMk/>
          <pc:sldMk cId="979034308" sldId="406"/>
        </pc:sldMkLst>
      </pc:sldChg>
      <pc:sldChg chg="delSp">
        <pc:chgData name="Vasia   Madesi" userId="S::vasia.madesi_yellowwindow.com#ext#@europeansf.onmicrosoft.com::16d47c5c-4b5a-452a-bc8a-bb2a63f077b9" providerId="AD" clId="Web-{DC5DA345-7C21-1D5E-45D3-FD1487A5A4BE}" dt="2026-05-19T15:33:50.366" v="21"/>
        <pc:sldMkLst>
          <pc:docMk/>
          <pc:sldMk cId="473292527" sldId="409"/>
        </pc:sldMkLst>
      </pc:sldChg>
      <pc:sldChg chg="delSp">
        <pc:chgData name="Vasia   Madesi" userId="S::vasia.madesi_yellowwindow.com#ext#@europeansf.onmicrosoft.com::16d47c5c-4b5a-452a-bc8a-bb2a63f077b9" providerId="AD" clId="Web-{DC5DA345-7C21-1D5E-45D3-FD1487A5A4BE}" dt="2026-05-19T15:33:47.882" v="20"/>
        <pc:sldMkLst>
          <pc:docMk/>
          <pc:sldMk cId="3206379142" sldId="410"/>
        </pc:sldMkLst>
      </pc:sldChg>
      <pc:sldChg chg="delSp">
        <pc:chgData name="Vasia   Madesi" userId="S::vasia.madesi_yellowwindow.com#ext#@europeansf.onmicrosoft.com::16d47c5c-4b5a-452a-bc8a-bb2a63f077b9" providerId="AD" clId="Web-{DC5DA345-7C21-1D5E-45D3-FD1487A5A4BE}" dt="2026-05-19T15:33:45.491" v="19"/>
        <pc:sldMkLst>
          <pc:docMk/>
          <pc:sldMk cId="1103285555" sldId="411"/>
        </pc:sldMkLst>
      </pc:sldChg>
      <pc:sldChg chg="delSp">
        <pc:chgData name="Vasia   Madesi" userId="S::vasia.madesi_yellowwindow.com#ext#@europeansf.onmicrosoft.com::16d47c5c-4b5a-452a-bc8a-bb2a63f077b9" providerId="AD" clId="Web-{DC5DA345-7C21-1D5E-45D3-FD1487A5A4BE}" dt="2026-05-19T15:33:35.210" v="15"/>
        <pc:sldMkLst>
          <pc:docMk/>
          <pc:sldMk cId="126722004" sldId="415"/>
        </pc:sldMkLst>
      </pc:sldChg>
      <pc:sldChg chg="delSp">
        <pc:chgData name="Vasia   Madesi" userId="S::vasia.madesi_yellowwindow.com#ext#@europeansf.onmicrosoft.com::16d47c5c-4b5a-452a-bc8a-bb2a63f077b9" providerId="AD" clId="Web-{DC5DA345-7C21-1D5E-45D3-FD1487A5A4BE}" dt="2026-05-19T15:33:30.991" v="14"/>
        <pc:sldMkLst>
          <pc:docMk/>
          <pc:sldMk cId="2496409231" sldId="417"/>
        </pc:sldMkLst>
      </pc:sldChg>
      <pc:sldChg chg="delSp">
        <pc:chgData name="Vasia   Madesi" userId="S::vasia.madesi_yellowwindow.com#ext#@europeansf.onmicrosoft.com::16d47c5c-4b5a-452a-bc8a-bb2a63f077b9" providerId="AD" clId="Web-{DC5DA345-7C21-1D5E-45D3-FD1487A5A4BE}" dt="2026-05-19T15:33:28.851" v="13"/>
        <pc:sldMkLst>
          <pc:docMk/>
          <pc:sldMk cId="2700610818" sldId="418"/>
        </pc:sldMkLst>
      </pc:sldChg>
      <pc:sldChg chg="delSp">
        <pc:chgData name="Vasia   Madesi" userId="S::vasia.madesi_yellowwindow.com#ext#@europeansf.onmicrosoft.com::16d47c5c-4b5a-452a-bc8a-bb2a63f077b9" providerId="AD" clId="Web-{DC5DA345-7C21-1D5E-45D3-FD1487A5A4BE}" dt="2026-05-19T15:33:26.226" v="12"/>
        <pc:sldMkLst>
          <pc:docMk/>
          <pc:sldMk cId="3251506409" sldId="421"/>
        </pc:sldMkLst>
      </pc:sldChg>
      <pc:sldChg chg="delSp">
        <pc:chgData name="Vasia   Madesi" userId="S::vasia.madesi_yellowwindow.com#ext#@europeansf.onmicrosoft.com::16d47c5c-4b5a-452a-bc8a-bb2a63f077b9" providerId="AD" clId="Web-{DC5DA345-7C21-1D5E-45D3-FD1487A5A4BE}" dt="2026-05-19T15:33:22.632" v="10"/>
        <pc:sldMkLst>
          <pc:docMk/>
          <pc:sldMk cId="3382747303" sldId="424"/>
        </pc:sldMkLst>
      </pc:sldChg>
      <pc:sldChg chg="delSp">
        <pc:chgData name="Vasia   Madesi" userId="S::vasia.madesi_yellowwindow.com#ext#@europeansf.onmicrosoft.com::16d47c5c-4b5a-452a-bc8a-bb2a63f077b9" providerId="AD" clId="Web-{DC5DA345-7C21-1D5E-45D3-FD1487A5A4BE}" dt="2026-05-19T15:33:18.226" v="8"/>
        <pc:sldMkLst>
          <pc:docMk/>
          <pc:sldMk cId="1987158613" sldId="425"/>
        </pc:sldMkLst>
      </pc:sldChg>
      <pc:sldChg chg="modSp">
        <pc:chgData name="Vasia   Madesi" userId="S::vasia.madesi_yellowwindow.com#ext#@europeansf.onmicrosoft.com::16d47c5c-4b5a-452a-bc8a-bb2a63f077b9" providerId="AD" clId="Web-{DC5DA345-7C21-1D5E-45D3-FD1487A5A4BE}" dt="2026-05-19T15:33:10.804" v="7" actId="1076"/>
        <pc:sldMkLst>
          <pc:docMk/>
          <pc:sldMk cId="2894199290" sldId="426"/>
        </pc:sldMkLst>
        <pc:spChg chg="mod">
          <ac:chgData name="Vasia   Madesi" userId="S::vasia.madesi_yellowwindow.com#ext#@europeansf.onmicrosoft.com::16d47c5c-4b5a-452a-bc8a-bb2a63f077b9" providerId="AD" clId="Web-{DC5DA345-7C21-1D5E-45D3-FD1487A5A4BE}" dt="2026-05-19T15:33:10.804" v="7" actId="1076"/>
          <ac:spMkLst>
            <pc:docMk/>
            <pc:sldMk cId="2894199290" sldId="426"/>
            <ac:spMk id="5" creationId="{9E789B69-E196-D597-804E-0132A7905E6A}"/>
          </ac:spMkLst>
        </pc:spChg>
      </pc:sldChg>
      <pc:sldChg chg="addSp modSp">
        <pc:chgData name="Vasia   Madesi" userId="S::vasia.madesi_yellowwindow.com#ext#@europeansf.onmicrosoft.com::16d47c5c-4b5a-452a-bc8a-bb2a63f077b9" providerId="AD" clId="Web-{DC5DA345-7C21-1D5E-45D3-FD1487A5A4BE}" dt="2026-05-19T15:32:50.429" v="2" actId="20577"/>
        <pc:sldMkLst>
          <pc:docMk/>
          <pc:sldMk cId="266567861" sldId="428"/>
        </pc:sldMkLst>
        <pc:spChg chg="add">
          <ac:chgData name="Vasia   Madesi" userId="S::vasia.madesi_yellowwindow.com#ext#@europeansf.onmicrosoft.com::16d47c5c-4b5a-452a-bc8a-bb2a63f077b9" providerId="AD" clId="Web-{DC5DA345-7C21-1D5E-45D3-FD1487A5A4BE}" dt="2026-05-19T15:32:45.194" v="0"/>
          <ac:spMkLst>
            <pc:docMk/>
            <pc:sldMk cId="266567861" sldId="428"/>
            <ac:spMk id="2" creationId="{69CA2CE0-0DD7-4FE1-0FB8-DB76F61D273B}"/>
          </ac:spMkLst>
        </pc:spChg>
        <pc:spChg chg="mod">
          <ac:chgData name="Vasia   Madesi" userId="S::vasia.madesi_yellowwindow.com#ext#@europeansf.onmicrosoft.com::16d47c5c-4b5a-452a-bc8a-bb2a63f077b9" providerId="AD" clId="Web-{DC5DA345-7C21-1D5E-45D3-FD1487A5A4BE}" dt="2026-05-19T15:32:50.429" v="2" actId="20577"/>
          <ac:spMkLst>
            <pc:docMk/>
            <pc:sldMk cId="266567861" sldId="428"/>
            <ac:spMk id="5" creationId="{39001266-42CE-E42F-CAC4-9C2BED37DD38}"/>
          </ac:spMkLst>
        </pc:spChg>
      </pc:sldChg>
      <pc:sldChg chg="delSp">
        <pc:chgData name="Vasia   Madesi" userId="S::vasia.madesi_yellowwindow.com#ext#@europeansf.onmicrosoft.com::16d47c5c-4b5a-452a-bc8a-bb2a63f077b9" providerId="AD" clId="Web-{DC5DA345-7C21-1D5E-45D3-FD1487A5A4BE}" dt="2026-05-19T15:33:24.726" v="11"/>
        <pc:sldMkLst>
          <pc:docMk/>
          <pc:sldMk cId="1564821825" sldId="431"/>
        </pc:sldMkLst>
      </pc:sldChg>
      <pc:sldChg chg="delSp">
        <pc:chgData name="Vasia   Madesi" userId="S::vasia.madesi_yellowwindow.com#ext#@europeansf.onmicrosoft.com::16d47c5c-4b5a-452a-bc8a-bb2a63f077b9" providerId="AD" clId="Web-{DC5DA345-7C21-1D5E-45D3-FD1487A5A4BE}" dt="2026-05-19T15:33:20.382" v="9"/>
        <pc:sldMkLst>
          <pc:docMk/>
          <pc:sldMk cId="3809245211" sldId="432"/>
        </pc:sldMkLst>
      </pc:sldChg>
      <pc:sldChg chg="delSp">
        <pc:chgData name="Vasia   Madesi" userId="S::vasia.madesi_yellowwindow.com#ext#@europeansf.onmicrosoft.com::16d47c5c-4b5a-452a-bc8a-bb2a63f077b9" providerId="AD" clId="Web-{DC5DA345-7C21-1D5E-45D3-FD1487A5A4BE}" dt="2026-05-19T15:34:06.804" v="27"/>
        <pc:sldMkLst>
          <pc:docMk/>
          <pc:sldMk cId="890920132" sldId="437"/>
        </pc:sldMkLst>
      </pc:sldChg>
      <pc:sldChg chg="delSp">
        <pc:chgData name="Vasia   Madesi" userId="S::vasia.madesi_yellowwindow.com#ext#@europeansf.onmicrosoft.com::16d47c5c-4b5a-452a-bc8a-bb2a63f077b9" providerId="AD" clId="Web-{DC5DA345-7C21-1D5E-45D3-FD1487A5A4BE}" dt="2026-05-19T15:33:58.773" v="24"/>
        <pc:sldMkLst>
          <pc:docMk/>
          <pc:sldMk cId="2034798355" sldId="438"/>
        </pc:sldMkLst>
      </pc:sldChg>
      <pc:sldChg chg="delSp">
        <pc:chgData name="Vasia   Madesi" userId="S::vasia.madesi_yellowwindow.com#ext#@europeansf.onmicrosoft.com::16d47c5c-4b5a-452a-bc8a-bb2a63f077b9" providerId="AD" clId="Web-{DC5DA345-7C21-1D5E-45D3-FD1487A5A4BE}" dt="2026-05-19T15:33:41.460" v="18"/>
        <pc:sldMkLst>
          <pc:docMk/>
          <pc:sldMk cId="3452193226" sldId="439"/>
        </pc:sldMkLst>
      </pc:sldChg>
      <pc:sldChg chg="delSp">
        <pc:chgData name="Vasia   Madesi" userId="S::vasia.madesi_yellowwindow.com#ext#@europeansf.onmicrosoft.com::16d47c5c-4b5a-452a-bc8a-bb2a63f077b9" providerId="AD" clId="Web-{DC5DA345-7C21-1D5E-45D3-FD1487A5A4BE}" dt="2026-05-19T15:33:39.585" v="17"/>
        <pc:sldMkLst>
          <pc:docMk/>
          <pc:sldMk cId="697497328" sldId="440"/>
        </pc:sldMkLst>
      </pc:sldChg>
      <pc:sldChg chg="delSp">
        <pc:chgData name="Vasia   Madesi" userId="S::vasia.madesi_yellowwindow.com#ext#@europeansf.onmicrosoft.com::16d47c5c-4b5a-452a-bc8a-bb2a63f077b9" providerId="AD" clId="Web-{DC5DA345-7C21-1D5E-45D3-FD1487A5A4BE}" dt="2026-05-19T15:33:37.116" v="16"/>
        <pc:sldMkLst>
          <pc:docMk/>
          <pc:sldMk cId="2474926955" sldId="441"/>
        </pc:sldMkLst>
      </pc:sldChg>
    </pc:docChg>
  </pc:docChgLst>
  <pc:docChgLst>
    <pc:chgData name="Vasia   Madesi" userId="S::vasia.madesi_yellowwindow.com#ext#@europeansf.onmicrosoft.com::16d47c5c-4b5a-452a-bc8a-bb2a63f077b9" providerId="AD" clId="Web-{F57510C6-7C1B-08F9-AB41-7700B1223490}"/>
    <pc:docChg chg="addSld delSld modSld">
      <pc:chgData name="Vasia   Madesi" userId="S::vasia.madesi_yellowwindow.com#ext#@europeansf.onmicrosoft.com::16d47c5c-4b5a-452a-bc8a-bb2a63f077b9" providerId="AD" clId="Web-{F57510C6-7C1B-08F9-AB41-7700B1223490}" dt="2026-05-19T15:32:17.502" v="28" actId="20577"/>
      <pc:docMkLst>
        <pc:docMk/>
      </pc:docMkLst>
      <pc:sldChg chg="addSp delSp modSp">
        <pc:chgData name="Vasia   Madesi" userId="S::vasia.madesi_yellowwindow.com#ext#@europeansf.onmicrosoft.com::16d47c5c-4b5a-452a-bc8a-bb2a63f077b9" providerId="AD" clId="Web-{F57510C6-7C1B-08F9-AB41-7700B1223490}" dt="2026-05-19T15:30:06.470" v="6" actId="20577"/>
        <pc:sldMkLst>
          <pc:docMk/>
          <pc:sldMk cId="1900219768" sldId="373"/>
        </pc:sldMkLst>
        <pc:spChg chg="add mod">
          <ac:chgData name="Vasia   Madesi" userId="S::vasia.madesi_yellowwindow.com#ext#@europeansf.onmicrosoft.com::16d47c5c-4b5a-452a-bc8a-bb2a63f077b9" providerId="AD" clId="Web-{F57510C6-7C1B-08F9-AB41-7700B1223490}" dt="2026-05-19T15:30:06.470" v="6" actId="20577"/>
          <ac:spMkLst>
            <pc:docMk/>
            <pc:sldMk cId="1900219768" sldId="373"/>
            <ac:spMk id="5" creationId="{37C8842C-ED4A-EF05-F3C2-BB8C215930EA}"/>
          </ac:spMkLst>
        </pc:spChg>
      </pc:sldChg>
      <pc:sldChg chg="add">
        <pc:chgData name="Vasia   Madesi" userId="S::vasia.madesi_yellowwindow.com#ext#@europeansf.onmicrosoft.com::16d47c5c-4b5a-452a-bc8a-bb2a63f077b9" providerId="AD" clId="Web-{F57510C6-7C1B-08F9-AB41-7700B1223490}" dt="2026-05-19T15:30:54.924" v="7"/>
        <pc:sldMkLst>
          <pc:docMk/>
          <pc:sldMk cId="3469301786" sldId="642"/>
        </pc:sldMkLst>
      </pc:sldChg>
      <pc:sldChg chg="modSp add">
        <pc:chgData name="Vasia   Madesi" userId="S::vasia.madesi_yellowwindow.com#ext#@europeansf.onmicrosoft.com::16d47c5c-4b5a-452a-bc8a-bb2a63f077b9" providerId="AD" clId="Web-{F57510C6-7C1B-08F9-AB41-7700B1223490}" dt="2026-05-19T15:32:17.502" v="28" actId="20577"/>
        <pc:sldMkLst>
          <pc:docMk/>
          <pc:sldMk cId="1330816941" sldId="643"/>
        </pc:sldMkLst>
        <pc:spChg chg="mod">
          <ac:chgData name="Vasia   Madesi" userId="S::vasia.madesi_yellowwindow.com#ext#@europeansf.onmicrosoft.com::16d47c5c-4b5a-452a-bc8a-bb2a63f077b9" providerId="AD" clId="Web-{F57510C6-7C1B-08F9-AB41-7700B1223490}" dt="2026-05-19T15:32:12.315" v="22" actId="20577"/>
          <ac:spMkLst>
            <pc:docMk/>
            <pc:sldMk cId="1330816941" sldId="643"/>
            <ac:spMk id="5" creationId="{7DF1B334-A98B-3F0C-5EAF-1683FA3D8DC7}"/>
          </ac:spMkLst>
        </pc:spChg>
        <pc:spChg chg="mod">
          <ac:chgData name="Vasia   Madesi" userId="S::vasia.madesi_yellowwindow.com#ext#@europeansf.onmicrosoft.com::16d47c5c-4b5a-452a-bc8a-bb2a63f077b9" providerId="AD" clId="Web-{F57510C6-7C1B-08F9-AB41-7700B1223490}" dt="2026-05-19T15:32:17.502" v="28" actId="20577"/>
          <ac:spMkLst>
            <pc:docMk/>
            <pc:sldMk cId="1330816941" sldId="643"/>
            <ac:spMk id="16" creationId="{1FB3101D-55E5-CC48-9F09-7E4D551C0301}"/>
          </ac:spMkLst>
        </pc:spChg>
      </pc:sldChg>
    </pc:docChg>
  </pc:docChgLst>
  <pc:docChgLst>
    <pc:chgData name="Anne Laure Humbert" userId="842e2bc8-1a03-4d14-a25a-c16c958f345d" providerId="ADAL" clId="{2496A9A4-8601-5870-A522-66B69FFE4EAB}"/>
    <pc:docChg chg="custSel modSld">
      <pc:chgData name="Anne Laure Humbert" userId="842e2bc8-1a03-4d14-a25a-c16c958f345d" providerId="ADAL" clId="{2496A9A4-8601-5870-A522-66B69FFE4EAB}" dt="2026-05-26T11:05:41.460" v="124" actId="20577"/>
      <pc:docMkLst>
        <pc:docMk/>
      </pc:docMkLst>
      <pc:sldChg chg="modNotesTx">
        <pc:chgData name="Anne Laure Humbert" userId="842e2bc8-1a03-4d14-a25a-c16c958f345d" providerId="ADAL" clId="{2496A9A4-8601-5870-A522-66B69FFE4EAB}" dt="2026-05-26T11:02:18.685" v="67" actId="20577"/>
        <pc:sldMkLst>
          <pc:docMk/>
          <pc:sldMk cId="1900219768" sldId="373"/>
        </pc:sldMkLst>
      </pc:sldChg>
      <pc:sldChg chg="modNotesTx">
        <pc:chgData name="Anne Laure Humbert" userId="842e2bc8-1a03-4d14-a25a-c16c958f345d" providerId="ADAL" clId="{2496A9A4-8601-5870-A522-66B69FFE4EAB}" dt="2026-05-26T11:03:05.145" v="78" actId="20577"/>
        <pc:sldMkLst>
          <pc:docMk/>
          <pc:sldMk cId="2206206329" sldId="377"/>
        </pc:sldMkLst>
      </pc:sldChg>
      <pc:sldChg chg="modNotesTx">
        <pc:chgData name="Anne Laure Humbert" userId="842e2bc8-1a03-4d14-a25a-c16c958f345d" providerId="ADAL" clId="{2496A9A4-8601-5870-A522-66B69FFE4EAB}" dt="2026-05-26T11:02:54.635" v="75" actId="20577"/>
        <pc:sldMkLst>
          <pc:docMk/>
          <pc:sldMk cId="2963880670" sldId="379"/>
        </pc:sldMkLst>
      </pc:sldChg>
      <pc:sldChg chg="modNotesTx">
        <pc:chgData name="Anne Laure Humbert" userId="842e2bc8-1a03-4d14-a25a-c16c958f345d" providerId="ADAL" clId="{2496A9A4-8601-5870-A522-66B69FFE4EAB}" dt="2026-05-26T11:02:21.428" v="68" actId="20577"/>
        <pc:sldMkLst>
          <pc:docMk/>
          <pc:sldMk cId="1745838413" sldId="380"/>
        </pc:sldMkLst>
      </pc:sldChg>
      <pc:sldChg chg="modNotesTx">
        <pc:chgData name="Anne Laure Humbert" userId="842e2bc8-1a03-4d14-a25a-c16c958f345d" providerId="ADAL" clId="{2496A9A4-8601-5870-A522-66B69FFE4EAB}" dt="2026-05-26T11:03:08.031" v="79" actId="20577"/>
        <pc:sldMkLst>
          <pc:docMk/>
          <pc:sldMk cId="4060640501" sldId="381"/>
        </pc:sldMkLst>
      </pc:sldChg>
      <pc:sldChg chg="modNotesTx">
        <pc:chgData name="Anne Laure Humbert" userId="842e2bc8-1a03-4d14-a25a-c16c958f345d" providerId="ADAL" clId="{2496A9A4-8601-5870-A522-66B69FFE4EAB}" dt="2026-05-26T11:02:30.533" v="71" actId="20577"/>
        <pc:sldMkLst>
          <pc:docMk/>
          <pc:sldMk cId="3572557497" sldId="384"/>
        </pc:sldMkLst>
      </pc:sldChg>
      <pc:sldChg chg="modSp mod modNotesTx">
        <pc:chgData name="Anne Laure Humbert" userId="842e2bc8-1a03-4d14-a25a-c16c958f345d" providerId="ADAL" clId="{2496A9A4-8601-5870-A522-66B69FFE4EAB}" dt="2026-05-26T11:02:37.388" v="72" actId="20577"/>
        <pc:sldMkLst>
          <pc:docMk/>
          <pc:sldMk cId="4125658076" sldId="385"/>
        </pc:sldMkLst>
        <pc:spChg chg="mod">
          <ac:chgData name="Anne Laure Humbert" userId="842e2bc8-1a03-4d14-a25a-c16c958f345d" providerId="ADAL" clId="{2496A9A4-8601-5870-A522-66B69FFE4EAB}" dt="2026-05-26T07:54:06.208" v="8" actId="3626"/>
          <ac:spMkLst>
            <pc:docMk/>
            <pc:sldMk cId="4125658076" sldId="385"/>
            <ac:spMk id="10" creationId="{D96D61C7-E6E8-63B0-861B-5BE999E51458}"/>
          </ac:spMkLst>
        </pc:spChg>
      </pc:sldChg>
      <pc:sldChg chg="modNotesTx">
        <pc:chgData name="Anne Laure Humbert" userId="842e2bc8-1a03-4d14-a25a-c16c958f345d" providerId="ADAL" clId="{2496A9A4-8601-5870-A522-66B69FFE4EAB}" dt="2026-05-26T11:02:24.173" v="69" actId="20577"/>
        <pc:sldMkLst>
          <pc:docMk/>
          <pc:sldMk cId="2337757069" sldId="386"/>
        </pc:sldMkLst>
      </pc:sldChg>
      <pc:sldChg chg="modSp mod modNotesTx">
        <pc:chgData name="Anne Laure Humbert" userId="842e2bc8-1a03-4d14-a25a-c16c958f345d" providerId="ADAL" clId="{2496A9A4-8601-5870-A522-66B69FFE4EAB}" dt="2026-05-26T11:02:27.070" v="70" actId="20577"/>
        <pc:sldMkLst>
          <pc:docMk/>
          <pc:sldMk cId="600709339" sldId="387"/>
        </pc:sldMkLst>
        <pc:spChg chg="mod">
          <ac:chgData name="Anne Laure Humbert" userId="842e2bc8-1a03-4d14-a25a-c16c958f345d" providerId="ADAL" clId="{2496A9A4-8601-5870-A522-66B69FFE4EAB}" dt="2026-05-26T07:52:40.031" v="7" actId="20577"/>
          <ac:spMkLst>
            <pc:docMk/>
            <pc:sldMk cId="600709339" sldId="387"/>
            <ac:spMk id="3" creationId="{B19A15CB-D405-EA30-0654-F25D8A9253BC}"/>
          </ac:spMkLst>
        </pc:spChg>
      </pc:sldChg>
      <pc:sldChg chg="modNotesTx">
        <pc:chgData name="Anne Laure Humbert" userId="842e2bc8-1a03-4d14-a25a-c16c958f345d" providerId="ADAL" clId="{2496A9A4-8601-5870-A522-66B69FFE4EAB}" dt="2026-05-26T11:02:57.986" v="76" actId="20577"/>
        <pc:sldMkLst>
          <pc:docMk/>
          <pc:sldMk cId="1150871144" sldId="390"/>
        </pc:sldMkLst>
      </pc:sldChg>
      <pc:sldChg chg="modNotesTx">
        <pc:chgData name="Anne Laure Humbert" userId="842e2bc8-1a03-4d14-a25a-c16c958f345d" providerId="ADAL" clId="{2496A9A4-8601-5870-A522-66B69FFE4EAB}" dt="2026-05-26T11:03:01.309" v="77" actId="20577"/>
        <pc:sldMkLst>
          <pc:docMk/>
          <pc:sldMk cId="473838590" sldId="391"/>
        </pc:sldMkLst>
      </pc:sldChg>
      <pc:sldChg chg="modNotesTx">
        <pc:chgData name="Anne Laure Humbert" userId="842e2bc8-1a03-4d14-a25a-c16c958f345d" providerId="ADAL" clId="{2496A9A4-8601-5870-A522-66B69FFE4EAB}" dt="2026-05-26T11:03:14.748" v="81" actId="20577"/>
        <pc:sldMkLst>
          <pc:docMk/>
          <pc:sldMk cId="1715179863" sldId="392"/>
        </pc:sldMkLst>
      </pc:sldChg>
      <pc:sldChg chg="modNotesTx">
        <pc:chgData name="Anne Laure Humbert" userId="842e2bc8-1a03-4d14-a25a-c16c958f345d" providerId="ADAL" clId="{2496A9A4-8601-5870-A522-66B69FFE4EAB}" dt="2026-05-26T11:03:11.654" v="80" actId="20577"/>
        <pc:sldMkLst>
          <pc:docMk/>
          <pc:sldMk cId="1536901902" sldId="393"/>
        </pc:sldMkLst>
      </pc:sldChg>
      <pc:sldChg chg="modNotesTx">
        <pc:chgData name="Anne Laure Humbert" userId="842e2bc8-1a03-4d14-a25a-c16c958f345d" providerId="ADAL" clId="{2496A9A4-8601-5870-A522-66B69FFE4EAB}" dt="2026-05-26T11:03:18.137" v="82" actId="20577"/>
        <pc:sldMkLst>
          <pc:docMk/>
          <pc:sldMk cId="4204068151" sldId="394"/>
        </pc:sldMkLst>
      </pc:sldChg>
      <pc:sldChg chg="modNotesTx">
        <pc:chgData name="Anne Laure Humbert" userId="842e2bc8-1a03-4d14-a25a-c16c958f345d" providerId="ADAL" clId="{2496A9A4-8601-5870-A522-66B69FFE4EAB}" dt="2026-05-26T11:03:21.366" v="83" actId="20577"/>
        <pc:sldMkLst>
          <pc:docMk/>
          <pc:sldMk cId="2567255333" sldId="395"/>
        </pc:sldMkLst>
      </pc:sldChg>
      <pc:sldChg chg="modNotesTx">
        <pc:chgData name="Anne Laure Humbert" userId="842e2bc8-1a03-4d14-a25a-c16c958f345d" providerId="ADAL" clId="{2496A9A4-8601-5870-A522-66B69FFE4EAB}" dt="2026-05-26T11:03:24.951" v="84" actId="20577"/>
        <pc:sldMkLst>
          <pc:docMk/>
          <pc:sldMk cId="4088620208" sldId="396"/>
        </pc:sldMkLst>
      </pc:sldChg>
      <pc:sldChg chg="modNotesTx">
        <pc:chgData name="Anne Laure Humbert" userId="842e2bc8-1a03-4d14-a25a-c16c958f345d" providerId="ADAL" clId="{2496A9A4-8601-5870-A522-66B69FFE4EAB}" dt="2026-05-26T11:03:27.888" v="85" actId="20577"/>
        <pc:sldMkLst>
          <pc:docMk/>
          <pc:sldMk cId="2847173914" sldId="397"/>
        </pc:sldMkLst>
      </pc:sldChg>
      <pc:sldChg chg="modNotesTx">
        <pc:chgData name="Anne Laure Humbert" userId="842e2bc8-1a03-4d14-a25a-c16c958f345d" providerId="ADAL" clId="{2496A9A4-8601-5870-A522-66B69FFE4EAB}" dt="2026-05-26T11:03:31.055" v="86" actId="20577"/>
        <pc:sldMkLst>
          <pc:docMk/>
          <pc:sldMk cId="685534757" sldId="398"/>
        </pc:sldMkLst>
      </pc:sldChg>
      <pc:sldChg chg="modNotesTx">
        <pc:chgData name="Anne Laure Humbert" userId="842e2bc8-1a03-4d14-a25a-c16c958f345d" providerId="ADAL" clId="{2496A9A4-8601-5870-A522-66B69FFE4EAB}" dt="2026-05-26T11:03:33.413" v="87" actId="20577"/>
        <pc:sldMkLst>
          <pc:docMk/>
          <pc:sldMk cId="4097311173" sldId="399"/>
        </pc:sldMkLst>
      </pc:sldChg>
      <pc:sldChg chg="modNotesTx">
        <pc:chgData name="Anne Laure Humbert" userId="842e2bc8-1a03-4d14-a25a-c16c958f345d" providerId="ADAL" clId="{2496A9A4-8601-5870-A522-66B69FFE4EAB}" dt="2026-05-26T11:03:37.100" v="88" actId="20577"/>
        <pc:sldMkLst>
          <pc:docMk/>
          <pc:sldMk cId="1753362140" sldId="400"/>
        </pc:sldMkLst>
      </pc:sldChg>
      <pc:sldChg chg="modNotesTx">
        <pc:chgData name="Anne Laure Humbert" userId="842e2bc8-1a03-4d14-a25a-c16c958f345d" providerId="ADAL" clId="{2496A9A4-8601-5870-A522-66B69FFE4EAB}" dt="2026-05-26T11:03:48.425" v="91" actId="20577"/>
        <pc:sldMkLst>
          <pc:docMk/>
          <pc:sldMk cId="2382443678" sldId="402"/>
        </pc:sldMkLst>
      </pc:sldChg>
      <pc:sldChg chg="modNotesTx">
        <pc:chgData name="Anne Laure Humbert" userId="842e2bc8-1a03-4d14-a25a-c16c958f345d" providerId="ADAL" clId="{2496A9A4-8601-5870-A522-66B69FFE4EAB}" dt="2026-05-26T11:03:55.974" v="93" actId="20577"/>
        <pc:sldMkLst>
          <pc:docMk/>
          <pc:sldMk cId="124333109" sldId="403"/>
        </pc:sldMkLst>
      </pc:sldChg>
      <pc:sldChg chg="modNotesTx">
        <pc:chgData name="Anne Laure Humbert" userId="842e2bc8-1a03-4d14-a25a-c16c958f345d" providerId="ADAL" clId="{2496A9A4-8601-5870-A522-66B69FFE4EAB}" dt="2026-05-26T11:03:52.305" v="92" actId="20577"/>
        <pc:sldMkLst>
          <pc:docMk/>
          <pc:sldMk cId="4259295595" sldId="404"/>
        </pc:sldMkLst>
      </pc:sldChg>
      <pc:sldChg chg="modNotesTx">
        <pc:chgData name="Anne Laure Humbert" userId="842e2bc8-1a03-4d14-a25a-c16c958f345d" providerId="ADAL" clId="{2496A9A4-8601-5870-A522-66B69FFE4EAB}" dt="2026-05-26T11:04:02.751" v="95" actId="20577"/>
        <pc:sldMkLst>
          <pc:docMk/>
          <pc:sldMk cId="405678237" sldId="405"/>
        </pc:sldMkLst>
      </pc:sldChg>
      <pc:sldChg chg="modNotesTx">
        <pc:chgData name="Anne Laure Humbert" userId="842e2bc8-1a03-4d14-a25a-c16c958f345d" providerId="ADAL" clId="{2496A9A4-8601-5870-A522-66B69FFE4EAB}" dt="2026-05-26T11:04:06.788" v="96" actId="20577"/>
        <pc:sldMkLst>
          <pc:docMk/>
          <pc:sldMk cId="979034308" sldId="406"/>
        </pc:sldMkLst>
      </pc:sldChg>
      <pc:sldChg chg="modNotesTx">
        <pc:chgData name="Anne Laure Humbert" userId="842e2bc8-1a03-4d14-a25a-c16c958f345d" providerId="ADAL" clId="{2496A9A4-8601-5870-A522-66B69FFE4EAB}" dt="2026-05-26T11:04:10.308" v="97" actId="20577"/>
        <pc:sldMkLst>
          <pc:docMk/>
          <pc:sldMk cId="3745519278" sldId="407"/>
        </pc:sldMkLst>
      </pc:sldChg>
      <pc:sldChg chg="modNotesTx">
        <pc:chgData name="Anne Laure Humbert" userId="842e2bc8-1a03-4d14-a25a-c16c958f345d" providerId="ADAL" clId="{2496A9A4-8601-5870-A522-66B69FFE4EAB}" dt="2026-05-26T11:04:14.352" v="98" actId="20577"/>
        <pc:sldMkLst>
          <pc:docMk/>
          <pc:sldMk cId="3041817127" sldId="408"/>
        </pc:sldMkLst>
      </pc:sldChg>
      <pc:sldChg chg="modNotesTx">
        <pc:chgData name="Anne Laure Humbert" userId="842e2bc8-1a03-4d14-a25a-c16c958f345d" providerId="ADAL" clId="{2496A9A4-8601-5870-A522-66B69FFE4EAB}" dt="2026-05-26T11:04:23.405" v="100" actId="20577"/>
        <pc:sldMkLst>
          <pc:docMk/>
          <pc:sldMk cId="473292527" sldId="409"/>
        </pc:sldMkLst>
      </pc:sldChg>
      <pc:sldChg chg="modNotesTx">
        <pc:chgData name="Anne Laure Humbert" userId="842e2bc8-1a03-4d14-a25a-c16c958f345d" providerId="ADAL" clId="{2496A9A4-8601-5870-A522-66B69FFE4EAB}" dt="2026-05-26T11:04:26.089" v="101" actId="20577"/>
        <pc:sldMkLst>
          <pc:docMk/>
          <pc:sldMk cId="3206379142" sldId="410"/>
        </pc:sldMkLst>
      </pc:sldChg>
      <pc:sldChg chg="modNotesTx">
        <pc:chgData name="Anne Laure Humbert" userId="842e2bc8-1a03-4d14-a25a-c16c958f345d" providerId="ADAL" clId="{2496A9A4-8601-5870-A522-66B69FFE4EAB}" dt="2026-05-26T11:04:28.960" v="102" actId="20577"/>
        <pc:sldMkLst>
          <pc:docMk/>
          <pc:sldMk cId="1103285555" sldId="411"/>
        </pc:sldMkLst>
      </pc:sldChg>
      <pc:sldChg chg="modNotesTx">
        <pc:chgData name="Anne Laure Humbert" userId="842e2bc8-1a03-4d14-a25a-c16c958f345d" providerId="ADAL" clId="{2496A9A4-8601-5870-A522-66B69FFE4EAB}" dt="2026-05-26T11:04:33.973" v="103" actId="20577"/>
        <pc:sldMkLst>
          <pc:docMk/>
          <pc:sldMk cId="1982635002" sldId="412"/>
        </pc:sldMkLst>
      </pc:sldChg>
      <pc:sldChg chg="modNotesTx">
        <pc:chgData name="Anne Laure Humbert" userId="842e2bc8-1a03-4d14-a25a-c16c958f345d" providerId="ADAL" clId="{2496A9A4-8601-5870-A522-66B69FFE4EAB}" dt="2026-05-26T11:04:36.349" v="104" actId="20577"/>
        <pc:sldMkLst>
          <pc:docMk/>
          <pc:sldMk cId="4190959882" sldId="413"/>
        </pc:sldMkLst>
      </pc:sldChg>
      <pc:sldChg chg="modSp mod">
        <pc:chgData name="Anne Laure Humbert" userId="842e2bc8-1a03-4d14-a25a-c16c958f345d" providerId="ADAL" clId="{2496A9A4-8601-5870-A522-66B69FFE4EAB}" dt="2026-05-26T08:03:10.483" v="32" actId="2711"/>
        <pc:sldMkLst>
          <pc:docMk/>
          <pc:sldMk cId="1216424939" sldId="414"/>
        </pc:sldMkLst>
        <pc:spChg chg="mod">
          <ac:chgData name="Anne Laure Humbert" userId="842e2bc8-1a03-4d14-a25a-c16c958f345d" providerId="ADAL" clId="{2496A9A4-8601-5870-A522-66B69FFE4EAB}" dt="2026-05-26T08:03:10.483" v="32" actId="2711"/>
          <ac:spMkLst>
            <pc:docMk/>
            <pc:sldMk cId="1216424939" sldId="414"/>
            <ac:spMk id="3" creationId="{0BE76F77-1087-6364-92B7-5612E33016FA}"/>
          </ac:spMkLst>
        </pc:spChg>
      </pc:sldChg>
      <pc:sldChg chg="modSp modNotesTx">
        <pc:chgData name="Anne Laure Humbert" userId="842e2bc8-1a03-4d14-a25a-c16c958f345d" providerId="ADAL" clId="{2496A9A4-8601-5870-A522-66B69FFE4EAB}" dt="2026-05-26T11:04:49.931" v="108" actId="20577"/>
        <pc:sldMkLst>
          <pc:docMk/>
          <pc:sldMk cId="126722004" sldId="415"/>
        </pc:sldMkLst>
        <pc:spChg chg="mod">
          <ac:chgData name="Anne Laure Humbert" userId="842e2bc8-1a03-4d14-a25a-c16c958f345d" providerId="ADAL" clId="{2496A9A4-8601-5870-A522-66B69FFE4EAB}" dt="2026-05-26T08:03:39.370" v="34" actId="20577"/>
          <ac:spMkLst>
            <pc:docMk/>
            <pc:sldMk cId="126722004" sldId="415"/>
            <ac:spMk id="6" creationId="{E5CE49F1-BFA9-A6A6-0399-35B54EF2689A}"/>
          </ac:spMkLst>
        </pc:spChg>
      </pc:sldChg>
      <pc:sldChg chg="modNotesTx">
        <pc:chgData name="Anne Laure Humbert" userId="842e2bc8-1a03-4d14-a25a-c16c958f345d" providerId="ADAL" clId="{2496A9A4-8601-5870-A522-66B69FFE4EAB}" dt="2026-05-26T11:04:53.242" v="109" actId="20577"/>
        <pc:sldMkLst>
          <pc:docMk/>
          <pc:sldMk cId="1294150199" sldId="416"/>
        </pc:sldMkLst>
      </pc:sldChg>
      <pc:sldChg chg="modNotesTx">
        <pc:chgData name="Anne Laure Humbert" userId="842e2bc8-1a03-4d14-a25a-c16c958f345d" providerId="ADAL" clId="{2496A9A4-8601-5870-A522-66B69FFE4EAB}" dt="2026-05-26T11:04:56.603" v="110" actId="20577"/>
        <pc:sldMkLst>
          <pc:docMk/>
          <pc:sldMk cId="2496409231" sldId="417"/>
        </pc:sldMkLst>
      </pc:sldChg>
      <pc:sldChg chg="modSp modNotesTx">
        <pc:chgData name="Anne Laure Humbert" userId="842e2bc8-1a03-4d14-a25a-c16c958f345d" providerId="ADAL" clId="{2496A9A4-8601-5870-A522-66B69FFE4EAB}" dt="2026-05-26T11:04:59.617" v="111" actId="20577"/>
        <pc:sldMkLst>
          <pc:docMk/>
          <pc:sldMk cId="2700610818" sldId="418"/>
        </pc:sldMkLst>
        <pc:spChg chg="mod">
          <ac:chgData name="Anne Laure Humbert" userId="842e2bc8-1a03-4d14-a25a-c16c958f345d" providerId="ADAL" clId="{2496A9A4-8601-5870-A522-66B69FFE4EAB}" dt="2026-05-26T08:03:57.391" v="35" actId="20577"/>
          <ac:spMkLst>
            <pc:docMk/>
            <pc:sldMk cId="2700610818" sldId="418"/>
            <ac:spMk id="6" creationId="{2842CF9D-007A-FDA0-6D6E-7B195CDBB5ED}"/>
          </ac:spMkLst>
        </pc:spChg>
      </pc:sldChg>
      <pc:sldChg chg="modNotesTx">
        <pc:chgData name="Anne Laure Humbert" userId="842e2bc8-1a03-4d14-a25a-c16c958f345d" providerId="ADAL" clId="{2496A9A4-8601-5870-A522-66B69FFE4EAB}" dt="2026-05-26T11:05:02.723" v="112" actId="20577"/>
        <pc:sldMkLst>
          <pc:docMk/>
          <pc:sldMk cId="2850247465" sldId="419"/>
        </pc:sldMkLst>
      </pc:sldChg>
      <pc:sldChg chg="modNotesTx">
        <pc:chgData name="Anne Laure Humbert" userId="842e2bc8-1a03-4d14-a25a-c16c958f345d" providerId="ADAL" clId="{2496A9A4-8601-5870-A522-66B69FFE4EAB}" dt="2026-05-26T11:05:05.101" v="113" actId="20577"/>
        <pc:sldMkLst>
          <pc:docMk/>
          <pc:sldMk cId="1402374315" sldId="420"/>
        </pc:sldMkLst>
      </pc:sldChg>
      <pc:sldChg chg="modSp modNotesTx">
        <pc:chgData name="Anne Laure Humbert" userId="842e2bc8-1a03-4d14-a25a-c16c958f345d" providerId="ADAL" clId="{2496A9A4-8601-5870-A522-66B69FFE4EAB}" dt="2026-05-26T11:05:11.482" v="115" actId="20577"/>
        <pc:sldMkLst>
          <pc:docMk/>
          <pc:sldMk cId="3251506409" sldId="421"/>
        </pc:sldMkLst>
        <pc:spChg chg="mod">
          <ac:chgData name="Anne Laure Humbert" userId="842e2bc8-1a03-4d14-a25a-c16c958f345d" providerId="ADAL" clId="{2496A9A4-8601-5870-A522-66B69FFE4EAB}" dt="2026-05-26T08:04:13.905" v="36" actId="20577"/>
          <ac:spMkLst>
            <pc:docMk/>
            <pc:sldMk cId="3251506409" sldId="421"/>
            <ac:spMk id="14" creationId="{5FE805B2-757F-61AE-33CB-344377C91A1C}"/>
          </ac:spMkLst>
        </pc:spChg>
      </pc:sldChg>
      <pc:sldChg chg="modNotesTx">
        <pc:chgData name="Anne Laure Humbert" userId="842e2bc8-1a03-4d14-a25a-c16c958f345d" providerId="ADAL" clId="{2496A9A4-8601-5870-A522-66B69FFE4EAB}" dt="2026-05-26T11:05:14.977" v="116" actId="20577"/>
        <pc:sldMkLst>
          <pc:docMk/>
          <pc:sldMk cId="795957161" sldId="422"/>
        </pc:sldMkLst>
      </pc:sldChg>
      <pc:sldChg chg="modNotesTx">
        <pc:chgData name="Anne Laure Humbert" userId="842e2bc8-1a03-4d14-a25a-c16c958f345d" providerId="ADAL" clId="{2496A9A4-8601-5870-A522-66B69FFE4EAB}" dt="2026-05-26T11:05:17.141" v="117" actId="20577"/>
        <pc:sldMkLst>
          <pc:docMk/>
          <pc:sldMk cId="3314676555" sldId="423"/>
        </pc:sldMkLst>
      </pc:sldChg>
      <pc:sldChg chg="modNotesTx">
        <pc:chgData name="Anne Laure Humbert" userId="842e2bc8-1a03-4d14-a25a-c16c958f345d" providerId="ADAL" clId="{2496A9A4-8601-5870-A522-66B69FFE4EAB}" dt="2026-05-26T11:05:21.669" v="118" actId="20577"/>
        <pc:sldMkLst>
          <pc:docMk/>
          <pc:sldMk cId="3382747303" sldId="424"/>
        </pc:sldMkLst>
      </pc:sldChg>
      <pc:sldChg chg="modSp mod modNotesTx">
        <pc:chgData name="Anne Laure Humbert" userId="842e2bc8-1a03-4d14-a25a-c16c958f345d" providerId="ADAL" clId="{2496A9A4-8601-5870-A522-66B69FFE4EAB}" dt="2026-05-26T11:05:27.791" v="120" actId="20577"/>
        <pc:sldMkLst>
          <pc:docMk/>
          <pc:sldMk cId="1987158613" sldId="425"/>
        </pc:sldMkLst>
        <pc:spChg chg="mod">
          <ac:chgData name="Anne Laure Humbert" userId="842e2bc8-1a03-4d14-a25a-c16c958f345d" providerId="ADAL" clId="{2496A9A4-8601-5870-A522-66B69FFE4EAB}" dt="2026-05-26T08:04:36.889" v="38" actId="404"/>
          <ac:spMkLst>
            <pc:docMk/>
            <pc:sldMk cId="1987158613" sldId="425"/>
            <ac:spMk id="5" creationId="{772BFAAA-B69E-FAC7-141B-9D980525583F}"/>
          </ac:spMkLst>
        </pc:spChg>
        <pc:spChg chg="mod">
          <ac:chgData name="Anne Laure Humbert" userId="842e2bc8-1a03-4d14-a25a-c16c958f345d" providerId="ADAL" clId="{2496A9A4-8601-5870-A522-66B69FFE4EAB}" dt="2026-05-26T08:04:48.077" v="42" actId="1076"/>
          <ac:spMkLst>
            <pc:docMk/>
            <pc:sldMk cId="1987158613" sldId="425"/>
            <ac:spMk id="11" creationId="{EDF1278F-3ACA-45EA-8EF2-CCD7A516BA57}"/>
          </ac:spMkLst>
        </pc:spChg>
        <pc:spChg chg="mod">
          <ac:chgData name="Anne Laure Humbert" userId="842e2bc8-1a03-4d14-a25a-c16c958f345d" providerId="ADAL" clId="{2496A9A4-8601-5870-A522-66B69FFE4EAB}" dt="2026-05-26T08:04:52.303" v="43" actId="404"/>
          <ac:spMkLst>
            <pc:docMk/>
            <pc:sldMk cId="1987158613" sldId="425"/>
            <ac:spMk id="13" creationId="{ED531D09-F93E-2A4F-2708-FE8CA4FEC76A}"/>
          </ac:spMkLst>
        </pc:spChg>
      </pc:sldChg>
      <pc:sldChg chg="modSp mod modNotesTx">
        <pc:chgData name="Anne Laure Humbert" userId="842e2bc8-1a03-4d14-a25a-c16c958f345d" providerId="ADAL" clId="{2496A9A4-8601-5870-A522-66B69FFE4EAB}" dt="2026-05-26T11:05:41.460" v="124" actId="20577"/>
        <pc:sldMkLst>
          <pc:docMk/>
          <pc:sldMk cId="266567861" sldId="428"/>
        </pc:sldMkLst>
        <pc:spChg chg="mod">
          <ac:chgData name="Anne Laure Humbert" userId="842e2bc8-1a03-4d14-a25a-c16c958f345d" providerId="ADAL" clId="{2496A9A4-8601-5870-A522-66B69FFE4EAB}" dt="2026-05-26T08:05:24.634" v="54" actId="20577"/>
          <ac:spMkLst>
            <pc:docMk/>
            <pc:sldMk cId="266567861" sldId="428"/>
            <ac:spMk id="2" creationId="{69CA2CE0-0DD7-4FE1-0FB8-DB76F61D273B}"/>
          </ac:spMkLst>
        </pc:spChg>
      </pc:sldChg>
      <pc:sldChg chg="modNotesTx">
        <pc:chgData name="Anne Laure Humbert" userId="842e2bc8-1a03-4d14-a25a-c16c958f345d" providerId="ADAL" clId="{2496A9A4-8601-5870-A522-66B69FFE4EAB}" dt="2026-05-26T11:02:48.357" v="73" actId="20577"/>
        <pc:sldMkLst>
          <pc:docMk/>
          <pc:sldMk cId="419852134" sldId="429"/>
        </pc:sldMkLst>
      </pc:sldChg>
      <pc:sldChg chg="modNotesTx">
        <pc:chgData name="Anne Laure Humbert" userId="842e2bc8-1a03-4d14-a25a-c16c958f345d" providerId="ADAL" clId="{2496A9A4-8601-5870-A522-66B69FFE4EAB}" dt="2026-05-26T11:02:51.051" v="74" actId="20577"/>
        <pc:sldMkLst>
          <pc:docMk/>
          <pc:sldMk cId="979333317" sldId="430"/>
        </pc:sldMkLst>
      </pc:sldChg>
      <pc:sldChg chg="modNotesTx">
        <pc:chgData name="Anne Laure Humbert" userId="842e2bc8-1a03-4d14-a25a-c16c958f345d" providerId="ADAL" clId="{2496A9A4-8601-5870-A522-66B69FFE4EAB}" dt="2026-05-26T11:05:09.119" v="114" actId="20577"/>
        <pc:sldMkLst>
          <pc:docMk/>
          <pc:sldMk cId="1564821825" sldId="431"/>
        </pc:sldMkLst>
      </pc:sldChg>
      <pc:sldChg chg="modSp mod modNotesTx">
        <pc:chgData name="Anne Laure Humbert" userId="842e2bc8-1a03-4d14-a25a-c16c958f345d" providerId="ADAL" clId="{2496A9A4-8601-5870-A522-66B69FFE4EAB}" dt="2026-05-26T11:05:24.851" v="119" actId="20577"/>
        <pc:sldMkLst>
          <pc:docMk/>
          <pc:sldMk cId="3809245211" sldId="432"/>
        </pc:sldMkLst>
        <pc:spChg chg="mod">
          <ac:chgData name="Anne Laure Humbert" userId="842e2bc8-1a03-4d14-a25a-c16c958f345d" providerId="ADAL" clId="{2496A9A4-8601-5870-A522-66B69FFE4EAB}" dt="2026-05-26T08:04:29.289" v="37" actId="1076"/>
          <ac:spMkLst>
            <pc:docMk/>
            <pc:sldMk cId="3809245211" sldId="432"/>
            <ac:spMk id="6" creationId="{B5911089-CC80-7CBB-BD45-0159D59A18A9}"/>
          </ac:spMkLst>
        </pc:spChg>
      </pc:sldChg>
      <pc:sldChg chg="modNotesTx">
        <pc:chgData name="Anne Laure Humbert" userId="842e2bc8-1a03-4d14-a25a-c16c958f345d" providerId="ADAL" clId="{2496A9A4-8601-5870-A522-66B69FFE4EAB}" dt="2026-05-26T11:05:36.655" v="123" actId="20577"/>
        <pc:sldMkLst>
          <pc:docMk/>
          <pc:sldMk cId="3084722052" sldId="433"/>
        </pc:sldMkLst>
      </pc:sldChg>
      <pc:sldChg chg="modNotesTx">
        <pc:chgData name="Anne Laure Humbert" userId="842e2bc8-1a03-4d14-a25a-c16c958f345d" providerId="ADAL" clId="{2496A9A4-8601-5870-A522-66B69FFE4EAB}" dt="2026-05-26T11:05:30.956" v="121" actId="20577"/>
        <pc:sldMkLst>
          <pc:docMk/>
          <pc:sldMk cId="2961964357" sldId="434"/>
        </pc:sldMkLst>
      </pc:sldChg>
      <pc:sldChg chg="modNotesTx">
        <pc:chgData name="Anne Laure Humbert" userId="842e2bc8-1a03-4d14-a25a-c16c958f345d" providerId="ADAL" clId="{2496A9A4-8601-5870-A522-66B69FFE4EAB}" dt="2026-05-26T11:04:20.375" v="99" actId="20577"/>
        <pc:sldMkLst>
          <pc:docMk/>
          <pc:sldMk cId="2428861967" sldId="436"/>
        </pc:sldMkLst>
      </pc:sldChg>
      <pc:sldChg chg="modNotesTx">
        <pc:chgData name="Anne Laure Humbert" userId="842e2bc8-1a03-4d14-a25a-c16c958f345d" providerId="ADAL" clId="{2496A9A4-8601-5870-A522-66B69FFE4EAB}" dt="2026-05-26T11:03:43.858" v="90" actId="20577"/>
        <pc:sldMkLst>
          <pc:docMk/>
          <pc:sldMk cId="890920132" sldId="437"/>
        </pc:sldMkLst>
      </pc:sldChg>
      <pc:sldChg chg="modSp mod modNotesTx">
        <pc:chgData name="Anne Laure Humbert" userId="842e2bc8-1a03-4d14-a25a-c16c958f345d" providerId="ADAL" clId="{2496A9A4-8601-5870-A522-66B69FFE4EAB}" dt="2026-05-26T11:03:59.901" v="94" actId="20577"/>
        <pc:sldMkLst>
          <pc:docMk/>
          <pc:sldMk cId="2034798355" sldId="438"/>
        </pc:sldMkLst>
        <pc:spChg chg="mod">
          <ac:chgData name="Anne Laure Humbert" userId="842e2bc8-1a03-4d14-a25a-c16c958f345d" providerId="ADAL" clId="{2496A9A4-8601-5870-A522-66B69FFE4EAB}" dt="2026-05-26T08:01:49.220" v="25" actId="1035"/>
          <ac:spMkLst>
            <pc:docMk/>
            <pc:sldMk cId="2034798355" sldId="438"/>
            <ac:spMk id="21" creationId="{79774F75-D05E-AD62-7867-BB7E11067288}"/>
          </ac:spMkLst>
        </pc:spChg>
      </pc:sldChg>
      <pc:sldChg chg="modSp mod modNotesTx">
        <pc:chgData name="Anne Laure Humbert" userId="842e2bc8-1a03-4d14-a25a-c16c958f345d" providerId="ADAL" clId="{2496A9A4-8601-5870-A522-66B69FFE4EAB}" dt="2026-05-26T11:04:41.235" v="105" actId="20577"/>
        <pc:sldMkLst>
          <pc:docMk/>
          <pc:sldMk cId="3452193226" sldId="439"/>
        </pc:sldMkLst>
        <pc:spChg chg="mod">
          <ac:chgData name="Anne Laure Humbert" userId="842e2bc8-1a03-4d14-a25a-c16c958f345d" providerId="ADAL" clId="{2496A9A4-8601-5870-A522-66B69FFE4EAB}" dt="2026-05-26T08:02:47.449" v="29" actId="14100"/>
          <ac:spMkLst>
            <pc:docMk/>
            <pc:sldMk cId="3452193226" sldId="439"/>
            <ac:spMk id="6" creationId="{E82DCF2D-3234-411E-F909-7CFF4C7AA7C9}"/>
          </ac:spMkLst>
        </pc:spChg>
      </pc:sldChg>
      <pc:sldChg chg="modSp modNotesTx">
        <pc:chgData name="Anne Laure Humbert" userId="842e2bc8-1a03-4d14-a25a-c16c958f345d" providerId="ADAL" clId="{2496A9A4-8601-5870-A522-66B69FFE4EAB}" dt="2026-05-26T11:04:44.291" v="106" actId="20577"/>
        <pc:sldMkLst>
          <pc:docMk/>
          <pc:sldMk cId="697497328" sldId="440"/>
        </pc:sldMkLst>
        <pc:spChg chg="mod">
          <ac:chgData name="Anne Laure Humbert" userId="842e2bc8-1a03-4d14-a25a-c16c958f345d" providerId="ADAL" clId="{2496A9A4-8601-5870-A522-66B69FFE4EAB}" dt="2026-05-26T08:03:02.764" v="31" actId="2711"/>
          <ac:spMkLst>
            <pc:docMk/>
            <pc:sldMk cId="697497328" sldId="440"/>
            <ac:spMk id="4" creationId="{4C47A34B-1520-BC6F-912B-4E198B0889F7}"/>
          </ac:spMkLst>
        </pc:spChg>
      </pc:sldChg>
      <pc:sldChg chg="modSp modNotesTx">
        <pc:chgData name="Anne Laure Humbert" userId="842e2bc8-1a03-4d14-a25a-c16c958f345d" providerId="ADAL" clId="{2496A9A4-8601-5870-A522-66B69FFE4EAB}" dt="2026-05-26T11:04:47.590" v="107" actId="20577"/>
        <pc:sldMkLst>
          <pc:docMk/>
          <pc:sldMk cId="2474926955" sldId="441"/>
        </pc:sldMkLst>
        <pc:spChg chg="mod">
          <ac:chgData name="Anne Laure Humbert" userId="842e2bc8-1a03-4d14-a25a-c16c958f345d" providerId="ADAL" clId="{2496A9A4-8601-5870-A522-66B69FFE4EAB}" dt="2026-05-26T08:03:21.476" v="33" actId="403"/>
          <ac:spMkLst>
            <pc:docMk/>
            <pc:sldMk cId="2474926955" sldId="441"/>
            <ac:spMk id="4" creationId="{4C47A34B-1520-BC6F-912B-4E198B0889F7}"/>
          </ac:spMkLst>
        </pc:spChg>
      </pc:sldChg>
      <pc:sldChg chg="modNotesTx">
        <pc:chgData name="Anne Laure Humbert" userId="842e2bc8-1a03-4d14-a25a-c16c958f345d" providerId="ADAL" clId="{2496A9A4-8601-5870-A522-66B69FFE4EAB}" dt="2026-05-26T11:05:34.516" v="122" actId="20577"/>
        <pc:sldMkLst>
          <pc:docMk/>
          <pc:sldMk cId="215248537" sldId="442"/>
        </pc:sldMkLst>
      </pc:sldChg>
      <pc:sldChg chg="modNotesTx">
        <pc:chgData name="Anne Laure Humbert" userId="842e2bc8-1a03-4d14-a25a-c16c958f345d" providerId="ADAL" clId="{2496A9A4-8601-5870-A522-66B69FFE4EAB}" dt="2026-05-26T11:03:41.617" v="89" actId="20577"/>
        <pc:sldMkLst>
          <pc:docMk/>
          <pc:sldMk cId="836915194" sldId="44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brookesacuk.sharepoint.com/sites/UniSAFEOBU/Shared%20Documents/2303%20UniSAFE%20descriptive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5765130021242748"/>
          <c:y val="3.8035961272475792E-2"/>
          <c:w val="0.42075471151310356"/>
          <c:h val="0.91744426656211542"/>
        </c:manualLayout>
      </c:layout>
      <c:barChart>
        <c:barDir val="bar"/>
        <c:grouping val="clustered"/>
        <c:varyColors val="0"/>
        <c:ser>
          <c:idx val="0"/>
          <c:order val="0"/>
          <c:tx>
            <c:strRef>
              <c:f>'[2303 UniSAFE descriptives.xlsx]reporting FR'!$C$4</c:f>
              <c:strCache>
                <c:ptCount val="1"/>
                <c:pt idx="0">
                  <c:v>Total</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D-DIN" panose="020B050403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'[2303 UniSAFE descriptives.xlsx]reporting FR'!$B$5:$B$14</c:f>
              <c:strCache>
                <c:ptCount val="10"/>
                <c:pt idx="0">
                  <c:v>A été découragé de déposer une plainte</c:v>
                </c:pt>
                <c:pt idx="1">
                  <c:v>Avais peur que personne ne les croie</c:v>
                </c:pt>
                <c:pt idx="2">
                  <c:v>Craignait de ne pas pouvoir poursuivre ses études ou son travail.</c:v>
                </c:pt>
                <c:pt idx="3">
                  <c:v>Craignait que le processus de traitement des plaintes ne soit difficile</c:v>
                </c:pt>
                <c:pt idx="4">
                  <c:v>Craignait que leur harceleur ne se venge </c:v>
                </c:pt>
                <c:pt idx="5">
                  <c:v>Étais mal à l’aise de parler de l’expérience</c:v>
                </c:pt>
                <c:pt idx="6">
                  <c:v>Ne savais pas à qui en parler</c:v>
                </c:pt>
                <c:pt idx="7">
                  <c:v>Ne pensaient pas qu’il se passerait quelque chose même en signalant</c:v>
                </c:pt>
                <c:pt idx="8">
                  <c:v>N’a pas reconnu ce comportement comme de la violence à ce moment</c:v>
                </c:pt>
                <c:pt idx="9">
                  <c:v>Ne savais pas si le comportement était suffisamment grave pour être signalé.</c:v>
                </c:pt>
              </c:strCache>
            </c:strRef>
          </c:cat>
          <c:val>
            <c:numRef>
              <c:f>'[2303 UniSAFE descriptives.xlsx]reporting FR'!$C$5:$C$14</c:f>
              <c:numCache>
                <c:formatCode>0%</c:formatCode>
                <c:ptCount val="10"/>
                <c:pt idx="0">
                  <c:v>2.6499999999999999E-2</c:v>
                </c:pt>
                <c:pt idx="1">
                  <c:v>7.3200000000000001E-2</c:v>
                </c:pt>
                <c:pt idx="2">
                  <c:v>7.7399999999999997E-2</c:v>
                </c:pt>
                <c:pt idx="3">
                  <c:v>9.2799999999999994E-2</c:v>
                </c:pt>
                <c:pt idx="4">
                  <c:v>0.1236</c:v>
                </c:pt>
                <c:pt idx="5">
                  <c:v>0.1343</c:v>
                </c:pt>
                <c:pt idx="6">
                  <c:v>0.16539999999999999</c:v>
                </c:pt>
                <c:pt idx="7">
                  <c:v>0.25619999999999998</c:v>
                </c:pt>
                <c:pt idx="8">
                  <c:v>0.3075</c:v>
                </c:pt>
                <c:pt idx="9">
                  <c:v>0.46829999999999999</c:v>
                </c:pt>
              </c:numCache>
            </c:numRef>
          </c:val>
          <c:extLst xmlns:c15="http://schemas.microsoft.com/office/drawing/2012/chart">
            <c:ext xmlns:c16="http://schemas.microsoft.com/office/drawing/2014/chart" uri="{C3380CC4-5D6E-409C-BE32-E72D297353CC}">
              <c16:uniqueId val="{00000000-7C89-4F96-ADE4-192C2624D1BD}"/>
            </c:ext>
          </c:extLst>
        </c:ser>
        <c:dLbls>
          <c:showLegendKey val="0"/>
          <c:showVal val="0"/>
          <c:showCatName val="0"/>
          <c:showSerName val="0"/>
          <c:showPercent val="0"/>
          <c:showBubbleSize val="0"/>
        </c:dLbls>
        <c:gapWidth val="182"/>
        <c:overlap val="-25"/>
        <c:axId val="1983117055"/>
        <c:axId val="1983112895"/>
        <c:extLst>
          <c:ext xmlns:c15="http://schemas.microsoft.com/office/drawing/2012/chart" uri="{02D57815-91ED-43cb-92C2-25804820EDAC}">
            <c15:filteredBarSeries>
              <c15:ser>
                <c:idx val="1"/>
                <c:order val="1"/>
                <c:tx>
                  <c:strRef>
                    <c:extLst>
                      <c:ext uri="{02D57815-91ED-43cb-92C2-25804820EDAC}">
                        <c15:formulaRef>
                          <c15:sqref>'[2303 UniSAFE descriptives.xlsx]reporting FR'!$D$4</c15:sqref>
                        </c15:formulaRef>
                      </c:ext>
                    </c:extLst>
                    <c:strCache>
                      <c:ptCount val="1"/>
                      <c:pt idx="0">
                        <c:v>Staff</c:v>
                      </c:pt>
                    </c:strCache>
                  </c:strRef>
                </c:tx>
                <c:spPr>
                  <a:solidFill>
                    <a:srgbClr val="588AC7"/>
                  </a:solidFill>
                  <a:ln>
                    <a:noFill/>
                  </a:ln>
                  <a:effectLst/>
                </c:spPr>
                <c:invertIfNegative val="0"/>
                <c:cat>
                  <c:strRef>
                    <c:extLst>
                      <c:ext uri="{02D57815-91ED-43cb-92C2-25804820EDAC}">
                        <c15:formulaRef>
                          <c15:sqref>'[2303 UniSAFE descriptives.xlsx]reporting FR'!$B$5:$B$14</c15:sqref>
                        </c15:formulaRef>
                      </c:ext>
                    </c:extLst>
                    <c:strCache>
                      <c:ptCount val="10"/>
                      <c:pt idx="0">
                        <c:v>A été découragé de déposer une plainte</c:v>
                      </c:pt>
                      <c:pt idx="1">
                        <c:v>Avais peur que personne ne les croie</c:v>
                      </c:pt>
                      <c:pt idx="2">
                        <c:v>Craignait de ne pas pouvoir poursuivre ses études ou son travail.</c:v>
                      </c:pt>
                      <c:pt idx="3">
                        <c:v>Craignait que le processus de traitement des plaintes ne soit difficile</c:v>
                      </c:pt>
                      <c:pt idx="4">
                        <c:v>Craignait que leur harceleur ne se venge </c:v>
                      </c:pt>
                      <c:pt idx="5">
                        <c:v>Étais mal à l’aise de parler de l’expérience</c:v>
                      </c:pt>
                      <c:pt idx="6">
                        <c:v>Ne savais pas à qui en parler</c:v>
                      </c:pt>
                      <c:pt idx="7">
                        <c:v>Ne pensaient pas qu’il se passerait quelque chose même en signalant</c:v>
                      </c:pt>
                      <c:pt idx="8">
                        <c:v>N’a pas reconnu ce comportement comme de la violence à ce moment</c:v>
                      </c:pt>
                      <c:pt idx="9">
                        <c:v>Ne savais pas si le comportement était suffisamment grave pour être signalé.</c:v>
                      </c:pt>
                    </c:strCache>
                  </c:strRef>
                </c:cat>
                <c:val>
                  <c:numRef>
                    <c:extLst>
                      <c:ext uri="{02D57815-91ED-43cb-92C2-25804820EDAC}">
                        <c15:formulaRef>
                          <c15:sqref>'[2303 UniSAFE descriptives.xlsx]reporting FR'!$D$5:$D$14</c15:sqref>
                        </c15:formulaRef>
                      </c:ext>
                    </c:extLst>
                    <c:numCache>
                      <c:formatCode>0%</c:formatCode>
                      <c:ptCount val="10"/>
                      <c:pt idx="0">
                        <c:v>2.3E-2</c:v>
                      </c:pt>
                      <c:pt idx="1">
                        <c:v>4.9799999999999997E-2</c:v>
                      </c:pt>
                      <c:pt idx="2">
                        <c:v>8.2100000000000006E-2</c:v>
                      </c:pt>
                      <c:pt idx="3">
                        <c:v>7.5399999999999995E-2</c:v>
                      </c:pt>
                      <c:pt idx="4">
                        <c:v>0.1275</c:v>
                      </c:pt>
                      <c:pt idx="5">
                        <c:v>0.12379999999999999</c:v>
                      </c:pt>
                      <c:pt idx="6">
                        <c:v>0.1265</c:v>
                      </c:pt>
                      <c:pt idx="7">
                        <c:v>0.2094</c:v>
                      </c:pt>
                      <c:pt idx="8">
                        <c:v>0.31690000000000002</c:v>
                      </c:pt>
                      <c:pt idx="9">
                        <c:v>0.42899999999999999</c:v>
                      </c:pt>
                    </c:numCache>
                  </c:numRef>
                </c:val>
                <c:extLst>
                  <c:ext xmlns:c16="http://schemas.microsoft.com/office/drawing/2014/chart" uri="{C3380CC4-5D6E-409C-BE32-E72D297353CC}">
                    <c16:uniqueId val="{00000001-7C89-4F96-ADE4-192C2624D1B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'[2303 UniSAFE descriptives.xlsx]reporting FR'!$E$4</c15:sqref>
                        </c15:formulaRef>
                      </c:ext>
                    </c:extLst>
                    <c:strCache>
                      <c:ptCount val="1"/>
                      <c:pt idx="0">
                        <c:v>Students</c:v>
                      </c:pt>
                    </c:strCache>
                  </c:strRef>
                </c:tx>
                <c:spPr>
                  <a:solidFill>
                    <a:srgbClr val="863D86"/>
                  </a:solidFill>
                  <a:ln>
                    <a:noFill/>
                  </a:ln>
                  <a:effectLst/>
                </c:spPr>
                <c:invertIfNegative val="0"/>
                <c:cat>
                  <c:strRef>
                    <c:extLst xmlns:c15="http://schemas.microsoft.com/office/drawing/2012/chart">
                      <c:ext xmlns:c15="http://schemas.microsoft.com/office/drawing/2012/chart" uri="{02D57815-91ED-43cb-92C2-25804820EDAC}">
                        <c15:formulaRef>
                          <c15:sqref>'[2303 UniSAFE descriptives.xlsx]reporting FR'!$B$5:$B$14</c15:sqref>
                        </c15:formulaRef>
                      </c:ext>
                    </c:extLst>
                    <c:strCache>
                      <c:ptCount val="10"/>
                      <c:pt idx="0">
                        <c:v>A été découragé de déposer une plainte</c:v>
                      </c:pt>
                      <c:pt idx="1">
                        <c:v>Avais peur que personne ne les croie</c:v>
                      </c:pt>
                      <c:pt idx="2">
                        <c:v>Craignait de ne pas pouvoir poursuivre ses études ou son travail.</c:v>
                      </c:pt>
                      <c:pt idx="3">
                        <c:v>Craignait que le processus de traitement des plaintes ne soit difficile</c:v>
                      </c:pt>
                      <c:pt idx="4">
                        <c:v>Craignait que leur harceleur ne se venge </c:v>
                      </c:pt>
                      <c:pt idx="5">
                        <c:v>Étais mal à l’aise de parler de l’expérience</c:v>
                      </c:pt>
                      <c:pt idx="6">
                        <c:v>Ne savais pas à qui en parler</c:v>
                      </c:pt>
                      <c:pt idx="7">
                        <c:v>Ne pensaient pas qu’il se passerait quelque chose même en signalant</c:v>
                      </c:pt>
                      <c:pt idx="8">
                        <c:v>N’a pas reconnu ce comportement comme de la violence à ce moment</c:v>
                      </c:pt>
                      <c:pt idx="9">
                        <c:v>Ne savais pas si le comportement était suffisamment grave pour être signalé.</c:v>
                      </c:pt>
                    </c:strCache>
                  </c:strRef>
                </c:cat>
                <c:val>
                  <c:numRef>
                    <c:extLst xmlns:c15="http://schemas.microsoft.com/office/drawing/2012/chart">
                      <c:ext xmlns:c15="http://schemas.microsoft.com/office/drawing/2012/chart" uri="{02D57815-91ED-43cb-92C2-25804820EDAC}">
                        <c15:formulaRef>
                          <c15:sqref>'[2303 UniSAFE descriptives.xlsx]reporting FR'!$E$5:$E$14</c15:sqref>
                        </c15:formulaRef>
                      </c:ext>
                    </c:extLst>
                    <c:numCache>
                      <c:formatCode>0%</c:formatCode>
                      <c:ptCount val="10"/>
                      <c:pt idx="0">
                        <c:v>2.8000000000000001E-2</c:v>
                      </c:pt>
                      <c:pt idx="1">
                        <c:v>8.3299999999999999E-2</c:v>
                      </c:pt>
                      <c:pt idx="2">
                        <c:v>7.5399999999999995E-2</c:v>
                      </c:pt>
                      <c:pt idx="3">
                        <c:v>0.1003</c:v>
                      </c:pt>
                      <c:pt idx="4">
                        <c:v>0.122</c:v>
                      </c:pt>
                      <c:pt idx="5">
                        <c:v>0.1389</c:v>
                      </c:pt>
                      <c:pt idx="6">
                        <c:v>0.1822</c:v>
                      </c:pt>
                      <c:pt idx="7">
                        <c:v>0.27650000000000002</c:v>
                      </c:pt>
                      <c:pt idx="8">
                        <c:v>0.30349999999999999</c:v>
                      </c:pt>
                      <c:pt idx="9">
                        <c:v>0.4854</c:v>
                      </c:pt>
                    </c:numCache>
                  </c:numRef>
                </c:val>
                <c:extLst xmlns:c15="http://schemas.microsoft.com/office/drawing/2012/chart">
                  <c:ext xmlns:c16="http://schemas.microsoft.com/office/drawing/2014/chart" uri="{C3380CC4-5D6E-409C-BE32-E72D297353CC}">
                    <c16:uniqueId val="{00000002-7C89-4F96-ADE4-192C2624D1BD}"/>
                  </c:ext>
                </c:extLst>
              </c15:ser>
            </c15:filteredBarSeries>
          </c:ext>
        </c:extLst>
      </c:barChart>
      <c:catAx>
        <c:axId val="1983117055"/>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D-DIN" panose="020B0504030202030204" pitchFamily="34" charset="0"/>
                <a:ea typeface="+mn-ea"/>
                <a:cs typeface="+mn-cs"/>
              </a:defRPr>
            </a:pPr>
            <a:endParaRPr lang="en-US"/>
          </a:p>
        </c:txPr>
        <c:crossAx val="1983112895"/>
        <c:crosses val="autoZero"/>
        <c:auto val="1"/>
        <c:lblAlgn val="ctr"/>
        <c:lblOffset val="100"/>
        <c:noMultiLvlLbl val="0"/>
      </c:catAx>
      <c:valAx>
        <c:axId val="1983112895"/>
        <c:scaling>
          <c:orientation val="minMax"/>
        </c:scaling>
        <c:delete val="1"/>
        <c:axPos val="b"/>
        <c:numFmt formatCode="0%" sourceLinked="1"/>
        <c:majorTickMark val="out"/>
        <c:minorTickMark val="none"/>
        <c:tickLblPos val="nextTo"/>
        <c:crossAx val="1983117055"/>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D-DIN" panose="020B050403020203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26/05/2026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1455844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981049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1507513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12</a:t>
            </a:fld>
            <a:endParaRPr lang="en-US"/>
          </a:p>
        </p:txBody>
      </p:sp>
    </p:spTree>
    <p:extLst>
      <p:ext uri="{BB962C8B-B14F-4D97-AF65-F5344CB8AC3E}">
        <p14:creationId xmlns:p14="http://schemas.microsoft.com/office/powerpoint/2010/main" val="3786152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3552315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959325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1586625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3459069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1448289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19599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19</a:t>
            </a:fld>
            <a:endParaRPr lang="en-US"/>
          </a:p>
        </p:txBody>
      </p:sp>
    </p:spTree>
    <p:extLst>
      <p:ext uri="{BB962C8B-B14F-4D97-AF65-F5344CB8AC3E}">
        <p14:creationId xmlns:p14="http://schemas.microsoft.com/office/powerpoint/2010/main" val="2579827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3059047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1424780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2484261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22</a:t>
            </a:fld>
            <a:endParaRPr lang="en-US"/>
          </a:p>
        </p:txBody>
      </p:sp>
    </p:spTree>
    <p:extLst>
      <p:ext uri="{BB962C8B-B14F-4D97-AF65-F5344CB8AC3E}">
        <p14:creationId xmlns:p14="http://schemas.microsoft.com/office/powerpoint/2010/main" val="2541917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23</a:t>
            </a:fld>
            <a:endParaRPr lang="en-US"/>
          </a:p>
        </p:txBody>
      </p:sp>
    </p:spTree>
    <p:extLst>
      <p:ext uri="{BB962C8B-B14F-4D97-AF65-F5344CB8AC3E}">
        <p14:creationId xmlns:p14="http://schemas.microsoft.com/office/powerpoint/2010/main" val="1112217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25</a:t>
            </a:fld>
            <a:endParaRPr lang="en-US"/>
          </a:p>
        </p:txBody>
      </p:sp>
    </p:spTree>
    <p:extLst>
      <p:ext uri="{BB962C8B-B14F-4D97-AF65-F5344CB8AC3E}">
        <p14:creationId xmlns:p14="http://schemas.microsoft.com/office/powerpoint/2010/main" val="26058520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1850866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33316621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42111420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954182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just">
              <a:lnSpc>
                <a:spcPct val="115000"/>
              </a:lnSpc>
              <a:spcBef>
                <a:spcPts val="0"/>
              </a:spcBef>
              <a:spcAft>
                <a:spcPts val="800"/>
              </a:spcAft>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1085225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5999717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31</a:t>
            </a:fld>
            <a:endParaRPr lang="en-US"/>
          </a:p>
        </p:txBody>
      </p:sp>
    </p:spTree>
    <p:extLst>
      <p:ext uri="{BB962C8B-B14F-4D97-AF65-F5344CB8AC3E}">
        <p14:creationId xmlns:p14="http://schemas.microsoft.com/office/powerpoint/2010/main" val="3017682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ct val="115000"/>
              </a:lnSpc>
              <a:spcBef>
                <a:spcPts val="0"/>
              </a:spcBef>
              <a:spcAft>
                <a:spcPts val="0"/>
              </a:spcAft>
              <a:buSzPts val="1000"/>
              <a:buFont typeface="Symbol" panose="05050102010706020507" pitchFamily="18" charset="2"/>
              <a:buChar char=""/>
              <a:tabLst>
                <a:tab pos="457200" algn="l"/>
              </a:tabLs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32</a:t>
            </a:fld>
            <a:endParaRPr lang="en-US"/>
          </a:p>
        </p:txBody>
      </p:sp>
    </p:spTree>
    <p:extLst>
      <p:ext uri="{BB962C8B-B14F-4D97-AF65-F5344CB8AC3E}">
        <p14:creationId xmlns:p14="http://schemas.microsoft.com/office/powerpoint/2010/main" val="4194509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33</a:t>
            </a:fld>
            <a:endParaRPr lang="en-US"/>
          </a:p>
        </p:txBody>
      </p:sp>
    </p:spTree>
    <p:extLst>
      <p:ext uri="{BB962C8B-B14F-4D97-AF65-F5344CB8AC3E}">
        <p14:creationId xmlns:p14="http://schemas.microsoft.com/office/powerpoint/2010/main" val="42075459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34</a:t>
            </a:fld>
            <a:endParaRPr lang="en-US"/>
          </a:p>
        </p:txBody>
      </p:sp>
    </p:spTree>
    <p:extLst>
      <p:ext uri="{BB962C8B-B14F-4D97-AF65-F5344CB8AC3E}">
        <p14:creationId xmlns:p14="http://schemas.microsoft.com/office/powerpoint/2010/main" val="1916692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35</a:t>
            </a:fld>
            <a:endParaRPr lang="en-US"/>
          </a:p>
        </p:txBody>
      </p:sp>
    </p:spTree>
    <p:extLst>
      <p:ext uri="{BB962C8B-B14F-4D97-AF65-F5344CB8AC3E}">
        <p14:creationId xmlns:p14="http://schemas.microsoft.com/office/powerpoint/2010/main" val="38371742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just">
              <a:lnSpc>
                <a:spcPct val="115000"/>
              </a:lnSpc>
              <a:spcBef>
                <a:spcPts val="0"/>
              </a:spcBef>
              <a:spcAft>
                <a:spcPts val="800"/>
              </a:spcAft>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36</a:t>
            </a:fld>
            <a:endParaRPr lang="en-US"/>
          </a:p>
        </p:txBody>
      </p:sp>
    </p:spTree>
    <p:extLst>
      <p:ext uri="{BB962C8B-B14F-4D97-AF65-F5344CB8AC3E}">
        <p14:creationId xmlns:p14="http://schemas.microsoft.com/office/powerpoint/2010/main" val="4086909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37</a:t>
            </a:fld>
            <a:endParaRPr lang="en-US"/>
          </a:p>
        </p:txBody>
      </p:sp>
    </p:spTree>
    <p:extLst>
      <p:ext uri="{BB962C8B-B14F-4D97-AF65-F5344CB8AC3E}">
        <p14:creationId xmlns:p14="http://schemas.microsoft.com/office/powerpoint/2010/main" val="35658143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38</a:t>
            </a:fld>
            <a:endParaRPr lang="en-US"/>
          </a:p>
        </p:txBody>
      </p:sp>
    </p:spTree>
    <p:extLst>
      <p:ext uri="{BB962C8B-B14F-4D97-AF65-F5344CB8AC3E}">
        <p14:creationId xmlns:p14="http://schemas.microsoft.com/office/powerpoint/2010/main" val="2131416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39</a:t>
            </a:fld>
            <a:endParaRPr lang="en-US"/>
          </a:p>
        </p:txBody>
      </p:sp>
    </p:spTree>
    <p:extLst>
      <p:ext uri="{BB962C8B-B14F-4D97-AF65-F5344CB8AC3E}">
        <p14:creationId xmlns:p14="http://schemas.microsoft.com/office/powerpoint/2010/main" val="32432340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40</a:t>
            </a:fld>
            <a:endParaRPr lang="en-US"/>
          </a:p>
        </p:txBody>
      </p:sp>
    </p:spTree>
    <p:extLst>
      <p:ext uri="{BB962C8B-B14F-4D97-AF65-F5344CB8AC3E}">
        <p14:creationId xmlns:p14="http://schemas.microsoft.com/office/powerpoint/2010/main" val="1025252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133372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41</a:t>
            </a:fld>
            <a:endParaRPr lang="en-US"/>
          </a:p>
        </p:txBody>
      </p:sp>
    </p:spTree>
    <p:extLst>
      <p:ext uri="{BB962C8B-B14F-4D97-AF65-F5344CB8AC3E}">
        <p14:creationId xmlns:p14="http://schemas.microsoft.com/office/powerpoint/2010/main" val="9382608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42</a:t>
            </a:fld>
            <a:endParaRPr lang="en-US"/>
          </a:p>
        </p:txBody>
      </p:sp>
    </p:spTree>
    <p:extLst>
      <p:ext uri="{BB962C8B-B14F-4D97-AF65-F5344CB8AC3E}">
        <p14:creationId xmlns:p14="http://schemas.microsoft.com/office/powerpoint/2010/main" val="3779844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endParaRPr lang="fr-FR"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43</a:t>
            </a:fld>
            <a:endParaRPr lang="en-US"/>
          </a:p>
        </p:txBody>
      </p:sp>
    </p:spTree>
    <p:extLst>
      <p:ext uri="{BB962C8B-B14F-4D97-AF65-F5344CB8AC3E}">
        <p14:creationId xmlns:p14="http://schemas.microsoft.com/office/powerpoint/2010/main" val="7108187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endParaRPr lang="en-GB" sz="1800"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44</a:t>
            </a:fld>
            <a:endParaRPr lang="en-US"/>
          </a:p>
        </p:txBody>
      </p:sp>
    </p:spTree>
    <p:extLst>
      <p:ext uri="{BB962C8B-B14F-4D97-AF65-F5344CB8AC3E}">
        <p14:creationId xmlns:p14="http://schemas.microsoft.com/office/powerpoint/2010/main" val="38531219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45</a:t>
            </a:fld>
            <a:endParaRPr lang="en-US"/>
          </a:p>
        </p:txBody>
      </p:sp>
    </p:spTree>
    <p:extLst>
      <p:ext uri="{BB962C8B-B14F-4D97-AF65-F5344CB8AC3E}">
        <p14:creationId xmlns:p14="http://schemas.microsoft.com/office/powerpoint/2010/main" val="42766173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46</a:t>
            </a:fld>
            <a:endParaRPr lang="en-US"/>
          </a:p>
        </p:txBody>
      </p:sp>
    </p:spTree>
    <p:extLst>
      <p:ext uri="{BB962C8B-B14F-4D97-AF65-F5344CB8AC3E}">
        <p14:creationId xmlns:p14="http://schemas.microsoft.com/office/powerpoint/2010/main" val="32718095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tabLst>
                <a:tab pos="628650" algn="l"/>
              </a:tabLs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47</a:t>
            </a:fld>
            <a:endParaRPr lang="en-US"/>
          </a:p>
        </p:txBody>
      </p:sp>
    </p:spTree>
    <p:extLst>
      <p:ext uri="{BB962C8B-B14F-4D97-AF65-F5344CB8AC3E}">
        <p14:creationId xmlns:p14="http://schemas.microsoft.com/office/powerpoint/2010/main" val="8765779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fontAlgn="base">
              <a:spcBef>
                <a:spcPts val="0"/>
              </a:spcBef>
              <a:spcAft>
                <a:spcPts val="0"/>
              </a:spcAft>
              <a:buSzPts val="1000"/>
              <a:buFont typeface="Symbol" panose="05050102010706020507" pitchFamily="18" charset="2"/>
              <a:buChar char=""/>
              <a:tabLst>
                <a:tab pos="457200" algn="l"/>
              </a:tabLs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48</a:t>
            </a:fld>
            <a:endParaRPr lang="en-US"/>
          </a:p>
        </p:txBody>
      </p:sp>
    </p:spTree>
    <p:extLst>
      <p:ext uri="{BB962C8B-B14F-4D97-AF65-F5344CB8AC3E}">
        <p14:creationId xmlns:p14="http://schemas.microsoft.com/office/powerpoint/2010/main" val="16328479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49</a:t>
            </a:fld>
            <a:endParaRPr lang="en-US"/>
          </a:p>
        </p:txBody>
      </p:sp>
    </p:spTree>
    <p:extLst>
      <p:ext uri="{BB962C8B-B14F-4D97-AF65-F5344CB8AC3E}">
        <p14:creationId xmlns:p14="http://schemas.microsoft.com/office/powerpoint/2010/main" val="23872357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fontAlgn="base">
              <a:spcBef>
                <a:spcPts val="0"/>
              </a:spcBef>
              <a:spcAft>
                <a:spcPts val="0"/>
              </a:spcAft>
              <a:buSzPts val="1000"/>
              <a:buFont typeface="Symbol" panose="05050102010706020507" pitchFamily="18" charset="2"/>
              <a:buNone/>
              <a:tabLst>
                <a:tab pos="457200" algn="l"/>
              </a:tabLs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50</a:t>
            </a:fld>
            <a:endParaRPr lang="en-US"/>
          </a:p>
        </p:txBody>
      </p:sp>
    </p:spTree>
    <p:extLst>
      <p:ext uri="{BB962C8B-B14F-4D97-AF65-F5344CB8AC3E}">
        <p14:creationId xmlns:p14="http://schemas.microsoft.com/office/powerpoint/2010/main" val="1857878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16368460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fontAlgn="base">
              <a:spcBef>
                <a:spcPts val="0"/>
              </a:spcBef>
              <a:spcAft>
                <a:spcPts val="0"/>
              </a:spcAft>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51</a:t>
            </a:fld>
            <a:endParaRPr lang="en-US"/>
          </a:p>
        </p:txBody>
      </p:sp>
    </p:spTree>
    <p:extLst>
      <p:ext uri="{BB962C8B-B14F-4D97-AF65-F5344CB8AC3E}">
        <p14:creationId xmlns:p14="http://schemas.microsoft.com/office/powerpoint/2010/main" val="2225340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52</a:t>
            </a:fld>
            <a:endParaRPr lang="en-US"/>
          </a:p>
        </p:txBody>
      </p:sp>
    </p:spTree>
    <p:extLst>
      <p:ext uri="{BB962C8B-B14F-4D97-AF65-F5344CB8AC3E}">
        <p14:creationId xmlns:p14="http://schemas.microsoft.com/office/powerpoint/2010/main" val="12549037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53</a:t>
            </a:fld>
            <a:endParaRPr lang="en-US"/>
          </a:p>
        </p:txBody>
      </p:sp>
    </p:spTree>
    <p:extLst>
      <p:ext uri="{BB962C8B-B14F-4D97-AF65-F5344CB8AC3E}">
        <p14:creationId xmlns:p14="http://schemas.microsoft.com/office/powerpoint/2010/main" val="6317069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54</a:t>
            </a:fld>
            <a:endParaRPr lang="en-US"/>
          </a:p>
        </p:txBody>
      </p:sp>
    </p:spTree>
    <p:extLst>
      <p:ext uri="{BB962C8B-B14F-4D97-AF65-F5344CB8AC3E}">
        <p14:creationId xmlns:p14="http://schemas.microsoft.com/office/powerpoint/2010/main" val="41867753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55</a:t>
            </a:fld>
            <a:endParaRPr lang="en-US"/>
          </a:p>
        </p:txBody>
      </p:sp>
    </p:spTree>
    <p:extLst>
      <p:ext uri="{BB962C8B-B14F-4D97-AF65-F5344CB8AC3E}">
        <p14:creationId xmlns:p14="http://schemas.microsoft.com/office/powerpoint/2010/main" val="10727905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endParaRPr lang="en-GB" sz="1800"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56</a:t>
            </a:fld>
            <a:endParaRPr lang="en-US"/>
          </a:p>
        </p:txBody>
      </p:sp>
    </p:spTree>
    <p:extLst>
      <p:ext uri="{BB962C8B-B14F-4D97-AF65-F5344CB8AC3E}">
        <p14:creationId xmlns:p14="http://schemas.microsoft.com/office/powerpoint/2010/main" val="34717117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fontAlgn="base">
              <a:spcBef>
                <a:spcPts val="0"/>
              </a:spcBef>
              <a:spcAft>
                <a:spcPts val="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57</a:t>
            </a:fld>
            <a:endParaRPr lang="en-US"/>
          </a:p>
        </p:txBody>
      </p:sp>
    </p:spTree>
    <p:extLst>
      <p:ext uri="{BB962C8B-B14F-4D97-AF65-F5344CB8AC3E}">
        <p14:creationId xmlns:p14="http://schemas.microsoft.com/office/powerpoint/2010/main" val="11263653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58</a:t>
            </a:fld>
            <a:endParaRPr lang="en-US"/>
          </a:p>
        </p:txBody>
      </p:sp>
    </p:spTree>
    <p:extLst>
      <p:ext uri="{BB962C8B-B14F-4D97-AF65-F5344CB8AC3E}">
        <p14:creationId xmlns:p14="http://schemas.microsoft.com/office/powerpoint/2010/main" val="9375708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p>
        </p:txBody>
      </p:sp>
      <p:sp>
        <p:nvSpPr>
          <p:cNvPr id="4" name="Slide Number Placeholder 3"/>
          <p:cNvSpPr>
            <a:spLocks noGrp="1"/>
          </p:cNvSpPr>
          <p:nvPr>
            <p:ph type="sldNum" sz="quarter" idx="5"/>
          </p:nvPr>
        </p:nvSpPr>
        <p:spPr/>
        <p:txBody>
          <a:bodyPr/>
          <a:lstStyle/>
          <a:p>
            <a:fld id="{6F8E2375-F1B1-284C-A827-B0E603FDBDD8}" type="slidenum">
              <a:rPr lang="en-US" smtClean="0"/>
              <a:pPr/>
              <a:t>59</a:t>
            </a:fld>
            <a:endParaRPr lang="en-US"/>
          </a:p>
        </p:txBody>
      </p:sp>
    </p:spTree>
    <p:extLst>
      <p:ext uri="{BB962C8B-B14F-4D97-AF65-F5344CB8AC3E}">
        <p14:creationId xmlns:p14="http://schemas.microsoft.com/office/powerpoint/2010/main" val="38663711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60</a:t>
            </a:fld>
            <a:endParaRPr lang="en-US"/>
          </a:p>
        </p:txBody>
      </p:sp>
    </p:spTree>
    <p:extLst>
      <p:ext uri="{BB962C8B-B14F-4D97-AF65-F5344CB8AC3E}">
        <p14:creationId xmlns:p14="http://schemas.microsoft.com/office/powerpoint/2010/main" val="1594538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6214814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62</a:t>
            </a:fld>
            <a:endParaRPr lang="en-US"/>
          </a:p>
        </p:txBody>
      </p:sp>
    </p:spTree>
    <p:extLst>
      <p:ext uri="{BB962C8B-B14F-4D97-AF65-F5344CB8AC3E}">
        <p14:creationId xmlns:p14="http://schemas.microsoft.com/office/powerpoint/2010/main" val="428412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r>
              <a:rPr lang="fr-FR" sz="1200" dirty="0">
                <a:effectLst/>
                <a:latin typeface="Times New Roman" panose="02020603050405020304" pitchFamily="18" charset="0"/>
                <a:ea typeface="Arial" panose="020B0604020202020204" pitchFamily="34" charset="0"/>
                <a:cs typeface="Times New Roman" panose="02020603050405020304" pitchFamily="18" charset="0"/>
              </a:rPr>
              <a:t>En gardant ce cas à l’esprit, nous commençons par définir les bases, la définition de la violence fondée sur le genre. </a:t>
            </a:r>
          </a:p>
          <a:p>
            <a:pPr marL="0" marR="0" algn="just">
              <a:lnSpc>
                <a:spcPct val="115000"/>
              </a:lnSpc>
              <a:spcBef>
                <a:spcPts val="0"/>
              </a:spcBef>
              <a:spcAft>
                <a:spcPts val="800"/>
              </a:spcAft>
            </a:pPr>
            <a:r>
              <a:rPr lang="fr-FR" sz="1200" dirty="0">
                <a:effectLst/>
                <a:latin typeface="Times New Roman" panose="02020603050405020304" pitchFamily="18" charset="0"/>
                <a:ea typeface="Arial" panose="020B0604020202020204" pitchFamily="34" charset="0"/>
                <a:cs typeface="Times New Roman" panose="02020603050405020304" pitchFamily="18" charset="0"/>
              </a:rPr>
              <a:t>
SSS</a:t>
            </a:r>
          </a:p>
          <a:p>
            <a:pPr marL="0" marR="0" algn="just">
              <a:lnSpc>
                <a:spcPct val="115000"/>
              </a:lnSpc>
              <a:spcBef>
                <a:spcPts val="0"/>
              </a:spcBef>
              <a:spcAft>
                <a:spcPts val="800"/>
              </a:spcAft>
            </a:pPr>
            <a:r>
              <a:rPr lang="fr-FR" sz="1200" dirty="0">
                <a:effectLst/>
                <a:latin typeface="Times New Roman" panose="02020603050405020304" pitchFamily="18" charset="0"/>
                <a:ea typeface="Arial" panose="020B0604020202020204" pitchFamily="34" charset="0"/>
                <a:cs typeface="Times New Roman" panose="02020603050405020304" pitchFamily="18" charset="0"/>
              </a:rPr>
              <a:t>Le Conseil de l’Europe a défini la violence fondée sur le genre : la violence fondée sur le genre fait référence à tout type de préjudice perpétré contre une personne ou un groupe de personnes en raison de leur sexe, de leur genre, de leur orientation sexuelle et/ou de leur identité de genre factuels ou perçus. </a:t>
            </a:r>
          </a:p>
          <a:p>
            <a:pPr marL="0" marR="0" algn="just">
              <a:lnSpc>
                <a:spcPct val="115000"/>
              </a:lnSpc>
              <a:spcBef>
                <a:spcPts val="0"/>
              </a:spcBef>
              <a:spcAft>
                <a:spcPts val="800"/>
              </a:spcAft>
            </a:pPr>
            <a:r>
              <a:rPr lang="fr-FR" sz="1200" dirty="0">
                <a:effectLst/>
                <a:latin typeface="Times New Roman" panose="02020603050405020304" pitchFamily="18" charset="0"/>
                <a:ea typeface="Arial" panose="020B0604020202020204" pitchFamily="34" charset="0"/>
                <a:cs typeface="Times New Roman" panose="02020603050405020304" pitchFamily="18" charset="0"/>
              </a:rPr>
              <a:t>
SSS </a:t>
            </a:r>
          </a:p>
          <a:p>
            <a:pPr marL="0" marR="0" algn="just">
              <a:lnSpc>
                <a:spcPct val="115000"/>
              </a:lnSpc>
              <a:spcBef>
                <a:spcPts val="0"/>
              </a:spcBef>
              <a:spcAft>
                <a:spcPts val="800"/>
              </a:spcAft>
            </a:pPr>
            <a:r>
              <a:rPr lang="fr-FR" sz="1200" dirty="0">
                <a:effectLst/>
                <a:latin typeface="Times New Roman" panose="02020603050405020304" pitchFamily="18" charset="0"/>
                <a:ea typeface="Arial" panose="020B0604020202020204" pitchFamily="34" charset="0"/>
                <a:cs typeface="Times New Roman" panose="02020603050405020304" pitchFamily="18" charset="0"/>
              </a:rPr>
              <a:t>La violence fondée sur le genre peut être sexuelle, physique, verbale, psychologique (émotionnelle) ou socio-économique et elle peut prendre de nombreuses formes. De la violence verbale et des discours de haine sur Internet, au viol ou au meurtre. 
Elle peut être perpétrée par n’importe qui : un conjoint/partenaire actuel ou ancien, un membre de la famille, un collègue de travail, des camarades de classe, des amis, une personne inconnue ou des personnes qui agissent au nom d’institutions culturelles, religieuses, étatiques ou </a:t>
            </a:r>
            <a:r>
              <a:rPr lang="fr-FR" sz="1200" dirty="0" err="1">
                <a:effectLst/>
                <a:latin typeface="Times New Roman" panose="02020603050405020304" pitchFamily="18" charset="0"/>
                <a:ea typeface="Arial" panose="020B0604020202020204" pitchFamily="34" charset="0"/>
                <a:cs typeface="Times New Roman" panose="02020603050405020304" pitchFamily="18" charset="0"/>
              </a:rPr>
              <a:t>intra-étatiques</a:t>
            </a:r>
            <a:r>
              <a:rPr lang="fr-FR" sz="1200" dirty="0">
                <a:effectLst/>
                <a:latin typeface="Times New Roman" panose="02020603050405020304" pitchFamily="18" charset="0"/>
                <a:ea typeface="Arial" panose="020B0604020202020204" pitchFamily="34" charset="0"/>
                <a:cs typeface="Times New Roman" panose="02020603050405020304" pitchFamily="18" charset="0"/>
              </a:rPr>
              <a:t>.</a:t>
            </a:r>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1627066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1994691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17331528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1"/>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2">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hyperlink" Target="http://www.unisafe-toolkit.eu" TargetMode="External"/><Relationship Id="rId5" Type="http://schemas.openxmlformats.org/officeDocument/2006/relationships/image" Target="../media/image13.jpe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hyperlink" Target="https://zenodo.org/record/7220636" TargetMode="External"/><Relationship Id="rId5" Type="http://schemas.openxmlformats.org/officeDocument/2006/relationships/hyperlink" Target="https://unisafe-toolkit.eu/tool-and-action-plan/prevalence/prevalence-information/#questionnaire" TargetMode="Externa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hyperlink" Target="https://www.breakingthesilence.cam.ac.uk/" TargetMode="Externa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hyperlink" Target="https://www.unige.ch/rectorat/egalite/files/1416/1476/0122/Guide_uniunie_ENG_2019.pdf"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7">
            <a:extLst>
              <a:ext uri="{FF2B5EF4-FFF2-40B4-BE49-F238E27FC236}">
                <a16:creationId xmlns:a16="http://schemas.microsoft.com/office/drawing/2014/main" id="{24520777-B918-4140-B0B1-4065658DB36E}"/>
              </a:ext>
            </a:extLst>
          </p:cNvPr>
          <p:cNvSpPr txBox="1"/>
          <p:nvPr/>
        </p:nvSpPr>
        <p:spPr>
          <a:xfrm>
            <a:off x="943030" y="3931094"/>
            <a:ext cx="7306448" cy="830997"/>
          </a:xfrm>
          <a:prstGeom prst="rect">
            <a:avLst/>
          </a:prstGeom>
          <a:noFill/>
        </p:spPr>
        <p:txBody>
          <a:bodyPr wrap="square" lIns="0" tIns="45720" rIns="0" bIns="45720" rtlCol="0" anchor="t">
            <a:spAutoFit/>
          </a:bodyPr>
          <a:lstStyle/>
          <a:p>
            <a:endParaRPr lang="en-US" sz="4800">
              <a:solidFill>
                <a:srgbClr val="FFFFFF"/>
              </a:solidFill>
              <a:latin typeface="Arial" panose="020B0604020202020204" pitchFamily="34" charset="0"/>
              <a:ea typeface="Open Sans"/>
              <a:cs typeface="Arial" panose="020B0604020202020204" pitchFamily="34" charset="0"/>
            </a:endParaRPr>
          </a:p>
        </p:txBody>
      </p:sp>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50874" y="1852269"/>
            <a:ext cx="9690747" cy="1519063"/>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fr-FR" sz="4000" b="1">
                <a:latin typeface="Arial" panose="020B0604020202020204" pitchFamily="34" charset="0"/>
                <a:cs typeface="Arial" panose="020B0604020202020204" pitchFamily="34" charset="0"/>
              </a:rPr>
              <a:t>Formation introductive sur la violence fondée sur le genre dans le milieu universitaire et l’utilisation du cadre d’analyse des 7P</a:t>
            </a:r>
            <a:endParaRPr lang="en-US" sz="4000" b="1">
              <a:latin typeface="Arial" panose="020B0604020202020204" pitchFamily="34" charset="0"/>
              <a:cs typeface="Arial" panose="020B0604020202020204" pitchFamily="34" charset="0"/>
            </a:endParaRP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5" name="ZoneTexte 11">
            <a:extLst>
              <a:ext uri="{FF2B5EF4-FFF2-40B4-BE49-F238E27FC236}">
                <a16:creationId xmlns:a16="http://schemas.microsoft.com/office/drawing/2014/main" id="{37C8842C-ED4A-EF05-F3C2-BB8C215930EA}"/>
              </a:ext>
            </a:extLst>
          </p:cNvPr>
          <p:cNvSpPr txBox="1"/>
          <p:nvPr/>
        </p:nvSpPr>
        <p:spPr>
          <a:xfrm>
            <a:off x="950874" y="4526602"/>
            <a:ext cx="10080702" cy="156966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rgbClr val="FF0000"/>
                </a:solidFill>
                <a:latin typeface="Arial"/>
                <a:cs typeface="Arial"/>
              </a:rPr>
              <a:t>Nom(s) de la/des </a:t>
            </a:r>
            <a:r>
              <a:rPr lang="en-US" sz="2400" b="1" err="1">
                <a:solidFill>
                  <a:srgbClr val="FF0000"/>
                </a:solidFill>
                <a:latin typeface="Arial"/>
                <a:cs typeface="Arial"/>
              </a:rPr>
              <a:t>personne</a:t>
            </a:r>
            <a:r>
              <a:rPr lang="en-US" sz="2400" b="1">
                <a:solidFill>
                  <a:srgbClr val="FF0000"/>
                </a:solidFill>
                <a:latin typeface="Arial"/>
                <a:cs typeface="Arial"/>
              </a:rPr>
              <a:t>(s) </a:t>
            </a:r>
            <a:r>
              <a:rPr lang="en-US" sz="2400" b="1" err="1">
                <a:solidFill>
                  <a:srgbClr val="FF0000"/>
                </a:solidFill>
                <a:latin typeface="Arial"/>
                <a:cs typeface="Arial"/>
              </a:rPr>
              <a:t>facilitatrice</a:t>
            </a:r>
            <a:r>
              <a:rPr lang="en-US" sz="2400" b="1">
                <a:solidFill>
                  <a:srgbClr val="FF0000"/>
                </a:solidFill>
                <a:latin typeface="Arial"/>
                <a:cs typeface="Arial"/>
              </a:rPr>
              <a:t>(s) (</a:t>
            </a:r>
            <a:r>
              <a:rPr lang="en-US" sz="2400" b="1" err="1">
                <a:solidFill>
                  <a:srgbClr val="FF0000"/>
                </a:solidFill>
                <a:latin typeface="Arial"/>
                <a:cs typeface="Arial"/>
              </a:rPr>
              <a:t>pronoms</a:t>
            </a:r>
            <a:r>
              <a:rPr lang="en-US" sz="2400" b="1">
                <a:solidFill>
                  <a:srgbClr val="FF0000"/>
                </a:solidFill>
                <a:latin typeface="Arial"/>
                <a:cs typeface="Arial"/>
              </a:rPr>
              <a:t>), </a:t>
            </a:r>
            <a:r>
              <a:rPr lang="en-US" sz="2400" b="1" err="1">
                <a:solidFill>
                  <a:srgbClr val="FF0000"/>
                </a:solidFill>
                <a:latin typeface="Arial"/>
                <a:cs typeface="Arial"/>
              </a:rPr>
              <a:t>organisation</a:t>
            </a:r>
            <a:endParaRPr lang="en-US" sz="2000" b="1" err="1">
              <a:solidFill>
                <a:srgbClr val="FF0000"/>
              </a:solidFill>
              <a:latin typeface="Arial"/>
              <a:cs typeface="Arial"/>
            </a:endParaRPr>
          </a:p>
          <a:p>
            <a:r>
              <a:rPr lang="en-US" sz="2400" b="1">
                <a:solidFill>
                  <a:srgbClr val="FF0000"/>
                </a:solidFill>
                <a:latin typeface="Arial"/>
                <a:cs typeface="Arial"/>
              </a:rPr>
              <a:t>Jour, xx </a:t>
            </a:r>
            <a:r>
              <a:rPr lang="en-US" sz="2400" b="1" err="1">
                <a:solidFill>
                  <a:srgbClr val="FF0000"/>
                </a:solidFill>
                <a:latin typeface="Arial"/>
                <a:cs typeface="Arial"/>
              </a:rPr>
              <a:t>mois</a:t>
            </a:r>
            <a:r>
              <a:rPr lang="en-US" sz="2400" b="1">
                <a:solidFill>
                  <a:srgbClr val="FF0000"/>
                </a:solidFill>
                <a:latin typeface="Arial"/>
                <a:cs typeface="Arial"/>
              </a:rPr>
              <a:t> 202x</a:t>
            </a:r>
            <a:endParaRPr lang="en-US"/>
          </a:p>
          <a:p>
            <a:endParaRPr lang="en-US" sz="2400" b="1">
              <a:solidFill>
                <a:srgbClr val="FF0000"/>
              </a:solidFill>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57E7D-D0B1-5CC1-8842-76D9EE7ECA2F}"/>
              </a:ext>
            </a:extLst>
          </p:cNvPr>
          <p:cNvSpPr/>
          <p:nvPr/>
        </p:nvSpPr>
        <p:spPr>
          <a:xfrm>
            <a:off x="5254718" y="0"/>
            <a:ext cx="6937282"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CD225D96-FC9A-50F6-767B-063B2418966E}"/>
              </a:ext>
            </a:extLst>
          </p:cNvPr>
          <p:cNvSpPr txBox="1">
            <a:spLocks/>
          </p:cNvSpPr>
          <p:nvPr/>
        </p:nvSpPr>
        <p:spPr>
          <a:xfrm>
            <a:off x="574047" y="875753"/>
            <a:ext cx="4538622" cy="542183"/>
          </a:xfrm>
          <a:prstGeom prst="rect">
            <a:avLst/>
          </a:prstGeom>
          <a:effectLst/>
        </p:spPr>
        <p:txBody>
          <a:bodyPr vert="horz" lIns="0" tIns="192024" rIns="0" bIns="0" rtlCol="0" anchor="t" anchorCtr="0">
            <a:normAutofit fontScale="82500" lnSpcReduction="20000"/>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nSpc>
                <a:spcPct val="100000"/>
              </a:lnSpc>
            </a:pPr>
            <a:endParaRPr lang="en-US"/>
          </a:p>
        </p:txBody>
      </p:sp>
      <p:sp>
        <p:nvSpPr>
          <p:cNvPr id="9" name="TextBox 8">
            <a:extLst>
              <a:ext uri="{FF2B5EF4-FFF2-40B4-BE49-F238E27FC236}">
                <a16:creationId xmlns:a16="http://schemas.microsoft.com/office/drawing/2014/main" id="{C191F190-B178-37C8-2970-3FD6586A6C11}"/>
              </a:ext>
            </a:extLst>
          </p:cNvPr>
          <p:cNvSpPr txBox="1"/>
          <p:nvPr/>
        </p:nvSpPr>
        <p:spPr>
          <a:xfrm>
            <a:off x="5678302" y="769546"/>
            <a:ext cx="6269789" cy="5009833"/>
          </a:xfrm>
          <a:prstGeom prst="rect">
            <a:avLst/>
          </a:prstGeom>
          <a:noFill/>
        </p:spPr>
        <p:txBody>
          <a:bodyPr wrap="square" lIns="0" tIns="45720" rIns="0" bIns="45720" rtlCol="0" anchor="t">
            <a:spAutoFit/>
          </a:bodyPr>
          <a:lstStyle/>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physique</a:t>
            </a:r>
            <a:endParaRPr lang="fr-FR">
              <a:solidFill>
                <a:schemeClr val="bg1"/>
              </a:solidFill>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sexuelle</a:t>
            </a:r>
            <a:endParaRPr lang="fr-FR">
              <a:solidFill>
                <a:schemeClr val="bg1"/>
              </a:solidFill>
              <a:latin typeface="Open Sans"/>
              <a:ea typeface="Open Sans"/>
              <a:cs typeface="Open Sans"/>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psychologique</a:t>
            </a:r>
            <a:endParaRPr lang="fr-FR">
              <a:solidFill>
                <a:schemeClr val="bg1"/>
              </a:solidFill>
              <a:latin typeface="Open Sans"/>
              <a:ea typeface="Open Sans"/>
              <a:cs typeface="Open Sans"/>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économique et financière</a:t>
            </a:r>
            <a:endParaRPr lang="fr-FR">
              <a:solidFill>
                <a:schemeClr val="bg1"/>
              </a:solidFill>
              <a:latin typeface="Open Sans"/>
              <a:ea typeface="Open Sans"/>
              <a:cs typeface="Open Sans"/>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Harcèlement (sexiste et sexuel) </a:t>
            </a:r>
            <a:endParaRPr lang="fr-FR">
              <a:solidFill>
                <a:schemeClr val="bg1"/>
              </a:solidFill>
              <a:latin typeface="Open Sans"/>
              <a:ea typeface="Open Sans"/>
              <a:cs typeface="Open Sans"/>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en ligne</a:t>
            </a:r>
            <a:endParaRPr lang="fr-FR">
              <a:solidFill>
                <a:schemeClr val="bg1"/>
              </a:solidFill>
              <a:latin typeface="Open Sans"/>
              <a:ea typeface="Open Sans"/>
              <a:cs typeface="Open Sans"/>
            </a:endParaRPr>
          </a:p>
          <a:p>
            <a:pPr marL="342900" indent="-342900">
              <a:lnSpc>
                <a:spcPct val="150000"/>
              </a:lnSpc>
              <a:buFont typeface="Wingdings" panose="05000000000000000000" pitchFamily="2" charset="2"/>
              <a:buChar char="q"/>
            </a:pPr>
            <a:r>
              <a:rPr lang="fr-FR" sz="2400">
                <a:solidFill>
                  <a:schemeClr val="bg1"/>
                </a:solidFill>
                <a:latin typeface="Arial"/>
                <a:ea typeface="Open Sans"/>
                <a:cs typeface="Arial"/>
              </a:rPr>
              <a:t>Violence organisationnelle (fondée sur le genre)</a:t>
            </a:r>
            <a:endParaRPr lang="fr-FR">
              <a:solidFill>
                <a:schemeClr val="bg1"/>
              </a:solidFill>
              <a:ea typeface="Open Sans"/>
              <a:cs typeface="Open Sans"/>
            </a:endParaRPr>
          </a:p>
          <a:p>
            <a:pPr marL="342900" indent="-342900">
              <a:lnSpc>
                <a:spcPct val="150000"/>
              </a:lnSpc>
              <a:buFont typeface="Wingdings" panose="05000000000000000000" pitchFamily="2" charset="2"/>
              <a:buChar char="q"/>
            </a:pPr>
            <a:r>
              <a:rPr lang="en-US" sz="2400">
                <a:solidFill>
                  <a:schemeClr val="bg1"/>
                </a:solidFill>
                <a:latin typeface="Arial" panose="020B0604020202020204" pitchFamily="34" charset="0"/>
                <a:ea typeface="Open Sans"/>
                <a:cs typeface="Arial" panose="020B0604020202020204" pitchFamily="34" charset="0"/>
              </a:rPr>
              <a:t>Violence </a:t>
            </a:r>
            <a:r>
              <a:rPr lang="en-US" sz="2400" err="1">
                <a:solidFill>
                  <a:schemeClr val="bg1"/>
                </a:solidFill>
                <a:latin typeface="Arial" panose="020B0604020202020204" pitchFamily="34" charset="0"/>
                <a:ea typeface="Open Sans"/>
                <a:cs typeface="Arial" panose="020B0604020202020204" pitchFamily="34" charset="0"/>
              </a:rPr>
              <a:t>en</a:t>
            </a:r>
            <a:r>
              <a:rPr lang="en-US" sz="2400">
                <a:solidFill>
                  <a:schemeClr val="bg1"/>
                </a:solidFill>
                <a:latin typeface="Arial" panose="020B0604020202020204" pitchFamily="34" charset="0"/>
                <a:ea typeface="Open Sans"/>
                <a:cs typeface="Arial" panose="020B0604020202020204" pitchFamily="34" charset="0"/>
              </a:rPr>
              <a:t> </a:t>
            </a:r>
            <a:r>
              <a:rPr lang="en-US" sz="2400" err="1">
                <a:solidFill>
                  <a:schemeClr val="bg1"/>
                </a:solidFill>
                <a:latin typeface="Arial" panose="020B0604020202020204" pitchFamily="34" charset="0"/>
                <a:ea typeface="Open Sans"/>
                <a:cs typeface="Arial" panose="020B0604020202020204" pitchFamily="34" charset="0"/>
              </a:rPr>
              <a:t>ligne</a:t>
            </a:r>
            <a:endParaRPr lang="en-US" sz="2400">
              <a:solidFill>
                <a:schemeClr val="bg1"/>
              </a:solidFill>
              <a:latin typeface="Arial" panose="020B0604020202020204" pitchFamily="34" charset="0"/>
              <a:ea typeface="Open Sans"/>
              <a:cs typeface="Arial" panose="020B0604020202020204" pitchFamily="34" charset="0"/>
            </a:endParaRPr>
          </a:p>
        </p:txBody>
      </p:sp>
      <p:sp>
        <p:nvSpPr>
          <p:cNvPr id="10" name="TextBox 7">
            <a:extLst>
              <a:ext uri="{FF2B5EF4-FFF2-40B4-BE49-F238E27FC236}">
                <a16:creationId xmlns:a16="http://schemas.microsoft.com/office/drawing/2014/main" id="{B0965D36-81C3-6A69-37FD-7FA9FB6FC266}"/>
              </a:ext>
            </a:extLst>
          </p:cNvPr>
          <p:cNvSpPr txBox="1"/>
          <p:nvPr/>
        </p:nvSpPr>
        <p:spPr>
          <a:xfrm>
            <a:off x="651967" y="3274462"/>
            <a:ext cx="4358842" cy="1135183"/>
          </a:xfrm>
          <a:prstGeom prst="rect">
            <a:avLst/>
          </a:prstGeom>
          <a:noFill/>
        </p:spPr>
        <p:txBody>
          <a:bodyPr wrap="square" lIns="0" tIns="45720" rIns="0" bIns="45720" rtlCol="0" anchor="t">
            <a:spAutoFit/>
          </a:bodyPr>
          <a:lstStyle/>
          <a:p>
            <a:pPr>
              <a:lnSpc>
                <a:spcPct val="130000"/>
              </a:lnSpc>
            </a:pPr>
            <a:r>
              <a:rPr lang="fr-FR">
                <a:solidFill>
                  <a:srgbClr val="0E2234"/>
                </a:solidFill>
                <a:latin typeface="Arial" panose="020B0604020202020204" pitchFamily="34" charset="0"/>
                <a:cs typeface="Arial" panose="020B0604020202020204" pitchFamily="34" charset="0"/>
              </a:rPr>
              <a:t>Le terme « violence fondée sur le genre » est utilisé pour désigner toutes les formes de violence fondée sur le genre</a:t>
            </a:r>
            <a:endParaRPr lang="en-US">
              <a:solidFill>
                <a:schemeClr val="tx1">
                  <a:alpha val="70000"/>
                </a:schemeClr>
              </a:solidFill>
              <a:latin typeface="Arial" panose="020B0604020202020204" pitchFamily="34" charset="0"/>
              <a:cs typeface="Arial" panose="020B0604020202020204" pitchFamily="34" charset="0"/>
            </a:endParaRPr>
          </a:p>
        </p:txBody>
      </p:sp>
      <p:sp>
        <p:nvSpPr>
          <p:cNvPr id="12" name="Espace réservé du numéro de diapositive 4">
            <a:extLst>
              <a:ext uri="{FF2B5EF4-FFF2-40B4-BE49-F238E27FC236}">
                <a16:creationId xmlns:a16="http://schemas.microsoft.com/office/drawing/2014/main" id="{CEFAAE2C-78E6-D2BA-9298-37639DE9EC62}"/>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latin typeface="Arial" panose="020B0604020202020204" pitchFamily="34" charset="0"/>
                <a:cs typeface="Arial" panose="020B0604020202020204" pitchFamily="34" charset="0"/>
              </a:rPr>
              <a:pPr/>
              <a:t>10</a:t>
            </a:fld>
            <a:endParaRPr lang="fr-FR">
              <a:solidFill>
                <a:schemeClr val="bg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654747" y="875753"/>
            <a:ext cx="3758364" cy="72266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fr-FR" sz="2800" b="1"/>
              <a:t>L’approche d’UniSAFE en matière de violence fondée sur le genre</a:t>
            </a:r>
            <a:endParaRPr lang="en-US" sz="2800" b="1"/>
          </a:p>
        </p:txBody>
      </p:sp>
    </p:spTree>
    <p:extLst>
      <p:ext uri="{BB962C8B-B14F-4D97-AF65-F5344CB8AC3E}">
        <p14:creationId xmlns:p14="http://schemas.microsoft.com/office/powerpoint/2010/main" val="296388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2">
            <a:extLst>
              <a:ext uri="{FF2B5EF4-FFF2-40B4-BE49-F238E27FC236}">
                <a16:creationId xmlns:a16="http://schemas.microsoft.com/office/drawing/2014/main" id="{0F53A466-CDD8-D911-965D-11E54AC723A5}"/>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11</a:t>
            </a:fld>
            <a:endParaRPr lang="fr-FR"/>
          </a:p>
        </p:txBody>
      </p:sp>
      <p:pic>
        <p:nvPicPr>
          <p:cNvPr id="3" name="Image 4">
            <a:extLst>
              <a:ext uri="{FF2B5EF4-FFF2-40B4-BE49-F238E27FC236}">
                <a16:creationId xmlns:a16="http://schemas.microsoft.com/office/drawing/2014/main" id="{D527E821-84AF-DD00-D52D-553AAF52F4CE}"/>
              </a:ext>
            </a:extLst>
          </p:cNvPr>
          <p:cNvPicPr>
            <a:picLocks noChangeAspect="1"/>
          </p:cNvPicPr>
          <p:nvPr/>
        </p:nvPicPr>
        <p:blipFill>
          <a:blip r:embed="rId3"/>
          <a:stretch>
            <a:fillRect/>
          </a:stretch>
        </p:blipFill>
        <p:spPr>
          <a:xfrm>
            <a:off x="4775295" y="1009533"/>
            <a:ext cx="2641409" cy="4838933"/>
          </a:xfrm>
          <a:prstGeom prst="rect">
            <a:avLst/>
          </a:prstGeom>
        </p:spPr>
      </p:pic>
      <p:sp>
        <p:nvSpPr>
          <p:cNvPr id="4" name="TextBox 3">
            <a:extLst>
              <a:ext uri="{FF2B5EF4-FFF2-40B4-BE49-F238E27FC236}">
                <a16:creationId xmlns:a16="http://schemas.microsoft.com/office/drawing/2014/main" id="{951C7916-0E30-4B63-CB8D-795578A5E879}"/>
              </a:ext>
            </a:extLst>
          </p:cNvPr>
          <p:cNvSpPr txBox="1"/>
          <p:nvPr/>
        </p:nvSpPr>
        <p:spPr>
          <a:xfrm>
            <a:off x="914400" y="5687046"/>
            <a:ext cx="418093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1200">
                <a:solidFill>
                  <a:srgbClr val="444444"/>
                </a:solidFill>
                <a:latin typeface="Calibri"/>
                <a:cs typeface="Calibri"/>
              </a:rPr>
              <a:t>Source : Le continuum de la violence à l’égard des femmes, Manuel à l’intention des rapporteurs sur l’égalité entre les femmes et les hommes, Conseil de l’Europe.</a:t>
            </a:r>
            <a:r>
              <a:rPr lang="en-US" sz="1200">
                <a:solidFill>
                  <a:srgbClr val="444444"/>
                </a:solidFill>
                <a:latin typeface="Calibri"/>
                <a:cs typeface="Calibri"/>
              </a:rPr>
              <a:t>​</a:t>
            </a:r>
          </a:p>
        </p:txBody>
      </p:sp>
    </p:spTree>
    <p:extLst>
      <p:ext uri="{BB962C8B-B14F-4D97-AF65-F5344CB8AC3E}">
        <p14:creationId xmlns:p14="http://schemas.microsoft.com/office/powerpoint/2010/main" val="1150871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1DAE8AE-6FEB-DF2D-686A-6385B3A11598}"/>
              </a:ext>
            </a:extLst>
          </p:cNvPr>
          <p:cNvSpPr/>
          <p:nvPr/>
        </p:nvSpPr>
        <p:spPr>
          <a:xfrm>
            <a:off x="5161137" y="702199"/>
            <a:ext cx="2985571" cy="2985571"/>
          </a:xfrm>
          <a:prstGeom prst="ellipse">
            <a:avLst/>
          </a:prstGeom>
          <a:gradFill>
            <a:gsLst>
              <a:gs pos="100000">
                <a:srgbClr val="5792CE"/>
              </a:gs>
              <a:gs pos="0">
                <a:srgbClr val="AED7BD"/>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3200">
                <a:solidFill>
                  <a:schemeClr val="bg1"/>
                </a:solidFill>
                <a:latin typeface="D-DIN" panose="020B0504030202030204" pitchFamily="34" charset="77"/>
                <a:ea typeface="Cinzel" charset="0"/>
                <a:cs typeface="Cinzel" charset="0"/>
              </a:rPr>
              <a:t>Plus de 42,000 réponses recueillies</a:t>
            </a:r>
            <a:endParaRPr lang="en-US" sz="900" b="1">
              <a:solidFill>
                <a:schemeClr val="bg1"/>
              </a:solidFill>
              <a:latin typeface="D-DIN" panose="020B0504030202030204" pitchFamily="34" charset="77"/>
              <a:ea typeface="Open Sans Semibold" charset="0"/>
              <a:cs typeface="Open Sans Semibold" charset="0"/>
            </a:endParaRPr>
          </a:p>
        </p:txBody>
      </p:sp>
      <p:sp>
        <p:nvSpPr>
          <p:cNvPr id="3" name="Oval 2">
            <a:extLst>
              <a:ext uri="{FF2B5EF4-FFF2-40B4-BE49-F238E27FC236}">
                <a16:creationId xmlns:a16="http://schemas.microsoft.com/office/drawing/2014/main" id="{16548265-E79B-7A1A-6A6C-E092F1FCE035}"/>
              </a:ext>
            </a:extLst>
          </p:cNvPr>
          <p:cNvSpPr/>
          <p:nvPr/>
        </p:nvSpPr>
        <p:spPr>
          <a:xfrm>
            <a:off x="7041312" y="3624158"/>
            <a:ext cx="1822717" cy="1791378"/>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3600">
                <a:solidFill>
                  <a:srgbClr val="5792CE"/>
                </a:solidFill>
                <a:latin typeface="D-DIN" panose="020B0504030202030204" pitchFamily="34" charset="77"/>
                <a:ea typeface="Cinzel" charset="0"/>
                <a:cs typeface="Cinzel" charset="0"/>
              </a:rPr>
              <a:t>46</a:t>
            </a:r>
          </a:p>
          <a:p>
            <a:pPr algn="ctr"/>
            <a:r>
              <a:rPr lang="en-US" sz="1400" b="1" err="1">
                <a:solidFill>
                  <a:srgbClr val="5792CE"/>
                </a:solidFill>
                <a:latin typeface="D-DIN" panose="020B0504030202030204" pitchFamily="34" charset="77"/>
                <a:ea typeface="Open Sans Semibold" charset="0"/>
                <a:cs typeface="Open Sans Semibold" charset="0"/>
              </a:rPr>
              <a:t>organismes</a:t>
            </a:r>
            <a:r>
              <a:rPr lang="en-US" sz="1400" b="1">
                <a:solidFill>
                  <a:srgbClr val="5792CE"/>
                </a:solidFill>
                <a:latin typeface="D-DIN" panose="020B0504030202030204" pitchFamily="34" charset="77"/>
                <a:ea typeface="Open Sans Semibold" charset="0"/>
                <a:cs typeface="Open Sans Semibold" charset="0"/>
              </a:rPr>
              <a:t> de recherche dans 15 pays</a:t>
            </a:r>
          </a:p>
        </p:txBody>
      </p:sp>
      <p:sp>
        <p:nvSpPr>
          <p:cNvPr id="4" name="Oval 3">
            <a:extLst>
              <a:ext uri="{FF2B5EF4-FFF2-40B4-BE49-F238E27FC236}">
                <a16:creationId xmlns:a16="http://schemas.microsoft.com/office/drawing/2014/main" id="{5AED4B6F-940B-61C7-8F86-F3F4A2C661BE}"/>
              </a:ext>
            </a:extLst>
          </p:cNvPr>
          <p:cNvSpPr/>
          <p:nvPr/>
        </p:nvSpPr>
        <p:spPr>
          <a:xfrm>
            <a:off x="8333352" y="2099253"/>
            <a:ext cx="1431843" cy="1431843"/>
          </a:xfrm>
          <a:prstGeom prst="ellipse">
            <a:avLst/>
          </a:prstGeom>
          <a:noFill/>
          <a:ln w="9525">
            <a:gradFill>
              <a:gsLst>
                <a:gs pos="100000">
                  <a:srgbClr val="5792CE"/>
                </a:gs>
                <a:gs pos="0">
                  <a:srgbClr val="AED7BD"/>
                </a:gs>
              </a:gsLst>
              <a:lin ang="7200000" scaled="0"/>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1400">
                <a:solidFill>
                  <a:srgbClr val="5792CE"/>
                </a:solidFill>
                <a:latin typeface="D-DIN" panose="020B0504030202030204" pitchFamily="34" charset="77"/>
                <a:ea typeface="Cinzel" charset="0"/>
                <a:cs typeface="Cinzel" charset="0"/>
              </a:rPr>
              <a:t>entre le 17 janvier et
 1 mai 2022</a:t>
            </a:r>
            <a:endParaRPr lang="en-US" sz="1400">
              <a:solidFill>
                <a:srgbClr val="5792CE"/>
              </a:solidFill>
              <a:latin typeface="D-DIN" panose="020B0504030202030204" pitchFamily="34" charset="77"/>
              <a:ea typeface="Cinzel" charset="0"/>
              <a:cs typeface="Cinzel" charset="0"/>
            </a:endParaRPr>
          </a:p>
        </p:txBody>
      </p:sp>
      <p:sp>
        <p:nvSpPr>
          <p:cNvPr id="6" name="Oval 5">
            <a:extLst>
              <a:ext uri="{FF2B5EF4-FFF2-40B4-BE49-F238E27FC236}">
                <a16:creationId xmlns:a16="http://schemas.microsoft.com/office/drawing/2014/main" id="{AB667ECD-FDE3-0A7D-52B4-0B385672D25D}"/>
              </a:ext>
            </a:extLst>
          </p:cNvPr>
          <p:cNvSpPr/>
          <p:nvPr/>
        </p:nvSpPr>
        <p:spPr>
          <a:xfrm>
            <a:off x="8260045" y="507495"/>
            <a:ext cx="1360368" cy="1216409"/>
          </a:xfrm>
          <a:prstGeom prst="ellipse">
            <a:avLst/>
          </a:prstGeom>
          <a:noFill/>
          <a:ln w="9525">
            <a:gradFill>
              <a:gsLst>
                <a:gs pos="100000">
                  <a:srgbClr val="5792CE"/>
                </a:gs>
                <a:gs pos="0">
                  <a:srgbClr val="AED7BD"/>
                </a:gs>
              </a:gsLst>
              <a:lin ang="72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70000"/>
              </a:lnSpc>
            </a:pPr>
            <a:r>
              <a:rPr lang="en-US" sz="3200">
                <a:solidFill>
                  <a:srgbClr val="5792CE"/>
                </a:solidFill>
                <a:latin typeface="D-DIN" panose="020B0504030202030204" pitchFamily="34" charset="77"/>
                <a:ea typeface="Cinzel" charset="0"/>
                <a:cs typeface="Cinzel" charset="0"/>
              </a:rPr>
              <a:t>14</a:t>
            </a:r>
          </a:p>
          <a:p>
            <a:pPr algn="ctr"/>
            <a:r>
              <a:rPr lang="en-US" sz="1400" b="1" err="1">
                <a:solidFill>
                  <a:srgbClr val="5792CE"/>
                </a:solidFill>
                <a:latin typeface="D-DIN" panose="020B0504030202030204" pitchFamily="34" charset="77"/>
                <a:ea typeface="Open Sans Semibold" charset="0"/>
                <a:cs typeface="Open Sans Semibold" charset="0"/>
              </a:rPr>
              <a:t>langues</a:t>
            </a:r>
            <a:endParaRPr lang="en-US" sz="1400" b="1">
              <a:solidFill>
                <a:srgbClr val="5792CE"/>
              </a:solidFill>
              <a:latin typeface="D-DIN" panose="020B0504030202030204" pitchFamily="34" charset="77"/>
              <a:ea typeface="Open Sans Semibold" charset="0"/>
              <a:cs typeface="Open Sans Semibold" charset="0"/>
            </a:endParaRPr>
          </a:p>
        </p:txBody>
      </p:sp>
      <p:sp>
        <p:nvSpPr>
          <p:cNvPr id="7" name="Title 1">
            <a:extLst>
              <a:ext uri="{FF2B5EF4-FFF2-40B4-BE49-F238E27FC236}">
                <a16:creationId xmlns:a16="http://schemas.microsoft.com/office/drawing/2014/main" id="{4D8A9A2A-355B-3A8C-8A2C-1848CE4F5449}"/>
              </a:ext>
            </a:extLst>
          </p:cNvPr>
          <p:cNvSpPr>
            <a:spLocks noGrp="1"/>
          </p:cNvSpPr>
          <p:nvPr>
            <p:ph type="title"/>
          </p:nvPr>
        </p:nvSpPr>
        <p:spPr>
          <a:xfrm>
            <a:off x="1045479" y="1601770"/>
            <a:ext cx="3518452" cy="1186427"/>
          </a:xfrm>
        </p:spPr>
        <p:txBody>
          <a:bodyPr/>
          <a:lstStyle/>
          <a:p>
            <a:r>
              <a:rPr lang="en-US" err="1"/>
              <a:t>Enquête</a:t>
            </a:r>
            <a:r>
              <a:rPr lang="en-US"/>
              <a:t> UniSAFE</a:t>
            </a:r>
          </a:p>
        </p:txBody>
      </p:sp>
      <p:sp>
        <p:nvSpPr>
          <p:cNvPr id="10" name="TextBox 7">
            <a:extLst>
              <a:ext uri="{FF2B5EF4-FFF2-40B4-BE49-F238E27FC236}">
                <a16:creationId xmlns:a16="http://schemas.microsoft.com/office/drawing/2014/main" id="{FCD8DBFD-08BA-5D91-98AF-BFD2EAEAB011}"/>
              </a:ext>
            </a:extLst>
          </p:cNvPr>
          <p:cNvSpPr txBox="1"/>
          <p:nvPr/>
        </p:nvSpPr>
        <p:spPr>
          <a:xfrm>
            <a:off x="1045479" y="2504131"/>
            <a:ext cx="2472743" cy="1849737"/>
          </a:xfrm>
          <a:prstGeom prst="rect">
            <a:avLst/>
          </a:prstGeom>
          <a:noFill/>
        </p:spPr>
        <p:txBody>
          <a:bodyPr wrap="square" lIns="0" rIns="0" rtlCol="0">
            <a:spAutoFit/>
          </a:bodyPr>
          <a:lstStyle/>
          <a:p>
            <a:pPr>
              <a:lnSpc>
                <a:spcPct val="130000"/>
              </a:lnSpc>
            </a:pPr>
            <a:r>
              <a:rPr lang="fr-FR">
                <a:solidFill>
                  <a:schemeClr val="tx1">
                    <a:alpha val="70000"/>
                  </a:schemeClr>
                </a:solidFill>
                <a:latin typeface="D-DIN" panose="020B0504030202030204" pitchFamily="34" charset="77"/>
              </a:rPr>
              <a:t>La plus grande enquête d’Europe dans le secteur de la recherche sur la violence fondée sur le genre</a:t>
            </a:r>
            <a:endParaRPr lang="en-US">
              <a:solidFill>
                <a:schemeClr val="tx1">
                  <a:alpha val="70000"/>
                </a:schemeClr>
              </a:solidFill>
              <a:latin typeface="D-DIN" panose="020B0504030202030204" pitchFamily="34" charset="77"/>
            </a:endParaRPr>
          </a:p>
        </p:txBody>
      </p:sp>
      <p:sp>
        <p:nvSpPr>
          <p:cNvPr id="11" name="Textfeld 4">
            <a:extLst>
              <a:ext uri="{FF2B5EF4-FFF2-40B4-BE49-F238E27FC236}">
                <a16:creationId xmlns:a16="http://schemas.microsoft.com/office/drawing/2014/main" id="{326575DF-CE24-2FD2-F48B-99D02809E6A9}"/>
              </a:ext>
            </a:extLst>
          </p:cNvPr>
          <p:cNvSpPr txBox="1"/>
          <p:nvPr/>
        </p:nvSpPr>
        <p:spPr>
          <a:xfrm>
            <a:off x="456840" y="5795212"/>
            <a:ext cx="11487149" cy="692497"/>
          </a:xfrm>
          <a:prstGeom prst="rect">
            <a:avLst/>
          </a:prstGeom>
          <a:noFill/>
        </p:spPr>
        <p:txBody>
          <a:bodyPr wrap="square" rtlCol="0">
            <a:spAutoFit/>
          </a:bodyPr>
          <a:lstStyle/>
          <a:p>
            <a:r>
              <a:rPr lang="de-DE" sz="1300" b="0">
                <a:solidFill>
                  <a:schemeClr val="bg1">
                    <a:lumMod val="50000"/>
                  </a:schemeClr>
                </a:solidFill>
                <a:effectLst/>
                <a:latin typeface="D-DIN" panose="020B0504030202030204"/>
              </a:rPr>
              <a:t>Lipinsky, Anke, </a:t>
            </a:r>
            <a:r>
              <a:rPr lang="de-DE" sz="1300" b="0" err="1">
                <a:solidFill>
                  <a:schemeClr val="bg1">
                    <a:lumMod val="50000"/>
                  </a:schemeClr>
                </a:solidFill>
                <a:effectLst/>
                <a:latin typeface="D-DIN" panose="020B0504030202030204"/>
              </a:rPr>
              <a:t>Schredl</a:t>
            </a:r>
            <a:r>
              <a:rPr lang="de-DE" sz="1300" b="0">
                <a:solidFill>
                  <a:schemeClr val="bg1">
                    <a:lumMod val="50000"/>
                  </a:schemeClr>
                </a:solidFill>
                <a:effectLst/>
                <a:latin typeface="D-DIN" panose="020B0504030202030204"/>
              </a:rPr>
              <a:t>, Claudia, Baumann, Horst, Humbert, Anne Laure, </a:t>
            </a:r>
            <a:r>
              <a:rPr lang="de-DE" sz="1300" b="0" err="1">
                <a:solidFill>
                  <a:schemeClr val="bg1">
                    <a:lumMod val="50000"/>
                  </a:schemeClr>
                </a:solidFill>
                <a:effectLst/>
                <a:latin typeface="D-DIN" panose="020B0504030202030204"/>
              </a:rPr>
              <a:t>Tanwar</a:t>
            </a:r>
            <a:r>
              <a:rPr lang="de-DE" sz="1300" b="0">
                <a:solidFill>
                  <a:schemeClr val="bg1">
                    <a:lumMod val="50000"/>
                  </a:schemeClr>
                </a:solidFill>
                <a:effectLst/>
                <a:latin typeface="D-DIN" panose="020B0504030202030204"/>
              </a:rPr>
              <a:t>, </a:t>
            </a:r>
            <a:r>
              <a:rPr lang="de-DE" sz="1300" b="0" err="1">
                <a:solidFill>
                  <a:schemeClr val="bg1">
                    <a:lumMod val="50000"/>
                  </a:schemeClr>
                </a:solidFill>
                <a:effectLst/>
                <a:latin typeface="D-DIN" panose="020B0504030202030204"/>
              </a:rPr>
              <a:t>Jagriti</a:t>
            </a:r>
            <a:r>
              <a:rPr lang="de-DE" sz="1300" b="0">
                <a:solidFill>
                  <a:schemeClr val="bg1">
                    <a:lumMod val="50000"/>
                  </a:schemeClr>
                </a:solidFill>
                <a:effectLst/>
                <a:latin typeface="D-DIN" panose="020B0504030202030204"/>
              </a:rPr>
              <a:t>, </a:t>
            </a:r>
            <a:r>
              <a:rPr lang="de-DE" sz="1300" b="0" err="1">
                <a:solidFill>
                  <a:schemeClr val="bg1">
                    <a:lumMod val="50000"/>
                  </a:schemeClr>
                </a:solidFill>
                <a:effectLst/>
                <a:latin typeface="D-DIN" panose="020B0504030202030204"/>
              </a:rPr>
              <a:t>Bondestam</a:t>
            </a:r>
            <a:r>
              <a:rPr lang="de-DE" sz="1300" b="0">
                <a:solidFill>
                  <a:schemeClr val="bg1">
                    <a:lumMod val="50000"/>
                  </a:schemeClr>
                </a:solidFill>
                <a:effectLst/>
                <a:latin typeface="D-DIN" panose="020B0504030202030204"/>
              </a:rPr>
              <a:t>, Fredrik, Freund, Frederike, </a:t>
            </a:r>
            <a:r>
              <a:rPr lang="de-DE" sz="1300" b="0" err="1">
                <a:solidFill>
                  <a:schemeClr val="bg1">
                    <a:lumMod val="50000"/>
                  </a:schemeClr>
                </a:solidFill>
                <a:effectLst/>
                <a:latin typeface="D-DIN" panose="020B0504030202030204"/>
              </a:rPr>
              <a:t>Lomazzi</a:t>
            </a:r>
            <a:r>
              <a:rPr lang="de-DE" sz="1300" b="0">
                <a:solidFill>
                  <a:schemeClr val="bg1">
                    <a:lumMod val="50000"/>
                  </a:schemeClr>
                </a:solidFill>
                <a:effectLst/>
                <a:latin typeface="D-DIN" panose="020B0504030202030204"/>
              </a:rPr>
              <a:t>, Vera (2022). UniSAFE Survey – Gender-</a:t>
            </a:r>
            <a:r>
              <a:rPr lang="de-DE" sz="1300" b="0" err="1">
                <a:solidFill>
                  <a:schemeClr val="bg1">
                    <a:lumMod val="50000"/>
                  </a:schemeClr>
                </a:solidFill>
                <a:effectLst/>
                <a:latin typeface="D-DIN" panose="020B0504030202030204"/>
              </a:rPr>
              <a:t>based</a:t>
            </a:r>
            <a:r>
              <a:rPr lang="de-DE" sz="1300" b="0">
                <a:solidFill>
                  <a:schemeClr val="bg1">
                    <a:lumMod val="50000"/>
                  </a:schemeClr>
                </a:solidFill>
                <a:effectLst/>
                <a:latin typeface="D-DIN" panose="020B0504030202030204"/>
              </a:rPr>
              <a:t> </a:t>
            </a:r>
            <a:r>
              <a:rPr lang="de-DE" sz="1300" b="0" err="1">
                <a:solidFill>
                  <a:schemeClr val="bg1">
                    <a:lumMod val="50000"/>
                  </a:schemeClr>
                </a:solidFill>
                <a:effectLst/>
                <a:latin typeface="D-DIN" panose="020B0504030202030204"/>
              </a:rPr>
              <a:t>violence</a:t>
            </a:r>
            <a:r>
              <a:rPr lang="de-DE" sz="1300" b="0">
                <a:solidFill>
                  <a:schemeClr val="bg1">
                    <a:lumMod val="50000"/>
                  </a:schemeClr>
                </a:solidFill>
                <a:effectLst/>
                <a:latin typeface="D-DIN" panose="020B0504030202030204"/>
              </a:rPr>
              <a:t> and </a:t>
            </a:r>
            <a:r>
              <a:rPr lang="de-DE" sz="1300" b="0" err="1">
                <a:solidFill>
                  <a:schemeClr val="bg1">
                    <a:lumMod val="50000"/>
                  </a:schemeClr>
                </a:solidFill>
                <a:effectLst/>
                <a:latin typeface="D-DIN" panose="020B0504030202030204"/>
              </a:rPr>
              <a:t>institutional</a:t>
            </a:r>
            <a:r>
              <a:rPr lang="de-DE" sz="1300" b="0">
                <a:solidFill>
                  <a:schemeClr val="bg1">
                    <a:lumMod val="50000"/>
                  </a:schemeClr>
                </a:solidFill>
                <a:effectLst/>
                <a:latin typeface="D-DIN" panose="020B0504030202030204"/>
              </a:rPr>
              <a:t> </a:t>
            </a:r>
            <a:r>
              <a:rPr lang="de-DE" sz="1300" b="0" err="1">
                <a:solidFill>
                  <a:schemeClr val="bg1">
                    <a:lumMod val="50000"/>
                  </a:schemeClr>
                </a:solidFill>
                <a:effectLst/>
                <a:latin typeface="D-DIN" panose="020B0504030202030204"/>
              </a:rPr>
              <a:t>responses</a:t>
            </a:r>
            <a:r>
              <a:rPr lang="de-DE" sz="1300" b="0">
                <a:solidFill>
                  <a:schemeClr val="bg1">
                    <a:lumMod val="50000"/>
                  </a:schemeClr>
                </a:solidFill>
                <a:effectLst/>
                <a:latin typeface="D-DIN" panose="020B0504030202030204"/>
              </a:rPr>
              <a:t>. GESIS - Leibniz Institut für Sozialwissenschaften. Datenfile Version 1.0.0, https://doi.org/10.7802/2475.</a:t>
            </a:r>
          </a:p>
          <a:p>
            <a:endParaRPr lang="de-DE" sz="1300" b="0">
              <a:solidFill>
                <a:schemeClr val="bg1">
                  <a:lumMod val="50000"/>
                </a:schemeClr>
              </a:solidFill>
              <a:effectLst/>
              <a:latin typeface="D-DIN" panose="020B0504030202030204"/>
            </a:endParaRPr>
          </a:p>
        </p:txBody>
      </p:sp>
    </p:spTree>
    <p:extLst>
      <p:ext uri="{BB962C8B-B14F-4D97-AF65-F5344CB8AC3E}">
        <p14:creationId xmlns:p14="http://schemas.microsoft.com/office/powerpoint/2010/main" val="47383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ECE5758-8900-0747-F1F8-5DB6B37D2FCA}"/>
              </a:ext>
            </a:extLst>
          </p:cNvPr>
          <p:cNvSpPr>
            <a:spLocks noGrp="1"/>
          </p:cNvSpPr>
          <p:nvPr>
            <p:ph type="title"/>
          </p:nvPr>
        </p:nvSpPr>
        <p:spPr>
          <a:xfrm>
            <a:off x="1046922" y="1129932"/>
            <a:ext cx="10086975" cy="778381"/>
          </a:xfrm>
        </p:spPr>
        <p:txBody>
          <a:bodyPr/>
          <a:lstStyle/>
          <a:p>
            <a:r>
              <a:rPr lang="fr-FR" b="1"/>
              <a:t>Enquête UniSAFE - Faits et chiffres</a:t>
            </a:r>
            <a:endParaRPr lang="en-US" b="1"/>
          </a:p>
        </p:txBody>
      </p:sp>
      <p:sp>
        <p:nvSpPr>
          <p:cNvPr id="8" name="Title 1">
            <a:extLst>
              <a:ext uri="{FF2B5EF4-FFF2-40B4-BE49-F238E27FC236}">
                <a16:creationId xmlns:a16="http://schemas.microsoft.com/office/drawing/2014/main" id="{A3CA051F-DB4B-61A3-7DF4-B34D35E1D789}"/>
              </a:ext>
            </a:extLst>
          </p:cNvPr>
          <p:cNvSpPr txBox="1">
            <a:spLocks/>
          </p:cNvSpPr>
          <p:nvPr/>
        </p:nvSpPr>
        <p:spPr>
          <a:xfrm>
            <a:off x="941194" y="2223899"/>
            <a:ext cx="10388489"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fr-FR" sz="2400">
                <a:solidFill>
                  <a:srgbClr val="FFFFFF"/>
                </a:solidFill>
                <a:latin typeface="Arial" panose="020B0604020202020204" pitchFamily="34" charset="0"/>
                <a:cs typeface="Arial" panose="020B0604020202020204" pitchFamily="34" charset="0"/>
              </a:rPr>
              <a:t>PRÈS DE 2 PARTICIPANT.E.S SUR 3 (62%) ONT ÉTÉ VICTIMES DE VIOLENCE FONDÉE SUR LE GENRE</a:t>
            </a:r>
            <a:endParaRPr lang="en-US" sz="2400">
              <a:solidFill>
                <a:srgbClr val="FFFFFF"/>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1C1EF59-6EB4-BE06-D578-C7797944E7F2}"/>
              </a:ext>
            </a:extLst>
          </p:cNvPr>
          <p:cNvCxnSpPr/>
          <p:nvPr/>
        </p:nvCxnSpPr>
        <p:spPr>
          <a:xfrm>
            <a:off x="661737" y="2430379"/>
            <a:ext cx="0" cy="68580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ECE1E7-5712-F1E9-25B6-03B2A894D839}"/>
              </a:ext>
            </a:extLst>
          </p:cNvPr>
          <p:cNvSpPr txBox="1"/>
          <p:nvPr/>
        </p:nvSpPr>
        <p:spPr>
          <a:xfrm>
            <a:off x="1197226" y="3521941"/>
            <a:ext cx="10388488" cy="1200329"/>
          </a:xfrm>
          <a:prstGeom prst="rect">
            <a:avLst/>
          </a:prstGeom>
          <a:noFill/>
        </p:spPr>
        <p:txBody>
          <a:bodyPr wrap="square" lIns="91440" tIns="45720" rIns="91440" bIns="45720" anchor="t">
            <a:spAutoFit/>
          </a:bodyPr>
          <a:lstStyle/>
          <a:p>
            <a:r>
              <a:rPr lang="fr-FR">
                <a:solidFill>
                  <a:srgbClr val="FFFFFF"/>
                </a:solidFill>
                <a:latin typeface="Arial" panose="020B0604020202020204" pitchFamily="34" charset="0"/>
                <a:cs typeface="Arial" panose="020B0604020202020204" pitchFamily="34" charset="0"/>
              </a:rPr>
              <a:t>Les </a:t>
            </a:r>
            <a:r>
              <a:rPr lang="fr-FR" err="1">
                <a:solidFill>
                  <a:srgbClr val="FFFFFF"/>
                </a:solidFill>
                <a:latin typeface="Arial" panose="020B0604020202020204" pitchFamily="34" charset="0"/>
                <a:cs typeface="Arial" panose="020B0604020202020204" pitchFamily="34" charset="0"/>
              </a:rPr>
              <a:t>participant.e.s</a:t>
            </a:r>
            <a:r>
              <a:rPr lang="fr-FR">
                <a:solidFill>
                  <a:srgbClr val="FFFFFF"/>
                </a:solidFill>
                <a:latin typeface="Arial" panose="020B0604020202020204" pitchFamily="34" charset="0"/>
                <a:cs typeface="Arial" panose="020B0604020202020204" pitchFamily="34" charset="0"/>
              </a:rPr>
              <a:t> qui s’identifient comme LGBQ+ (68 %), qui ont déclaré un handicap ou une maladie chronique (72 %) et </a:t>
            </a:r>
            <a:r>
              <a:rPr lang="fr-FR" err="1">
                <a:solidFill>
                  <a:srgbClr val="FFFFFF"/>
                </a:solidFill>
                <a:latin typeface="Arial" panose="020B0604020202020204" pitchFamily="34" charset="0"/>
                <a:cs typeface="Arial" panose="020B0604020202020204" pitchFamily="34" charset="0"/>
              </a:rPr>
              <a:t>ceux.elles</a:t>
            </a:r>
            <a:r>
              <a:rPr lang="fr-FR">
                <a:solidFill>
                  <a:srgbClr val="FFFFFF"/>
                </a:solidFill>
                <a:latin typeface="Arial" panose="020B0604020202020204" pitchFamily="34" charset="0"/>
                <a:cs typeface="Arial" panose="020B0604020202020204" pitchFamily="34" charset="0"/>
              </a:rPr>
              <a:t> qui appartiennent à un groupe ethnique minoritaire (69 %) étaient plus susceptibles d’avoir vécu au moins un incident de violence fondée sur le genre, par rapport à </a:t>
            </a:r>
            <a:r>
              <a:rPr lang="fr-FR" err="1">
                <a:solidFill>
                  <a:srgbClr val="FFFFFF"/>
                </a:solidFill>
                <a:latin typeface="Arial" panose="020B0604020202020204" pitchFamily="34" charset="0"/>
                <a:cs typeface="Arial" panose="020B0604020202020204" pitchFamily="34" charset="0"/>
              </a:rPr>
              <a:t>celles.eux</a:t>
            </a:r>
            <a:r>
              <a:rPr lang="fr-FR">
                <a:solidFill>
                  <a:srgbClr val="FFFFFF"/>
                </a:solidFill>
                <a:latin typeface="Arial" panose="020B0604020202020204" pitchFamily="34" charset="0"/>
                <a:cs typeface="Arial" panose="020B0604020202020204" pitchFamily="34" charset="0"/>
              </a:rPr>
              <a:t> qui ne s’identifient pas à ces caractéristiques.</a:t>
            </a:r>
            <a:endParaRPr lang="en-US">
              <a:solidFill>
                <a:srgbClr val="FFFFFF"/>
              </a:solidFill>
              <a:latin typeface="Arial" panose="020B0604020202020204" pitchFamily="34" charset="0"/>
              <a:cs typeface="Arial" panose="020B0604020202020204" pitchFamily="34" charset="0"/>
            </a:endParaRPr>
          </a:p>
        </p:txBody>
      </p:sp>
      <p:sp>
        <p:nvSpPr>
          <p:cNvPr id="11" name="Arrow: Chevron 10">
            <a:extLst>
              <a:ext uri="{FF2B5EF4-FFF2-40B4-BE49-F238E27FC236}">
                <a16:creationId xmlns:a16="http://schemas.microsoft.com/office/drawing/2014/main" id="{A7209E08-5FFB-AF56-EF01-5A757246A50D}"/>
              </a:ext>
            </a:extLst>
          </p:cNvPr>
          <p:cNvSpPr/>
          <p:nvPr/>
        </p:nvSpPr>
        <p:spPr>
          <a:xfrm>
            <a:off x="409889" y="3617232"/>
            <a:ext cx="640401" cy="1009746"/>
          </a:xfrm>
          <a:prstGeom prst="chevron">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chemeClr val="tx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7A1023A-E6B3-7C6A-C4DB-1039A7399CDA}"/>
              </a:ext>
            </a:extLst>
          </p:cNvPr>
          <p:cNvSpPr txBox="1"/>
          <p:nvPr/>
        </p:nvSpPr>
        <p:spPr>
          <a:xfrm>
            <a:off x="941194" y="4973972"/>
            <a:ext cx="9438212"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00000"/>
              </a:lnSpc>
            </a:pPr>
            <a:r>
              <a:rPr lang="fr-FR" sz="2400">
                <a:latin typeface="Arial" panose="020B0604020202020204" pitchFamily="34" charset="0"/>
                <a:cs typeface="Arial" panose="020B0604020202020204" pitchFamily="34" charset="0"/>
              </a:rPr>
              <a:t>PRÈS D’1 PERSONNE INTERROGÉE SUR 3 (31%) A ÉTÉ VICTIME DE HARCÈLEMENT SEXUEL</a:t>
            </a:r>
            <a:endParaRPr lang="en-US" sz="2400">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5A244ABE-8B03-B0BB-5BAC-45F0C431AEFA}"/>
              </a:ext>
            </a:extLst>
          </p:cNvPr>
          <p:cNvCxnSpPr>
            <a:cxnSpLocks/>
          </p:cNvCxnSpPr>
          <p:nvPr/>
        </p:nvCxnSpPr>
        <p:spPr>
          <a:xfrm>
            <a:off x="728204" y="5156102"/>
            <a:ext cx="0" cy="79274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6206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numéro de diapositive 2">
            <a:extLst>
              <a:ext uri="{FF2B5EF4-FFF2-40B4-BE49-F238E27FC236}">
                <a16:creationId xmlns:a16="http://schemas.microsoft.com/office/drawing/2014/main" id="{EC7DAEEF-2DB1-B476-F334-F6A101E8481C}"/>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14</a:t>
            </a:fld>
            <a:endParaRPr lang="fr-FR"/>
          </a:p>
        </p:txBody>
      </p:sp>
      <p:sp>
        <p:nvSpPr>
          <p:cNvPr id="13" name="Title 1">
            <a:extLst>
              <a:ext uri="{FF2B5EF4-FFF2-40B4-BE49-F238E27FC236}">
                <a16:creationId xmlns:a16="http://schemas.microsoft.com/office/drawing/2014/main" id="{52F5E503-883B-163A-6432-2284AF24391D}"/>
              </a:ext>
            </a:extLst>
          </p:cNvPr>
          <p:cNvSpPr>
            <a:spLocks noGrp="1"/>
          </p:cNvSpPr>
          <p:nvPr/>
        </p:nvSpPr>
        <p:spPr>
          <a:xfrm>
            <a:off x="1115101" y="900990"/>
            <a:ext cx="11223290"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fr-FR" b="1">
                <a:latin typeface="Arial" panose="020B0604020202020204" pitchFamily="34" charset="0"/>
                <a:cs typeface="Arial" panose="020B0604020202020204" pitchFamily="34" charset="0"/>
              </a:rPr>
              <a:t>Raisons pour lesquelles les incidents de violence fondée sur le genre ne sont pas signalés</a:t>
            </a:r>
            <a:endParaRPr lang="LID4096" b="1">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89CFD5AB-EA31-F01A-121A-4AC1A55432F3}"/>
              </a:ext>
            </a:extLst>
          </p:cNvPr>
          <p:cNvSpPr/>
          <p:nvPr/>
        </p:nvSpPr>
        <p:spPr>
          <a:xfrm>
            <a:off x="7272126" y="5113283"/>
            <a:ext cx="914399" cy="91439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Chart 1">
            <a:extLst>
              <a:ext uri="{FF2B5EF4-FFF2-40B4-BE49-F238E27FC236}">
                <a16:creationId xmlns:a16="http://schemas.microsoft.com/office/drawing/2014/main" id="{2DD38D6B-5EB3-4DA6-9D8A-ECB51C7AECEE}"/>
              </a:ext>
            </a:extLst>
          </p:cNvPr>
          <p:cNvGraphicFramePr>
            <a:graphicFrameLocks/>
          </p:cNvGraphicFramePr>
          <p:nvPr>
            <p:extLst>
              <p:ext uri="{D42A27DB-BD31-4B8C-83A1-F6EECF244321}">
                <p14:modId xmlns:p14="http://schemas.microsoft.com/office/powerpoint/2010/main" val="1683191020"/>
              </p:ext>
            </p:extLst>
          </p:nvPr>
        </p:nvGraphicFramePr>
        <p:xfrm>
          <a:off x="324853" y="1997479"/>
          <a:ext cx="10351770" cy="414528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07820F0-86C6-49BB-7FCE-DD031D134EAB}"/>
              </a:ext>
            </a:extLst>
          </p:cNvPr>
          <p:cNvSpPr txBox="1"/>
          <p:nvPr/>
        </p:nvSpPr>
        <p:spPr>
          <a:xfrm>
            <a:off x="2253515" y="6257836"/>
            <a:ext cx="8098255" cy="600164"/>
          </a:xfrm>
          <a:prstGeom prst="rect">
            <a:avLst/>
          </a:prstGeom>
          <a:noFill/>
        </p:spPr>
        <p:txBody>
          <a:bodyPr wrap="square">
            <a:spAutoFit/>
          </a:bodyPr>
          <a:lstStyle/>
          <a:p>
            <a:r>
              <a:rPr lang="de-DE" sz="1100" b="0">
                <a:solidFill>
                  <a:schemeClr val="bg1">
                    <a:lumMod val="50000"/>
                  </a:schemeClr>
                </a:solidFill>
                <a:effectLst/>
                <a:latin typeface="D-DIN" panose="020B0504030202030204"/>
              </a:rPr>
              <a:t>Lipinsky, Anke, </a:t>
            </a:r>
            <a:r>
              <a:rPr lang="de-DE" sz="1100" b="0" err="1">
                <a:solidFill>
                  <a:schemeClr val="bg1">
                    <a:lumMod val="50000"/>
                  </a:schemeClr>
                </a:solidFill>
                <a:effectLst/>
                <a:latin typeface="D-DIN" panose="020B0504030202030204"/>
              </a:rPr>
              <a:t>Schredl</a:t>
            </a:r>
            <a:r>
              <a:rPr lang="de-DE" sz="1100" b="0">
                <a:solidFill>
                  <a:schemeClr val="bg1">
                    <a:lumMod val="50000"/>
                  </a:schemeClr>
                </a:solidFill>
                <a:effectLst/>
                <a:latin typeface="D-DIN" panose="020B0504030202030204"/>
              </a:rPr>
              <a:t>, Claudia, Baumann, Horst, Humbert, Anne Laure, </a:t>
            </a:r>
            <a:r>
              <a:rPr lang="de-DE" sz="1100" b="0" err="1">
                <a:solidFill>
                  <a:schemeClr val="bg1">
                    <a:lumMod val="50000"/>
                  </a:schemeClr>
                </a:solidFill>
                <a:effectLst/>
                <a:latin typeface="D-DIN" panose="020B0504030202030204"/>
              </a:rPr>
              <a:t>Tanwar</a:t>
            </a:r>
            <a:r>
              <a:rPr lang="de-DE" sz="1100" b="0">
                <a:solidFill>
                  <a:schemeClr val="bg1">
                    <a:lumMod val="50000"/>
                  </a:schemeClr>
                </a:solidFill>
                <a:effectLst/>
                <a:latin typeface="D-DIN" panose="020B0504030202030204"/>
              </a:rPr>
              <a:t>, </a:t>
            </a:r>
            <a:r>
              <a:rPr lang="de-DE" sz="1100" b="0" err="1">
                <a:solidFill>
                  <a:schemeClr val="bg1">
                    <a:lumMod val="50000"/>
                  </a:schemeClr>
                </a:solidFill>
                <a:effectLst/>
                <a:latin typeface="D-DIN" panose="020B0504030202030204"/>
              </a:rPr>
              <a:t>Jagriti</a:t>
            </a:r>
            <a:r>
              <a:rPr lang="de-DE" sz="1100" b="0">
                <a:solidFill>
                  <a:schemeClr val="bg1">
                    <a:lumMod val="50000"/>
                  </a:schemeClr>
                </a:solidFill>
                <a:effectLst/>
                <a:latin typeface="D-DIN" panose="020B0504030202030204"/>
              </a:rPr>
              <a:t>, </a:t>
            </a:r>
            <a:r>
              <a:rPr lang="de-DE" sz="1100" b="0" err="1">
                <a:solidFill>
                  <a:schemeClr val="bg1">
                    <a:lumMod val="50000"/>
                  </a:schemeClr>
                </a:solidFill>
                <a:effectLst/>
                <a:latin typeface="D-DIN" panose="020B0504030202030204"/>
              </a:rPr>
              <a:t>Bondestam</a:t>
            </a:r>
            <a:r>
              <a:rPr lang="de-DE" sz="1100" b="0">
                <a:solidFill>
                  <a:schemeClr val="bg1">
                    <a:lumMod val="50000"/>
                  </a:schemeClr>
                </a:solidFill>
                <a:effectLst/>
                <a:latin typeface="D-DIN" panose="020B0504030202030204"/>
              </a:rPr>
              <a:t>, Fredrik, Freund, Frederike, </a:t>
            </a:r>
            <a:r>
              <a:rPr lang="de-DE" sz="1100" b="0" err="1">
                <a:solidFill>
                  <a:schemeClr val="bg1">
                    <a:lumMod val="50000"/>
                  </a:schemeClr>
                </a:solidFill>
                <a:effectLst/>
                <a:latin typeface="D-DIN" panose="020B0504030202030204"/>
              </a:rPr>
              <a:t>Lomazzi</a:t>
            </a:r>
            <a:r>
              <a:rPr lang="de-DE" sz="1100" b="0">
                <a:solidFill>
                  <a:schemeClr val="bg1">
                    <a:lumMod val="50000"/>
                  </a:schemeClr>
                </a:solidFill>
                <a:effectLst/>
                <a:latin typeface="D-DIN" panose="020B0504030202030204"/>
              </a:rPr>
              <a:t>, Vera (2022). UniSAFE Survey – Gender-</a:t>
            </a:r>
            <a:r>
              <a:rPr lang="de-DE" sz="1100" b="0" err="1">
                <a:solidFill>
                  <a:schemeClr val="bg1">
                    <a:lumMod val="50000"/>
                  </a:schemeClr>
                </a:solidFill>
                <a:effectLst/>
                <a:latin typeface="D-DIN" panose="020B0504030202030204"/>
              </a:rPr>
              <a:t>based</a:t>
            </a:r>
            <a:r>
              <a:rPr lang="de-DE" sz="1100" b="0">
                <a:solidFill>
                  <a:schemeClr val="bg1">
                    <a:lumMod val="50000"/>
                  </a:schemeClr>
                </a:solidFill>
                <a:effectLst/>
                <a:latin typeface="D-DIN" panose="020B0504030202030204"/>
              </a:rPr>
              <a:t> </a:t>
            </a:r>
            <a:r>
              <a:rPr lang="de-DE" sz="1100" b="0" err="1">
                <a:solidFill>
                  <a:schemeClr val="bg1">
                    <a:lumMod val="50000"/>
                  </a:schemeClr>
                </a:solidFill>
                <a:effectLst/>
                <a:latin typeface="D-DIN" panose="020B0504030202030204"/>
              </a:rPr>
              <a:t>violence</a:t>
            </a:r>
            <a:r>
              <a:rPr lang="de-DE" sz="1100" b="0">
                <a:solidFill>
                  <a:schemeClr val="bg1">
                    <a:lumMod val="50000"/>
                  </a:schemeClr>
                </a:solidFill>
                <a:effectLst/>
                <a:latin typeface="D-DIN" panose="020B0504030202030204"/>
              </a:rPr>
              <a:t> and </a:t>
            </a:r>
            <a:r>
              <a:rPr lang="de-DE" sz="1100" b="0" err="1">
                <a:solidFill>
                  <a:schemeClr val="bg1">
                    <a:lumMod val="50000"/>
                  </a:schemeClr>
                </a:solidFill>
                <a:effectLst/>
                <a:latin typeface="D-DIN" panose="020B0504030202030204"/>
              </a:rPr>
              <a:t>institutional</a:t>
            </a:r>
            <a:r>
              <a:rPr lang="de-DE" sz="1100" b="0">
                <a:solidFill>
                  <a:schemeClr val="bg1">
                    <a:lumMod val="50000"/>
                  </a:schemeClr>
                </a:solidFill>
                <a:effectLst/>
                <a:latin typeface="D-DIN" panose="020B0504030202030204"/>
              </a:rPr>
              <a:t> </a:t>
            </a:r>
            <a:r>
              <a:rPr lang="de-DE" sz="1100" b="0" err="1">
                <a:solidFill>
                  <a:schemeClr val="bg1">
                    <a:lumMod val="50000"/>
                  </a:schemeClr>
                </a:solidFill>
                <a:effectLst/>
                <a:latin typeface="D-DIN" panose="020B0504030202030204"/>
              </a:rPr>
              <a:t>responses</a:t>
            </a:r>
            <a:r>
              <a:rPr lang="de-DE" sz="1100" b="0">
                <a:solidFill>
                  <a:schemeClr val="bg1">
                    <a:lumMod val="50000"/>
                  </a:schemeClr>
                </a:solidFill>
                <a:effectLst/>
                <a:latin typeface="D-DIN" panose="020B0504030202030204"/>
              </a:rPr>
              <a:t>. GESIS - Leibniz Institut für Sozialwissenschaften. Datenfile Version 1.0.0, https://doi.org/10.7802/2475.</a:t>
            </a:r>
          </a:p>
        </p:txBody>
      </p:sp>
    </p:spTree>
    <p:extLst>
      <p:ext uri="{BB962C8B-B14F-4D97-AF65-F5344CB8AC3E}">
        <p14:creationId xmlns:p14="http://schemas.microsoft.com/office/powerpoint/2010/main" val="406064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10C93D-3AE4-88B4-6899-0519184A9A41}"/>
              </a:ext>
            </a:extLst>
          </p:cNvPr>
          <p:cNvSpPr txBox="1">
            <a:spLocks/>
          </p:cNvSpPr>
          <p:nvPr/>
        </p:nvSpPr>
        <p:spPr>
          <a:xfrm>
            <a:off x="1141190" y="1082365"/>
            <a:ext cx="11276764"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fr-FR" sz="2400" b="1"/>
              <a:t>Impact et conséquences de la violence fondée sur le genre</a:t>
            </a:r>
            <a:endParaRPr lang="en-US" sz="2400" b="1"/>
          </a:p>
        </p:txBody>
      </p:sp>
      <p:graphicFrame>
        <p:nvGraphicFramePr>
          <p:cNvPr id="4" name="Table 6">
            <a:extLst>
              <a:ext uri="{FF2B5EF4-FFF2-40B4-BE49-F238E27FC236}">
                <a16:creationId xmlns:a16="http://schemas.microsoft.com/office/drawing/2014/main" id="{0AE358C0-04E3-0E5D-C7D0-43480FB2023B}"/>
              </a:ext>
            </a:extLst>
          </p:cNvPr>
          <p:cNvGraphicFramePr>
            <a:graphicFrameLocks noGrp="1"/>
          </p:cNvGraphicFramePr>
          <p:nvPr>
            <p:extLst>
              <p:ext uri="{D42A27DB-BD31-4B8C-83A1-F6EECF244321}">
                <p14:modId xmlns:p14="http://schemas.microsoft.com/office/powerpoint/2010/main" val="542296692"/>
              </p:ext>
            </p:extLst>
          </p:nvPr>
        </p:nvGraphicFramePr>
        <p:xfrm>
          <a:off x="3491" y="1957990"/>
          <a:ext cx="12207914" cy="5108623"/>
        </p:xfrm>
        <a:graphic>
          <a:graphicData uri="http://schemas.openxmlformats.org/drawingml/2006/table">
            <a:tbl>
              <a:tblPr firstRow="1" bandRow="1">
                <a:tableStyleId>{5C22544A-7EE6-4342-B048-85BDC9FD1C3A}</a:tableStyleId>
              </a:tblPr>
              <a:tblGrid>
                <a:gridCol w="6103957">
                  <a:extLst>
                    <a:ext uri="{9D8B030D-6E8A-4147-A177-3AD203B41FA5}">
                      <a16:colId xmlns:a16="http://schemas.microsoft.com/office/drawing/2014/main" val="1427051789"/>
                    </a:ext>
                  </a:extLst>
                </a:gridCol>
                <a:gridCol w="6103957">
                  <a:extLst>
                    <a:ext uri="{9D8B030D-6E8A-4147-A177-3AD203B41FA5}">
                      <a16:colId xmlns:a16="http://schemas.microsoft.com/office/drawing/2014/main" val="4038624028"/>
                    </a:ext>
                  </a:extLst>
                </a:gridCol>
              </a:tblGrid>
              <a:tr h="379232">
                <a:tc>
                  <a:txBody>
                    <a:bodyPr/>
                    <a:lstStyle/>
                    <a:p>
                      <a:pPr algn="ctr"/>
                      <a:r>
                        <a:rPr lang="fr-FR" sz="2000">
                          <a:solidFill>
                            <a:srgbClr val="FFFFFF"/>
                          </a:solidFill>
                          <a:latin typeface="Calibri"/>
                        </a:rPr>
                        <a:t>Conséquences liées au travail pour le personnel</a:t>
                      </a:r>
                      <a:endParaRPr lang="en-US" sz="2000">
                        <a:solidFill>
                          <a:srgbClr val="FFFFFF"/>
                        </a:solidFill>
                        <a:latin typeface="Calibri"/>
                      </a:endParaRPr>
                    </a:p>
                  </a:txBody>
                  <a:tcPr>
                    <a:solidFill>
                      <a:srgbClr val="964091"/>
                    </a:solidFill>
                  </a:tcPr>
                </a:tc>
                <a:tc>
                  <a:txBody>
                    <a:bodyPr/>
                    <a:lstStyle/>
                    <a:p>
                      <a:pPr algn="ctr"/>
                      <a:r>
                        <a:rPr lang="fr-FR" sz="2000">
                          <a:solidFill>
                            <a:srgbClr val="FFFFFF"/>
                          </a:solidFill>
                          <a:latin typeface="Calibri"/>
                        </a:rPr>
                        <a:t>Conséquences liées aux études pour les étudiants</a:t>
                      </a:r>
                      <a:endParaRPr lang="en-US" sz="2000">
                        <a:solidFill>
                          <a:srgbClr val="FFFFFF"/>
                        </a:solidFill>
                        <a:latin typeface="Calibri"/>
                      </a:endParaRPr>
                    </a:p>
                  </a:txBody>
                  <a:tcPr>
                    <a:solidFill>
                      <a:srgbClr val="964091"/>
                    </a:solidFill>
                  </a:tcPr>
                </a:tc>
                <a:extLst>
                  <a:ext uri="{0D108BD9-81ED-4DB2-BD59-A6C34878D82A}">
                    <a16:rowId xmlns:a16="http://schemas.microsoft.com/office/drawing/2014/main" val="1984585596"/>
                  </a:ext>
                </a:extLst>
              </a:tr>
              <a:tr h="379232">
                <a:tc>
                  <a:txBody>
                    <a:bodyPr/>
                    <a:lstStyle/>
                    <a:p>
                      <a:pPr lvl="0" algn="ctr">
                        <a:buNone/>
                      </a:pPr>
                      <a:r>
                        <a:rPr lang="fr-FR" sz="1600" b="1">
                          <a:latin typeface="Calibri"/>
                        </a:rPr>
                        <a:t>Se sentait insatisfait au travail</a:t>
                      </a:r>
                      <a:endParaRPr lang="en-GB" sz="1600" b="1">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a:solidFill>
                            <a:srgbClr val="000000"/>
                          </a:solidFill>
                          <a:latin typeface="Calibri"/>
                        </a:rPr>
                        <a:t>Cours </a:t>
                      </a:r>
                      <a:r>
                        <a:rPr lang="en-GB" sz="1600" b="1" i="0" u="none" strike="noStrike" noProof="0" err="1">
                          <a:solidFill>
                            <a:srgbClr val="000000"/>
                          </a:solidFill>
                          <a:latin typeface="Calibri"/>
                        </a:rPr>
                        <a:t>manqués</a:t>
                      </a:r>
                      <a:endParaRPr lang="en-US" sz="1600" b="1">
                        <a:latin typeface="Calibri"/>
                      </a:endParaRPr>
                    </a:p>
                  </a:txBody>
                  <a:tcPr>
                    <a:solidFill>
                      <a:srgbClr val="AED7BD"/>
                    </a:solidFill>
                  </a:tcPr>
                </a:tc>
                <a:extLst>
                  <a:ext uri="{0D108BD9-81ED-4DB2-BD59-A6C34878D82A}">
                    <a16:rowId xmlns:a16="http://schemas.microsoft.com/office/drawing/2014/main" val="2987253669"/>
                  </a:ext>
                </a:extLst>
              </a:tr>
              <a:tr h="379232">
                <a:tc>
                  <a:txBody>
                    <a:bodyPr/>
                    <a:lstStyle/>
                    <a:p>
                      <a:pPr algn="ctr"/>
                      <a:r>
                        <a:rPr lang="fr-FR" sz="1600" b="1">
                          <a:latin typeface="Calibri"/>
                        </a:rPr>
                        <a:t>Baisse de la productivité de travail</a:t>
                      </a:r>
                      <a:endParaRPr lang="en-US" sz="1600" b="1">
                        <a:latin typeface="Calibri"/>
                      </a:endParaRPr>
                    </a:p>
                  </a:txBody>
                  <a:tcPr>
                    <a:solidFill>
                      <a:srgbClr val="AED7BD"/>
                    </a:solidFill>
                  </a:tcPr>
                </a:tc>
                <a:tc>
                  <a:txBody>
                    <a:bodyPr/>
                    <a:lstStyle/>
                    <a:p>
                      <a:pPr lvl="0" algn="ctr">
                        <a:lnSpc>
                          <a:spcPct val="100000"/>
                        </a:lnSpc>
                        <a:spcBef>
                          <a:spcPts val="0"/>
                        </a:spcBef>
                        <a:spcAft>
                          <a:spcPts val="0"/>
                        </a:spcAft>
                        <a:buNone/>
                      </a:pPr>
                      <a:r>
                        <a:rPr lang="fr-FR" sz="1600" b="1" i="0" u="none" strike="noStrike" noProof="0">
                          <a:solidFill>
                            <a:srgbClr val="000000"/>
                          </a:solidFill>
                          <a:latin typeface="Calibri"/>
                        </a:rPr>
                        <a:t>Se sentait insatisfait de son cursus</a:t>
                      </a:r>
                      <a:endParaRPr lang="en-US" sz="1600">
                        <a:latin typeface="Calibri"/>
                      </a:endParaRPr>
                    </a:p>
                  </a:txBody>
                  <a:tcPr>
                    <a:solidFill>
                      <a:srgbClr val="AED7BD"/>
                    </a:solidFill>
                  </a:tcPr>
                </a:tc>
                <a:extLst>
                  <a:ext uri="{0D108BD9-81ED-4DB2-BD59-A6C34878D82A}">
                    <a16:rowId xmlns:a16="http://schemas.microsoft.com/office/drawing/2014/main" val="482412629"/>
                  </a:ext>
                </a:extLst>
              </a:tr>
              <a:tr h="394137">
                <a:tc>
                  <a:txBody>
                    <a:bodyPr/>
                    <a:lstStyle/>
                    <a:p>
                      <a:pPr lvl="0" algn="ctr">
                        <a:buNone/>
                      </a:pPr>
                      <a:r>
                        <a:rPr lang="fr-FR" sz="1600" b="1" i="0" u="none" strike="noStrike" noProof="0">
                          <a:solidFill>
                            <a:srgbClr val="000000"/>
                          </a:solidFill>
                          <a:latin typeface="Calibri"/>
                        </a:rPr>
                        <a:t>Envisageait de quitter le secteur universitaire</a:t>
                      </a:r>
                      <a:endParaRPr lang="en-GB" sz="1600" b="1">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1" i="0" u="none" strike="noStrike" noProof="0" err="1">
                          <a:solidFill>
                            <a:srgbClr val="000000"/>
                          </a:solidFill>
                          <a:latin typeface="Calibri"/>
                        </a:rPr>
                        <a:t>Baisse</a:t>
                      </a:r>
                      <a:r>
                        <a:rPr lang="en-GB" sz="1600" b="1" i="0" u="none" strike="noStrike" noProof="0">
                          <a:solidFill>
                            <a:srgbClr val="000000"/>
                          </a:solidFill>
                          <a:latin typeface="Calibri"/>
                        </a:rPr>
                        <a:t> des </a:t>
                      </a:r>
                      <a:r>
                        <a:rPr lang="en-GB" sz="1600" b="1" i="0" u="none" strike="noStrike" noProof="0" err="1">
                          <a:solidFill>
                            <a:srgbClr val="000000"/>
                          </a:solidFill>
                          <a:latin typeface="Calibri"/>
                        </a:rPr>
                        <a:t>résultats</a:t>
                      </a:r>
                      <a:endParaRPr lang="en-US" sz="1600">
                        <a:latin typeface="Calibri"/>
                      </a:endParaRPr>
                    </a:p>
                  </a:txBody>
                  <a:tcPr>
                    <a:solidFill>
                      <a:srgbClr val="AED7BD"/>
                    </a:solidFill>
                  </a:tcPr>
                </a:tc>
                <a:extLst>
                  <a:ext uri="{0D108BD9-81ED-4DB2-BD59-A6C34878D82A}">
                    <a16:rowId xmlns:a16="http://schemas.microsoft.com/office/drawing/2014/main" val="3652750960"/>
                  </a:ext>
                </a:extLst>
              </a:tr>
              <a:tr h="447040">
                <a:tc>
                  <a:txBody>
                    <a:bodyPr/>
                    <a:lstStyle/>
                    <a:p>
                      <a:pPr lvl="0" algn="ctr">
                        <a:buNone/>
                      </a:pPr>
                      <a:r>
                        <a:rPr lang="en-GB" sz="1600" b="0" i="0" u="none" strike="noStrike" noProof="0" err="1">
                          <a:solidFill>
                            <a:srgbClr val="000000"/>
                          </a:solidFill>
                          <a:latin typeface="Calibri"/>
                        </a:rPr>
                        <a:t>Désengagement</a:t>
                      </a:r>
                      <a:r>
                        <a:rPr lang="en-GB" sz="1600" b="0" i="0" u="none" strike="noStrike" noProof="0">
                          <a:solidFill>
                            <a:srgbClr val="000000"/>
                          </a:solidFill>
                          <a:latin typeface="Calibri"/>
                        </a:rPr>
                        <a:t> de </a:t>
                      </a:r>
                      <a:r>
                        <a:rPr lang="en-GB" sz="1600" b="0" i="0" u="none" strike="noStrike" noProof="0" err="1">
                          <a:solidFill>
                            <a:srgbClr val="000000"/>
                          </a:solidFill>
                          <a:latin typeface="Calibri"/>
                        </a:rPr>
                        <a:t>ses</a:t>
                      </a:r>
                      <a:r>
                        <a:rPr lang="en-GB" sz="1600" b="0" i="0" u="none" strike="noStrike" noProof="0">
                          <a:solidFill>
                            <a:srgbClr val="000000"/>
                          </a:solidFill>
                          <a:latin typeface="Calibri"/>
                        </a:rPr>
                        <a:t> </a:t>
                      </a:r>
                      <a:r>
                        <a:rPr lang="en-GB" sz="1600" b="0" i="0" u="none" strike="noStrike" noProof="0" err="1">
                          <a:solidFill>
                            <a:srgbClr val="000000"/>
                          </a:solidFill>
                          <a:latin typeface="Calibri"/>
                        </a:rPr>
                        <a:t>collègues</a:t>
                      </a:r>
                      <a:endParaRPr lang="en-US" sz="1600">
                        <a:latin typeface="Calibri"/>
                      </a:endParaRPr>
                    </a:p>
                  </a:txBody>
                  <a:tcPr>
                    <a:solidFill>
                      <a:srgbClr val="AED7BD"/>
                    </a:solidFill>
                  </a:tcPr>
                </a:tc>
                <a:tc>
                  <a:txBody>
                    <a:bodyPr/>
                    <a:lstStyle/>
                    <a:p>
                      <a:pPr lvl="0" algn="ctr">
                        <a:lnSpc>
                          <a:spcPct val="100000"/>
                        </a:lnSpc>
                        <a:spcBef>
                          <a:spcPts val="0"/>
                        </a:spcBef>
                        <a:spcAft>
                          <a:spcPts val="0"/>
                        </a:spcAft>
                        <a:buNone/>
                      </a:pPr>
                      <a:r>
                        <a:rPr lang="fr-FR" sz="1600" b="0" i="0" u="none" strike="noStrike" noProof="0">
                          <a:solidFill>
                            <a:srgbClr val="000000"/>
                          </a:solidFill>
                          <a:latin typeface="Calibri"/>
                        </a:rPr>
                        <a:t>Se sentait désengagé des autres étudiants</a:t>
                      </a:r>
                      <a:endParaRPr lang="en-GB" sz="1600" b="0" i="0" u="none" strike="noStrike" noProof="0">
                        <a:solidFill>
                          <a:srgbClr val="000000"/>
                        </a:solidFill>
                        <a:latin typeface="Calibri"/>
                      </a:endParaRPr>
                    </a:p>
                  </a:txBody>
                  <a:tcPr>
                    <a:solidFill>
                      <a:srgbClr val="AED7BD"/>
                    </a:solidFill>
                  </a:tcPr>
                </a:tc>
                <a:extLst>
                  <a:ext uri="{0D108BD9-81ED-4DB2-BD59-A6C34878D82A}">
                    <a16:rowId xmlns:a16="http://schemas.microsoft.com/office/drawing/2014/main" val="4158175959"/>
                  </a:ext>
                </a:extLst>
              </a:tr>
              <a:tr h="341586">
                <a:tc>
                  <a:txBody>
                    <a:bodyPr/>
                    <a:lstStyle/>
                    <a:p>
                      <a:pPr lvl="0" algn="ctr">
                        <a:lnSpc>
                          <a:spcPct val="100000"/>
                        </a:lnSpc>
                        <a:spcBef>
                          <a:spcPts val="0"/>
                        </a:spcBef>
                        <a:spcAft>
                          <a:spcPts val="0"/>
                        </a:spcAft>
                        <a:buNone/>
                      </a:pPr>
                      <a:r>
                        <a:rPr lang="fr-FR" sz="1600" b="0" i="0" u="none" strike="noStrike" noProof="0">
                          <a:solidFill>
                            <a:srgbClr val="000000"/>
                          </a:solidFill>
                          <a:latin typeface="Calibri"/>
                        </a:rPr>
                        <a:t>Avez pris un arrêt de travail</a:t>
                      </a:r>
                      <a:endParaRPr lang="en-GB" sz="1600" b="0" i="0" u="none" strike="noStrike" noProof="0">
                        <a:solidFill>
                          <a:srgbClr val="000000"/>
                        </a:solidFill>
                        <a:latin typeface="Calibri"/>
                      </a:endParaRPr>
                    </a:p>
                  </a:txBody>
                  <a:tcPr>
                    <a:solidFill>
                      <a:srgbClr val="AED7BD"/>
                    </a:solidFill>
                  </a:tcPr>
                </a:tc>
                <a:tc>
                  <a:txBody>
                    <a:bodyPr/>
                    <a:lstStyle/>
                    <a:p>
                      <a:pPr lvl="0" algn="ctr">
                        <a:lnSpc>
                          <a:spcPct val="100000"/>
                        </a:lnSpc>
                        <a:spcBef>
                          <a:spcPts val="0"/>
                        </a:spcBef>
                        <a:spcAft>
                          <a:spcPts val="0"/>
                        </a:spcAft>
                        <a:buNone/>
                      </a:pPr>
                      <a:r>
                        <a:rPr lang="fr-FR" sz="1600" b="0" i="0" u="none" strike="noStrike" noProof="0">
                          <a:solidFill>
                            <a:srgbClr val="000000"/>
                          </a:solidFill>
                          <a:latin typeface="Calibri"/>
                        </a:rPr>
                        <a:t>Envisager d’arrêter complètement l’université</a:t>
                      </a:r>
                      <a:endParaRPr lang="en-US" sz="1600" b="0">
                        <a:latin typeface="Calibri"/>
                      </a:endParaRPr>
                    </a:p>
                  </a:txBody>
                  <a:tcPr>
                    <a:solidFill>
                      <a:srgbClr val="AED7BD"/>
                    </a:solidFill>
                  </a:tcPr>
                </a:tc>
                <a:extLst>
                  <a:ext uri="{0D108BD9-81ED-4DB2-BD59-A6C34878D82A}">
                    <a16:rowId xmlns:a16="http://schemas.microsoft.com/office/drawing/2014/main" val="348130067"/>
                  </a:ext>
                </a:extLst>
              </a:tr>
              <a:tr h="654565">
                <a:tc>
                  <a:txBody>
                    <a:bodyPr/>
                    <a:lstStyle/>
                    <a:p>
                      <a:pPr algn="ctr"/>
                      <a:r>
                        <a:rPr lang="fr-FR" sz="1600">
                          <a:latin typeface="Calibri"/>
                        </a:rPr>
                        <a:t>Changement ou tentative de changement d’équipe, d’unité, de service, de superviseur.se</a:t>
                      </a:r>
                      <a:endParaRPr lang="en-US" sz="1600">
                        <a:latin typeface="Calibri"/>
                      </a:endParaRPr>
                    </a:p>
                  </a:txBody>
                  <a:tcPr>
                    <a:solidFill>
                      <a:srgbClr val="AED7BD"/>
                    </a:solidFill>
                  </a:tcPr>
                </a:tc>
                <a:tc>
                  <a:txBody>
                    <a:bodyPr/>
                    <a:lstStyle/>
                    <a:p>
                      <a:pPr lvl="0" algn="ctr">
                        <a:lnSpc>
                          <a:spcPct val="100000"/>
                        </a:lnSpc>
                        <a:spcBef>
                          <a:spcPts val="0"/>
                        </a:spcBef>
                        <a:spcAft>
                          <a:spcPts val="0"/>
                        </a:spcAft>
                        <a:buNone/>
                      </a:pPr>
                      <a:r>
                        <a:rPr lang="en-GB" sz="1600" b="0" i="0" u="none" strike="noStrike" noProof="0">
                          <a:solidFill>
                            <a:srgbClr val="000000"/>
                          </a:solidFill>
                          <a:latin typeface="Calibri"/>
                        </a:rPr>
                        <a:t>Abandon d’un </a:t>
                      </a:r>
                      <a:r>
                        <a:rPr lang="en-GB" sz="1600" b="0" i="0" u="none" strike="noStrike" noProof="0" err="1">
                          <a:solidFill>
                            <a:srgbClr val="000000"/>
                          </a:solidFill>
                          <a:latin typeface="Calibri"/>
                        </a:rPr>
                        <a:t>cours</a:t>
                      </a:r>
                      <a:endParaRPr lang="en-US" sz="1600">
                        <a:latin typeface="Calibri"/>
                      </a:endParaRPr>
                    </a:p>
                  </a:txBody>
                  <a:tcPr>
                    <a:solidFill>
                      <a:srgbClr val="AED7BD"/>
                    </a:solidFill>
                  </a:tcPr>
                </a:tc>
                <a:extLst>
                  <a:ext uri="{0D108BD9-81ED-4DB2-BD59-A6C34878D82A}">
                    <a16:rowId xmlns:a16="http://schemas.microsoft.com/office/drawing/2014/main" val="2598939726"/>
                  </a:ext>
                </a:extLst>
              </a:tr>
              <a:tr h="379232">
                <a:tc>
                  <a:txBody>
                    <a:bodyPr/>
                    <a:lstStyle/>
                    <a:p>
                      <a:pPr algn="ctr"/>
                      <a:r>
                        <a:rPr lang="fr-FR" sz="1600">
                          <a:latin typeface="Calibri"/>
                        </a:rPr>
                        <a:t>Changement ou tentative de changement d’établissement</a:t>
                      </a:r>
                      <a:endParaRPr lang="en-US" sz="1600">
                        <a:latin typeface="Calibri"/>
                      </a:endParaRPr>
                    </a:p>
                  </a:txBody>
                  <a:tcPr>
                    <a:solidFill>
                      <a:srgbClr val="AED7BD"/>
                    </a:solidFill>
                  </a:tcPr>
                </a:tc>
                <a:tc>
                  <a:txBody>
                    <a:bodyPr/>
                    <a:lstStyle/>
                    <a:p>
                      <a:pPr lvl="0" algn="ctr">
                        <a:lnSpc>
                          <a:spcPct val="100000"/>
                        </a:lnSpc>
                        <a:spcBef>
                          <a:spcPts val="0"/>
                        </a:spcBef>
                        <a:spcAft>
                          <a:spcPts val="0"/>
                        </a:spcAft>
                        <a:buNone/>
                      </a:pPr>
                      <a:r>
                        <a:rPr lang="fr-FR" sz="1600" b="0" i="0" u="none" strike="noStrike" noProof="0">
                          <a:solidFill>
                            <a:srgbClr val="000000"/>
                          </a:solidFill>
                          <a:latin typeface="Calibri"/>
                        </a:rPr>
                        <a:t>Peur d’étudier dans l’établissement ou d’utiliser les outils en ligne nécessaires au travail collaboratif</a:t>
                      </a:r>
                      <a:endParaRPr lang="en-US" sz="1600" b="0" i="0" u="none" strike="noStrike" noProof="0">
                        <a:solidFill>
                          <a:srgbClr val="000000"/>
                        </a:solidFill>
                        <a:latin typeface="Calibri"/>
                      </a:endParaRPr>
                    </a:p>
                  </a:txBody>
                  <a:tcPr>
                    <a:solidFill>
                      <a:srgbClr val="AED7BD"/>
                    </a:solidFill>
                  </a:tcPr>
                </a:tc>
                <a:extLst>
                  <a:ext uri="{0D108BD9-81ED-4DB2-BD59-A6C34878D82A}">
                    <a16:rowId xmlns:a16="http://schemas.microsoft.com/office/drawing/2014/main" val="2760074054"/>
                  </a:ext>
                </a:extLst>
              </a:tr>
              <a:tr h="379232">
                <a:tc>
                  <a:txBody>
                    <a:bodyPr/>
                    <a:lstStyle/>
                    <a:p>
                      <a:pPr lvl="0" algn="ctr">
                        <a:buNone/>
                      </a:pPr>
                      <a:r>
                        <a:rPr lang="fr-FR" sz="1600" b="0" i="0" u="none" strike="noStrike" noProof="0">
                          <a:solidFill>
                            <a:srgbClr val="000000"/>
                          </a:solidFill>
                          <a:latin typeface="Calibri"/>
                        </a:rPr>
                        <a:t>A reçu un salaire réduit ou a manqué des primes</a:t>
                      </a:r>
                      <a:endParaRPr lang="en-US" sz="1600">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fr-FR" sz="1600" b="0" i="0" u="none" strike="noStrike" noProof="0">
                          <a:solidFill>
                            <a:srgbClr val="000000"/>
                          </a:solidFill>
                          <a:latin typeface="Calibri"/>
                        </a:rPr>
                        <a:t>Changement ou tentative de changement de superviseur.se ou de </a:t>
                      </a:r>
                      <a:r>
                        <a:rPr lang="fr-FR" sz="1600" b="0" i="0" u="none" strike="noStrike" noProof="0" err="1">
                          <a:solidFill>
                            <a:srgbClr val="000000"/>
                          </a:solidFill>
                          <a:latin typeface="Calibri"/>
                        </a:rPr>
                        <a:t>chargé.e</a:t>
                      </a:r>
                      <a:r>
                        <a:rPr lang="fr-FR" sz="1600" b="0" i="0" u="none" strike="noStrike" noProof="0">
                          <a:solidFill>
                            <a:srgbClr val="000000"/>
                          </a:solidFill>
                          <a:latin typeface="Calibri"/>
                        </a:rPr>
                        <a:t> de cours</a:t>
                      </a:r>
                      <a:endParaRPr lang="en-GB" sz="1600" b="0" i="0" u="none" strike="noStrike" noProof="0">
                        <a:solidFill>
                          <a:srgbClr val="000000"/>
                        </a:solidFill>
                        <a:latin typeface="Calibri"/>
                      </a:endParaRPr>
                    </a:p>
                  </a:txBody>
                  <a:tcPr>
                    <a:solidFill>
                      <a:srgbClr val="AED7BD"/>
                    </a:solidFill>
                  </a:tcPr>
                </a:tc>
                <a:extLst>
                  <a:ext uri="{0D108BD9-81ED-4DB2-BD59-A6C34878D82A}">
                    <a16:rowId xmlns:a16="http://schemas.microsoft.com/office/drawing/2014/main" val="2897058091"/>
                  </a:ext>
                </a:extLst>
              </a:tr>
              <a:tr h="379232">
                <a:tc>
                  <a:txBody>
                    <a:bodyPr/>
                    <a:lstStyle/>
                    <a:p>
                      <a:pPr lvl="0" algn="ctr">
                        <a:lnSpc>
                          <a:spcPct val="100000"/>
                        </a:lnSpc>
                        <a:spcBef>
                          <a:spcPts val="0"/>
                        </a:spcBef>
                        <a:spcAft>
                          <a:spcPts val="0"/>
                        </a:spcAft>
                        <a:buNone/>
                      </a:pPr>
                      <a:r>
                        <a:rPr lang="fr-FR" sz="1600" b="0" i="0" u="none" strike="noStrike" noProof="0">
                          <a:solidFill>
                            <a:srgbClr val="000000"/>
                          </a:solidFill>
                          <a:latin typeface="Calibri"/>
                        </a:rPr>
                        <a:t>Peur de venir physiquement au travail ou d’utiliser les outils en ligne nécessaires au travail collaboratif</a:t>
                      </a:r>
                      <a:endParaRPr lang="en-GB" sz="1600" b="0" i="0" u="none" strike="noStrike" noProof="0">
                        <a:solidFill>
                          <a:srgbClr val="000000"/>
                        </a:solidFill>
                        <a:latin typeface="Calibri"/>
                      </a:endParaRPr>
                    </a:p>
                  </a:txBody>
                  <a:tcPr>
                    <a:solidFill>
                      <a:srgbClr val="AED7BD"/>
                    </a:solidFill>
                  </a:tcPr>
                </a:tc>
                <a:tc>
                  <a:txBody>
                    <a:bodyPr/>
                    <a:lstStyle/>
                    <a:p>
                      <a:pPr marL="0" marR="0" lvl="0" indent="0" algn="ctr" defTabSz="914318" rtl="0" eaLnBrk="1" fontAlgn="auto" latinLnBrk="0" hangingPunct="1">
                        <a:lnSpc>
                          <a:spcPct val="100000"/>
                        </a:lnSpc>
                        <a:spcBef>
                          <a:spcPts val="0"/>
                        </a:spcBef>
                        <a:spcAft>
                          <a:spcPts val="0"/>
                        </a:spcAft>
                        <a:buClrTx/>
                        <a:buSzTx/>
                        <a:buFontTx/>
                        <a:buNone/>
                        <a:tabLst/>
                        <a:defRPr/>
                      </a:pPr>
                      <a:r>
                        <a:rPr lang="fr-FR" sz="1600" b="0" i="0" u="none" strike="noStrike" noProof="0">
                          <a:solidFill>
                            <a:srgbClr val="000000"/>
                          </a:solidFill>
                          <a:latin typeface="Calibri"/>
                        </a:rPr>
                        <a:t>Essayé de changer d’institution</a:t>
                      </a:r>
                      <a:endParaRPr lang="en-US" sz="1600">
                        <a:latin typeface="Calibri"/>
                      </a:endParaRPr>
                    </a:p>
                    <a:p>
                      <a:pPr lvl="0" algn="ctr">
                        <a:lnSpc>
                          <a:spcPct val="100000"/>
                        </a:lnSpc>
                        <a:spcBef>
                          <a:spcPts val="0"/>
                        </a:spcBef>
                        <a:spcAft>
                          <a:spcPts val="0"/>
                        </a:spcAft>
                        <a:buNone/>
                      </a:pPr>
                      <a:endParaRPr lang="en-GB" sz="1600" b="0" i="0" u="none" strike="noStrike" noProof="0">
                        <a:solidFill>
                          <a:srgbClr val="000000"/>
                        </a:solidFill>
                        <a:latin typeface="Calibri"/>
                      </a:endParaRPr>
                    </a:p>
                  </a:txBody>
                  <a:tcPr>
                    <a:solidFill>
                      <a:srgbClr val="AED7BD"/>
                    </a:solidFill>
                  </a:tcPr>
                </a:tc>
                <a:extLst>
                  <a:ext uri="{0D108BD9-81ED-4DB2-BD59-A6C34878D82A}">
                    <a16:rowId xmlns:a16="http://schemas.microsoft.com/office/drawing/2014/main" val="3050706210"/>
                  </a:ext>
                </a:extLst>
              </a:tr>
              <a:tr h="379231">
                <a:tc>
                  <a:txBody>
                    <a:bodyPr/>
                    <a:lstStyle/>
                    <a:p>
                      <a:pPr lvl="0" algn="ctr">
                        <a:lnSpc>
                          <a:spcPct val="100000"/>
                        </a:lnSpc>
                        <a:spcBef>
                          <a:spcPts val="0"/>
                        </a:spcBef>
                        <a:spcAft>
                          <a:spcPts val="0"/>
                        </a:spcAft>
                        <a:buNone/>
                      </a:pPr>
                      <a:endParaRPr lang="en-GB" sz="1600" b="0" i="0" u="none" strike="noStrike" noProof="0">
                        <a:solidFill>
                          <a:srgbClr val="000000"/>
                        </a:solidFill>
                        <a:latin typeface="Calibri"/>
                      </a:endParaRPr>
                    </a:p>
                  </a:txBody>
                  <a:tcPr>
                    <a:solidFill>
                      <a:srgbClr val="AED7BD"/>
                    </a:solidFill>
                  </a:tcPr>
                </a:tc>
                <a:tc>
                  <a:txBody>
                    <a:bodyPr/>
                    <a:lstStyle/>
                    <a:p>
                      <a:pPr lvl="0" algn="ctr">
                        <a:lnSpc>
                          <a:spcPct val="100000"/>
                        </a:lnSpc>
                        <a:spcBef>
                          <a:spcPts val="0"/>
                        </a:spcBef>
                        <a:spcAft>
                          <a:spcPts val="0"/>
                        </a:spcAft>
                        <a:buNone/>
                      </a:pPr>
                      <a:endParaRPr lang="en-US" sz="1600">
                        <a:latin typeface="Calibri"/>
                      </a:endParaRPr>
                    </a:p>
                  </a:txBody>
                  <a:tcPr>
                    <a:solidFill>
                      <a:srgbClr val="AED7BD"/>
                    </a:solidFill>
                  </a:tcPr>
                </a:tc>
                <a:extLst>
                  <a:ext uri="{0D108BD9-81ED-4DB2-BD59-A6C34878D82A}">
                    <a16:rowId xmlns:a16="http://schemas.microsoft.com/office/drawing/2014/main" val="2362904347"/>
                  </a:ext>
                </a:extLst>
              </a:tr>
            </a:tbl>
          </a:graphicData>
        </a:graphic>
      </p:graphicFrame>
      <p:sp>
        <p:nvSpPr>
          <p:cNvPr id="5" name="TextBox 1">
            <a:extLst>
              <a:ext uri="{FF2B5EF4-FFF2-40B4-BE49-F238E27FC236}">
                <a16:creationId xmlns:a16="http://schemas.microsoft.com/office/drawing/2014/main" id="{B6484FB6-2BE7-3D40-FDAC-69F24A1E7855}"/>
              </a:ext>
            </a:extLst>
          </p:cNvPr>
          <p:cNvSpPr txBox="1"/>
          <p:nvPr/>
        </p:nvSpPr>
        <p:spPr>
          <a:xfrm>
            <a:off x="3026004" y="279400"/>
            <a:ext cx="8452679"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900">
                <a:latin typeface="Calibri"/>
                <a:cs typeface="Segoe UI"/>
              </a:rPr>
              <a:t>Source of data: Lipinsky, Anke; Schredl, Claudia; Baumann, Horst; Humbert, Anne Laure;, </a:t>
            </a:r>
            <a:r>
              <a:rPr lang="en-GB" sz="900" err="1">
                <a:latin typeface="Calibri"/>
                <a:cs typeface="Segoe UI"/>
              </a:rPr>
              <a:t>Tanwar</a:t>
            </a:r>
            <a:r>
              <a:rPr lang="en-GB" sz="900">
                <a:latin typeface="Calibri"/>
                <a:cs typeface="Segoe UI"/>
              </a:rPr>
              <a:t>, Jagriti; Bondestam, Fredrik; Freund, </a:t>
            </a:r>
            <a:r>
              <a:rPr lang="en-GB" sz="900" err="1">
                <a:latin typeface="Calibri"/>
                <a:cs typeface="Segoe UI"/>
              </a:rPr>
              <a:t>Frederike</a:t>
            </a:r>
            <a:r>
              <a:rPr lang="en-GB" sz="900">
                <a:latin typeface="Calibri"/>
                <a:cs typeface="Segoe UI"/>
              </a:rPr>
              <a:t>; </a:t>
            </a:r>
            <a:r>
              <a:rPr lang="en-GB" sz="900" err="1">
                <a:latin typeface="Calibri"/>
                <a:cs typeface="Segoe UI"/>
              </a:rPr>
              <a:t>Lomazzi</a:t>
            </a:r>
            <a:r>
              <a:rPr lang="en-GB" sz="900">
                <a:latin typeface="Calibri"/>
                <a:cs typeface="Segoe UI"/>
              </a:rPr>
              <a:t>, Vera (2022). </a:t>
            </a:r>
            <a:r>
              <a:rPr lang="en-US" sz="900">
                <a:latin typeface="Calibri"/>
                <a:cs typeface="Segoe UI"/>
              </a:rPr>
              <a:t>UniSAFE Survey – Gender-based violence and institutional responses. GESIS - Leibniz </a:t>
            </a:r>
            <a:r>
              <a:rPr lang="en-US" sz="900" err="1">
                <a:latin typeface="Calibri"/>
                <a:cs typeface="Segoe UI"/>
              </a:rPr>
              <a:t>Institut</a:t>
            </a:r>
            <a:r>
              <a:rPr lang="en-US" sz="900">
                <a:latin typeface="Calibri"/>
                <a:cs typeface="Segoe UI"/>
              </a:rPr>
              <a:t> für </a:t>
            </a:r>
            <a:r>
              <a:rPr lang="en-US" sz="900" err="1">
                <a:latin typeface="Calibri"/>
                <a:cs typeface="Segoe UI"/>
              </a:rPr>
              <a:t>Sozialwissenschaften</a:t>
            </a:r>
            <a:r>
              <a:rPr lang="en-US" sz="900">
                <a:latin typeface="Calibri"/>
                <a:cs typeface="Segoe UI"/>
              </a:rPr>
              <a:t>. </a:t>
            </a:r>
            <a:r>
              <a:rPr lang="en-US" sz="900" err="1">
                <a:latin typeface="Calibri"/>
                <a:cs typeface="Segoe UI"/>
              </a:rPr>
              <a:t>Datenfile</a:t>
            </a:r>
            <a:r>
              <a:rPr lang="en-US" sz="900">
                <a:latin typeface="Calibri"/>
                <a:cs typeface="Segoe UI"/>
              </a:rPr>
              <a:t> Version 1.0.0, </a:t>
            </a:r>
            <a:r>
              <a:rPr lang="en-US" sz="900">
                <a:latin typeface="Calibri"/>
                <a:cs typeface="Segoe UI"/>
                <a:hlinkClick r:id="rId3"/>
              </a:rPr>
              <a:t>https://doi.org/10.7802/2475</a:t>
            </a:r>
            <a:r>
              <a:rPr lang="en-GB" sz="900">
                <a:latin typeface="Calibri"/>
                <a:cs typeface="Calibri"/>
              </a:rPr>
              <a:t> </a:t>
            </a:r>
            <a:endParaRPr lang="en-GB" sz="900">
              <a:latin typeface="Calibri"/>
              <a:ea typeface="Open Sans"/>
              <a:cs typeface="Open Sans"/>
            </a:endParaRPr>
          </a:p>
        </p:txBody>
      </p:sp>
    </p:spTree>
    <p:extLst>
      <p:ext uri="{BB962C8B-B14F-4D97-AF65-F5344CB8AC3E}">
        <p14:creationId xmlns:p14="http://schemas.microsoft.com/office/powerpoint/2010/main" val="1536901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531190-4735-54FD-2A44-E0652D91E3D5}"/>
              </a:ext>
            </a:extLst>
          </p:cNvPr>
          <p:cNvSpPr>
            <a:spLocks noGrp="1"/>
          </p:cNvSpPr>
          <p:nvPr>
            <p:ph type="title"/>
          </p:nvPr>
        </p:nvSpPr>
        <p:spPr>
          <a:xfrm>
            <a:off x="1046922" y="1129932"/>
            <a:ext cx="10086975" cy="778381"/>
          </a:xfrm>
        </p:spPr>
        <p:txBody>
          <a:bodyPr/>
          <a:lstStyle/>
          <a:p>
            <a:r>
              <a:rPr lang="en-US" b="1" err="1"/>
              <a:t>Facteurs</a:t>
            </a:r>
            <a:r>
              <a:rPr lang="en-US" b="1"/>
              <a:t> </a:t>
            </a:r>
            <a:r>
              <a:rPr lang="en-US" b="1" err="1"/>
              <a:t>explicatifs</a:t>
            </a:r>
            <a:endParaRPr lang="en-US" b="1"/>
          </a:p>
        </p:txBody>
      </p:sp>
      <p:sp>
        <p:nvSpPr>
          <p:cNvPr id="5" name="TextBox 4">
            <a:extLst>
              <a:ext uri="{FF2B5EF4-FFF2-40B4-BE49-F238E27FC236}">
                <a16:creationId xmlns:a16="http://schemas.microsoft.com/office/drawing/2014/main" id="{7CE65BD0-BD27-92BD-7D85-8FABBB4F6BA0}"/>
              </a:ext>
            </a:extLst>
          </p:cNvPr>
          <p:cNvSpPr txBox="1"/>
          <p:nvPr/>
        </p:nvSpPr>
        <p:spPr>
          <a:xfrm>
            <a:off x="894510" y="2283208"/>
            <a:ext cx="10239387" cy="867930"/>
          </a:xfrm>
          <a:prstGeom prst="rect">
            <a:avLst/>
          </a:prstGeom>
          <a:effectLst/>
        </p:spPr>
        <p:txBody>
          <a:bodyPr vert="horz" lIns="0" tIns="192024" rIns="0" bIns="0" rtlCol="0" anchor="t" anchorCtr="0">
            <a:noAutofit/>
          </a:bodyPr>
          <a:lstStyle>
            <a:defPPr>
              <a:defRPr lang="en-US"/>
            </a:defPPr>
            <a:lvl1pPr defTabSz="914318">
              <a:lnSpc>
                <a:spcPct val="90000"/>
              </a:lnSpc>
              <a:spcBef>
                <a:spcPct val="0"/>
              </a:spcBef>
              <a:buNone/>
              <a:defRPr sz="2800" b="0" i="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fr-FR" sz="2400" b="1">
                <a:latin typeface="Arial" panose="020B0604020202020204" pitchFamily="34" charset="0"/>
                <a:cs typeface="Arial" panose="020B0604020202020204" pitchFamily="34" charset="0"/>
              </a:rPr>
              <a:t>Qu’est-ce qui cause la violence fondée sur le genre dans un contexte universitaire ?</a:t>
            </a:r>
            <a:endParaRPr lang="en-US" sz="2400" b="1">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B5B6F9A2-651B-2E84-8BD6-04EC4F58F300}"/>
              </a:ext>
            </a:extLst>
          </p:cNvPr>
          <p:cNvCxnSpPr>
            <a:cxnSpLocks/>
          </p:cNvCxnSpPr>
          <p:nvPr/>
        </p:nvCxnSpPr>
        <p:spPr>
          <a:xfrm>
            <a:off x="622163" y="2359971"/>
            <a:ext cx="13368" cy="1020010"/>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80D8C6-BC8F-71B9-1DBA-9F4AD367AC2F}"/>
              </a:ext>
            </a:extLst>
          </p:cNvPr>
          <p:cNvSpPr txBox="1"/>
          <p:nvPr/>
        </p:nvSpPr>
        <p:spPr>
          <a:xfrm>
            <a:off x="540166" y="3576053"/>
            <a:ext cx="9898566" cy="1881990"/>
          </a:xfrm>
          <a:prstGeom prst="rect">
            <a:avLst/>
          </a:prstGeom>
          <a:noFill/>
        </p:spPr>
        <p:txBody>
          <a:bodyPr wrap="square" lIns="91440" tIns="45720" rIns="91440" bIns="45720" anchor="t">
            <a:spAutoFit/>
          </a:bodyPr>
          <a:lstStyle/>
          <a:p>
            <a:pPr marL="342900" indent="-342900">
              <a:lnSpc>
                <a:spcPct val="150000"/>
              </a:lnSpc>
              <a:buFont typeface="Wingdings" panose="05000000000000000000" pitchFamily="2" charset="2"/>
              <a:buChar char="q"/>
            </a:pPr>
            <a:r>
              <a:rPr lang="fr-FR" sz="2000">
                <a:solidFill>
                  <a:srgbClr val="FFFFFF"/>
                </a:solidFill>
                <a:latin typeface="Arial" panose="020B0604020202020204" pitchFamily="34" charset="0"/>
                <a:cs typeface="Arial" panose="020B0604020202020204" pitchFamily="34" charset="0"/>
              </a:rPr>
              <a:t>Discrimination et pratiques biaisées 
Stéréotypes de genre et normes culturelles et de genre préjudiciables
Inégalités de pouvoir et dynamiques de pouvoir
Problèmes systémiques (structures de pouvoir patriarcales et masculinité toxique)</a:t>
            </a:r>
            <a:endParaRPr lang="LID4096" sz="200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517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CA6BBC6-AC51-83F5-B8B4-4D21897B59F5}"/>
              </a:ext>
            </a:extLst>
          </p:cNvPr>
          <p:cNvSpPr>
            <a:spLocks noGrp="1"/>
          </p:cNvSpPr>
          <p:nvPr>
            <p:ph type="title"/>
          </p:nvPr>
        </p:nvSpPr>
        <p:spPr>
          <a:xfrm>
            <a:off x="1052512" y="1154316"/>
            <a:ext cx="10086975" cy="778381"/>
          </a:xfrm>
        </p:spPr>
        <p:txBody>
          <a:bodyPr/>
          <a:lstStyle/>
          <a:p>
            <a:r>
              <a:rPr lang="en-US" b="1" err="1"/>
              <a:t>L’importance</a:t>
            </a:r>
            <a:r>
              <a:rPr lang="en-US" b="1"/>
              <a:t> de </a:t>
            </a:r>
            <a:r>
              <a:rPr lang="en-US" b="1" err="1"/>
              <a:t>l’intersectionnalité</a:t>
            </a:r>
            <a:endParaRPr lang="LID4096" b="1"/>
          </a:p>
        </p:txBody>
      </p:sp>
      <p:sp>
        <p:nvSpPr>
          <p:cNvPr id="4" name="TextBox 3">
            <a:extLst>
              <a:ext uri="{FF2B5EF4-FFF2-40B4-BE49-F238E27FC236}">
                <a16:creationId xmlns:a16="http://schemas.microsoft.com/office/drawing/2014/main" id="{26D4C084-0953-1C3D-6579-7C7A6E404849}"/>
              </a:ext>
            </a:extLst>
          </p:cNvPr>
          <p:cNvSpPr txBox="1"/>
          <p:nvPr/>
        </p:nvSpPr>
        <p:spPr>
          <a:xfrm>
            <a:off x="6432645" y="2377787"/>
            <a:ext cx="5322850" cy="3477875"/>
          </a:xfrm>
          <a:prstGeom prst="rect">
            <a:avLst/>
          </a:prstGeom>
          <a:noFill/>
        </p:spPr>
        <p:txBody>
          <a:bodyPr wrap="square" lIns="91440" tIns="45720" rIns="91440" bIns="45720" anchor="t">
            <a:spAutoFit/>
          </a:bodyPr>
          <a:lstStyle/>
          <a:p>
            <a:r>
              <a:rPr lang="fr-FR" sz="2000">
                <a:solidFill>
                  <a:srgbClr val="FFFFFF"/>
                </a:solidFill>
                <a:latin typeface="Arial" panose="020B0604020202020204" pitchFamily="34" charset="0"/>
                <a:cs typeface="Arial" panose="020B0604020202020204" pitchFamily="34" charset="0"/>
              </a:rPr>
              <a:t>Dans le contexte de la lutte contre la violence fondée sur le genre dans le milieu universitaire, l’intersectionnalité reconnaît que la violence fondée sur le genre peut avoir un impact disproportionné sur les personnes qui ont des identités multiples.</a:t>
            </a:r>
          </a:p>
          <a:p>
            <a:endParaRPr lang="fr-FR" sz="2000">
              <a:solidFill>
                <a:srgbClr val="FFFFFF"/>
              </a:solidFill>
              <a:latin typeface="Arial" panose="020B0604020202020204" pitchFamily="34" charset="0"/>
              <a:cs typeface="Arial" panose="020B0604020202020204" pitchFamily="34" charset="0"/>
            </a:endParaRPr>
          </a:p>
          <a:p>
            <a:r>
              <a:rPr lang="fr-FR" sz="2000">
                <a:solidFill>
                  <a:srgbClr val="FFFFFF"/>
                </a:solidFill>
                <a:latin typeface="Arial" panose="020B0604020202020204" pitchFamily="34" charset="0"/>
                <a:cs typeface="Arial" panose="020B0604020202020204" pitchFamily="34" charset="0"/>
              </a:rPr>
              <a:t>L’intersectionnalité ne se limite pas aux effets combines de la discrimination, il s’agit de reconnaître les inégalités structurelles qui produisent des résultats différents.</a:t>
            </a:r>
          </a:p>
        </p:txBody>
      </p:sp>
      <p:cxnSp>
        <p:nvCxnSpPr>
          <p:cNvPr id="5" name="Straight Connector 4">
            <a:extLst>
              <a:ext uri="{FF2B5EF4-FFF2-40B4-BE49-F238E27FC236}">
                <a16:creationId xmlns:a16="http://schemas.microsoft.com/office/drawing/2014/main" id="{D81A17F0-E0D2-EB6A-2F1E-A9A55C56A226}"/>
              </a:ext>
            </a:extLst>
          </p:cNvPr>
          <p:cNvCxnSpPr>
            <a:cxnSpLocks/>
          </p:cNvCxnSpPr>
          <p:nvPr/>
        </p:nvCxnSpPr>
        <p:spPr>
          <a:xfrm>
            <a:off x="6256433" y="2443611"/>
            <a:ext cx="0" cy="137568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pic>
        <p:nvPicPr>
          <p:cNvPr id="6" name="Picture 5" descr="A diagram of a flower with text&#10;&#10;Description automatically generated">
            <a:extLst>
              <a:ext uri="{FF2B5EF4-FFF2-40B4-BE49-F238E27FC236}">
                <a16:creationId xmlns:a16="http://schemas.microsoft.com/office/drawing/2014/main" id="{A575E997-AFCE-E297-B144-714CEF1A0221}"/>
              </a:ext>
            </a:extLst>
          </p:cNvPr>
          <p:cNvPicPr>
            <a:picLocks noChangeAspect="1"/>
          </p:cNvPicPr>
          <p:nvPr/>
        </p:nvPicPr>
        <p:blipFill>
          <a:blip r:embed="rId3"/>
          <a:stretch>
            <a:fillRect/>
          </a:stretch>
        </p:blipFill>
        <p:spPr>
          <a:xfrm>
            <a:off x="1708484" y="2290010"/>
            <a:ext cx="3605463" cy="3605463"/>
          </a:xfrm>
          <a:prstGeom prst="rect">
            <a:avLst/>
          </a:prstGeom>
        </p:spPr>
      </p:pic>
    </p:spTree>
    <p:extLst>
      <p:ext uri="{BB962C8B-B14F-4D97-AF65-F5344CB8AC3E}">
        <p14:creationId xmlns:p14="http://schemas.microsoft.com/office/powerpoint/2010/main" val="4204068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FCC938A6-51CF-6898-448D-8CF55EA84C6B}"/>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18</a:t>
            </a:fld>
            <a:endParaRPr lang="fr-FR"/>
          </a:p>
        </p:txBody>
      </p:sp>
      <p:sp>
        <p:nvSpPr>
          <p:cNvPr id="6" name="Title 1">
            <a:extLst>
              <a:ext uri="{FF2B5EF4-FFF2-40B4-BE49-F238E27FC236}">
                <a16:creationId xmlns:a16="http://schemas.microsoft.com/office/drawing/2014/main" id="{B5E278F9-DB02-8796-B689-8F8D78BC6828}"/>
              </a:ext>
            </a:extLst>
          </p:cNvPr>
          <p:cNvSpPr>
            <a:spLocks noGrp="1"/>
          </p:cNvSpPr>
          <p:nvPr/>
        </p:nvSpPr>
        <p:spPr>
          <a:xfrm>
            <a:off x="1040158" y="779793"/>
            <a:ext cx="11450545" cy="1647537"/>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sz="2400" b="1">
                <a:latin typeface="Arial" panose="020B0604020202020204" pitchFamily="34" charset="0"/>
                <a:ea typeface="Open Sans"/>
                <a:cs typeface="Arial" panose="020B0604020202020204" pitchFamily="34" charset="0"/>
              </a:rPr>
              <a:t>Exercice 2 : Catégorisation des formes de violence fondée sur le genre</a:t>
            </a:r>
          </a:p>
        </p:txBody>
      </p:sp>
      <p:pic>
        <p:nvPicPr>
          <p:cNvPr id="2" name="Picture 1">
            <a:extLst>
              <a:ext uri="{FF2B5EF4-FFF2-40B4-BE49-F238E27FC236}">
                <a16:creationId xmlns:a16="http://schemas.microsoft.com/office/drawing/2014/main" id="{ADF68005-CF49-C2CD-A682-1F2F9A6668C1}"/>
              </a:ext>
            </a:extLst>
          </p:cNvPr>
          <p:cNvPicPr>
            <a:picLocks noChangeAspect="1"/>
          </p:cNvPicPr>
          <p:nvPr/>
        </p:nvPicPr>
        <p:blipFill>
          <a:blip r:embed="rId3"/>
          <a:stretch>
            <a:fillRect/>
          </a:stretch>
        </p:blipFill>
        <p:spPr>
          <a:xfrm>
            <a:off x="4694295" y="1603561"/>
            <a:ext cx="6377815" cy="5065338"/>
          </a:xfrm>
          <a:prstGeom prst="rect">
            <a:avLst/>
          </a:prstGeom>
        </p:spPr>
      </p:pic>
      <p:sp>
        <p:nvSpPr>
          <p:cNvPr id="3" name="Title 1">
            <a:extLst>
              <a:ext uri="{FF2B5EF4-FFF2-40B4-BE49-F238E27FC236}">
                <a16:creationId xmlns:a16="http://schemas.microsoft.com/office/drawing/2014/main" id="{15E3754D-50C7-6D3A-8BBC-9D7C64A81F35}"/>
              </a:ext>
            </a:extLst>
          </p:cNvPr>
          <p:cNvSpPr>
            <a:spLocks noGrp="1"/>
          </p:cNvSpPr>
          <p:nvPr/>
        </p:nvSpPr>
        <p:spPr>
          <a:xfrm>
            <a:off x="591883" y="2053087"/>
            <a:ext cx="3720626" cy="119801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fr-FR" sz="2000">
                <a:solidFill>
                  <a:schemeClr val="tx1"/>
                </a:solidFill>
              </a:rPr>
              <a:t>1. Ouvrez le lien Miro envoyé dans la boîte de discussion.</a:t>
            </a:r>
            <a:br>
              <a:rPr lang="fr-FR" sz="2000">
                <a:solidFill>
                  <a:schemeClr val="tx1"/>
                </a:solidFill>
              </a:rPr>
            </a:br>
            <a:br>
              <a:rPr lang="fr-FR" sz="2000">
                <a:solidFill>
                  <a:schemeClr val="tx1"/>
                </a:solidFill>
              </a:rPr>
            </a:br>
            <a:r>
              <a:rPr lang="fr-FR" sz="2000">
                <a:solidFill>
                  <a:schemeClr val="tx1"/>
                </a:solidFill>
              </a:rPr>
              <a:t>2. Localisez votre tableau de travail (votre numéro de salle = numéro de groupe)</a:t>
            </a:r>
            <a:br>
              <a:rPr lang="fr-FR" sz="2000">
                <a:solidFill>
                  <a:schemeClr val="tx1"/>
                </a:solidFill>
              </a:rPr>
            </a:br>
            <a:br>
              <a:rPr lang="fr-FR" sz="2000">
                <a:solidFill>
                  <a:schemeClr val="tx1"/>
                </a:solidFill>
              </a:rPr>
            </a:br>
            <a:r>
              <a:rPr lang="fr-FR" sz="2000">
                <a:solidFill>
                  <a:schemeClr val="tx1"/>
                </a:solidFill>
              </a:rPr>
              <a:t>3. Désignez une personne qui sera responsable du déplacement des notes autocollantes dans la catégorie que vous avez convenue</a:t>
            </a:r>
            <a:br>
              <a:rPr lang="en-US" sz="2000">
                <a:solidFill>
                  <a:schemeClr val="tx1"/>
                </a:solidFill>
              </a:rPr>
            </a:br>
            <a:endParaRPr lang="en-US" sz="2000">
              <a:solidFill>
                <a:schemeClr val="tx1"/>
              </a:solidFill>
            </a:endParaRPr>
          </a:p>
        </p:txBody>
      </p:sp>
    </p:spTree>
    <p:extLst>
      <p:ext uri="{BB962C8B-B14F-4D97-AF65-F5344CB8AC3E}">
        <p14:creationId xmlns:p14="http://schemas.microsoft.com/office/powerpoint/2010/main" val="2567255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869964" y="2436951"/>
            <a:ext cx="4550689" cy="778381"/>
          </a:xfrm>
        </p:spPr>
        <p:txBody>
          <a:bodyPr/>
          <a:lstStyle/>
          <a:p>
            <a:r>
              <a:rPr lang="fr-FR" sz="3200">
                <a:latin typeface="Calibri"/>
                <a:cs typeface="Arial"/>
              </a:rPr>
              <a:t>Modèle des 7P pour lutter contre la violence fondée sur le genre dans les organisations de recherche</a:t>
            </a:r>
            <a:endParaRPr lang="en-US" sz="3200">
              <a:latin typeface="Calibri"/>
              <a:cs typeface="Arial"/>
            </a:endParaRP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19</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6470305" y="1204185"/>
            <a:ext cx="4481847" cy="4736483"/>
          </a:xfrm>
          <a:prstGeom prst="rect">
            <a:avLst/>
          </a:prstGeom>
        </p:spPr>
      </p:pic>
    </p:spTree>
    <p:extLst>
      <p:ext uri="{BB962C8B-B14F-4D97-AF65-F5344CB8AC3E}">
        <p14:creationId xmlns:p14="http://schemas.microsoft.com/office/powerpoint/2010/main" val="4088620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6B85A1-21F2-BAAC-007C-880D4D0CBD06}"/>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err="1">
                <a:ea typeface="Calibri"/>
              </a:rPr>
              <a:t>Règles</a:t>
            </a:r>
            <a:r>
              <a:rPr lang="en-US">
                <a:ea typeface="Calibri"/>
              </a:rPr>
              <a:t> de base</a:t>
            </a:r>
          </a:p>
        </p:txBody>
      </p:sp>
      <p:sp>
        <p:nvSpPr>
          <p:cNvPr id="9" name="TextBox 8">
            <a:extLst>
              <a:ext uri="{FF2B5EF4-FFF2-40B4-BE49-F238E27FC236}">
                <a16:creationId xmlns:a16="http://schemas.microsoft.com/office/drawing/2014/main" id="{4F673D3D-197B-E3FE-42F9-7F62C9A3845E}"/>
              </a:ext>
            </a:extLst>
          </p:cNvPr>
          <p:cNvSpPr txBox="1"/>
          <p:nvPr/>
        </p:nvSpPr>
        <p:spPr>
          <a:xfrm>
            <a:off x="7997413" y="3256915"/>
            <a:ext cx="2978978" cy="2031325"/>
          </a:xfrm>
          <a:prstGeom prst="rect">
            <a:avLst/>
          </a:prstGeom>
          <a:noFill/>
        </p:spPr>
        <p:txBody>
          <a:bodyPr wrap="square" lIns="91440" tIns="45720" rIns="91440" bIns="45720" rtlCol="0" anchor="t">
            <a:spAutoFit/>
          </a:bodyPr>
          <a:lstStyle/>
          <a:p>
            <a:r>
              <a:rPr lang="fr-FR">
                <a:solidFill>
                  <a:schemeClr val="bg2"/>
                </a:solidFill>
                <a:latin typeface="Arial" panose="020B0604020202020204" pitchFamily="34" charset="0"/>
                <a:ea typeface="Calibri"/>
                <a:cs typeface="Arial" panose="020B0604020202020204" pitchFamily="34" charset="0"/>
              </a:rPr>
              <a:t>Il s’agit d’un espace sécuritaire pour partager votre expérience – la confidentialité est de la plus haute importance. Traitez les expériences des autres avec respect.</a:t>
            </a:r>
            <a:endParaRPr lang="en-US">
              <a:solidFill>
                <a:schemeClr val="bg2"/>
              </a:solidFill>
              <a:latin typeface="Arial" panose="020B0604020202020204" pitchFamily="34" charset="0"/>
              <a:ea typeface="Calibri"/>
              <a:cs typeface="Arial" panose="020B0604020202020204" pitchFamily="34" charset="0"/>
            </a:endParaRPr>
          </a:p>
        </p:txBody>
      </p:sp>
      <p:sp>
        <p:nvSpPr>
          <p:cNvPr id="10" name="TextBox 9">
            <a:extLst>
              <a:ext uri="{FF2B5EF4-FFF2-40B4-BE49-F238E27FC236}">
                <a16:creationId xmlns:a16="http://schemas.microsoft.com/office/drawing/2014/main" id="{4DC177AB-78F1-8C26-3AA5-ECC61103E19E}"/>
              </a:ext>
            </a:extLst>
          </p:cNvPr>
          <p:cNvSpPr txBox="1"/>
          <p:nvPr/>
        </p:nvSpPr>
        <p:spPr>
          <a:xfrm>
            <a:off x="4361481" y="3297466"/>
            <a:ext cx="3360119" cy="1477328"/>
          </a:xfrm>
          <a:prstGeom prst="rect">
            <a:avLst/>
          </a:prstGeom>
          <a:noFill/>
        </p:spPr>
        <p:txBody>
          <a:bodyPr wrap="square" lIns="91440" tIns="45720" rIns="91440" bIns="45720" rtlCol="0" anchor="t">
            <a:spAutoFit/>
          </a:bodyPr>
          <a:lstStyle/>
          <a:p>
            <a:r>
              <a:rPr lang="fr-FR">
                <a:solidFill>
                  <a:schemeClr val="bg2"/>
                </a:solidFill>
                <a:latin typeface="Arial" panose="020B0604020202020204" pitchFamily="34" charset="0"/>
                <a:ea typeface="Calibri"/>
                <a:cs typeface="Arial" panose="020B0604020202020204" pitchFamily="34" charset="0"/>
              </a:rPr>
              <a:t>Faites en sorte que vos réponses et vos questions soient brèves et précises. Respectez notre horaire et revenez des pauses à l’heure.</a:t>
            </a:r>
            <a:endParaRPr lang="en-US">
              <a:solidFill>
                <a:schemeClr val="bg2"/>
              </a:solidFill>
              <a:latin typeface="Arial" panose="020B0604020202020204" pitchFamily="34" charset="0"/>
              <a:ea typeface="Calibri"/>
              <a:cs typeface="Arial" panose="020B0604020202020204" pitchFamily="34" charset="0"/>
            </a:endParaRPr>
          </a:p>
        </p:txBody>
      </p:sp>
      <p:sp>
        <p:nvSpPr>
          <p:cNvPr id="11" name="TextBox 10">
            <a:extLst>
              <a:ext uri="{FF2B5EF4-FFF2-40B4-BE49-F238E27FC236}">
                <a16:creationId xmlns:a16="http://schemas.microsoft.com/office/drawing/2014/main" id="{A773D8E2-234F-FEE3-8C19-7193D0DFD59B}"/>
              </a:ext>
            </a:extLst>
          </p:cNvPr>
          <p:cNvSpPr txBox="1"/>
          <p:nvPr/>
        </p:nvSpPr>
        <p:spPr>
          <a:xfrm>
            <a:off x="616776" y="3256915"/>
            <a:ext cx="2978978" cy="1477328"/>
          </a:xfrm>
          <a:prstGeom prst="rect">
            <a:avLst/>
          </a:prstGeom>
          <a:noFill/>
        </p:spPr>
        <p:txBody>
          <a:bodyPr wrap="square" lIns="91440" tIns="45720" rIns="91440" bIns="45720" rtlCol="0" anchor="t">
            <a:spAutoFit/>
          </a:bodyPr>
          <a:lstStyle/>
          <a:p>
            <a:r>
              <a:rPr lang="fr-FR">
                <a:solidFill>
                  <a:schemeClr val="bg2"/>
                </a:solidFill>
                <a:latin typeface="Arial" panose="020B0604020202020204" pitchFamily="34" charset="0"/>
                <a:ea typeface="Calibri"/>
                <a:cs typeface="Arial" panose="020B0604020202020204" pitchFamily="34" charset="0"/>
              </a:rPr>
              <a:t>Il s’agit d’une séance interactive, n’hésitez donc pas à poser des questions tout au long de la discussion/présentation.</a:t>
            </a:r>
            <a:endParaRPr lang="LID4096">
              <a:solidFill>
                <a:schemeClr val="bg2"/>
              </a:solidFill>
              <a:latin typeface="Arial" panose="020B0604020202020204" pitchFamily="34" charset="0"/>
              <a:ea typeface="Calibri"/>
              <a:cs typeface="Arial" panose="020B0604020202020204" pitchFamily="34" charset="0"/>
            </a:endParaRPr>
          </a:p>
        </p:txBody>
      </p:sp>
      <p:sp>
        <p:nvSpPr>
          <p:cNvPr id="12" name="TextBox 11">
            <a:extLst>
              <a:ext uri="{FF2B5EF4-FFF2-40B4-BE49-F238E27FC236}">
                <a16:creationId xmlns:a16="http://schemas.microsoft.com/office/drawing/2014/main" id="{5A5C1A1F-4ED6-3152-A9E0-59A05C08FC92}"/>
              </a:ext>
            </a:extLst>
          </p:cNvPr>
          <p:cNvSpPr txBox="1"/>
          <p:nvPr/>
        </p:nvSpPr>
        <p:spPr>
          <a:xfrm>
            <a:off x="7997413" y="2487264"/>
            <a:ext cx="3203991" cy="707886"/>
          </a:xfrm>
          <a:prstGeom prst="rect">
            <a:avLst/>
          </a:prstGeom>
          <a:noFill/>
        </p:spPr>
        <p:txBody>
          <a:bodyPr wrap="square" lIns="91440" tIns="45720" rIns="91440" bIns="45720" rtlCol="0" anchor="t">
            <a:spAutoFit/>
          </a:bodyPr>
          <a:lstStyle/>
          <a:p>
            <a:r>
              <a:rPr lang="en-GB" sz="2000" b="1" err="1">
                <a:solidFill>
                  <a:srgbClr val="AED7BD"/>
                </a:solidFill>
                <a:latin typeface="Arial" panose="020B0604020202020204" pitchFamily="34" charset="0"/>
                <a:ea typeface="Calibri"/>
                <a:cs typeface="Arial" panose="020B0604020202020204" pitchFamily="34" charset="0"/>
              </a:rPr>
              <a:t>Environnement</a:t>
            </a:r>
            <a:r>
              <a:rPr lang="en-GB" sz="2000" b="1">
                <a:solidFill>
                  <a:srgbClr val="AED7BD"/>
                </a:solidFill>
                <a:latin typeface="Arial" panose="020B0604020202020204" pitchFamily="34" charset="0"/>
                <a:ea typeface="Calibri"/>
                <a:cs typeface="Arial" panose="020B0604020202020204" pitchFamily="34" charset="0"/>
              </a:rPr>
              <a:t> </a:t>
            </a:r>
            <a:r>
              <a:rPr lang="en-GB" sz="2000" b="1" err="1">
                <a:solidFill>
                  <a:srgbClr val="AED7BD"/>
                </a:solidFill>
                <a:latin typeface="Arial" panose="020B0604020202020204" pitchFamily="34" charset="0"/>
                <a:ea typeface="Calibri"/>
                <a:cs typeface="Arial" panose="020B0604020202020204" pitchFamily="34" charset="0"/>
              </a:rPr>
              <a:t>sécurisé</a:t>
            </a:r>
            <a:r>
              <a:rPr lang="en-GB" sz="2000" b="1">
                <a:solidFill>
                  <a:srgbClr val="AED7BD"/>
                </a:solidFill>
                <a:latin typeface="Arial" panose="020B0604020202020204" pitchFamily="34" charset="0"/>
                <a:ea typeface="Calibri"/>
                <a:cs typeface="Arial" panose="020B0604020202020204" pitchFamily="34" charset="0"/>
              </a:rPr>
              <a:t> et </a:t>
            </a:r>
            <a:r>
              <a:rPr lang="en-GB" sz="2000" b="1" err="1">
                <a:solidFill>
                  <a:srgbClr val="AED7BD"/>
                </a:solidFill>
                <a:latin typeface="Arial" panose="020B0604020202020204" pitchFamily="34" charset="0"/>
                <a:ea typeface="Calibri"/>
                <a:cs typeface="Arial" panose="020B0604020202020204" pitchFamily="34" charset="0"/>
              </a:rPr>
              <a:t>espace</a:t>
            </a:r>
            <a:r>
              <a:rPr lang="en-GB" sz="2000" b="1">
                <a:solidFill>
                  <a:srgbClr val="AED7BD"/>
                </a:solidFill>
                <a:latin typeface="Arial" panose="020B0604020202020204" pitchFamily="34" charset="0"/>
                <a:ea typeface="Calibri"/>
                <a:cs typeface="Arial" panose="020B0604020202020204" pitchFamily="34" charset="0"/>
              </a:rPr>
              <a:t> </a:t>
            </a:r>
            <a:r>
              <a:rPr lang="en-GB" sz="2000" b="1" err="1">
                <a:solidFill>
                  <a:srgbClr val="AED7BD"/>
                </a:solidFill>
                <a:latin typeface="Arial" panose="020B0604020202020204" pitchFamily="34" charset="0"/>
                <a:ea typeface="Calibri"/>
                <a:cs typeface="Arial" panose="020B0604020202020204" pitchFamily="34" charset="0"/>
              </a:rPr>
              <a:t>sécuritaire</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3" name="TextBox 12">
            <a:extLst>
              <a:ext uri="{FF2B5EF4-FFF2-40B4-BE49-F238E27FC236}">
                <a16:creationId xmlns:a16="http://schemas.microsoft.com/office/drawing/2014/main" id="{CBDFD332-162E-3043-2551-FEDB3313DB76}"/>
              </a:ext>
            </a:extLst>
          </p:cNvPr>
          <p:cNvSpPr txBox="1"/>
          <p:nvPr/>
        </p:nvSpPr>
        <p:spPr>
          <a:xfrm>
            <a:off x="616776" y="2549029"/>
            <a:ext cx="3203991" cy="707886"/>
          </a:xfrm>
          <a:prstGeom prst="rect">
            <a:avLst/>
          </a:prstGeom>
          <a:noFill/>
        </p:spPr>
        <p:txBody>
          <a:bodyPr wrap="square" lIns="91440" tIns="45720" rIns="91440" bIns="45720" rtlCol="0" anchor="t">
            <a:spAutoFit/>
          </a:bodyPr>
          <a:lstStyle/>
          <a:p>
            <a:r>
              <a:rPr lang="fr-FR" sz="2000" b="1">
                <a:solidFill>
                  <a:srgbClr val="AED7BD"/>
                </a:solidFill>
                <a:latin typeface="Arial" panose="020B0604020202020204" pitchFamily="34" charset="0"/>
                <a:ea typeface="Calibri"/>
                <a:cs typeface="Arial" panose="020B0604020202020204" pitchFamily="34" charset="0"/>
              </a:rPr>
              <a:t>Soyez </a:t>
            </a:r>
            <a:r>
              <a:rPr lang="fr-FR" sz="2000" b="1" err="1">
                <a:solidFill>
                  <a:srgbClr val="AED7BD"/>
                </a:solidFill>
                <a:latin typeface="Arial" panose="020B0604020202020204" pitchFamily="34" charset="0"/>
                <a:ea typeface="Calibri"/>
                <a:cs typeface="Arial" panose="020B0604020202020204" pitchFamily="34" charset="0"/>
              </a:rPr>
              <a:t>curieux.ses</a:t>
            </a:r>
            <a:r>
              <a:rPr lang="fr-FR" sz="2000" b="1">
                <a:solidFill>
                  <a:srgbClr val="AED7BD"/>
                </a:solidFill>
                <a:latin typeface="Arial" panose="020B0604020202020204" pitchFamily="34" charset="0"/>
                <a:ea typeface="Calibri"/>
                <a:cs typeface="Arial" panose="020B0604020202020204" pitchFamily="34" charset="0"/>
              </a:rPr>
              <a:t> et posez des questions !</a:t>
            </a:r>
            <a:endParaRPr lang="LID4096" sz="2000" b="1">
              <a:solidFill>
                <a:srgbClr val="AED7BD"/>
              </a:solidFill>
              <a:latin typeface="Arial" panose="020B0604020202020204" pitchFamily="34" charset="0"/>
              <a:ea typeface="Calibri"/>
              <a:cs typeface="Arial" panose="020B0604020202020204" pitchFamily="34" charset="0"/>
            </a:endParaRPr>
          </a:p>
        </p:txBody>
      </p:sp>
      <p:sp>
        <p:nvSpPr>
          <p:cNvPr id="14" name="TextBox 13">
            <a:extLst>
              <a:ext uri="{FF2B5EF4-FFF2-40B4-BE49-F238E27FC236}">
                <a16:creationId xmlns:a16="http://schemas.microsoft.com/office/drawing/2014/main" id="{2A22133B-DAD2-DC0E-BAAC-512BC250AFF5}"/>
              </a:ext>
            </a:extLst>
          </p:cNvPr>
          <p:cNvSpPr txBox="1"/>
          <p:nvPr/>
        </p:nvSpPr>
        <p:spPr>
          <a:xfrm>
            <a:off x="4338014" y="2549029"/>
            <a:ext cx="3203991" cy="400110"/>
          </a:xfrm>
          <a:prstGeom prst="rect">
            <a:avLst/>
          </a:prstGeom>
          <a:noFill/>
        </p:spPr>
        <p:txBody>
          <a:bodyPr wrap="square" lIns="91440" tIns="45720" rIns="91440" bIns="45720" rtlCol="0" anchor="t">
            <a:spAutoFit/>
          </a:bodyPr>
          <a:lstStyle/>
          <a:p>
            <a:r>
              <a:rPr lang="en-GB" sz="2000" b="1">
                <a:solidFill>
                  <a:srgbClr val="AED7BD"/>
                </a:solidFill>
                <a:latin typeface="Arial" panose="020B0604020202020204" pitchFamily="34" charset="0"/>
                <a:ea typeface="Calibri"/>
                <a:cs typeface="Arial" panose="020B0604020202020204" pitchFamily="34" charset="0"/>
              </a:rPr>
              <a:t>Court et précis</a:t>
            </a:r>
            <a:endParaRPr lang="en-US" sz="2000" b="1">
              <a:solidFill>
                <a:srgbClr val="AED7BD"/>
              </a:solidFill>
              <a:latin typeface="Arial" panose="020B0604020202020204" pitchFamily="34" charset="0"/>
              <a:ea typeface="Calibri"/>
              <a:cs typeface="Arial" panose="020B0604020202020204" pitchFamily="34" charset="0"/>
            </a:endParaRPr>
          </a:p>
        </p:txBody>
      </p:sp>
      <p:sp>
        <p:nvSpPr>
          <p:cNvPr id="15" name="TextBox 14">
            <a:extLst>
              <a:ext uri="{FF2B5EF4-FFF2-40B4-BE49-F238E27FC236}">
                <a16:creationId xmlns:a16="http://schemas.microsoft.com/office/drawing/2014/main" id="{38819312-22DF-05DF-82D4-EC0E0E2A4E10}"/>
              </a:ext>
            </a:extLst>
          </p:cNvPr>
          <p:cNvSpPr txBox="1"/>
          <p:nvPr/>
        </p:nvSpPr>
        <p:spPr>
          <a:xfrm>
            <a:off x="616776" y="5528013"/>
            <a:ext cx="7104824" cy="400110"/>
          </a:xfrm>
          <a:prstGeom prst="rect">
            <a:avLst/>
          </a:prstGeom>
          <a:noFill/>
        </p:spPr>
        <p:txBody>
          <a:bodyPr wrap="square" lIns="91440" tIns="45720" rIns="91440" bIns="45720" rtlCol="0" anchor="t">
            <a:spAutoFit/>
          </a:bodyPr>
          <a:lstStyle/>
          <a:p>
            <a:r>
              <a:rPr lang="fr-FR" sz="2000" b="1">
                <a:solidFill>
                  <a:srgbClr val="AED7BD"/>
                </a:solidFill>
                <a:latin typeface="Arial" panose="020B0604020202020204" pitchFamily="34" charset="0"/>
                <a:ea typeface="Calibri"/>
                <a:cs typeface="Arial" panose="020B0604020202020204" pitchFamily="34" charset="0"/>
              </a:rPr>
              <a:t>Soyez à l’écoute, </a:t>
            </a:r>
            <a:r>
              <a:rPr lang="fr-FR" sz="2000" b="1" err="1">
                <a:solidFill>
                  <a:srgbClr val="AED7BD"/>
                </a:solidFill>
                <a:latin typeface="Arial" panose="020B0604020202020204" pitchFamily="34" charset="0"/>
                <a:ea typeface="Calibri"/>
                <a:cs typeface="Arial" panose="020B0604020202020204" pitchFamily="34" charset="0"/>
              </a:rPr>
              <a:t>actif.ve.s</a:t>
            </a:r>
            <a:r>
              <a:rPr lang="fr-FR" sz="2000" b="1">
                <a:solidFill>
                  <a:srgbClr val="AED7BD"/>
                </a:solidFill>
                <a:latin typeface="Arial" panose="020B0604020202020204" pitchFamily="34" charset="0"/>
                <a:ea typeface="Calibri"/>
                <a:cs typeface="Arial" panose="020B0604020202020204" pitchFamily="34" charset="0"/>
              </a:rPr>
              <a:t> et </a:t>
            </a:r>
            <a:r>
              <a:rPr lang="fr-FR" sz="2000" b="1" err="1">
                <a:solidFill>
                  <a:srgbClr val="AED7BD"/>
                </a:solidFill>
                <a:latin typeface="Arial" panose="020B0604020202020204" pitchFamily="34" charset="0"/>
                <a:ea typeface="Calibri"/>
                <a:cs typeface="Arial" panose="020B0604020202020204" pitchFamily="34" charset="0"/>
              </a:rPr>
              <a:t>respectueux.ses</a:t>
            </a:r>
            <a:r>
              <a:rPr lang="fr-FR" sz="2000" b="1">
                <a:solidFill>
                  <a:srgbClr val="AED7BD"/>
                </a:solidFill>
                <a:latin typeface="Arial" panose="020B0604020202020204" pitchFamily="34" charset="0"/>
                <a:ea typeface="Calibri"/>
                <a:cs typeface="Arial" panose="020B0604020202020204" pitchFamily="34" charset="0"/>
              </a:rPr>
              <a:t> !</a:t>
            </a:r>
            <a:r>
              <a:rPr lang="en-GB" sz="2000" b="1">
                <a:solidFill>
                  <a:srgbClr val="AED7BD"/>
                </a:solidFill>
                <a:latin typeface="Arial" panose="020B0604020202020204" pitchFamily="34" charset="0"/>
                <a:ea typeface="Calibri"/>
                <a:cs typeface="Arial" panose="020B0604020202020204" pitchFamily="34" charset="0"/>
              </a:rPr>
              <a:t> </a:t>
            </a:r>
            <a:r>
              <a:rPr lang="en-GB" sz="2000" b="1">
                <a:solidFill>
                  <a:srgbClr val="AED7BD"/>
                </a:solidFill>
                <a:latin typeface="Arial" panose="020B0604020202020204" pitchFamily="34" charset="0"/>
                <a:ea typeface="Calibri"/>
                <a:cs typeface="Arial" panose="020B0604020202020204" pitchFamily="34" charset="0"/>
                <a:sym typeface="Wingdings" panose="05000000000000000000" pitchFamily="2" charset="2"/>
              </a:rPr>
              <a:t> </a:t>
            </a:r>
            <a:endParaRPr lang="en-US" sz="2000" b="1">
              <a:solidFill>
                <a:srgbClr val="AED7BD"/>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17458384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284464-0451-C7CE-84B0-6A911CDA8AA4}"/>
              </a:ext>
            </a:extLst>
          </p:cNvPr>
          <p:cNvSpPr txBox="1"/>
          <p:nvPr/>
        </p:nvSpPr>
        <p:spPr>
          <a:xfrm>
            <a:off x="742122" y="2123884"/>
            <a:ext cx="2093778" cy="646331"/>
          </a:xfrm>
          <a:prstGeom prst="rect">
            <a:avLst/>
          </a:prstGeom>
          <a:noFill/>
        </p:spPr>
        <p:txBody>
          <a:bodyPr wrap="none" lIns="0" tIns="45720" rIns="0" bIns="45720" rtlCol="0" anchor="t">
            <a:spAutoFit/>
          </a:bodyPr>
          <a:lstStyle/>
          <a:p>
            <a:r>
              <a:rPr lang="en-US" sz="3600" b="1" err="1">
                <a:solidFill>
                  <a:srgbClr val="5792CE"/>
                </a:solidFill>
                <a:latin typeface="Calibri"/>
                <a:cs typeface="Calibri"/>
              </a:rPr>
              <a:t>Prévalence</a:t>
            </a:r>
            <a:endParaRPr lang="en-US" sz="4000" b="1">
              <a:solidFill>
                <a:srgbClr val="5792CE"/>
              </a:solidFill>
              <a:latin typeface="Calibri"/>
              <a:cs typeface="Calibri"/>
            </a:endParaRPr>
          </a:p>
        </p:txBody>
      </p:sp>
      <p:sp>
        <p:nvSpPr>
          <p:cNvPr id="6" name="TextBox 5">
            <a:extLst>
              <a:ext uri="{FF2B5EF4-FFF2-40B4-BE49-F238E27FC236}">
                <a16:creationId xmlns:a16="http://schemas.microsoft.com/office/drawing/2014/main" id="{EAADCBEB-AC7E-7010-3568-A1DE52F4BDBA}"/>
              </a:ext>
            </a:extLst>
          </p:cNvPr>
          <p:cNvSpPr txBox="1"/>
          <p:nvPr/>
        </p:nvSpPr>
        <p:spPr>
          <a:xfrm>
            <a:off x="4158813" y="2123884"/>
            <a:ext cx="2095125" cy="646331"/>
          </a:xfrm>
          <a:prstGeom prst="rect">
            <a:avLst/>
          </a:prstGeom>
          <a:noFill/>
        </p:spPr>
        <p:txBody>
          <a:bodyPr wrap="none" lIns="0" tIns="45720" rIns="0" bIns="45720" rtlCol="0" anchor="t">
            <a:spAutoFit/>
          </a:bodyPr>
          <a:lstStyle/>
          <a:p>
            <a:r>
              <a:rPr lang="en-US" sz="3600" b="1" err="1">
                <a:solidFill>
                  <a:srgbClr val="5792CE"/>
                </a:solidFill>
                <a:latin typeface="Calibri"/>
                <a:cs typeface="Calibri"/>
              </a:rPr>
              <a:t>Prévention</a:t>
            </a:r>
            <a:endParaRPr lang="en-US" sz="4000" b="1">
              <a:solidFill>
                <a:srgbClr val="5792CE"/>
              </a:solidFill>
              <a:latin typeface="Calibri"/>
              <a:cs typeface="Calibri"/>
            </a:endParaRPr>
          </a:p>
        </p:txBody>
      </p:sp>
      <p:sp>
        <p:nvSpPr>
          <p:cNvPr id="7" name="TextBox 6">
            <a:extLst>
              <a:ext uri="{FF2B5EF4-FFF2-40B4-BE49-F238E27FC236}">
                <a16:creationId xmlns:a16="http://schemas.microsoft.com/office/drawing/2014/main" id="{B6677D5C-823D-F8FC-0010-CA2264C24FC1}"/>
              </a:ext>
            </a:extLst>
          </p:cNvPr>
          <p:cNvSpPr txBox="1"/>
          <p:nvPr/>
        </p:nvSpPr>
        <p:spPr>
          <a:xfrm>
            <a:off x="8268950" y="2081213"/>
            <a:ext cx="2003690" cy="646331"/>
          </a:xfrm>
          <a:prstGeom prst="rect">
            <a:avLst/>
          </a:prstGeom>
          <a:noFill/>
        </p:spPr>
        <p:txBody>
          <a:bodyPr wrap="none" lIns="0" tIns="45720" rIns="0" bIns="45720" rtlCol="0" anchor="t">
            <a:spAutoFit/>
          </a:bodyPr>
          <a:lstStyle/>
          <a:p>
            <a:r>
              <a:rPr lang="en-US" sz="3600" b="1">
                <a:solidFill>
                  <a:srgbClr val="5792CE"/>
                </a:solidFill>
                <a:latin typeface="Calibri"/>
                <a:cs typeface="Calibri"/>
              </a:rPr>
              <a:t>Protection</a:t>
            </a:r>
            <a:endParaRPr lang="en-US" sz="4000" b="1">
              <a:solidFill>
                <a:srgbClr val="5792CE"/>
              </a:solidFill>
              <a:latin typeface="Calibri"/>
              <a:cs typeface="Calibri"/>
            </a:endParaRPr>
          </a:p>
        </p:txBody>
      </p:sp>
      <p:sp>
        <p:nvSpPr>
          <p:cNvPr id="8" name="Title 1">
            <a:extLst>
              <a:ext uri="{FF2B5EF4-FFF2-40B4-BE49-F238E27FC236}">
                <a16:creationId xmlns:a16="http://schemas.microsoft.com/office/drawing/2014/main" id="{58673B39-3552-852F-6380-0FBFCB21668D}"/>
              </a:ext>
            </a:extLst>
          </p:cNvPr>
          <p:cNvSpPr>
            <a:spLocks noGrp="1"/>
          </p:cNvSpPr>
          <p:nvPr>
            <p:ph type="title"/>
          </p:nvPr>
        </p:nvSpPr>
        <p:spPr>
          <a:xfrm>
            <a:off x="1046922" y="1093356"/>
            <a:ext cx="10086975" cy="778381"/>
          </a:xfrm>
        </p:spPr>
        <p:txBody>
          <a:bodyPr/>
          <a:lstStyle/>
          <a:p>
            <a:r>
              <a:rPr lang="en-US" sz="3600" b="1">
                <a:latin typeface="Calibri"/>
                <a:cs typeface="Arial"/>
              </a:rPr>
              <a:t>Cadre </a:t>
            </a:r>
            <a:r>
              <a:rPr lang="en-US" sz="3600" b="1" err="1">
                <a:latin typeface="Calibri"/>
                <a:cs typeface="Arial"/>
              </a:rPr>
              <a:t>conceptuel</a:t>
            </a:r>
            <a:r>
              <a:rPr lang="en-US" sz="3600" b="1">
                <a:latin typeface="Calibri"/>
                <a:cs typeface="Arial"/>
              </a:rPr>
              <a:t> </a:t>
            </a:r>
            <a:r>
              <a:rPr lang="en-US" sz="3600" b="1" err="1">
                <a:latin typeface="Calibri"/>
                <a:cs typeface="Arial"/>
              </a:rPr>
              <a:t>UniSAFE</a:t>
            </a:r>
            <a:r>
              <a:rPr lang="en-US" sz="3600" b="1">
                <a:latin typeface="Calibri"/>
                <a:cs typeface="Arial"/>
              </a:rPr>
              <a:t> - les 7P</a:t>
            </a:r>
          </a:p>
        </p:txBody>
      </p:sp>
      <p:sp>
        <p:nvSpPr>
          <p:cNvPr id="9" name="TextBox 8">
            <a:extLst>
              <a:ext uri="{FF2B5EF4-FFF2-40B4-BE49-F238E27FC236}">
                <a16:creationId xmlns:a16="http://schemas.microsoft.com/office/drawing/2014/main" id="{3C7E2073-D3A1-2581-BE74-D1393E7AFE2A}"/>
              </a:ext>
            </a:extLst>
          </p:cNvPr>
          <p:cNvSpPr txBox="1"/>
          <p:nvPr/>
        </p:nvSpPr>
        <p:spPr>
          <a:xfrm>
            <a:off x="776675" y="2789099"/>
            <a:ext cx="2868893" cy="3304110"/>
          </a:xfrm>
          <a:prstGeom prst="rect">
            <a:avLst/>
          </a:prstGeom>
          <a:noFill/>
        </p:spPr>
        <p:txBody>
          <a:bodyPr wrap="square" lIns="0" tIns="45720" rIns="0" bIns="45720" rtlCol="0" anchor="t">
            <a:spAutoFit/>
          </a:bodyPr>
          <a:lstStyle/>
          <a:p>
            <a:pPr>
              <a:lnSpc>
                <a:spcPct val="130000"/>
              </a:lnSpc>
            </a:pPr>
            <a:r>
              <a:rPr lang="fr-FR">
                <a:solidFill>
                  <a:srgbClr val="0E2234"/>
                </a:solidFill>
                <a:latin typeface="Calibri"/>
                <a:cs typeface="Calibri"/>
              </a:rPr>
              <a:t>La prévalence fait référence aux données et à la collecte de données estimant l’ampleur de la violence fondée sur le genre pour différents groupes de personnes et, idéalement, fournissant des informations sur les différentes formes de violence fondée sur le genre.</a:t>
            </a:r>
            <a:endParaRPr lang="en-US">
              <a:solidFill>
                <a:schemeClr val="tx1">
                  <a:alpha val="70000"/>
                </a:schemeClr>
              </a:solidFill>
              <a:latin typeface="Calibri"/>
              <a:cs typeface="Calibri"/>
            </a:endParaRPr>
          </a:p>
        </p:txBody>
      </p:sp>
      <p:sp>
        <p:nvSpPr>
          <p:cNvPr id="10" name="Espace réservé du numéro de diapositive 2">
            <a:extLst>
              <a:ext uri="{FF2B5EF4-FFF2-40B4-BE49-F238E27FC236}">
                <a16:creationId xmlns:a16="http://schemas.microsoft.com/office/drawing/2014/main" id="{B91B8EFA-0994-F1B1-0D8B-4B4D0221A9D3}"/>
              </a:ext>
            </a:extLst>
          </p:cNvPr>
          <p:cNvSpPr>
            <a:spLocks noGrp="1"/>
          </p:cNvSpPr>
          <p:nvPr>
            <p:ph type="sldNum" sz="quarter" idx="4"/>
          </p:nvPr>
        </p:nvSpPr>
        <p:spPr>
          <a:xfrm>
            <a:off x="8024110" y="6257177"/>
            <a:ext cx="2743200" cy="365125"/>
          </a:xfrm>
        </p:spPr>
        <p:txBody>
          <a:bodyPr/>
          <a:lstStyle/>
          <a:p>
            <a:fld id="{783777ED-E0AE-DD49-A1E6-113717D9A99F}" type="slidenum">
              <a:rPr lang="fr-FR" dirty="0" smtClean="0">
                <a:latin typeface="Calibri"/>
                <a:cs typeface="Calibri"/>
              </a:rPr>
              <a:pPr/>
              <a:t>20</a:t>
            </a:fld>
            <a:endParaRPr lang="fr-FR">
              <a:latin typeface="Calibri"/>
              <a:cs typeface="Calibri"/>
            </a:endParaRPr>
          </a:p>
        </p:txBody>
      </p:sp>
      <p:sp>
        <p:nvSpPr>
          <p:cNvPr id="11" name="TextBox 4">
            <a:extLst>
              <a:ext uri="{FF2B5EF4-FFF2-40B4-BE49-F238E27FC236}">
                <a16:creationId xmlns:a16="http://schemas.microsoft.com/office/drawing/2014/main" id="{1EBA468C-8577-4ADE-E802-18FB7C41B7C5}"/>
              </a:ext>
            </a:extLst>
          </p:cNvPr>
          <p:cNvSpPr txBox="1"/>
          <p:nvPr/>
        </p:nvSpPr>
        <p:spPr>
          <a:xfrm>
            <a:off x="4193366" y="2828209"/>
            <a:ext cx="3380600" cy="3664208"/>
          </a:xfrm>
          <a:prstGeom prst="rect">
            <a:avLst/>
          </a:prstGeom>
          <a:noFill/>
        </p:spPr>
        <p:txBody>
          <a:bodyPr wrap="square" lIns="0" tIns="45720" rIns="0" bIns="45720" rtlCol="0" anchor="t">
            <a:spAutoFit/>
          </a:bodyPr>
          <a:lstStyle/>
          <a:p>
            <a:pPr>
              <a:lnSpc>
                <a:spcPct val="130000"/>
              </a:lnSpc>
            </a:pPr>
            <a:r>
              <a:rPr lang="fr-FR">
                <a:solidFill>
                  <a:srgbClr val="000000"/>
                </a:solidFill>
                <a:latin typeface="Calibri"/>
                <a:cs typeface="Calibri"/>
              </a:rPr>
              <a:t>La prévention désigne les mesures visant à promouvoir des changements dans les modèles sociaux et culturels de comportement et d’attitude de tous les membres de la communauté institutionnelle. Elle aborde la culture et les valeurs de l’organisation et ce qu’elle représente.</a:t>
            </a:r>
            <a:endParaRPr lang="en-US">
              <a:solidFill>
                <a:schemeClr val="tx1">
                  <a:alpha val="70000"/>
                </a:schemeClr>
              </a:solidFill>
              <a:latin typeface="Calibri"/>
              <a:cs typeface="Calibri"/>
            </a:endParaRPr>
          </a:p>
        </p:txBody>
      </p:sp>
      <p:sp>
        <p:nvSpPr>
          <p:cNvPr id="12" name="TextBox 4">
            <a:extLst>
              <a:ext uri="{FF2B5EF4-FFF2-40B4-BE49-F238E27FC236}">
                <a16:creationId xmlns:a16="http://schemas.microsoft.com/office/drawing/2014/main" id="{A1F54BC8-212F-C5E5-1984-4C159DC5CDBF}"/>
              </a:ext>
            </a:extLst>
          </p:cNvPr>
          <p:cNvSpPr txBox="1"/>
          <p:nvPr/>
        </p:nvSpPr>
        <p:spPr>
          <a:xfrm>
            <a:off x="8233963" y="2679371"/>
            <a:ext cx="3677299" cy="3664208"/>
          </a:xfrm>
          <a:prstGeom prst="rect">
            <a:avLst/>
          </a:prstGeom>
          <a:noFill/>
        </p:spPr>
        <p:txBody>
          <a:bodyPr wrap="square" lIns="0" tIns="45720" rIns="0" bIns="45720" rtlCol="0" anchor="t">
            <a:spAutoFit/>
          </a:bodyPr>
          <a:lstStyle/>
          <a:p>
            <a:pPr>
              <a:lnSpc>
                <a:spcPct val="130000"/>
              </a:lnSpc>
            </a:pPr>
            <a:r>
              <a:rPr lang="fr-FR">
                <a:solidFill>
                  <a:srgbClr val="000000"/>
                </a:solidFill>
                <a:latin typeface="Calibri"/>
                <a:cs typeface="Calibri"/>
              </a:rPr>
              <a:t>La protection vise à assurer la sécurité et à répondre aux besoins des victimes. Il s’agit notamment de procédures et d’infrastructures claires, au sein de chaque institution, pour signaler et soutenir les personnes qui signalent des violences fondées sur le genre, y compris les victimes, les </a:t>
            </a:r>
            <a:r>
              <a:rPr lang="fr-FR" err="1">
                <a:solidFill>
                  <a:srgbClr val="000000"/>
                </a:solidFill>
                <a:latin typeface="Calibri"/>
                <a:cs typeface="Calibri"/>
              </a:rPr>
              <a:t>survivant.e.s</a:t>
            </a:r>
            <a:r>
              <a:rPr lang="fr-FR">
                <a:solidFill>
                  <a:srgbClr val="000000"/>
                </a:solidFill>
                <a:latin typeface="Calibri"/>
                <a:cs typeface="Calibri"/>
              </a:rPr>
              <a:t>, les témoins, les </a:t>
            </a:r>
            <a:r>
              <a:rPr lang="fr-FR" err="1">
                <a:solidFill>
                  <a:srgbClr val="000000"/>
                </a:solidFill>
                <a:latin typeface="Calibri"/>
                <a:cs typeface="Calibri"/>
              </a:rPr>
              <a:t>lanceur.se.s</a:t>
            </a:r>
            <a:r>
              <a:rPr lang="fr-FR">
                <a:solidFill>
                  <a:srgbClr val="000000"/>
                </a:solidFill>
                <a:latin typeface="Calibri"/>
                <a:cs typeface="Calibri"/>
              </a:rPr>
              <a:t> d’alerte, les intermédiaires, etc.</a:t>
            </a:r>
            <a:endParaRPr lang="en-US">
              <a:solidFill>
                <a:schemeClr val="tx1">
                  <a:lumMod val="95000"/>
                  <a:lumOff val="5000"/>
                  <a:alpha val="70000"/>
                </a:schemeClr>
              </a:solidFill>
              <a:latin typeface="Calibri"/>
              <a:cs typeface="Calibri"/>
            </a:endParaRPr>
          </a:p>
        </p:txBody>
      </p:sp>
    </p:spTree>
    <p:extLst>
      <p:ext uri="{BB962C8B-B14F-4D97-AF65-F5344CB8AC3E}">
        <p14:creationId xmlns:p14="http://schemas.microsoft.com/office/powerpoint/2010/main" val="284717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74A4F1F-BE2B-1188-72FE-FD96BE69B70A}"/>
              </a:ext>
            </a:extLst>
          </p:cNvPr>
          <p:cNvSpPr txBox="1"/>
          <p:nvPr/>
        </p:nvSpPr>
        <p:spPr>
          <a:xfrm>
            <a:off x="1046922" y="2189693"/>
            <a:ext cx="2010679" cy="646331"/>
          </a:xfrm>
          <a:prstGeom prst="rect">
            <a:avLst/>
          </a:prstGeom>
          <a:noFill/>
        </p:spPr>
        <p:txBody>
          <a:bodyPr wrap="none" lIns="0" tIns="45720" rIns="0" bIns="45720" rtlCol="0" anchor="t">
            <a:spAutoFit/>
          </a:bodyPr>
          <a:lstStyle/>
          <a:p>
            <a:r>
              <a:rPr lang="en-US" sz="3600" b="1" err="1">
                <a:solidFill>
                  <a:srgbClr val="5792CE"/>
                </a:solidFill>
                <a:latin typeface="Calibri"/>
                <a:cs typeface="Calibri"/>
              </a:rPr>
              <a:t>Poursuites</a:t>
            </a:r>
            <a:endParaRPr lang="en-US" sz="4000" b="1">
              <a:solidFill>
                <a:srgbClr val="5792CE"/>
              </a:solidFill>
              <a:latin typeface="Calibri"/>
              <a:cs typeface="Calibri"/>
            </a:endParaRPr>
          </a:p>
        </p:txBody>
      </p:sp>
      <p:sp>
        <p:nvSpPr>
          <p:cNvPr id="6" name="TextBox 5">
            <a:extLst>
              <a:ext uri="{FF2B5EF4-FFF2-40B4-BE49-F238E27FC236}">
                <a16:creationId xmlns:a16="http://schemas.microsoft.com/office/drawing/2014/main" id="{68388375-ED19-FF17-C878-81E25B6635C8}"/>
              </a:ext>
            </a:extLst>
          </p:cNvPr>
          <p:cNvSpPr txBox="1"/>
          <p:nvPr/>
        </p:nvSpPr>
        <p:spPr>
          <a:xfrm>
            <a:off x="5933082" y="2189693"/>
            <a:ext cx="4181529" cy="646331"/>
          </a:xfrm>
          <a:prstGeom prst="rect">
            <a:avLst/>
          </a:prstGeom>
          <a:noFill/>
        </p:spPr>
        <p:txBody>
          <a:bodyPr wrap="none" lIns="0" tIns="45720" rIns="0" bIns="45720" rtlCol="0" anchor="t">
            <a:spAutoFit/>
          </a:bodyPr>
          <a:lstStyle/>
          <a:p>
            <a:r>
              <a:rPr lang="en-US" sz="3600" b="1">
                <a:solidFill>
                  <a:srgbClr val="5792CE"/>
                </a:solidFill>
                <a:latin typeface="Calibri"/>
                <a:cs typeface="Calibri"/>
              </a:rPr>
              <a:t>Prestation de services</a:t>
            </a:r>
          </a:p>
        </p:txBody>
      </p:sp>
      <p:sp>
        <p:nvSpPr>
          <p:cNvPr id="7" name="Title 1">
            <a:extLst>
              <a:ext uri="{FF2B5EF4-FFF2-40B4-BE49-F238E27FC236}">
                <a16:creationId xmlns:a16="http://schemas.microsoft.com/office/drawing/2014/main" id="{4C355805-C294-294D-4447-98FF70CDC4B7}"/>
              </a:ext>
            </a:extLst>
          </p:cNvPr>
          <p:cNvSpPr>
            <a:spLocks noGrp="1"/>
          </p:cNvSpPr>
          <p:nvPr>
            <p:ph type="title"/>
          </p:nvPr>
        </p:nvSpPr>
        <p:spPr>
          <a:xfrm>
            <a:off x="1046922" y="1093356"/>
            <a:ext cx="10086975" cy="778381"/>
          </a:xfrm>
        </p:spPr>
        <p:txBody>
          <a:bodyPr/>
          <a:lstStyle/>
          <a:p>
            <a:r>
              <a:rPr lang="en-US" sz="3600" b="1">
                <a:latin typeface="Calibri"/>
                <a:cs typeface="Arial"/>
              </a:rPr>
              <a:t>Cadre </a:t>
            </a:r>
            <a:r>
              <a:rPr lang="en-US" sz="3600" b="1" err="1">
                <a:latin typeface="Calibri"/>
                <a:cs typeface="Arial"/>
              </a:rPr>
              <a:t>conceptuel</a:t>
            </a:r>
            <a:r>
              <a:rPr lang="en-US" sz="3600" b="1">
                <a:latin typeface="Calibri"/>
                <a:cs typeface="Arial"/>
              </a:rPr>
              <a:t> </a:t>
            </a:r>
            <a:r>
              <a:rPr lang="en-US" sz="3600" b="1" err="1">
                <a:latin typeface="Calibri"/>
                <a:cs typeface="Arial"/>
              </a:rPr>
              <a:t>UniSAFE</a:t>
            </a:r>
            <a:r>
              <a:rPr lang="en-US" sz="3600" b="1">
                <a:latin typeface="Calibri"/>
                <a:cs typeface="Arial"/>
              </a:rPr>
              <a:t> - les 7P</a:t>
            </a:r>
          </a:p>
        </p:txBody>
      </p:sp>
      <p:sp>
        <p:nvSpPr>
          <p:cNvPr id="8" name="TextBox 7">
            <a:extLst>
              <a:ext uri="{FF2B5EF4-FFF2-40B4-BE49-F238E27FC236}">
                <a16:creationId xmlns:a16="http://schemas.microsoft.com/office/drawing/2014/main" id="{B878F385-4B62-7944-6085-83BB5B3C86CC}"/>
              </a:ext>
            </a:extLst>
          </p:cNvPr>
          <p:cNvSpPr txBox="1"/>
          <p:nvPr/>
        </p:nvSpPr>
        <p:spPr>
          <a:xfrm>
            <a:off x="1041369" y="2854908"/>
            <a:ext cx="4340970" cy="2944011"/>
          </a:xfrm>
          <a:prstGeom prst="rect">
            <a:avLst/>
          </a:prstGeom>
          <a:noFill/>
        </p:spPr>
        <p:txBody>
          <a:bodyPr wrap="square" lIns="0" tIns="45720" rIns="0" bIns="45720" rtlCol="0" anchor="t">
            <a:spAutoFit/>
          </a:bodyPr>
          <a:lstStyle/>
          <a:p>
            <a:pPr>
              <a:lnSpc>
                <a:spcPct val="130000"/>
              </a:lnSpc>
            </a:pPr>
            <a:r>
              <a:rPr lang="fr-FR">
                <a:solidFill>
                  <a:srgbClr val="0E2234"/>
                </a:solidFill>
                <a:latin typeface="Calibri"/>
                <a:cs typeface="Calibri"/>
              </a:rPr>
              <a:t>Les poursuites et les mesures disciplinaires couvrent les procédures judiciaires à l’encontre des auteurs présumés, ainsi que les mesures d’enquête et les procédures judiciaires connexes, y compris les affaires judiciaires, les infractions pénales et civiles, ainsi que les procédures internes de règlement des griefs disciplinaires</a:t>
            </a:r>
            <a:endParaRPr lang="en-US">
              <a:solidFill>
                <a:schemeClr val="tx1">
                  <a:alpha val="70000"/>
                </a:schemeClr>
              </a:solidFill>
              <a:latin typeface="Calibri"/>
              <a:cs typeface="Calibri"/>
            </a:endParaRPr>
          </a:p>
        </p:txBody>
      </p:sp>
      <p:sp>
        <p:nvSpPr>
          <p:cNvPr id="9" name="Espace réservé du numéro de diapositive 2">
            <a:extLst>
              <a:ext uri="{FF2B5EF4-FFF2-40B4-BE49-F238E27FC236}">
                <a16:creationId xmlns:a16="http://schemas.microsoft.com/office/drawing/2014/main" id="{C894B66B-4D8E-1670-A8E7-0B6DF8618AA1}"/>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Calibri"/>
                <a:cs typeface="Calibri"/>
              </a:rPr>
              <a:pPr/>
              <a:t>21</a:t>
            </a:fld>
            <a:endParaRPr lang="fr-FR">
              <a:latin typeface="Calibri"/>
              <a:cs typeface="Calibri"/>
            </a:endParaRPr>
          </a:p>
        </p:txBody>
      </p:sp>
      <p:sp>
        <p:nvSpPr>
          <p:cNvPr id="10" name="TextBox 4">
            <a:extLst>
              <a:ext uri="{FF2B5EF4-FFF2-40B4-BE49-F238E27FC236}">
                <a16:creationId xmlns:a16="http://schemas.microsoft.com/office/drawing/2014/main" id="{C8E92707-09BB-E234-3BA1-0CF7EA5920D4}"/>
              </a:ext>
            </a:extLst>
          </p:cNvPr>
          <p:cNvSpPr txBox="1"/>
          <p:nvPr/>
        </p:nvSpPr>
        <p:spPr>
          <a:xfrm>
            <a:off x="5954267" y="2895013"/>
            <a:ext cx="4343184" cy="2223814"/>
          </a:xfrm>
          <a:prstGeom prst="rect">
            <a:avLst/>
          </a:prstGeom>
          <a:noFill/>
        </p:spPr>
        <p:txBody>
          <a:bodyPr wrap="square" lIns="0" tIns="45720" rIns="0" bIns="45720" rtlCol="0" anchor="t">
            <a:spAutoFit/>
          </a:bodyPr>
          <a:lstStyle/>
          <a:p>
            <a:pPr>
              <a:lnSpc>
                <a:spcPct val="130000"/>
              </a:lnSpc>
            </a:pPr>
            <a:r>
              <a:rPr lang="fr-FR">
                <a:solidFill>
                  <a:srgbClr val="000000"/>
                </a:solidFill>
                <a:latin typeface="Calibri"/>
                <a:cs typeface="Calibri"/>
              </a:rPr>
              <a:t>La prestation de services fait référence aux services offerts pour soutenir les victimes et leurs familles, les </a:t>
            </a:r>
            <a:r>
              <a:rPr lang="fr-FR" err="1">
                <a:solidFill>
                  <a:srgbClr val="000000"/>
                </a:solidFill>
                <a:latin typeface="Calibri"/>
                <a:cs typeface="Calibri"/>
              </a:rPr>
              <a:t>agresseur.se.s</a:t>
            </a:r>
            <a:r>
              <a:rPr lang="fr-FR">
                <a:solidFill>
                  <a:srgbClr val="000000"/>
                </a:solidFill>
                <a:latin typeface="Calibri"/>
                <a:cs typeface="Calibri"/>
              </a:rPr>
              <a:t>, les témoins de violence fondée sur le genre et les autres membres de la communauté institutionnelle qui en sont affectés.</a:t>
            </a:r>
            <a:endParaRPr lang="en-US" b="1">
              <a:solidFill>
                <a:schemeClr val="tx1">
                  <a:alpha val="70000"/>
                </a:schemeClr>
              </a:solidFill>
              <a:latin typeface="Calibri"/>
              <a:cs typeface="Calibri"/>
            </a:endParaRPr>
          </a:p>
        </p:txBody>
      </p:sp>
    </p:spTree>
    <p:extLst>
      <p:ext uri="{BB962C8B-B14F-4D97-AF65-F5344CB8AC3E}">
        <p14:creationId xmlns:p14="http://schemas.microsoft.com/office/powerpoint/2010/main" val="68553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30F46E-F11D-7D8F-B3E5-3FABA68E8954}"/>
              </a:ext>
            </a:extLst>
          </p:cNvPr>
          <p:cNvSpPr txBox="1">
            <a:spLocks/>
          </p:cNvSpPr>
          <p:nvPr/>
        </p:nvSpPr>
        <p:spPr>
          <a:xfrm>
            <a:off x="1046922" y="2210475"/>
            <a:ext cx="2335832" cy="646331"/>
          </a:xfrm>
          <a:prstGeom prst="rect">
            <a:avLst/>
          </a:prstGeom>
          <a:noFill/>
        </p:spPr>
        <p:txBody>
          <a:bodyPr wrap="none" lIns="0" tIns="45720" rIns="0" bIns="45720" rtlCol="0" anchor="t">
            <a:spAutoFit/>
          </a:bodyPr>
          <a:lstStyle/>
          <a:p>
            <a:r>
              <a:rPr lang="en-US" sz="3600" b="1" err="1">
                <a:solidFill>
                  <a:srgbClr val="5792CE"/>
                </a:solidFill>
                <a:latin typeface="Calibri"/>
                <a:cs typeface="Calibri"/>
              </a:rPr>
              <a:t>Partenariats</a:t>
            </a:r>
            <a:endParaRPr lang="en-US" sz="3600" b="1">
              <a:solidFill>
                <a:srgbClr val="5792CE"/>
              </a:solidFill>
              <a:latin typeface="Calibri"/>
              <a:cs typeface="Calibri"/>
            </a:endParaRPr>
          </a:p>
        </p:txBody>
      </p:sp>
      <p:sp>
        <p:nvSpPr>
          <p:cNvPr id="6" name="TextBox 5">
            <a:extLst>
              <a:ext uri="{FF2B5EF4-FFF2-40B4-BE49-F238E27FC236}">
                <a16:creationId xmlns:a16="http://schemas.microsoft.com/office/drawing/2014/main" id="{71DC0BE7-8C8C-1D99-20F4-E413218BF711}"/>
              </a:ext>
            </a:extLst>
          </p:cNvPr>
          <p:cNvSpPr txBox="1">
            <a:spLocks/>
          </p:cNvSpPr>
          <p:nvPr/>
        </p:nvSpPr>
        <p:spPr>
          <a:xfrm>
            <a:off x="6341318" y="2210475"/>
            <a:ext cx="1901739" cy="646331"/>
          </a:xfrm>
          <a:prstGeom prst="rect">
            <a:avLst/>
          </a:prstGeom>
          <a:noFill/>
        </p:spPr>
        <p:txBody>
          <a:bodyPr wrap="none" lIns="0" tIns="45720" rIns="0" bIns="45720" rtlCol="0" anchor="t">
            <a:spAutoFit/>
          </a:bodyPr>
          <a:lstStyle/>
          <a:p>
            <a:r>
              <a:rPr lang="en-US" sz="3600" b="1">
                <a:solidFill>
                  <a:srgbClr val="5792CE"/>
                </a:solidFill>
                <a:latin typeface="Calibri"/>
                <a:cs typeface="Calibri"/>
              </a:rPr>
              <a:t>Politiques</a:t>
            </a:r>
          </a:p>
        </p:txBody>
      </p:sp>
      <p:sp>
        <p:nvSpPr>
          <p:cNvPr id="7" name="Title 1">
            <a:extLst>
              <a:ext uri="{FF2B5EF4-FFF2-40B4-BE49-F238E27FC236}">
                <a16:creationId xmlns:a16="http://schemas.microsoft.com/office/drawing/2014/main" id="{07A60B76-81F6-1E60-12BD-B490F675C2E5}"/>
              </a:ext>
            </a:extLst>
          </p:cNvPr>
          <p:cNvSpPr>
            <a:spLocks noGrp="1"/>
          </p:cNvSpPr>
          <p:nvPr>
            <p:ph type="title"/>
          </p:nvPr>
        </p:nvSpPr>
        <p:spPr>
          <a:xfrm>
            <a:off x="1046922" y="1093356"/>
            <a:ext cx="10086975" cy="778381"/>
          </a:xfrm>
        </p:spPr>
        <p:txBody>
          <a:bodyPr/>
          <a:lstStyle/>
          <a:p>
            <a:r>
              <a:rPr lang="en-US" sz="3600" b="1">
                <a:latin typeface="Calibri"/>
                <a:cs typeface="Arial"/>
              </a:rPr>
              <a:t>Cadre </a:t>
            </a:r>
            <a:r>
              <a:rPr lang="en-US" sz="3600" b="1" err="1">
                <a:latin typeface="Calibri"/>
                <a:cs typeface="Arial"/>
              </a:rPr>
              <a:t>conceptuel</a:t>
            </a:r>
            <a:r>
              <a:rPr lang="en-US" sz="3600" b="1">
                <a:latin typeface="Calibri"/>
                <a:cs typeface="Arial"/>
              </a:rPr>
              <a:t> </a:t>
            </a:r>
            <a:r>
              <a:rPr lang="en-US" sz="3600" b="1" err="1">
                <a:latin typeface="Calibri"/>
                <a:cs typeface="Arial"/>
              </a:rPr>
              <a:t>UniSAFE</a:t>
            </a:r>
            <a:r>
              <a:rPr lang="en-US" sz="3600" b="1">
                <a:latin typeface="Calibri"/>
                <a:cs typeface="Arial"/>
              </a:rPr>
              <a:t> - les 7P</a:t>
            </a:r>
          </a:p>
        </p:txBody>
      </p:sp>
      <p:sp>
        <p:nvSpPr>
          <p:cNvPr id="8" name="TextBox 7">
            <a:extLst>
              <a:ext uri="{FF2B5EF4-FFF2-40B4-BE49-F238E27FC236}">
                <a16:creationId xmlns:a16="http://schemas.microsoft.com/office/drawing/2014/main" id="{255AF858-7B09-57F0-12F8-EDDEFE248389}"/>
              </a:ext>
            </a:extLst>
          </p:cNvPr>
          <p:cNvSpPr txBox="1">
            <a:spLocks/>
          </p:cNvSpPr>
          <p:nvPr/>
        </p:nvSpPr>
        <p:spPr>
          <a:xfrm>
            <a:off x="1081475" y="2875690"/>
            <a:ext cx="4697208" cy="2944011"/>
          </a:xfrm>
          <a:prstGeom prst="rect">
            <a:avLst/>
          </a:prstGeom>
          <a:noFill/>
        </p:spPr>
        <p:txBody>
          <a:bodyPr wrap="square" lIns="0" tIns="45720" rIns="0" bIns="45720" rtlCol="0" anchor="t">
            <a:spAutoFit/>
          </a:bodyPr>
          <a:lstStyle/>
          <a:p>
            <a:pPr>
              <a:lnSpc>
                <a:spcPct val="130000"/>
              </a:lnSpc>
            </a:pPr>
            <a:r>
              <a:rPr lang="fr-FR">
                <a:solidFill>
                  <a:srgbClr val="000000"/>
                </a:solidFill>
                <a:latin typeface="Calibri"/>
                <a:cs typeface="Calibri"/>
              </a:rPr>
              <a:t>Les partenariats concernent l’implication des </a:t>
            </a:r>
            <a:r>
              <a:rPr lang="fr-FR" err="1">
                <a:solidFill>
                  <a:srgbClr val="000000"/>
                </a:solidFill>
                <a:latin typeface="Calibri"/>
                <a:cs typeface="Calibri"/>
              </a:rPr>
              <a:t>acteur.rice.s</a:t>
            </a:r>
            <a:r>
              <a:rPr lang="fr-FR">
                <a:solidFill>
                  <a:srgbClr val="000000"/>
                </a:solidFill>
                <a:latin typeface="Calibri"/>
                <a:cs typeface="Calibri"/>
              </a:rPr>
              <a:t> concernés à tous les niveaux, tels que les agences gouvernementales, les organisations de la société civile, les prestataires de services, les syndicats ou les associations de personnel et d’étudiants. Des partenariats externes complètent les aptitudes, les compétences et l’expertise disponibles au sein de l’établissement.</a:t>
            </a:r>
            <a:endParaRPr lang="en-US" sz="1600">
              <a:solidFill>
                <a:schemeClr val="tx1">
                  <a:alpha val="70000"/>
                </a:schemeClr>
              </a:solidFill>
              <a:latin typeface="Calibri"/>
              <a:cs typeface="Calibri"/>
            </a:endParaRPr>
          </a:p>
        </p:txBody>
      </p:sp>
      <p:sp>
        <p:nvSpPr>
          <p:cNvPr id="9" name="Espace réservé du numéro de diapositive 2">
            <a:extLst>
              <a:ext uri="{FF2B5EF4-FFF2-40B4-BE49-F238E27FC236}">
                <a16:creationId xmlns:a16="http://schemas.microsoft.com/office/drawing/2014/main" id="{86405185-77CB-4D1F-9A3D-57E2E322E97C}"/>
              </a:ext>
            </a:extLst>
          </p:cNvPr>
          <p:cNvSpPr>
            <a:spLocks noGrp="1"/>
          </p:cNvSpPr>
          <p:nvPr>
            <p:ph type="sldNum" sz="quarter" idx="4"/>
          </p:nvPr>
        </p:nvSpPr>
        <p:spPr>
          <a:xfrm>
            <a:off x="8328910" y="6333377"/>
            <a:ext cx="2743200" cy="365125"/>
          </a:xfrm>
        </p:spPr>
        <p:txBody>
          <a:bodyPr/>
          <a:lstStyle/>
          <a:p>
            <a:fld id="{783777ED-E0AE-DD49-A1E6-113717D9A99F}" type="slidenum">
              <a:rPr lang="fr-FR" dirty="0" smtClean="0">
                <a:latin typeface="Calibri"/>
                <a:cs typeface="Calibri"/>
              </a:rPr>
              <a:pPr/>
              <a:t>22</a:t>
            </a:fld>
            <a:endParaRPr lang="fr-FR">
              <a:latin typeface="Calibri"/>
              <a:cs typeface="Calibri"/>
            </a:endParaRPr>
          </a:p>
        </p:txBody>
      </p:sp>
      <p:sp>
        <p:nvSpPr>
          <p:cNvPr id="10" name="TextBox 4">
            <a:extLst>
              <a:ext uri="{FF2B5EF4-FFF2-40B4-BE49-F238E27FC236}">
                <a16:creationId xmlns:a16="http://schemas.microsoft.com/office/drawing/2014/main" id="{49BFC5F5-D7CA-B97F-E2AF-61E6619BAF9A}"/>
              </a:ext>
            </a:extLst>
          </p:cNvPr>
          <p:cNvSpPr txBox="1">
            <a:spLocks/>
          </p:cNvSpPr>
          <p:nvPr/>
        </p:nvSpPr>
        <p:spPr>
          <a:xfrm>
            <a:off x="6413318" y="2875690"/>
            <a:ext cx="5076840" cy="3304110"/>
          </a:xfrm>
          <a:prstGeom prst="rect">
            <a:avLst/>
          </a:prstGeom>
          <a:noFill/>
        </p:spPr>
        <p:txBody>
          <a:bodyPr wrap="square" lIns="0" tIns="45720" rIns="0" bIns="45720" rtlCol="0" anchor="t">
            <a:spAutoFit/>
          </a:bodyPr>
          <a:lstStyle/>
          <a:p>
            <a:pPr>
              <a:lnSpc>
                <a:spcPct val="130000"/>
              </a:lnSpc>
            </a:pPr>
            <a:r>
              <a:rPr lang="fr-FR">
                <a:solidFill>
                  <a:srgbClr val="0E2234"/>
                </a:solidFill>
                <a:latin typeface="Calibri"/>
                <a:cs typeface="Calibri"/>
              </a:rPr>
              <a:t>Les politiques font référence à des cadres politiques qui sont l’existence d’un ensemble cohérent de mesures avec une vision claire et une stratégie globale qui répondent aux problèmes de la violence fondée sur le genre de manière intégrale et structurelle. Les politiques font également référence à des documents de politique qui formalisent explicitement et spécifiquement l’engagement de l’organisation à lutter contre la violence fondée sur le genre.</a:t>
            </a:r>
            <a:endParaRPr lang="en-US">
              <a:solidFill>
                <a:schemeClr val="tx1">
                  <a:alpha val="70000"/>
                </a:schemeClr>
              </a:solidFill>
              <a:latin typeface="Calibri"/>
              <a:cs typeface="Calibri"/>
            </a:endParaRPr>
          </a:p>
        </p:txBody>
      </p:sp>
    </p:spTree>
    <p:extLst>
      <p:ext uri="{BB962C8B-B14F-4D97-AF65-F5344CB8AC3E}">
        <p14:creationId xmlns:p14="http://schemas.microsoft.com/office/powerpoint/2010/main" val="409731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CBC7E69-477A-87F4-A3A5-1891C4E69E80}"/>
              </a:ext>
            </a:extLst>
          </p:cNvPr>
          <p:cNvSpPr>
            <a:spLocks noGrp="1"/>
          </p:cNvSpPr>
          <p:nvPr>
            <p:ph type="title"/>
          </p:nvPr>
        </p:nvSpPr>
        <p:spPr>
          <a:xfrm>
            <a:off x="1046922" y="1129932"/>
            <a:ext cx="10086975" cy="778381"/>
          </a:xfrm>
        </p:spPr>
        <p:txBody>
          <a:bodyPr/>
          <a:lstStyle/>
          <a:p>
            <a:r>
              <a:rPr lang="en-GB" b="1" err="1">
                <a:latin typeface="D-DIN Exp"/>
              </a:rPr>
              <a:t>Boîte</a:t>
            </a:r>
            <a:r>
              <a:rPr lang="en-GB" b="1">
                <a:latin typeface="D-DIN Exp"/>
              </a:rPr>
              <a:t> à </a:t>
            </a:r>
            <a:r>
              <a:rPr lang="en-GB" b="1" err="1">
                <a:latin typeface="D-DIN Exp"/>
              </a:rPr>
              <a:t>outils</a:t>
            </a:r>
            <a:r>
              <a:rPr lang="en-GB" b="1">
                <a:latin typeface="D-DIN Exp"/>
              </a:rPr>
              <a:t> UniSAFE</a:t>
            </a:r>
            <a:endParaRPr lang="en-US"/>
          </a:p>
        </p:txBody>
      </p:sp>
      <p:pic>
        <p:nvPicPr>
          <p:cNvPr id="6" name="Picture 5">
            <a:extLst>
              <a:ext uri="{FF2B5EF4-FFF2-40B4-BE49-F238E27FC236}">
                <a16:creationId xmlns:a16="http://schemas.microsoft.com/office/drawing/2014/main" id="{223FD97E-0816-ACC6-7DEA-B5F4A6D4AAC4}"/>
              </a:ext>
            </a:extLst>
          </p:cNvPr>
          <p:cNvPicPr>
            <a:picLocks noChangeAspect="1"/>
          </p:cNvPicPr>
          <p:nvPr/>
        </p:nvPicPr>
        <p:blipFill>
          <a:blip r:embed="rId3"/>
          <a:stretch>
            <a:fillRect/>
          </a:stretch>
        </p:blipFill>
        <p:spPr>
          <a:xfrm>
            <a:off x="452527" y="5608044"/>
            <a:ext cx="342900" cy="342900"/>
          </a:xfrm>
          <a:prstGeom prst="rect">
            <a:avLst/>
          </a:prstGeom>
        </p:spPr>
      </p:pic>
      <p:pic>
        <p:nvPicPr>
          <p:cNvPr id="7" name="Picture 6" descr="A screenshot of a web page&#10;&#10;Description automatically generated">
            <a:extLst>
              <a:ext uri="{FF2B5EF4-FFF2-40B4-BE49-F238E27FC236}">
                <a16:creationId xmlns:a16="http://schemas.microsoft.com/office/drawing/2014/main" id="{7D4046D1-9074-8399-87DC-929862165EF7}"/>
              </a:ext>
            </a:extLst>
          </p:cNvPr>
          <p:cNvPicPr>
            <a:picLocks noChangeAspect="1"/>
          </p:cNvPicPr>
          <p:nvPr/>
        </p:nvPicPr>
        <p:blipFill>
          <a:blip r:embed="rId4"/>
          <a:stretch>
            <a:fillRect/>
          </a:stretch>
        </p:blipFill>
        <p:spPr>
          <a:xfrm>
            <a:off x="1504950" y="2305050"/>
            <a:ext cx="5295900" cy="2447925"/>
          </a:xfrm>
          <a:prstGeom prst="rect">
            <a:avLst/>
          </a:prstGeom>
        </p:spPr>
      </p:pic>
      <p:pic>
        <p:nvPicPr>
          <p:cNvPr id="8" name="Picture 7" descr="A screenshot of a computer screen&#10;&#10;Description automatically generated">
            <a:extLst>
              <a:ext uri="{FF2B5EF4-FFF2-40B4-BE49-F238E27FC236}">
                <a16:creationId xmlns:a16="http://schemas.microsoft.com/office/drawing/2014/main" id="{941F04A9-5077-A5DF-1486-54EF91EAF5CB}"/>
              </a:ext>
            </a:extLst>
          </p:cNvPr>
          <p:cNvPicPr>
            <a:picLocks noChangeAspect="1"/>
          </p:cNvPicPr>
          <p:nvPr/>
        </p:nvPicPr>
        <p:blipFill>
          <a:blip r:embed="rId5"/>
          <a:stretch>
            <a:fillRect/>
          </a:stretch>
        </p:blipFill>
        <p:spPr>
          <a:xfrm>
            <a:off x="5810250" y="3438525"/>
            <a:ext cx="4933950" cy="2990850"/>
          </a:xfrm>
          <a:prstGeom prst="rect">
            <a:avLst/>
          </a:prstGeom>
        </p:spPr>
      </p:pic>
      <p:sp>
        <p:nvSpPr>
          <p:cNvPr id="9" name="Title 1">
            <a:extLst>
              <a:ext uri="{FF2B5EF4-FFF2-40B4-BE49-F238E27FC236}">
                <a16:creationId xmlns:a16="http://schemas.microsoft.com/office/drawing/2014/main" id="{96D448B0-F060-F44F-E9C6-A0F70B3CE1F3}"/>
              </a:ext>
            </a:extLst>
          </p:cNvPr>
          <p:cNvSpPr txBox="1">
            <a:spLocks/>
          </p:cNvSpPr>
          <p:nvPr/>
        </p:nvSpPr>
        <p:spPr>
          <a:xfrm>
            <a:off x="965771" y="5398673"/>
            <a:ext cx="9454510" cy="631077"/>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b="1">
                <a:solidFill>
                  <a:srgbClr val="5792CE"/>
                </a:solidFill>
                <a:latin typeface="D-DIN Exp"/>
                <a:hlinkClick r:id="rId6">
                  <a:extLst>
                    <a:ext uri="{A12FA001-AC4F-418D-AE19-62706E023703}">
                      <ahyp:hlinkClr xmlns:ahyp="http://schemas.microsoft.com/office/drawing/2018/hyperlinkcolor" val="tx"/>
                    </a:ext>
                  </a:extLst>
                </a:hlinkClick>
              </a:rPr>
              <a:t>www.unisafe-toolkit.eu</a:t>
            </a:r>
            <a:endParaRPr lang="en-US" sz="2000" b="1">
              <a:solidFill>
                <a:srgbClr val="5792CE"/>
              </a:solidFill>
              <a:hlinkClick r:id="rId6">
                <a:extLst>
                  <a:ext uri="{A12FA001-AC4F-418D-AE19-62706E023703}">
                    <ahyp:hlinkClr xmlns:ahyp="http://schemas.microsoft.com/office/drawing/2018/hyperlinkcolor" val="tx"/>
                  </a:ext>
                </a:extLst>
              </a:hlinkClick>
            </a:endParaRPr>
          </a:p>
          <a:p>
            <a:endParaRPr lang="en-US" sz="2000" b="1">
              <a:solidFill>
                <a:srgbClr val="5792CE"/>
              </a:solidFill>
            </a:endParaRPr>
          </a:p>
        </p:txBody>
      </p:sp>
    </p:spTree>
    <p:extLst>
      <p:ext uri="{BB962C8B-B14F-4D97-AF65-F5344CB8AC3E}">
        <p14:creationId xmlns:p14="http://schemas.microsoft.com/office/powerpoint/2010/main" val="1753362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811DAEF-D8A2-44C1-63F9-AC988CB540D8}"/>
              </a:ext>
            </a:extLst>
          </p:cNvPr>
          <p:cNvSpPr txBox="1">
            <a:spLocks/>
          </p:cNvSpPr>
          <p:nvPr/>
        </p:nvSpPr>
        <p:spPr>
          <a:xfrm>
            <a:off x="951672" y="304551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4000">
                <a:solidFill>
                  <a:schemeClr val="bg1"/>
                </a:solidFill>
                <a:latin typeface="Calibri"/>
              </a:rPr>
              <a:t>Pause 10 minutes</a:t>
            </a:r>
            <a:endParaRPr lang="en-US" sz="4000">
              <a:solidFill>
                <a:schemeClr val="bg1"/>
              </a:solidFill>
            </a:endParaRPr>
          </a:p>
        </p:txBody>
      </p:sp>
    </p:spTree>
    <p:extLst>
      <p:ext uri="{BB962C8B-B14F-4D97-AF65-F5344CB8AC3E}">
        <p14:creationId xmlns:p14="http://schemas.microsoft.com/office/powerpoint/2010/main" val="753235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3DB334-B7C6-4728-81B8-1FFBEB7A6BDD}"/>
              </a:ext>
            </a:extLst>
          </p:cNvPr>
          <p:cNvSpPr>
            <a:spLocks noGrp="1"/>
          </p:cNvSpPr>
          <p:nvPr>
            <p:ph type="title"/>
          </p:nvPr>
        </p:nvSpPr>
        <p:spPr>
          <a:xfrm>
            <a:off x="869964" y="2436951"/>
            <a:ext cx="4550689" cy="778381"/>
          </a:xfrm>
        </p:spPr>
        <p:txBody>
          <a:bodyPr/>
          <a:lstStyle/>
          <a:p>
            <a:r>
              <a:rPr lang="fr-FR" sz="3200">
                <a:latin typeface="Calibri"/>
                <a:cs typeface="Arial"/>
              </a:rPr>
              <a:t>Modèle des 7P pour lutter contre la violence fondée sur le genre dans les organisations de recherche</a:t>
            </a:r>
            <a:endParaRPr lang="en-US" sz="3200">
              <a:latin typeface="Calibri"/>
              <a:cs typeface="Arial"/>
            </a:endParaRPr>
          </a:p>
        </p:txBody>
      </p:sp>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25</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6470305" y="1204185"/>
            <a:ext cx="4481847" cy="4736483"/>
          </a:xfrm>
          <a:prstGeom prst="rect">
            <a:avLst/>
          </a:prstGeom>
        </p:spPr>
      </p:pic>
    </p:spTree>
    <p:extLst>
      <p:ext uri="{BB962C8B-B14F-4D97-AF65-F5344CB8AC3E}">
        <p14:creationId xmlns:p14="http://schemas.microsoft.com/office/powerpoint/2010/main" val="83691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err="1"/>
              <a:t>Prévalence</a:t>
            </a:r>
            <a:endParaRPr lang="en-GB" b="1"/>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365908"/>
            <a:ext cx="11118237" cy="2534027"/>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fr-FR"/>
              <a:t>La prévalence fait référence au nombre total de personnes qui ont été victimes de violence fondée sur le genre à un moment donné ou au cours d’une période donnée, exprimé en proportion de la population.</a:t>
            </a:r>
          </a:p>
          <a:p>
            <a:pPr>
              <a:lnSpc>
                <a:spcPct val="150000"/>
              </a:lnSpc>
            </a:pPr>
            <a:r>
              <a:rPr lang="fr-FR"/>
              <a:t>
La prévalence est axée sur la collecte de données par le biais d’enquêtes spécifiques sur la violence fondée sur le genre ou par l’ajout de questions aux enquêtes institutionnelles existantes qui sont menées régulièrement, en plus des recommandations sur la manière de collecter des données administratives.</a:t>
            </a:r>
            <a:endParaRPr lang="en-GB"/>
          </a:p>
        </p:txBody>
      </p:sp>
    </p:spTree>
    <p:extLst>
      <p:ext uri="{BB962C8B-B14F-4D97-AF65-F5344CB8AC3E}">
        <p14:creationId xmlns:p14="http://schemas.microsoft.com/office/powerpoint/2010/main" val="89092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229A99-EDDF-227F-8E2D-ECBD70D70239}"/>
              </a:ext>
            </a:extLst>
          </p:cNvPr>
          <p:cNvSpPr>
            <a:spLocks noGrp="1"/>
          </p:cNvSpPr>
          <p:nvPr>
            <p:ph type="title"/>
          </p:nvPr>
        </p:nvSpPr>
        <p:spPr>
          <a:xfrm>
            <a:off x="1052513" y="1117903"/>
            <a:ext cx="8271962" cy="778381"/>
          </a:xfrm>
        </p:spPr>
        <p:txBody>
          <a:bodyPr/>
          <a:lstStyle/>
          <a:p>
            <a:r>
              <a:rPr lang="fr-FR" sz="2400" b="1"/>
              <a:t>Trucs et astuces pour l’étape de conception de l’enquête</a:t>
            </a:r>
            <a:endParaRPr lang="en-US" sz="2400" b="1"/>
          </a:p>
        </p:txBody>
      </p:sp>
      <p:sp>
        <p:nvSpPr>
          <p:cNvPr id="5" name="Shape 2553">
            <a:extLst>
              <a:ext uri="{FF2B5EF4-FFF2-40B4-BE49-F238E27FC236}">
                <a16:creationId xmlns:a16="http://schemas.microsoft.com/office/drawing/2014/main" id="{89EE9DD8-8F77-B8AB-FC2F-DF003B591616}"/>
              </a:ext>
            </a:extLst>
          </p:cNvPr>
          <p:cNvSpPr/>
          <p:nvPr/>
        </p:nvSpPr>
        <p:spPr>
          <a:xfrm>
            <a:off x="6513765" y="4716038"/>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6" name="TextBox 2">
            <a:extLst>
              <a:ext uri="{FF2B5EF4-FFF2-40B4-BE49-F238E27FC236}">
                <a16:creationId xmlns:a16="http://schemas.microsoft.com/office/drawing/2014/main" id="{8CB181E5-AFBE-2471-6EA5-65B5F3C7E083}"/>
              </a:ext>
            </a:extLst>
          </p:cNvPr>
          <p:cNvSpPr txBox="1"/>
          <p:nvPr/>
        </p:nvSpPr>
        <p:spPr>
          <a:xfrm>
            <a:off x="1204824" y="3506345"/>
            <a:ext cx="452647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2000">
                <a:solidFill>
                  <a:srgbClr val="FFFFFF"/>
                </a:solidFill>
                <a:latin typeface="Arial" panose="020B0604020202020204" pitchFamily="34" charset="0"/>
                <a:cs typeface="Arial" panose="020B0604020202020204" pitchFamily="34" charset="0"/>
              </a:rPr>
              <a:t>Veillez à ce que la durée de l’enquête soit raisonnable</a:t>
            </a:r>
            <a:endParaRPr lang="en-US" sz="2000">
              <a:latin typeface="Arial" panose="020B0604020202020204" pitchFamily="34" charset="0"/>
              <a:cs typeface="Arial" panose="020B0604020202020204" pitchFamily="34" charset="0"/>
            </a:endParaRPr>
          </a:p>
        </p:txBody>
      </p:sp>
      <p:sp>
        <p:nvSpPr>
          <p:cNvPr id="7" name="TextBox 4">
            <a:extLst>
              <a:ext uri="{FF2B5EF4-FFF2-40B4-BE49-F238E27FC236}">
                <a16:creationId xmlns:a16="http://schemas.microsoft.com/office/drawing/2014/main" id="{95D8139C-1642-379B-3A2F-E6590C227D5D}"/>
              </a:ext>
            </a:extLst>
          </p:cNvPr>
          <p:cNvSpPr txBox="1"/>
          <p:nvPr/>
        </p:nvSpPr>
        <p:spPr>
          <a:xfrm>
            <a:off x="1204823" y="4416728"/>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2000">
                <a:solidFill>
                  <a:srgbClr val="FFFFFF"/>
                </a:solidFill>
                <a:latin typeface="Arial" panose="020B0604020202020204" pitchFamily="34" charset="0"/>
                <a:cs typeface="Arial" panose="020B0604020202020204" pitchFamily="34" charset="0"/>
              </a:rPr>
              <a:t>Collectez seulement les données que vous avez l’intention d’analyser</a:t>
            </a:r>
            <a:endParaRPr lang="en-US" sz="2000">
              <a:latin typeface="Arial" panose="020B0604020202020204" pitchFamily="34" charset="0"/>
              <a:cs typeface="Arial" panose="020B0604020202020204" pitchFamily="34" charset="0"/>
            </a:endParaRPr>
          </a:p>
        </p:txBody>
      </p:sp>
      <p:sp>
        <p:nvSpPr>
          <p:cNvPr id="8" name="TextBox 8">
            <a:extLst>
              <a:ext uri="{FF2B5EF4-FFF2-40B4-BE49-F238E27FC236}">
                <a16:creationId xmlns:a16="http://schemas.microsoft.com/office/drawing/2014/main" id="{1732FC69-0649-2258-295D-0C8DEAD53985}"/>
              </a:ext>
            </a:extLst>
          </p:cNvPr>
          <p:cNvSpPr txBox="1"/>
          <p:nvPr/>
        </p:nvSpPr>
        <p:spPr>
          <a:xfrm>
            <a:off x="7207955" y="2539585"/>
            <a:ext cx="42545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cs typeface="Arial" panose="020B0604020202020204" pitchFamily="34" charset="0"/>
              </a:rPr>
              <a:t>Donnez</a:t>
            </a:r>
            <a:r>
              <a:rPr lang="en-GB" sz="2000">
                <a:solidFill>
                  <a:srgbClr val="FFFFFF"/>
                </a:solidFill>
                <a:latin typeface="Arial" panose="020B0604020202020204" pitchFamily="34" charset="0"/>
                <a:cs typeface="Arial" panose="020B0604020202020204" pitchFamily="34" charset="0"/>
              </a:rPr>
              <a:t> des </a:t>
            </a:r>
            <a:r>
              <a:rPr lang="en-GB" sz="2000" err="1">
                <a:solidFill>
                  <a:srgbClr val="FFFFFF"/>
                </a:solidFill>
                <a:latin typeface="Arial" panose="020B0604020202020204" pitchFamily="34" charset="0"/>
                <a:cs typeface="Arial" panose="020B0604020202020204" pitchFamily="34" charset="0"/>
              </a:rPr>
              <a:t>définitions</a:t>
            </a:r>
            <a:r>
              <a:rPr lang="en-GB" sz="2000">
                <a:solidFill>
                  <a:srgbClr val="FFFFFF"/>
                </a:solidFill>
                <a:latin typeface="Arial" panose="020B0604020202020204" pitchFamily="34" charset="0"/>
                <a:cs typeface="Arial" panose="020B0604020202020204" pitchFamily="34" charset="0"/>
              </a:rPr>
              <a:t> </a:t>
            </a:r>
            <a:r>
              <a:rPr lang="en-GB" sz="2000" err="1">
                <a:solidFill>
                  <a:srgbClr val="FFFFFF"/>
                </a:solidFill>
                <a:latin typeface="Arial" panose="020B0604020202020204" pitchFamily="34" charset="0"/>
                <a:cs typeface="Arial" panose="020B0604020202020204" pitchFamily="34" charset="0"/>
              </a:rPr>
              <a:t>claires</a:t>
            </a:r>
            <a:endParaRPr lang="en-US" sz="2000">
              <a:latin typeface="Arial" panose="020B0604020202020204" pitchFamily="34" charset="0"/>
              <a:cs typeface="Arial" panose="020B0604020202020204" pitchFamily="34" charset="0"/>
            </a:endParaRPr>
          </a:p>
        </p:txBody>
      </p:sp>
      <p:sp>
        <p:nvSpPr>
          <p:cNvPr id="9" name="TextBox 9">
            <a:extLst>
              <a:ext uri="{FF2B5EF4-FFF2-40B4-BE49-F238E27FC236}">
                <a16:creationId xmlns:a16="http://schemas.microsoft.com/office/drawing/2014/main" id="{407E91F5-10D9-3514-5018-13C5881D5C7D}"/>
              </a:ext>
            </a:extLst>
          </p:cNvPr>
          <p:cNvSpPr txBox="1"/>
          <p:nvPr/>
        </p:nvSpPr>
        <p:spPr>
          <a:xfrm>
            <a:off x="7207584" y="4744826"/>
            <a:ext cx="4724400" cy="40011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GB" sz="2000" err="1">
                <a:solidFill>
                  <a:srgbClr val="FFFFFF"/>
                </a:solidFill>
                <a:latin typeface="Arial" panose="020B0604020202020204" pitchFamily="34" charset="0"/>
                <a:ea typeface="Open Sans"/>
                <a:cs typeface="Arial" panose="020B0604020202020204" pitchFamily="34" charset="0"/>
              </a:rPr>
              <a:t>Utilisez</a:t>
            </a:r>
            <a:r>
              <a:rPr lang="en-GB" sz="2000">
                <a:solidFill>
                  <a:srgbClr val="FFFFFF"/>
                </a:solidFill>
                <a:latin typeface="Arial" panose="020B0604020202020204" pitchFamily="34" charset="0"/>
                <a:ea typeface="Open Sans"/>
                <a:cs typeface="Arial" panose="020B0604020202020204" pitchFamily="34" charset="0"/>
              </a:rPr>
              <a:t> un </a:t>
            </a:r>
            <a:r>
              <a:rPr lang="en-GB" sz="2000" err="1">
                <a:solidFill>
                  <a:srgbClr val="FFFFFF"/>
                </a:solidFill>
                <a:latin typeface="Arial" panose="020B0604020202020204" pitchFamily="34" charset="0"/>
                <a:ea typeface="Open Sans"/>
                <a:cs typeface="Arial" panose="020B0604020202020204" pitchFamily="34" charset="0"/>
              </a:rPr>
              <a:t>langage</a:t>
            </a:r>
            <a:r>
              <a:rPr lang="en-GB" sz="2000">
                <a:solidFill>
                  <a:srgbClr val="FFFFFF"/>
                </a:solidFill>
                <a:latin typeface="Arial" panose="020B0604020202020204" pitchFamily="34" charset="0"/>
                <a:ea typeface="Open Sans"/>
                <a:cs typeface="Arial" panose="020B0604020202020204" pitchFamily="34" charset="0"/>
              </a:rPr>
              <a:t> </a:t>
            </a:r>
            <a:r>
              <a:rPr lang="en-GB" sz="2000" err="1">
                <a:solidFill>
                  <a:srgbClr val="FFFFFF"/>
                </a:solidFill>
                <a:latin typeface="Arial" panose="020B0604020202020204" pitchFamily="34" charset="0"/>
                <a:ea typeface="Open Sans"/>
                <a:cs typeface="Arial" panose="020B0604020202020204" pitchFamily="34" charset="0"/>
              </a:rPr>
              <a:t>inclusif</a:t>
            </a:r>
            <a:endParaRPr lang="en-GB" sz="2000">
              <a:solidFill>
                <a:srgbClr val="FFFFFF"/>
              </a:solidFill>
              <a:latin typeface="Arial" panose="020B0604020202020204" pitchFamily="34" charset="0"/>
              <a:ea typeface="Open Sans"/>
              <a:cs typeface="Arial" panose="020B0604020202020204" pitchFamily="34" charset="0"/>
            </a:endParaRPr>
          </a:p>
        </p:txBody>
      </p:sp>
      <p:grpSp>
        <p:nvGrpSpPr>
          <p:cNvPr id="10" name="กลุ่ม 99">
            <a:extLst>
              <a:ext uri="{FF2B5EF4-FFF2-40B4-BE49-F238E27FC236}">
                <a16:creationId xmlns:a16="http://schemas.microsoft.com/office/drawing/2014/main" id="{61F7DB8A-1B62-FAE1-D0B0-DF73E66B2C1C}"/>
              </a:ext>
            </a:extLst>
          </p:cNvPr>
          <p:cNvGrpSpPr/>
          <p:nvPr/>
        </p:nvGrpSpPr>
        <p:grpSpPr>
          <a:xfrm>
            <a:off x="6391650" y="2542019"/>
            <a:ext cx="594714" cy="358567"/>
            <a:chOff x="6351545" y="2693156"/>
            <a:chExt cx="723900" cy="400050"/>
          </a:xfrm>
          <a:solidFill>
            <a:srgbClr val="5792CE"/>
          </a:solidFill>
        </p:grpSpPr>
        <p:sp>
          <p:nvSpPr>
            <p:cNvPr id="11" name="Freeform 79">
              <a:extLst>
                <a:ext uri="{FF2B5EF4-FFF2-40B4-BE49-F238E27FC236}">
                  <a16:creationId xmlns:a16="http://schemas.microsoft.com/office/drawing/2014/main" id="{0FAC0BB7-F48E-15AB-BBB8-6F7DD215B2A3}"/>
                </a:ext>
              </a:extLst>
            </p:cNvPr>
            <p:cNvSpPr>
              <a:spLocks noEditPoints="1"/>
            </p:cNvSpPr>
            <p:nvPr/>
          </p:nvSpPr>
          <p:spPr bwMode="auto">
            <a:xfrm>
              <a:off x="6351545" y="2693156"/>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sp>
          <p:nvSpPr>
            <p:cNvPr id="12" name="Freeform 80">
              <a:extLst>
                <a:ext uri="{FF2B5EF4-FFF2-40B4-BE49-F238E27FC236}">
                  <a16:creationId xmlns:a16="http://schemas.microsoft.com/office/drawing/2014/main" id="{2B8BFC80-E55B-4DC9-FF47-A0E8E413BAFB}"/>
                </a:ext>
              </a:extLst>
            </p:cNvPr>
            <p:cNvSpPr>
              <a:spLocks noEditPoints="1"/>
            </p:cNvSpPr>
            <p:nvPr/>
          </p:nvSpPr>
          <p:spPr bwMode="auto">
            <a:xfrm>
              <a:off x="6646820" y="2750306"/>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endParaRPr lang="th-TH" sz="2000">
                <a:latin typeface="Arial" panose="020B0604020202020204" pitchFamily="34" charset="0"/>
              </a:endParaRPr>
            </a:p>
          </p:txBody>
        </p:sp>
      </p:grpSp>
      <p:sp>
        <p:nvSpPr>
          <p:cNvPr id="13" name="Shape 2748">
            <a:extLst>
              <a:ext uri="{FF2B5EF4-FFF2-40B4-BE49-F238E27FC236}">
                <a16:creationId xmlns:a16="http://schemas.microsoft.com/office/drawing/2014/main" id="{A602213A-FB09-5D63-F08E-A78A47063264}"/>
              </a:ext>
            </a:extLst>
          </p:cNvPr>
          <p:cNvSpPr/>
          <p:nvPr/>
        </p:nvSpPr>
        <p:spPr>
          <a:xfrm>
            <a:off x="541173" y="3441042"/>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3200">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endParaRPr>
          </a:p>
        </p:txBody>
      </p:sp>
      <p:sp>
        <p:nvSpPr>
          <p:cNvPr id="14" name="TextBox 8">
            <a:extLst>
              <a:ext uri="{FF2B5EF4-FFF2-40B4-BE49-F238E27FC236}">
                <a16:creationId xmlns:a16="http://schemas.microsoft.com/office/drawing/2014/main" id="{F55686FA-BC08-7306-F79E-4E2BDDAB6031}"/>
              </a:ext>
            </a:extLst>
          </p:cNvPr>
          <p:cNvSpPr txBox="1"/>
          <p:nvPr/>
        </p:nvSpPr>
        <p:spPr>
          <a:xfrm>
            <a:off x="7167479" y="3482801"/>
            <a:ext cx="4254500"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2000">
                <a:solidFill>
                  <a:srgbClr val="FFFFFF"/>
                </a:solidFill>
                <a:latin typeface="Arial" panose="020B0604020202020204" pitchFamily="34" charset="0"/>
                <a:cs typeface="Arial" panose="020B0604020202020204" pitchFamily="34" charset="0"/>
              </a:rPr>
              <a:t>Décrivez des situations concrètes de violence fondée sur le genre</a:t>
            </a:r>
            <a:endParaRPr lang="en-GB" sz="2000">
              <a:solidFill>
                <a:srgbClr val="FFFFFF"/>
              </a:solidFill>
              <a:latin typeface="Arial" panose="020B0604020202020204" pitchFamily="34" charset="0"/>
              <a:ea typeface="Open Sans"/>
              <a:cs typeface="Arial" panose="020B0604020202020204" pitchFamily="34" charset="0"/>
            </a:endParaRPr>
          </a:p>
        </p:txBody>
      </p:sp>
      <p:pic>
        <p:nvPicPr>
          <p:cNvPr id="15" name="Picture 9">
            <a:extLst>
              <a:ext uri="{FF2B5EF4-FFF2-40B4-BE49-F238E27FC236}">
                <a16:creationId xmlns:a16="http://schemas.microsoft.com/office/drawing/2014/main" id="{20348E11-520F-A780-72E3-029E92AD0D3A}"/>
              </a:ext>
            </a:extLst>
          </p:cNvPr>
          <p:cNvPicPr>
            <a:picLocks noChangeAspect="1"/>
          </p:cNvPicPr>
          <p:nvPr/>
        </p:nvPicPr>
        <p:blipFill>
          <a:blip r:embed="rId3"/>
          <a:stretch>
            <a:fillRect/>
          </a:stretch>
        </p:blipFill>
        <p:spPr>
          <a:xfrm>
            <a:off x="546464" y="4500437"/>
            <a:ext cx="426619" cy="482767"/>
          </a:xfrm>
          <a:prstGeom prst="rect">
            <a:avLst/>
          </a:prstGeom>
        </p:spPr>
      </p:pic>
      <p:pic>
        <p:nvPicPr>
          <p:cNvPr id="16" name="Picture 12">
            <a:extLst>
              <a:ext uri="{FF2B5EF4-FFF2-40B4-BE49-F238E27FC236}">
                <a16:creationId xmlns:a16="http://schemas.microsoft.com/office/drawing/2014/main" id="{28D5135F-C264-6F58-4F78-BCF4B9CE73A5}"/>
              </a:ext>
            </a:extLst>
          </p:cNvPr>
          <p:cNvPicPr>
            <a:picLocks noChangeAspect="1"/>
          </p:cNvPicPr>
          <p:nvPr/>
        </p:nvPicPr>
        <p:blipFill>
          <a:blip r:embed="rId4"/>
          <a:stretch>
            <a:fillRect/>
          </a:stretch>
        </p:blipFill>
        <p:spPr>
          <a:xfrm>
            <a:off x="6460708" y="3592179"/>
            <a:ext cx="453690" cy="415590"/>
          </a:xfrm>
          <a:prstGeom prst="rect">
            <a:avLst/>
          </a:prstGeom>
        </p:spPr>
      </p:pic>
      <p:sp>
        <p:nvSpPr>
          <p:cNvPr id="17" name="TextBox 2">
            <a:extLst>
              <a:ext uri="{FF2B5EF4-FFF2-40B4-BE49-F238E27FC236}">
                <a16:creationId xmlns:a16="http://schemas.microsoft.com/office/drawing/2014/main" id="{0FFC2A22-3CC0-B87E-9C19-0A9DD8A910DB}"/>
              </a:ext>
            </a:extLst>
          </p:cNvPr>
          <p:cNvSpPr txBox="1"/>
          <p:nvPr/>
        </p:nvSpPr>
        <p:spPr>
          <a:xfrm>
            <a:off x="1204822" y="2543061"/>
            <a:ext cx="4876131" cy="707886"/>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2000">
                <a:solidFill>
                  <a:srgbClr val="FFFFFF"/>
                </a:solidFill>
                <a:latin typeface="Arial" panose="020B0604020202020204" pitchFamily="34" charset="0"/>
                <a:cs typeface="Arial" panose="020B0604020202020204" pitchFamily="34" charset="0"/>
              </a:rPr>
              <a:t>Utilisez des instruments d’enquête existants et validés</a:t>
            </a:r>
            <a:endParaRPr lang="en-US" sz="2000">
              <a:latin typeface="Arial" panose="020B0604020202020204" pitchFamily="34" charset="0"/>
              <a:cs typeface="Arial" panose="020B0604020202020204" pitchFamily="34" charset="0"/>
            </a:endParaRPr>
          </a:p>
        </p:txBody>
      </p:sp>
      <p:pic>
        <p:nvPicPr>
          <p:cNvPr id="18" name="Picture 18">
            <a:extLst>
              <a:ext uri="{FF2B5EF4-FFF2-40B4-BE49-F238E27FC236}">
                <a16:creationId xmlns:a16="http://schemas.microsoft.com/office/drawing/2014/main" id="{623E1642-2141-DCC2-0BDF-6ED3DF9AE57B}"/>
              </a:ext>
            </a:extLst>
          </p:cNvPr>
          <p:cNvPicPr>
            <a:picLocks noChangeAspect="1"/>
          </p:cNvPicPr>
          <p:nvPr/>
        </p:nvPicPr>
        <p:blipFill>
          <a:blip r:embed="rId5"/>
          <a:stretch>
            <a:fillRect/>
          </a:stretch>
        </p:blipFill>
        <p:spPr>
          <a:xfrm>
            <a:off x="559970" y="2546684"/>
            <a:ext cx="414086" cy="491289"/>
          </a:xfrm>
          <a:prstGeom prst="rect">
            <a:avLst/>
          </a:prstGeom>
        </p:spPr>
      </p:pic>
    </p:spTree>
    <p:extLst>
      <p:ext uri="{BB962C8B-B14F-4D97-AF65-F5344CB8AC3E}">
        <p14:creationId xmlns:p14="http://schemas.microsoft.com/office/powerpoint/2010/main" val="2382443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3" grpId="0" animBg="1"/>
      <p:bldP spid="14"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FE72CF-D46C-DCF7-1064-19762E22ED3E}"/>
              </a:ext>
            </a:extLst>
          </p:cNvPr>
          <p:cNvSpPr>
            <a:spLocks noGrp="1"/>
          </p:cNvSpPr>
          <p:nvPr>
            <p:ph type="title"/>
          </p:nvPr>
        </p:nvSpPr>
        <p:spPr>
          <a:xfrm>
            <a:off x="1052512" y="1129932"/>
            <a:ext cx="8160499" cy="778381"/>
          </a:xfrm>
        </p:spPr>
        <p:txBody>
          <a:bodyPr/>
          <a:lstStyle/>
          <a:p>
            <a:r>
              <a:rPr lang="fr-FR" sz="2400" b="1"/>
              <a:t>Trucs et astuces pour l’étape de mise en œuvre de l’enquête</a:t>
            </a:r>
            <a:endParaRPr lang="en-US" sz="2400" b="1"/>
          </a:p>
        </p:txBody>
      </p:sp>
      <p:sp>
        <p:nvSpPr>
          <p:cNvPr id="5" name="TextBox 2">
            <a:extLst>
              <a:ext uri="{FF2B5EF4-FFF2-40B4-BE49-F238E27FC236}">
                <a16:creationId xmlns:a16="http://schemas.microsoft.com/office/drawing/2014/main" id="{2FD5C5EE-F425-0A41-089C-FBBD9EC1BD31}"/>
              </a:ext>
            </a:extLst>
          </p:cNvPr>
          <p:cNvSpPr txBox="1"/>
          <p:nvPr/>
        </p:nvSpPr>
        <p:spPr>
          <a:xfrm>
            <a:off x="1205089" y="3663683"/>
            <a:ext cx="487613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rgbClr val="FFFFFF"/>
                </a:solidFill>
                <a:latin typeface="Arial" panose="020B0604020202020204" pitchFamily="34" charset="0"/>
                <a:ea typeface="open sans"/>
                <a:cs typeface="Arial" panose="020B0604020202020204" pitchFamily="34" charset="0"/>
              </a:rPr>
              <a:t>Évitez de partager le lien de l’enquête via les plateformes de médias sociaux</a:t>
            </a:r>
            <a:endParaRPr lang="en-GB">
              <a:solidFill>
                <a:srgbClr val="FFFFFF"/>
              </a:solidFill>
              <a:latin typeface="Arial" panose="020B0604020202020204" pitchFamily="34" charset="0"/>
              <a:ea typeface="open sans"/>
              <a:cs typeface="Arial" panose="020B0604020202020204" pitchFamily="34" charset="0"/>
            </a:endParaRPr>
          </a:p>
        </p:txBody>
      </p:sp>
      <p:sp>
        <p:nvSpPr>
          <p:cNvPr id="6" name="TextBox 3">
            <a:extLst>
              <a:ext uri="{FF2B5EF4-FFF2-40B4-BE49-F238E27FC236}">
                <a16:creationId xmlns:a16="http://schemas.microsoft.com/office/drawing/2014/main" id="{C6155358-9711-8571-F55F-A18112A7C138}"/>
              </a:ext>
            </a:extLst>
          </p:cNvPr>
          <p:cNvSpPr txBox="1"/>
          <p:nvPr/>
        </p:nvSpPr>
        <p:spPr>
          <a:xfrm>
            <a:off x="1212590" y="4700419"/>
            <a:ext cx="42545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rgbClr val="FFFFFF"/>
                </a:solidFill>
                <a:latin typeface="Arial" panose="020B0604020202020204" pitchFamily="34" charset="0"/>
                <a:ea typeface="open sans"/>
                <a:cs typeface="Arial" panose="020B0604020202020204" pitchFamily="34" charset="0"/>
              </a:rPr>
              <a:t>Envoyez des rappels hebdomadaires par e-mail et gardez l’enquête ouverte pendant au moins 4 semaines</a:t>
            </a:r>
            <a:endParaRPr lang="en-US">
              <a:latin typeface="Arial" panose="020B0604020202020204" pitchFamily="34" charset="0"/>
              <a:ea typeface="open sans"/>
              <a:cs typeface="Arial" panose="020B0604020202020204" pitchFamily="34" charset="0"/>
            </a:endParaRPr>
          </a:p>
        </p:txBody>
      </p:sp>
      <p:sp>
        <p:nvSpPr>
          <p:cNvPr id="7" name="TextBox 9">
            <a:extLst>
              <a:ext uri="{FF2B5EF4-FFF2-40B4-BE49-F238E27FC236}">
                <a16:creationId xmlns:a16="http://schemas.microsoft.com/office/drawing/2014/main" id="{39322C4E-B8B0-44A7-0A1B-EBD5003B247F}"/>
              </a:ext>
            </a:extLst>
          </p:cNvPr>
          <p:cNvSpPr txBox="1"/>
          <p:nvPr/>
        </p:nvSpPr>
        <p:spPr>
          <a:xfrm>
            <a:off x="6933417" y="2435163"/>
            <a:ext cx="4724400" cy="923330"/>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rgbClr val="FFFFFF"/>
                </a:solidFill>
                <a:latin typeface="Arial" panose="020B0604020202020204" pitchFamily="34" charset="0"/>
                <a:ea typeface="Open Sans"/>
                <a:cs typeface="Arial" panose="020B0604020202020204" pitchFamily="34" charset="0"/>
              </a:rPr>
              <a:t>Communiquez les résultats aux instances décisionnelles et à la communauté institutionnelle</a:t>
            </a:r>
            <a:endParaRPr lang="en-US">
              <a:latin typeface="Arial" panose="020B0604020202020204" pitchFamily="34" charset="0"/>
              <a:ea typeface="open sans"/>
              <a:cs typeface="Arial" panose="020B0604020202020204" pitchFamily="34" charset="0"/>
            </a:endParaRPr>
          </a:p>
        </p:txBody>
      </p:sp>
      <p:pic>
        <p:nvPicPr>
          <p:cNvPr id="8" name="Picture 12">
            <a:extLst>
              <a:ext uri="{FF2B5EF4-FFF2-40B4-BE49-F238E27FC236}">
                <a16:creationId xmlns:a16="http://schemas.microsoft.com/office/drawing/2014/main" id="{6BFE8E0D-DAF5-E0E4-8674-67499F88BECA}"/>
              </a:ext>
            </a:extLst>
          </p:cNvPr>
          <p:cNvPicPr>
            <a:picLocks noChangeAspect="1"/>
          </p:cNvPicPr>
          <p:nvPr/>
        </p:nvPicPr>
        <p:blipFill>
          <a:blip r:embed="rId3"/>
          <a:stretch>
            <a:fillRect/>
          </a:stretch>
        </p:blipFill>
        <p:spPr>
          <a:xfrm>
            <a:off x="561520" y="4873320"/>
            <a:ext cx="453690" cy="415590"/>
          </a:xfrm>
          <a:prstGeom prst="rect">
            <a:avLst/>
          </a:prstGeom>
        </p:spPr>
      </p:pic>
      <p:sp>
        <p:nvSpPr>
          <p:cNvPr id="9" name="TextBox 3">
            <a:extLst>
              <a:ext uri="{FF2B5EF4-FFF2-40B4-BE49-F238E27FC236}">
                <a16:creationId xmlns:a16="http://schemas.microsoft.com/office/drawing/2014/main" id="{B211E5FB-9FE4-DE34-3272-C51F5735AC9A}"/>
              </a:ext>
            </a:extLst>
          </p:cNvPr>
          <p:cNvSpPr txBox="1"/>
          <p:nvPr/>
        </p:nvSpPr>
        <p:spPr>
          <a:xfrm>
            <a:off x="1219200" y="2546064"/>
            <a:ext cx="4103981" cy="646331"/>
          </a:xfrm>
          <a:prstGeom prst="rect">
            <a:avLst/>
          </a:prstGeom>
          <a:noFill/>
        </p:spPr>
        <p:txBody>
          <a:bodyPr wrap="square" lIns="91440" tIns="45720" rIns="9144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rgbClr val="FFFFFF"/>
                </a:solidFill>
                <a:latin typeface="Arial" panose="020B0604020202020204" pitchFamily="34" charset="0"/>
                <a:ea typeface="open sans"/>
                <a:cs typeface="Arial" panose="020B0604020202020204" pitchFamily="34" charset="0"/>
              </a:rPr>
              <a:t>Diffusez l’enquête via des canaux internes pour contrôler l’accès</a:t>
            </a:r>
            <a:endParaRPr lang="en-GB">
              <a:solidFill>
                <a:srgbClr val="FFFFFF"/>
              </a:solidFill>
              <a:latin typeface="Arial" panose="020B0604020202020204" pitchFamily="34" charset="0"/>
              <a:ea typeface="open sans"/>
              <a:cs typeface="Arial" panose="020B0604020202020204" pitchFamily="34" charset="0"/>
            </a:endParaRPr>
          </a:p>
        </p:txBody>
      </p:sp>
      <p:pic>
        <p:nvPicPr>
          <p:cNvPr id="10" name="Picture 18">
            <a:extLst>
              <a:ext uri="{FF2B5EF4-FFF2-40B4-BE49-F238E27FC236}">
                <a16:creationId xmlns:a16="http://schemas.microsoft.com/office/drawing/2014/main" id="{14A1F760-55A8-C517-FDF0-2404864AE5C4}"/>
              </a:ext>
            </a:extLst>
          </p:cNvPr>
          <p:cNvPicPr>
            <a:picLocks noChangeAspect="1"/>
          </p:cNvPicPr>
          <p:nvPr/>
        </p:nvPicPr>
        <p:blipFill>
          <a:blip r:embed="rId4"/>
          <a:stretch>
            <a:fillRect/>
          </a:stretch>
        </p:blipFill>
        <p:spPr>
          <a:xfrm>
            <a:off x="559970" y="2546684"/>
            <a:ext cx="414086" cy="491289"/>
          </a:xfrm>
          <a:prstGeom prst="rect">
            <a:avLst/>
          </a:prstGeom>
        </p:spPr>
      </p:pic>
      <p:pic>
        <p:nvPicPr>
          <p:cNvPr id="11" name="Picture 19">
            <a:extLst>
              <a:ext uri="{FF2B5EF4-FFF2-40B4-BE49-F238E27FC236}">
                <a16:creationId xmlns:a16="http://schemas.microsoft.com/office/drawing/2014/main" id="{B8531314-93D7-EBF8-6925-23551FD2F266}"/>
              </a:ext>
            </a:extLst>
          </p:cNvPr>
          <p:cNvPicPr>
            <a:picLocks noChangeAspect="1"/>
          </p:cNvPicPr>
          <p:nvPr/>
        </p:nvPicPr>
        <p:blipFill>
          <a:blip r:embed="rId5"/>
          <a:stretch>
            <a:fillRect/>
          </a:stretch>
        </p:blipFill>
        <p:spPr>
          <a:xfrm>
            <a:off x="556757" y="3768456"/>
            <a:ext cx="473242" cy="443664"/>
          </a:xfrm>
          <a:prstGeom prst="rect">
            <a:avLst/>
          </a:prstGeom>
        </p:spPr>
      </p:pic>
      <p:pic>
        <p:nvPicPr>
          <p:cNvPr id="12" name="Picture 21">
            <a:extLst>
              <a:ext uri="{FF2B5EF4-FFF2-40B4-BE49-F238E27FC236}">
                <a16:creationId xmlns:a16="http://schemas.microsoft.com/office/drawing/2014/main" id="{5F667CB3-745D-2668-CE04-7612DE822E14}"/>
              </a:ext>
            </a:extLst>
          </p:cNvPr>
          <p:cNvPicPr>
            <a:picLocks noChangeAspect="1"/>
          </p:cNvPicPr>
          <p:nvPr/>
        </p:nvPicPr>
        <p:blipFill>
          <a:blip r:embed="rId6"/>
          <a:stretch>
            <a:fillRect/>
          </a:stretch>
        </p:blipFill>
        <p:spPr>
          <a:xfrm>
            <a:off x="6379578" y="2551593"/>
            <a:ext cx="337385" cy="472239"/>
          </a:xfrm>
          <a:prstGeom prst="rect">
            <a:avLst/>
          </a:prstGeom>
        </p:spPr>
      </p:pic>
    </p:spTree>
    <p:extLst>
      <p:ext uri="{BB962C8B-B14F-4D97-AF65-F5344CB8AC3E}">
        <p14:creationId xmlns:p14="http://schemas.microsoft.com/office/powerpoint/2010/main" val="4259295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logo&#10;&#10;Description automatically generated">
            <a:extLst>
              <a:ext uri="{FF2B5EF4-FFF2-40B4-BE49-F238E27FC236}">
                <a16:creationId xmlns:a16="http://schemas.microsoft.com/office/drawing/2014/main" id="{063C356F-0D63-B020-D4D6-751E184E4B4E}"/>
              </a:ext>
            </a:extLst>
          </p:cNvPr>
          <p:cNvPicPr>
            <a:picLocks noChangeAspect="1"/>
          </p:cNvPicPr>
          <p:nvPr/>
        </p:nvPicPr>
        <p:blipFill>
          <a:blip r:embed="rId3"/>
          <a:stretch>
            <a:fillRect/>
          </a:stretch>
        </p:blipFill>
        <p:spPr>
          <a:xfrm>
            <a:off x="324928" y="2601100"/>
            <a:ext cx="4267200" cy="2805988"/>
          </a:xfrm>
          <a:prstGeom prst="rect">
            <a:avLst/>
          </a:prstGeom>
        </p:spPr>
      </p:pic>
      <p:pic>
        <p:nvPicPr>
          <p:cNvPr id="4" name="Picture 4" descr="A screenshot of a computer&#10;&#10;Description automatically generated">
            <a:extLst>
              <a:ext uri="{FF2B5EF4-FFF2-40B4-BE49-F238E27FC236}">
                <a16:creationId xmlns:a16="http://schemas.microsoft.com/office/drawing/2014/main" id="{D2BED42E-DD67-F3A6-8F94-EA97FF0E292A}"/>
              </a:ext>
            </a:extLst>
          </p:cNvPr>
          <p:cNvPicPr>
            <a:picLocks noChangeAspect="1"/>
          </p:cNvPicPr>
          <p:nvPr/>
        </p:nvPicPr>
        <p:blipFill>
          <a:blip r:embed="rId4"/>
          <a:stretch>
            <a:fillRect/>
          </a:stretch>
        </p:blipFill>
        <p:spPr>
          <a:xfrm>
            <a:off x="4868173" y="2291275"/>
            <a:ext cx="7013275" cy="3856958"/>
          </a:xfrm>
          <a:prstGeom prst="rect">
            <a:avLst/>
          </a:prstGeom>
        </p:spPr>
      </p:pic>
      <p:sp>
        <p:nvSpPr>
          <p:cNvPr id="5" name="Title 1">
            <a:extLst>
              <a:ext uri="{FF2B5EF4-FFF2-40B4-BE49-F238E27FC236}">
                <a16:creationId xmlns:a16="http://schemas.microsoft.com/office/drawing/2014/main" id="{C5E4E366-C1EC-AB15-02BA-F4D5C7CD5FDD}"/>
              </a:ext>
            </a:extLst>
          </p:cNvPr>
          <p:cNvSpPr>
            <a:spLocks noGrp="1"/>
          </p:cNvSpPr>
          <p:nvPr>
            <p:ph type="title"/>
          </p:nvPr>
        </p:nvSpPr>
        <p:spPr>
          <a:xfrm>
            <a:off x="1052512" y="1129932"/>
            <a:ext cx="10086975" cy="778381"/>
          </a:xfrm>
        </p:spPr>
        <p:txBody>
          <a:bodyPr/>
          <a:lstStyle/>
          <a:p>
            <a:r>
              <a:rPr lang="fr-FR" sz="2400" b="1"/>
              <a:t>Une pratique inspirante : le </a:t>
            </a:r>
            <a:r>
              <a:rPr lang="fr-FR" sz="2400" b="1">
                <a:hlinkClick r:id="rId5"/>
              </a:rPr>
              <a:t>questionnaire</a:t>
            </a:r>
            <a:r>
              <a:rPr lang="fr-FR" sz="2400" b="1"/>
              <a:t> de l’enquête UniSAFE</a:t>
            </a:r>
            <a:endParaRPr lang="en-US" sz="2400"/>
          </a:p>
        </p:txBody>
      </p:sp>
      <p:sp>
        <p:nvSpPr>
          <p:cNvPr id="6" name="TextBox 5">
            <a:extLst>
              <a:ext uri="{FF2B5EF4-FFF2-40B4-BE49-F238E27FC236}">
                <a16:creationId xmlns:a16="http://schemas.microsoft.com/office/drawing/2014/main" id="{A4272D48-D927-8BE2-A33C-5D951B43CCC9}"/>
              </a:ext>
            </a:extLst>
          </p:cNvPr>
          <p:cNvSpPr txBox="1"/>
          <p:nvPr/>
        </p:nvSpPr>
        <p:spPr>
          <a:xfrm>
            <a:off x="425570" y="5558287"/>
            <a:ext cx="54173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panose="020B0604020202020204" pitchFamily="34" charset="0"/>
                <a:cs typeface="Arial" panose="020B0604020202020204" pitchFamily="34" charset="0"/>
              </a:rPr>
              <a:t>Disponible sur </a:t>
            </a:r>
            <a:r>
              <a:rPr lang="en-US" err="1">
                <a:solidFill>
                  <a:schemeClr val="bg1"/>
                </a:solidFill>
                <a:latin typeface="Arial" panose="020B0604020202020204" pitchFamily="34" charset="0"/>
                <a:cs typeface="Arial" panose="020B0604020202020204" pitchFamily="34" charset="0"/>
              </a:rPr>
              <a:t>Zenodo</a:t>
            </a:r>
            <a:r>
              <a:rPr lang="en-US">
                <a:solidFill>
                  <a:schemeClr val="bg1"/>
                </a:solidFill>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hlinkClick r:id="rId6"/>
              </a:rPr>
              <a:t>https://zenodo.org/record/7220636</a:t>
            </a:r>
            <a:r>
              <a:rPr lang="en-US">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433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1103075"/>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err="1"/>
              <a:t>Objectifs</a:t>
            </a:r>
            <a:r>
              <a:rPr lang="en-US"/>
              <a:t> de la formation</a:t>
            </a:r>
          </a:p>
        </p:txBody>
      </p:sp>
      <p:sp>
        <p:nvSpPr>
          <p:cNvPr id="4" name="TextBox 11">
            <a:extLst>
              <a:ext uri="{FF2B5EF4-FFF2-40B4-BE49-F238E27FC236}">
                <a16:creationId xmlns:a16="http://schemas.microsoft.com/office/drawing/2014/main" id="{3BF28EEE-5380-E7C2-68BC-8FE6D362727D}"/>
              </a:ext>
            </a:extLst>
          </p:cNvPr>
          <p:cNvSpPr txBox="1"/>
          <p:nvPr/>
        </p:nvSpPr>
        <p:spPr>
          <a:xfrm>
            <a:off x="359338" y="2148557"/>
            <a:ext cx="11365010" cy="4016484"/>
          </a:xfrm>
          <a:prstGeom prst="rect">
            <a:avLst/>
          </a:prstGeom>
          <a:noFill/>
        </p:spPr>
        <p:txBody>
          <a:bodyPr wrap="square" lIns="0" tIns="45720" rIns="0" bIns="45720" rtlCol="0" anchor="t">
            <a:spAutoFit/>
          </a:bodyPr>
          <a:lstStyle/>
          <a:p>
            <a:pPr marL="342900" indent="-342900">
              <a:spcAft>
                <a:spcPts val="600"/>
              </a:spcAft>
              <a:buFont typeface="Wingdings" panose="05000000000000000000" pitchFamily="2" charset="2"/>
              <a:buChar char="q"/>
            </a:pPr>
            <a:r>
              <a:rPr lang="fr-FR" sz="2000">
                <a:solidFill>
                  <a:schemeClr val="bg1"/>
                </a:solidFill>
                <a:latin typeface="Arial" panose="020B0604020202020204" pitchFamily="34" charset="0"/>
                <a:cs typeface="Arial" panose="020B0604020202020204" pitchFamily="34" charset="0"/>
              </a:rPr>
              <a:t>Acquérir une compréhension commune des concepts liés à la violence fondée sur le genre et comprendre leur impact dans le milieu universitaire.</a:t>
            </a:r>
          </a:p>
          <a:p>
            <a:pPr marL="342900" indent="-342900">
              <a:spcAft>
                <a:spcPts val="600"/>
              </a:spcAft>
              <a:buFont typeface="Wingdings" panose="05000000000000000000" pitchFamily="2" charset="2"/>
              <a:buChar char="q"/>
            </a:pPr>
            <a:r>
              <a:rPr lang="fr-FR" sz="2000">
                <a:solidFill>
                  <a:schemeClr val="bg1"/>
                </a:solidFill>
                <a:latin typeface="Arial" panose="020B0604020202020204" pitchFamily="34" charset="0"/>
                <a:cs typeface="Arial" panose="020B0604020202020204" pitchFamily="34" charset="0"/>
              </a:rPr>
              <a:t>Démontrer l’existence de ce phénomène dans le champ de la recherche et dans le monde académique en mettant en évidence ses spécificités.</a:t>
            </a:r>
          </a:p>
          <a:p>
            <a:pPr marL="342900" indent="-342900">
              <a:spcAft>
                <a:spcPts val="600"/>
              </a:spcAft>
              <a:buFont typeface="Wingdings" panose="05000000000000000000" pitchFamily="2" charset="2"/>
              <a:buChar char="q"/>
            </a:pPr>
            <a:r>
              <a:rPr lang="fr-FR" sz="2000">
                <a:solidFill>
                  <a:schemeClr val="bg1"/>
                </a:solidFill>
                <a:latin typeface="Arial" panose="020B0604020202020204" pitchFamily="34" charset="0"/>
                <a:cs typeface="Arial" panose="020B0604020202020204" pitchFamily="34" charset="0"/>
              </a:rPr>
              <a:t>Présenter le modèle des 7P d’UniSAFE (Prévalence, Prévention, Protection, Poursuites, Prestations de services, Partenariats et Politiques) qui représente une approche holistique pour lutter contre la violence fondée sur le genre dans les établissements d’enseignement supérieur et les organismes de recherche.</a:t>
            </a:r>
          </a:p>
          <a:p>
            <a:pPr marL="342900" indent="-342900">
              <a:spcAft>
                <a:spcPts val="600"/>
              </a:spcAft>
              <a:buFont typeface="Wingdings" panose="05000000000000000000" pitchFamily="2" charset="2"/>
              <a:buChar char="q"/>
            </a:pPr>
            <a:r>
              <a:rPr lang="fr-FR" sz="2000">
                <a:solidFill>
                  <a:schemeClr val="bg1"/>
                </a:solidFill>
                <a:latin typeface="Arial" panose="020B0604020202020204" pitchFamily="34" charset="0"/>
                <a:ea typeface="+mn-lt"/>
                <a:cs typeface="Arial" panose="020B0604020202020204" pitchFamily="34" charset="0"/>
              </a:rPr>
              <a:t>Partager les pratiques inspirantes pour la mise en place et la mise en œuvre de politiques institutionnelles visant à lutter contre la violence fondée sur le genre dans le milieu universitaire adoptées par les établissements d’enseignement supérieur et les organismes de recherche européens et des États membres dans le cadre des 7P.</a:t>
            </a:r>
            <a:endParaRPr lang="en-US" sz="20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7757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06BE-5A4A-6CE8-7D4C-191892C74391}"/>
              </a:ext>
            </a:extLst>
          </p:cNvPr>
          <p:cNvSpPr>
            <a:spLocks noGrp="1"/>
          </p:cNvSpPr>
          <p:nvPr>
            <p:ph type="title"/>
          </p:nvPr>
        </p:nvSpPr>
        <p:spPr/>
        <p:txBody>
          <a:bodyPr/>
          <a:lstStyle/>
          <a:p>
            <a:r>
              <a:rPr lang="en-US" b="1" err="1"/>
              <a:t>Prévention</a:t>
            </a:r>
            <a:endParaRPr lang="en-GB" b="1"/>
          </a:p>
        </p:txBody>
      </p:sp>
      <p:sp>
        <p:nvSpPr>
          <p:cNvPr id="21" name="TextBox 20">
            <a:extLst>
              <a:ext uri="{FF2B5EF4-FFF2-40B4-BE49-F238E27FC236}">
                <a16:creationId xmlns:a16="http://schemas.microsoft.com/office/drawing/2014/main" id="{79774F75-D05E-AD62-7867-BB7E11067288}"/>
              </a:ext>
            </a:extLst>
          </p:cNvPr>
          <p:cNvSpPr txBox="1"/>
          <p:nvPr/>
        </p:nvSpPr>
        <p:spPr>
          <a:xfrm>
            <a:off x="519580" y="2172868"/>
            <a:ext cx="11118237" cy="4196020"/>
          </a:xfrm>
          <a:prstGeom prst="rect">
            <a:avLst/>
          </a:prstGeom>
          <a:noFill/>
        </p:spPr>
        <p:txBody>
          <a:bodyPr wrap="square" lIns="91440" tIns="45720" rIns="91440" bIns="45720" rtlCol="0" anchor="t">
            <a:spAutoFit/>
          </a:bodyPr>
          <a:lstStyle>
            <a:defPPr>
              <a:defRPr lang="en-US"/>
            </a:defPPr>
            <a:lvl1pPr>
              <a:defRPr>
                <a:solidFill>
                  <a:srgbClr val="FFFFFF"/>
                </a:solidFill>
                <a:latin typeface="Arial" panose="020B0604020202020204" pitchFamily="34" charset="0"/>
                <a:cs typeface="Arial" panose="020B0604020202020204" pitchFamily="34" charset="0"/>
              </a:defRPr>
            </a:lvl1pPr>
          </a:lstStyle>
          <a:p>
            <a:pPr>
              <a:lnSpc>
                <a:spcPct val="150000"/>
              </a:lnSpc>
            </a:pPr>
            <a:r>
              <a:rPr lang="fr-FR" dirty="0"/>
              <a:t>La prévention désigne les mesures visant à promouvoir des changements dans les modèles sociaux et culturels de comportement et d’attitude de tous les membres de la communauté institutionnelle. </a:t>
            </a:r>
          </a:p>
          <a:p>
            <a:pPr>
              <a:lnSpc>
                <a:spcPct val="150000"/>
              </a:lnSpc>
            </a:pPr>
            <a:endParaRPr lang="fr-FR" dirty="0"/>
          </a:p>
          <a:p>
            <a:pPr>
              <a:lnSpc>
                <a:spcPct val="150000"/>
              </a:lnSpc>
            </a:pPr>
            <a:r>
              <a:rPr lang="fr-FR" dirty="0"/>
              <a:t>Exemples:</a:t>
            </a:r>
          </a:p>
          <a:p>
            <a:pPr marL="285750" indent="-285750">
              <a:lnSpc>
                <a:spcPct val="150000"/>
              </a:lnSpc>
              <a:buFont typeface="Arial" panose="020B0604020202020204" pitchFamily="34" charset="0"/>
              <a:buChar char="•"/>
            </a:pPr>
            <a:r>
              <a:rPr lang="fr-FR" dirty="0"/>
              <a:t>Code de conduite
Communication et matériel pour le personnel et les étudiants actuels et nouveaux 
Campagnes de sensibilisation en cours 
Amélioration des fonctionnalités et des connaissances
Formation et responsabilisation des témoins
Intégration des enjeux liés à la violence fondée sur le genre dans l’enseignement et la recherche</a:t>
            </a:r>
            <a:endParaRPr lang="en-GB" dirty="0"/>
          </a:p>
        </p:txBody>
      </p:sp>
    </p:spTree>
    <p:extLst>
      <p:ext uri="{BB962C8B-B14F-4D97-AF65-F5344CB8AC3E}">
        <p14:creationId xmlns:p14="http://schemas.microsoft.com/office/powerpoint/2010/main" val="203479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1DEA4DF-C02F-8D4D-EA1D-4267F44B60CC}"/>
              </a:ext>
            </a:extLst>
          </p:cNvPr>
          <p:cNvSpPr>
            <a:spLocks noGrp="1"/>
          </p:cNvSpPr>
          <p:nvPr>
            <p:ph type="title"/>
          </p:nvPr>
        </p:nvSpPr>
        <p:spPr>
          <a:xfrm>
            <a:off x="1052512" y="1129932"/>
            <a:ext cx="10086975" cy="778381"/>
          </a:xfrm>
        </p:spPr>
        <p:txBody>
          <a:bodyPr/>
          <a:lstStyle/>
          <a:p>
            <a:r>
              <a:rPr lang="fr-FR" b="1"/>
              <a:t>Trucs et astuces pour la prévention</a:t>
            </a:r>
            <a:endParaRPr lang="en-US" b="1"/>
          </a:p>
        </p:txBody>
      </p:sp>
      <p:sp>
        <p:nvSpPr>
          <p:cNvPr id="5" name="Shape 2553">
            <a:extLst>
              <a:ext uri="{FF2B5EF4-FFF2-40B4-BE49-F238E27FC236}">
                <a16:creationId xmlns:a16="http://schemas.microsoft.com/office/drawing/2014/main" id="{19DF69EA-3C49-4818-BF69-69D4D481418C}"/>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6" name="TextBox 5">
            <a:extLst>
              <a:ext uri="{FF2B5EF4-FFF2-40B4-BE49-F238E27FC236}">
                <a16:creationId xmlns:a16="http://schemas.microsoft.com/office/drawing/2014/main" id="{962B7B06-6497-A1C6-E316-F70D53AF2FB0}"/>
              </a:ext>
            </a:extLst>
          </p:cNvPr>
          <p:cNvSpPr txBox="1"/>
          <p:nvPr/>
        </p:nvSpPr>
        <p:spPr>
          <a:xfrm>
            <a:off x="1219200" y="2574953"/>
            <a:ext cx="4254500" cy="646331"/>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Impliquez les services de communication</a:t>
            </a:r>
            <a:endParaRPr lang="LID4096">
              <a:solidFill>
                <a:srgbClr val="FFFFFF"/>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0865000B-AA05-369D-30AA-C14B38BDE344}"/>
              </a:ext>
            </a:extLst>
          </p:cNvPr>
          <p:cNvSpPr txBox="1"/>
          <p:nvPr/>
        </p:nvSpPr>
        <p:spPr>
          <a:xfrm>
            <a:off x="1219200" y="3429000"/>
            <a:ext cx="4254500" cy="646331"/>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Atteignez un large public en utilisant plusieurs méthodes de communication</a:t>
            </a:r>
            <a:endParaRPr lang="LID4096">
              <a:solidFill>
                <a:srgbClr val="FFFFFF"/>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B657D26-1CB6-1B83-57DE-7B941350A50E}"/>
              </a:ext>
            </a:extLst>
          </p:cNvPr>
          <p:cNvSpPr txBox="1"/>
          <p:nvPr/>
        </p:nvSpPr>
        <p:spPr>
          <a:xfrm>
            <a:off x="1219200" y="4476918"/>
            <a:ext cx="4435642" cy="1477328"/>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Veillez à ce que les services institutionnels, les politiques, les codes de conduite, les procédures et les sanctions soient bien communiqués et tenez les auteurs responsables de leurs actes</a:t>
            </a:r>
            <a:endParaRPr lang="LID4096">
              <a:solidFill>
                <a:srgbClr val="FFFFFF"/>
              </a:solidFill>
              <a:latin typeface="Arial" panose="020B0604020202020204" pitchFamily="34" charset="0"/>
              <a:cs typeface="Arial" panose="020B0604020202020204" pitchFamily="34" charset="0"/>
            </a:endParaRPr>
          </a:p>
        </p:txBody>
      </p:sp>
      <p:sp>
        <p:nvSpPr>
          <p:cNvPr id="9" name="Freeform 147">
            <a:extLst>
              <a:ext uri="{FF2B5EF4-FFF2-40B4-BE49-F238E27FC236}">
                <a16:creationId xmlns:a16="http://schemas.microsoft.com/office/drawing/2014/main" id="{0D6AC1B5-7847-1697-84BB-D55E94FBB784}"/>
              </a:ext>
            </a:extLst>
          </p:cNvPr>
          <p:cNvSpPr>
            <a:spLocks noEditPoints="1"/>
          </p:cNvSpPr>
          <p:nvPr/>
        </p:nvSpPr>
        <p:spPr bwMode="auto">
          <a:xfrm>
            <a:off x="593560" y="4584725"/>
            <a:ext cx="420769" cy="380975"/>
          </a:xfrm>
          <a:custGeom>
            <a:avLst/>
            <a:gdLst>
              <a:gd name="T0" fmla="*/ 69 w 69"/>
              <a:gd name="T1" fmla="*/ 40 h 55"/>
              <a:gd name="T2" fmla="*/ 53 w 69"/>
              <a:gd name="T3" fmla="*/ 1 h 55"/>
              <a:gd name="T4" fmla="*/ 52 w 69"/>
              <a:gd name="T5" fmla="*/ 0 h 55"/>
              <a:gd name="T6" fmla="*/ 51 w 69"/>
              <a:gd name="T7" fmla="*/ 0 h 55"/>
              <a:gd name="T8" fmla="*/ 7 w 69"/>
              <a:gd name="T9" fmla="*/ 33 h 55"/>
              <a:gd name="T10" fmla="*/ 1 w 69"/>
              <a:gd name="T11" fmla="*/ 34 h 55"/>
              <a:gd name="T12" fmla="*/ 0 w 69"/>
              <a:gd name="T13" fmla="*/ 35 h 55"/>
              <a:gd name="T14" fmla="*/ 0 w 69"/>
              <a:gd name="T15" fmla="*/ 36 h 55"/>
              <a:gd name="T16" fmla="*/ 6 w 69"/>
              <a:gd name="T17" fmla="*/ 51 h 55"/>
              <a:gd name="T18" fmla="*/ 7 w 69"/>
              <a:gd name="T19" fmla="*/ 52 h 55"/>
              <a:gd name="T20" fmla="*/ 8 w 69"/>
              <a:gd name="T21" fmla="*/ 51 h 55"/>
              <a:gd name="T22" fmla="*/ 12 w 69"/>
              <a:gd name="T23" fmla="*/ 48 h 55"/>
              <a:gd name="T24" fmla="*/ 13 w 69"/>
              <a:gd name="T25" fmla="*/ 48 h 55"/>
              <a:gd name="T26" fmla="*/ 13 w 69"/>
              <a:gd name="T27" fmla="*/ 48 h 55"/>
              <a:gd name="T28" fmla="*/ 22 w 69"/>
              <a:gd name="T29" fmla="*/ 47 h 55"/>
              <a:gd name="T30" fmla="*/ 22 w 69"/>
              <a:gd name="T31" fmla="*/ 47 h 55"/>
              <a:gd name="T32" fmla="*/ 29 w 69"/>
              <a:gd name="T33" fmla="*/ 54 h 55"/>
              <a:gd name="T34" fmla="*/ 39 w 69"/>
              <a:gd name="T35" fmla="*/ 54 h 55"/>
              <a:gd name="T36" fmla="*/ 47 w 69"/>
              <a:gd name="T37" fmla="*/ 44 h 55"/>
              <a:gd name="T38" fmla="*/ 68 w 69"/>
              <a:gd name="T39" fmla="*/ 42 h 55"/>
              <a:gd name="T40" fmla="*/ 68 w 69"/>
              <a:gd name="T41" fmla="*/ 42 h 55"/>
              <a:gd name="T42" fmla="*/ 69 w 69"/>
              <a:gd name="T43" fmla="*/ 41 h 55"/>
              <a:gd name="T44" fmla="*/ 69 w 69"/>
              <a:gd name="T45" fmla="*/ 40 h 55"/>
              <a:gd name="T46" fmla="*/ 8 w 69"/>
              <a:gd name="T47" fmla="*/ 48 h 55"/>
              <a:gd name="T48" fmla="*/ 3 w 69"/>
              <a:gd name="T49" fmla="*/ 37 h 55"/>
              <a:gd name="T50" fmla="*/ 7 w 69"/>
              <a:gd name="T51" fmla="*/ 37 h 55"/>
              <a:gd name="T52" fmla="*/ 10 w 69"/>
              <a:gd name="T53" fmla="*/ 46 h 55"/>
              <a:gd name="T54" fmla="*/ 8 w 69"/>
              <a:gd name="T55" fmla="*/ 48 h 55"/>
              <a:gd name="T56" fmla="*/ 37 w 69"/>
              <a:gd name="T57" fmla="*/ 51 h 55"/>
              <a:gd name="T58" fmla="*/ 25 w 69"/>
              <a:gd name="T59" fmla="*/ 46 h 55"/>
              <a:gd name="T60" fmla="*/ 43 w 69"/>
              <a:gd name="T61" fmla="*/ 45 h 55"/>
              <a:gd name="T62" fmla="*/ 37 w 69"/>
              <a:gd name="T63" fmla="*/ 51 h 55"/>
              <a:gd name="T64" fmla="*/ 45 w 69"/>
              <a:gd name="T65" fmla="*/ 41 h 55"/>
              <a:gd name="T66" fmla="*/ 45 w 69"/>
              <a:gd name="T67" fmla="*/ 41 h 55"/>
              <a:gd name="T68" fmla="*/ 13 w 69"/>
              <a:gd name="T69" fmla="*/ 45 h 55"/>
              <a:gd name="T70" fmla="*/ 9 w 69"/>
              <a:gd name="T71" fmla="*/ 35 h 55"/>
              <a:gd name="T72" fmla="*/ 34 w 69"/>
              <a:gd name="T73" fmla="*/ 17 h 55"/>
              <a:gd name="T74" fmla="*/ 34 w 69"/>
              <a:gd name="T75" fmla="*/ 17 h 55"/>
              <a:gd name="T76" fmla="*/ 38 w 69"/>
              <a:gd name="T77" fmla="*/ 27 h 55"/>
              <a:gd name="T78" fmla="*/ 40 w 69"/>
              <a:gd name="T79" fmla="*/ 28 h 55"/>
              <a:gd name="T80" fmla="*/ 41 w 69"/>
              <a:gd name="T81" fmla="*/ 26 h 55"/>
              <a:gd name="T82" fmla="*/ 37 w 69"/>
              <a:gd name="T83" fmla="*/ 16 h 55"/>
              <a:gd name="T84" fmla="*/ 36 w 69"/>
              <a:gd name="T85" fmla="*/ 15 h 55"/>
              <a:gd name="T86" fmla="*/ 40 w 69"/>
              <a:gd name="T87" fmla="*/ 12 h 55"/>
              <a:gd name="T88" fmla="*/ 47 w 69"/>
              <a:gd name="T89" fmla="*/ 31 h 55"/>
              <a:gd name="T90" fmla="*/ 49 w 69"/>
              <a:gd name="T91" fmla="*/ 32 h 55"/>
              <a:gd name="T92" fmla="*/ 50 w 69"/>
              <a:gd name="T93" fmla="*/ 30 h 55"/>
              <a:gd name="T94" fmla="*/ 43 w 69"/>
              <a:gd name="T95" fmla="*/ 11 h 55"/>
              <a:gd name="T96" fmla="*/ 42 w 69"/>
              <a:gd name="T97" fmla="*/ 11 h 55"/>
              <a:gd name="T98" fmla="*/ 46 w 69"/>
              <a:gd name="T99" fmla="*/ 8 h 55"/>
              <a:gd name="T100" fmla="*/ 59 w 69"/>
              <a:gd name="T101" fmla="*/ 40 h 55"/>
              <a:gd name="T102" fmla="*/ 45 w 69"/>
              <a:gd name="T103" fmla="*/ 41 h 55"/>
              <a:gd name="T104" fmla="*/ 62 w 69"/>
              <a:gd name="T105" fmla="*/ 40 h 55"/>
              <a:gd name="T106" fmla="*/ 49 w 69"/>
              <a:gd name="T107" fmla="*/ 6 h 55"/>
              <a:gd name="T108" fmla="*/ 51 w 69"/>
              <a:gd name="T109" fmla="*/ 4 h 55"/>
              <a:gd name="T110" fmla="*/ 65 w 69"/>
              <a:gd name="T111" fmla="*/ 39 h 55"/>
              <a:gd name="T112" fmla="*/ 62 w 69"/>
              <a:gd name="T113"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 h="55">
                <a:moveTo>
                  <a:pt x="69" y="40"/>
                </a:moveTo>
                <a:cubicBezTo>
                  <a:pt x="53" y="1"/>
                  <a:pt x="53" y="1"/>
                  <a:pt x="53" y="1"/>
                </a:cubicBezTo>
                <a:cubicBezTo>
                  <a:pt x="53" y="0"/>
                  <a:pt x="53" y="0"/>
                  <a:pt x="52" y="0"/>
                </a:cubicBezTo>
                <a:cubicBezTo>
                  <a:pt x="52" y="0"/>
                  <a:pt x="51" y="0"/>
                  <a:pt x="51" y="0"/>
                </a:cubicBezTo>
                <a:cubicBezTo>
                  <a:pt x="7" y="33"/>
                  <a:pt x="7" y="33"/>
                  <a:pt x="7" y="33"/>
                </a:cubicBezTo>
                <a:cubicBezTo>
                  <a:pt x="1" y="34"/>
                  <a:pt x="1" y="34"/>
                  <a:pt x="1" y="34"/>
                </a:cubicBezTo>
                <a:cubicBezTo>
                  <a:pt x="1" y="34"/>
                  <a:pt x="0" y="34"/>
                  <a:pt x="0" y="35"/>
                </a:cubicBezTo>
                <a:cubicBezTo>
                  <a:pt x="0" y="35"/>
                  <a:pt x="0" y="36"/>
                  <a:pt x="0" y="36"/>
                </a:cubicBezTo>
                <a:cubicBezTo>
                  <a:pt x="6" y="51"/>
                  <a:pt x="6" y="51"/>
                  <a:pt x="6" y="51"/>
                </a:cubicBezTo>
                <a:cubicBezTo>
                  <a:pt x="6" y="51"/>
                  <a:pt x="6" y="52"/>
                  <a:pt x="7" y="52"/>
                </a:cubicBezTo>
                <a:cubicBezTo>
                  <a:pt x="7" y="52"/>
                  <a:pt x="8" y="52"/>
                  <a:pt x="8" y="51"/>
                </a:cubicBezTo>
                <a:cubicBezTo>
                  <a:pt x="12" y="48"/>
                  <a:pt x="12" y="48"/>
                  <a:pt x="12" y="48"/>
                </a:cubicBezTo>
                <a:cubicBezTo>
                  <a:pt x="12" y="48"/>
                  <a:pt x="13" y="48"/>
                  <a:pt x="13" y="48"/>
                </a:cubicBezTo>
                <a:cubicBezTo>
                  <a:pt x="13" y="48"/>
                  <a:pt x="13" y="48"/>
                  <a:pt x="13" y="48"/>
                </a:cubicBezTo>
                <a:cubicBezTo>
                  <a:pt x="22" y="47"/>
                  <a:pt x="22" y="47"/>
                  <a:pt x="22" y="47"/>
                </a:cubicBezTo>
                <a:cubicBezTo>
                  <a:pt x="22" y="47"/>
                  <a:pt x="22" y="47"/>
                  <a:pt x="22" y="47"/>
                </a:cubicBezTo>
                <a:cubicBezTo>
                  <a:pt x="23" y="50"/>
                  <a:pt x="26" y="52"/>
                  <a:pt x="29" y="54"/>
                </a:cubicBezTo>
                <a:cubicBezTo>
                  <a:pt x="32" y="55"/>
                  <a:pt x="35" y="55"/>
                  <a:pt x="39" y="54"/>
                </a:cubicBezTo>
                <a:cubicBezTo>
                  <a:pt x="43" y="52"/>
                  <a:pt x="46" y="49"/>
                  <a:pt x="47" y="44"/>
                </a:cubicBezTo>
                <a:cubicBezTo>
                  <a:pt x="68" y="42"/>
                  <a:pt x="68" y="42"/>
                  <a:pt x="68" y="42"/>
                </a:cubicBezTo>
                <a:cubicBezTo>
                  <a:pt x="68" y="42"/>
                  <a:pt x="68" y="42"/>
                  <a:pt x="68" y="42"/>
                </a:cubicBezTo>
                <a:cubicBezTo>
                  <a:pt x="69" y="42"/>
                  <a:pt x="69" y="42"/>
                  <a:pt x="69" y="41"/>
                </a:cubicBezTo>
                <a:cubicBezTo>
                  <a:pt x="69" y="41"/>
                  <a:pt x="69" y="40"/>
                  <a:pt x="69" y="40"/>
                </a:cubicBezTo>
                <a:close/>
                <a:moveTo>
                  <a:pt x="8" y="48"/>
                </a:moveTo>
                <a:cubicBezTo>
                  <a:pt x="3" y="37"/>
                  <a:pt x="3" y="37"/>
                  <a:pt x="3" y="37"/>
                </a:cubicBezTo>
                <a:cubicBezTo>
                  <a:pt x="7" y="37"/>
                  <a:pt x="7" y="37"/>
                  <a:pt x="7" y="37"/>
                </a:cubicBezTo>
                <a:cubicBezTo>
                  <a:pt x="10" y="46"/>
                  <a:pt x="10" y="46"/>
                  <a:pt x="10" y="46"/>
                </a:cubicBezTo>
                <a:lnTo>
                  <a:pt x="8" y="48"/>
                </a:lnTo>
                <a:close/>
                <a:moveTo>
                  <a:pt x="37" y="51"/>
                </a:moveTo>
                <a:cubicBezTo>
                  <a:pt x="33" y="53"/>
                  <a:pt x="27" y="51"/>
                  <a:pt x="25" y="46"/>
                </a:cubicBezTo>
                <a:cubicBezTo>
                  <a:pt x="43" y="45"/>
                  <a:pt x="43" y="45"/>
                  <a:pt x="43" y="45"/>
                </a:cubicBezTo>
                <a:cubicBezTo>
                  <a:pt x="42" y="47"/>
                  <a:pt x="40" y="50"/>
                  <a:pt x="37" y="51"/>
                </a:cubicBezTo>
                <a:close/>
                <a:moveTo>
                  <a:pt x="45" y="41"/>
                </a:moveTo>
                <a:cubicBezTo>
                  <a:pt x="45" y="41"/>
                  <a:pt x="45" y="41"/>
                  <a:pt x="45" y="41"/>
                </a:cubicBezTo>
                <a:cubicBezTo>
                  <a:pt x="13" y="45"/>
                  <a:pt x="13" y="45"/>
                  <a:pt x="13" y="45"/>
                </a:cubicBezTo>
                <a:cubicBezTo>
                  <a:pt x="9" y="35"/>
                  <a:pt x="9" y="35"/>
                  <a:pt x="9" y="35"/>
                </a:cubicBezTo>
                <a:cubicBezTo>
                  <a:pt x="34" y="17"/>
                  <a:pt x="34" y="17"/>
                  <a:pt x="34" y="17"/>
                </a:cubicBezTo>
                <a:cubicBezTo>
                  <a:pt x="34" y="17"/>
                  <a:pt x="34" y="17"/>
                  <a:pt x="34" y="17"/>
                </a:cubicBezTo>
                <a:cubicBezTo>
                  <a:pt x="38" y="27"/>
                  <a:pt x="38" y="27"/>
                  <a:pt x="38" y="27"/>
                </a:cubicBezTo>
                <a:cubicBezTo>
                  <a:pt x="38" y="28"/>
                  <a:pt x="39" y="28"/>
                  <a:pt x="40" y="28"/>
                </a:cubicBezTo>
                <a:cubicBezTo>
                  <a:pt x="41" y="27"/>
                  <a:pt x="41" y="26"/>
                  <a:pt x="41" y="26"/>
                </a:cubicBezTo>
                <a:cubicBezTo>
                  <a:pt x="37" y="16"/>
                  <a:pt x="37" y="16"/>
                  <a:pt x="37" y="16"/>
                </a:cubicBezTo>
                <a:cubicBezTo>
                  <a:pt x="37" y="16"/>
                  <a:pt x="37" y="15"/>
                  <a:pt x="36" y="15"/>
                </a:cubicBezTo>
                <a:cubicBezTo>
                  <a:pt x="40" y="12"/>
                  <a:pt x="40" y="12"/>
                  <a:pt x="40" y="12"/>
                </a:cubicBezTo>
                <a:cubicBezTo>
                  <a:pt x="47" y="31"/>
                  <a:pt x="47" y="31"/>
                  <a:pt x="47" y="31"/>
                </a:cubicBezTo>
                <a:cubicBezTo>
                  <a:pt x="48" y="32"/>
                  <a:pt x="49" y="32"/>
                  <a:pt x="49" y="32"/>
                </a:cubicBezTo>
                <a:cubicBezTo>
                  <a:pt x="50" y="32"/>
                  <a:pt x="51" y="31"/>
                  <a:pt x="50" y="30"/>
                </a:cubicBezTo>
                <a:cubicBezTo>
                  <a:pt x="43" y="11"/>
                  <a:pt x="43" y="11"/>
                  <a:pt x="43" y="11"/>
                </a:cubicBezTo>
                <a:cubicBezTo>
                  <a:pt x="43" y="11"/>
                  <a:pt x="42" y="11"/>
                  <a:pt x="42" y="11"/>
                </a:cubicBezTo>
                <a:cubicBezTo>
                  <a:pt x="46" y="8"/>
                  <a:pt x="46" y="8"/>
                  <a:pt x="46" y="8"/>
                </a:cubicBezTo>
                <a:cubicBezTo>
                  <a:pt x="59" y="40"/>
                  <a:pt x="59" y="40"/>
                  <a:pt x="59" y="40"/>
                </a:cubicBezTo>
                <a:lnTo>
                  <a:pt x="45" y="41"/>
                </a:lnTo>
                <a:close/>
                <a:moveTo>
                  <a:pt x="62" y="40"/>
                </a:moveTo>
                <a:cubicBezTo>
                  <a:pt x="49" y="6"/>
                  <a:pt x="49" y="6"/>
                  <a:pt x="49" y="6"/>
                </a:cubicBezTo>
                <a:cubicBezTo>
                  <a:pt x="51" y="4"/>
                  <a:pt x="51" y="4"/>
                  <a:pt x="51" y="4"/>
                </a:cubicBezTo>
                <a:cubicBezTo>
                  <a:pt x="65" y="39"/>
                  <a:pt x="65" y="39"/>
                  <a:pt x="65" y="39"/>
                </a:cubicBezTo>
                <a:lnTo>
                  <a:pt x="62" y="4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0" name="Freeform 205">
            <a:extLst>
              <a:ext uri="{FF2B5EF4-FFF2-40B4-BE49-F238E27FC236}">
                <a16:creationId xmlns:a16="http://schemas.microsoft.com/office/drawing/2014/main" id="{F8DF973A-09A7-331C-5395-53BE409D8A1C}"/>
              </a:ext>
            </a:extLst>
          </p:cNvPr>
          <p:cNvSpPr>
            <a:spLocks noEditPoints="1"/>
          </p:cNvSpPr>
          <p:nvPr/>
        </p:nvSpPr>
        <p:spPr bwMode="auto">
          <a:xfrm>
            <a:off x="622699" y="3584613"/>
            <a:ext cx="362490" cy="335104"/>
          </a:xfrm>
          <a:custGeom>
            <a:avLst/>
            <a:gdLst>
              <a:gd name="T0" fmla="*/ 42 w 46"/>
              <a:gd name="T1" fmla="*/ 0 h 64"/>
              <a:gd name="T2" fmla="*/ 39 w 46"/>
              <a:gd name="T3" fmla="*/ 2 h 64"/>
              <a:gd name="T4" fmla="*/ 19 w 46"/>
              <a:gd name="T5" fmla="*/ 15 h 64"/>
              <a:gd name="T6" fmla="*/ 6 w 46"/>
              <a:gd name="T7" fmla="*/ 15 h 64"/>
              <a:gd name="T8" fmla="*/ 0 w 46"/>
              <a:gd name="T9" fmla="*/ 21 h 64"/>
              <a:gd name="T10" fmla="*/ 0 w 46"/>
              <a:gd name="T11" fmla="*/ 43 h 64"/>
              <a:gd name="T12" fmla="*/ 6 w 46"/>
              <a:gd name="T13" fmla="*/ 50 h 64"/>
              <a:gd name="T14" fmla="*/ 19 w 46"/>
              <a:gd name="T15" fmla="*/ 50 h 64"/>
              <a:gd name="T16" fmla="*/ 39 w 46"/>
              <a:gd name="T17" fmla="*/ 63 h 64"/>
              <a:gd name="T18" fmla="*/ 42 w 46"/>
              <a:gd name="T19" fmla="*/ 64 h 64"/>
              <a:gd name="T20" fmla="*/ 45 w 46"/>
              <a:gd name="T21" fmla="*/ 63 h 64"/>
              <a:gd name="T22" fmla="*/ 46 w 46"/>
              <a:gd name="T23" fmla="*/ 60 h 64"/>
              <a:gd name="T24" fmla="*/ 46 w 46"/>
              <a:gd name="T25" fmla="*/ 5 h 64"/>
              <a:gd name="T26" fmla="*/ 42 w 46"/>
              <a:gd name="T27" fmla="*/ 0 h 64"/>
              <a:gd name="T28" fmla="*/ 18 w 46"/>
              <a:gd name="T29" fmla="*/ 46 h 64"/>
              <a:gd name="T30" fmla="*/ 6 w 46"/>
              <a:gd name="T31" fmla="*/ 46 h 64"/>
              <a:gd name="T32" fmla="*/ 3 w 46"/>
              <a:gd name="T33" fmla="*/ 43 h 64"/>
              <a:gd name="T34" fmla="*/ 3 w 46"/>
              <a:gd name="T35" fmla="*/ 21 h 64"/>
              <a:gd name="T36" fmla="*/ 6 w 46"/>
              <a:gd name="T37" fmla="*/ 19 h 64"/>
              <a:gd name="T38" fmla="*/ 18 w 46"/>
              <a:gd name="T39" fmla="*/ 19 h 64"/>
              <a:gd name="T40" fmla="*/ 18 w 46"/>
              <a:gd name="T41" fmla="*/ 46 h 64"/>
              <a:gd name="T42" fmla="*/ 42 w 46"/>
              <a:gd name="T43" fmla="*/ 60 h 64"/>
              <a:gd name="T44" fmla="*/ 42 w 46"/>
              <a:gd name="T45" fmla="*/ 60 h 64"/>
              <a:gd name="T46" fmla="*/ 41 w 46"/>
              <a:gd name="T47" fmla="*/ 60 h 64"/>
              <a:gd name="T48" fmla="*/ 41 w 46"/>
              <a:gd name="T49" fmla="*/ 60 h 64"/>
              <a:gd name="T50" fmla="*/ 22 w 46"/>
              <a:gd name="T51" fmla="*/ 47 h 64"/>
              <a:gd name="T52" fmla="*/ 22 w 46"/>
              <a:gd name="T53" fmla="*/ 18 h 64"/>
              <a:gd name="T54" fmla="*/ 29 w 46"/>
              <a:gd name="T55" fmla="*/ 13 h 64"/>
              <a:gd name="T56" fmla="*/ 29 w 46"/>
              <a:gd name="T57" fmla="*/ 32 h 64"/>
              <a:gd name="T58" fmla="*/ 30 w 46"/>
              <a:gd name="T59" fmla="*/ 34 h 64"/>
              <a:gd name="T60" fmla="*/ 32 w 46"/>
              <a:gd name="T61" fmla="*/ 32 h 64"/>
              <a:gd name="T62" fmla="*/ 32 w 46"/>
              <a:gd name="T63" fmla="*/ 12 h 64"/>
              <a:gd name="T64" fmla="*/ 32 w 46"/>
              <a:gd name="T65" fmla="*/ 11 h 64"/>
              <a:gd name="T66" fmla="*/ 41 w 46"/>
              <a:gd name="T67" fmla="*/ 5 h 64"/>
              <a:gd name="T68" fmla="*/ 41 w 46"/>
              <a:gd name="T69" fmla="*/ 5 h 64"/>
              <a:gd name="T70" fmla="*/ 42 w 46"/>
              <a:gd name="T71" fmla="*/ 4 h 64"/>
              <a:gd name="T72" fmla="*/ 42 w 46"/>
              <a:gd name="T73" fmla="*/ 5 h 64"/>
              <a:gd name="T74" fmla="*/ 42 w 46"/>
              <a:gd name="T75"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64">
                <a:moveTo>
                  <a:pt x="42" y="0"/>
                </a:moveTo>
                <a:cubicBezTo>
                  <a:pt x="41" y="0"/>
                  <a:pt x="40" y="1"/>
                  <a:pt x="39" y="2"/>
                </a:cubicBezTo>
                <a:cubicBezTo>
                  <a:pt x="19" y="15"/>
                  <a:pt x="19" y="15"/>
                  <a:pt x="19" y="15"/>
                </a:cubicBezTo>
                <a:cubicBezTo>
                  <a:pt x="6" y="15"/>
                  <a:pt x="6" y="15"/>
                  <a:pt x="6" y="15"/>
                </a:cubicBezTo>
                <a:cubicBezTo>
                  <a:pt x="3" y="15"/>
                  <a:pt x="0" y="18"/>
                  <a:pt x="0" y="21"/>
                </a:cubicBezTo>
                <a:cubicBezTo>
                  <a:pt x="0" y="43"/>
                  <a:pt x="0" y="43"/>
                  <a:pt x="0" y="43"/>
                </a:cubicBezTo>
                <a:cubicBezTo>
                  <a:pt x="0" y="47"/>
                  <a:pt x="3" y="50"/>
                  <a:pt x="6" y="50"/>
                </a:cubicBezTo>
                <a:cubicBezTo>
                  <a:pt x="19" y="50"/>
                  <a:pt x="19" y="50"/>
                  <a:pt x="19" y="50"/>
                </a:cubicBezTo>
                <a:cubicBezTo>
                  <a:pt x="39" y="63"/>
                  <a:pt x="39" y="63"/>
                  <a:pt x="39" y="63"/>
                </a:cubicBezTo>
                <a:cubicBezTo>
                  <a:pt x="40" y="64"/>
                  <a:pt x="41" y="64"/>
                  <a:pt x="42" y="64"/>
                </a:cubicBezTo>
                <a:cubicBezTo>
                  <a:pt x="43" y="64"/>
                  <a:pt x="44" y="64"/>
                  <a:pt x="45" y="63"/>
                </a:cubicBezTo>
                <a:cubicBezTo>
                  <a:pt x="45" y="62"/>
                  <a:pt x="46" y="61"/>
                  <a:pt x="46" y="60"/>
                </a:cubicBezTo>
                <a:cubicBezTo>
                  <a:pt x="46" y="5"/>
                  <a:pt x="46" y="5"/>
                  <a:pt x="46" y="5"/>
                </a:cubicBezTo>
                <a:cubicBezTo>
                  <a:pt x="46" y="2"/>
                  <a:pt x="44" y="0"/>
                  <a:pt x="42" y="0"/>
                </a:cubicBezTo>
                <a:close/>
                <a:moveTo>
                  <a:pt x="18" y="46"/>
                </a:moveTo>
                <a:cubicBezTo>
                  <a:pt x="6" y="46"/>
                  <a:pt x="6" y="46"/>
                  <a:pt x="6" y="46"/>
                </a:cubicBezTo>
                <a:cubicBezTo>
                  <a:pt x="5" y="46"/>
                  <a:pt x="3" y="45"/>
                  <a:pt x="3" y="43"/>
                </a:cubicBezTo>
                <a:cubicBezTo>
                  <a:pt x="3" y="21"/>
                  <a:pt x="3" y="21"/>
                  <a:pt x="3" y="21"/>
                </a:cubicBezTo>
                <a:cubicBezTo>
                  <a:pt x="3" y="20"/>
                  <a:pt x="5" y="19"/>
                  <a:pt x="6" y="19"/>
                </a:cubicBezTo>
                <a:cubicBezTo>
                  <a:pt x="18" y="19"/>
                  <a:pt x="18" y="19"/>
                  <a:pt x="18" y="19"/>
                </a:cubicBezTo>
                <a:lnTo>
                  <a:pt x="18" y="46"/>
                </a:lnTo>
                <a:close/>
                <a:moveTo>
                  <a:pt x="42" y="60"/>
                </a:moveTo>
                <a:cubicBezTo>
                  <a:pt x="42" y="60"/>
                  <a:pt x="42" y="60"/>
                  <a:pt x="42" y="60"/>
                </a:cubicBezTo>
                <a:cubicBezTo>
                  <a:pt x="42" y="60"/>
                  <a:pt x="41" y="60"/>
                  <a:pt x="41" y="60"/>
                </a:cubicBezTo>
                <a:cubicBezTo>
                  <a:pt x="41" y="60"/>
                  <a:pt x="41" y="60"/>
                  <a:pt x="41" y="60"/>
                </a:cubicBezTo>
                <a:cubicBezTo>
                  <a:pt x="22" y="47"/>
                  <a:pt x="22" y="47"/>
                  <a:pt x="22" y="47"/>
                </a:cubicBezTo>
                <a:cubicBezTo>
                  <a:pt x="22" y="18"/>
                  <a:pt x="22" y="18"/>
                  <a:pt x="22" y="18"/>
                </a:cubicBezTo>
                <a:cubicBezTo>
                  <a:pt x="29" y="13"/>
                  <a:pt x="29" y="13"/>
                  <a:pt x="29" y="13"/>
                </a:cubicBezTo>
                <a:cubicBezTo>
                  <a:pt x="29" y="32"/>
                  <a:pt x="29" y="32"/>
                  <a:pt x="29" y="32"/>
                </a:cubicBezTo>
                <a:cubicBezTo>
                  <a:pt x="29" y="33"/>
                  <a:pt x="29" y="34"/>
                  <a:pt x="30" y="34"/>
                </a:cubicBezTo>
                <a:cubicBezTo>
                  <a:pt x="31" y="34"/>
                  <a:pt x="32" y="33"/>
                  <a:pt x="32" y="32"/>
                </a:cubicBezTo>
                <a:cubicBezTo>
                  <a:pt x="32" y="12"/>
                  <a:pt x="32" y="12"/>
                  <a:pt x="32" y="12"/>
                </a:cubicBezTo>
                <a:cubicBezTo>
                  <a:pt x="32" y="12"/>
                  <a:pt x="32" y="11"/>
                  <a:pt x="32" y="11"/>
                </a:cubicBezTo>
                <a:cubicBezTo>
                  <a:pt x="41" y="5"/>
                  <a:pt x="41" y="5"/>
                  <a:pt x="41" y="5"/>
                </a:cubicBezTo>
                <a:cubicBezTo>
                  <a:pt x="41" y="5"/>
                  <a:pt x="41" y="5"/>
                  <a:pt x="41" y="5"/>
                </a:cubicBezTo>
                <a:cubicBezTo>
                  <a:pt x="41" y="4"/>
                  <a:pt x="42" y="4"/>
                  <a:pt x="42" y="4"/>
                </a:cubicBezTo>
                <a:cubicBezTo>
                  <a:pt x="42" y="4"/>
                  <a:pt x="42" y="5"/>
                  <a:pt x="42" y="5"/>
                </a:cubicBezTo>
                <a:lnTo>
                  <a:pt x="42" y="60"/>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1" name="TextBox 10">
            <a:extLst>
              <a:ext uri="{FF2B5EF4-FFF2-40B4-BE49-F238E27FC236}">
                <a16:creationId xmlns:a16="http://schemas.microsoft.com/office/drawing/2014/main" id="{3C915F19-E673-AA9F-F88A-F935A743A284}"/>
              </a:ext>
            </a:extLst>
          </p:cNvPr>
          <p:cNvSpPr txBox="1"/>
          <p:nvPr/>
        </p:nvSpPr>
        <p:spPr>
          <a:xfrm>
            <a:off x="7137400" y="2538139"/>
            <a:ext cx="4486440" cy="923330"/>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Rendez toutes les lignes d’assistance, les services et les procédures de signalement facilement accessibles</a:t>
            </a:r>
            <a:endParaRPr lang="LID4096">
              <a:solidFill>
                <a:srgbClr val="FFFFFF"/>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40200A18-F5BD-A09D-3D18-29631190E9B7}"/>
              </a:ext>
            </a:extLst>
          </p:cNvPr>
          <p:cNvSpPr txBox="1"/>
          <p:nvPr/>
        </p:nvSpPr>
        <p:spPr>
          <a:xfrm>
            <a:off x="7137400" y="3589976"/>
            <a:ext cx="4724400" cy="1200329"/>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Ciblez les nouveaux arrivants (personnel et étudiant) et fournissez du matériel sur les formes de violence fondée sur le genre, les politiques institutionnelles, </a:t>
            </a:r>
            <a:r>
              <a:rPr lang="fr-FR" err="1">
                <a:solidFill>
                  <a:srgbClr val="FFFFFF"/>
                </a:solidFill>
                <a:latin typeface="Arial" panose="020B0604020202020204" pitchFamily="34" charset="0"/>
                <a:cs typeface="Arial" panose="020B0604020202020204" pitchFamily="34" charset="0"/>
              </a:rPr>
              <a:t>etc</a:t>
            </a:r>
            <a:endParaRPr lang="LID4096">
              <a:solidFill>
                <a:srgbClr val="FFFFFF"/>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F19D3D97-4E4A-8704-4875-5D4330010D98}"/>
              </a:ext>
            </a:extLst>
          </p:cNvPr>
          <p:cNvSpPr txBox="1"/>
          <p:nvPr/>
        </p:nvSpPr>
        <p:spPr>
          <a:xfrm>
            <a:off x="7137400" y="4999335"/>
            <a:ext cx="4940300" cy="1200329"/>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cs typeface="Arial" panose="020B0604020202020204" pitchFamily="34" charset="0"/>
              </a:rPr>
              <a:t>Mettez sur pied un groupe de travail sur la prévention, responsable de la conception et de la mise en œuvre des pratiques et des activités</a:t>
            </a:r>
            <a:endParaRPr lang="LID4096">
              <a:solidFill>
                <a:srgbClr val="FFFFFF"/>
              </a:solidFill>
              <a:latin typeface="Arial" panose="020B0604020202020204" pitchFamily="34" charset="0"/>
              <a:cs typeface="Arial" panose="020B0604020202020204" pitchFamily="34" charset="0"/>
            </a:endParaRPr>
          </a:p>
        </p:txBody>
      </p:sp>
      <p:sp>
        <p:nvSpPr>
          <p:cNvPr id="14" name="Freeform 224">
            <a:extLst>
              <a:ext uri="{FF2B5EF4-FFF2-40B4-BE49-F238E27FC236}">
                <a16:creationId xmlns:a16="http://schemas.microsoft.com/office/drawing/2014/main" id="{037C6E2A-A0E6-E8B3-C670-48E01BF90D04}"/>
              </a:ext>
            </a:extLst>
          </p:cNvPr>
          <p:cNvSpPr>
            <a:spLocks noEditPoints="1"/>
          </p:cNvSpPr>
          <p:nvPr/>
        </p:nvSpPr>
        <p:spPr bwMode="auto">
          <a:xfrm>
            <a:off x="6427745" y="5041741"/>
            <a:ext cx="455914" cy="419259"/>
          </a:xfrm>
          <a:custGeom>
            <a:avLst/>
            <a:gdLst>
              <a:gd name="T0" fmla="*/ 76 w 77"/>
              <a:gd name="T1" fmla="*/ 34 h 71"/>
              <a:gd name="T2" fmla="*/ 40 w 77"/>
              <a:gd name="T3" fmla="*/ 1 h 71"/>
              <a:gd name="T4" fmla="*/ 38 w 77"/>
              <a:gd name="T5" fmla="*/ 0 h 71"/>
              <a:gd name="T6" fmla="*/ 37 w 77"/>
              <a:gd name="T7" fmla="*/ 1 h 71"/>
              <a:gd name="T8" fmla="*/ 0 w 77"/>
              <a:gd name="T9" fmla="*/ 34 h 71"/>
              <a:gd name="T10" fmla="*/ 0 w 77"/>
              <a:gd name="T11" fmla="*/ 36 h 71"/>
              <a:gd name="T12" fmla="*/ 2 w 77"/>
              <a:gd name="T13" fmla="*/ 37 h 71"/>
              <a:gd name="T14" fmla="*/ 8 w 77"/>
              <a:gd name="T15" fmla="*/ 37 h 71"/>
              <a:gd name="T16" fmla="*/ 8 w 77"/>
              <a:gd name="T17" fmla="*/ 69 h 71"/>
              <a:gd name="T18" fmla="*/ 10 w 77"/>
              <a:gd name="T19" fmla="*/ 71 h 71"/>
              <a:gd name="T20" fmla="*/ 67 w 77"/>
              <a:gd name="T21" fmla="*/ 71 h 71"/>
              <a:gd name="T22" fmla="*/ 68 w 77"/>
              <a:gd name="T23" fmla="*/ 69 h 71"/>
              <a:gd name="T24" fmla="*/ 68 w 77"/>
              <a:gd name="T25" fmla="*/ 37 h 71"/>
              <a:gd name="T26" fmla="*/ 75 w 77"/>
              <a:gd name="T27" fmla="*/ 37 h 71"/>
              <a:gd name="T28" fmla="*/ 75 w 77"/>
              <a:gd name="T29" fmla="*/ 37 h 71"/>
              <a:gd name="T30" fmla="*/ 77 w 77"/>
              <a:gd name="T31" fmla="*/ 36 h 71"/>
              <a:gd name="T32" fmla="*/ 76 w 77"/>
              <a:gd name="T33" fmla="*/ 34 h 71"/>
              <a:gd name="T34" fmla="*/ 38 w 77"/>
              <a:gd name="T35" fmla="*/ 4 h 71"/>
              <a:gd name="T36" fmla="*/ 61 w 77"/>
              <a:gd name="T37" fmla="*/ 25 h 71"/>
              <a:gd name="T38" fmla="*/ 16 w 77"/>
              <a:gd name="T39" fmla="*/ 25 h 71"/>
              <a:gd name="T40" fmla="*/ 22 w 77"/>
              <a:gd name="T41" fmla="*/ 19 h 71"/>
              <a:gd name="T42" fmla="*/ 45 w 77"/>
              <a:gd name="T43" fmla="*/ 19 h 71"/>
              <a:gd name="T44" fmla="*/ 47 w 77"/>
              <a:gd name="T45" fmla="*/ 18 h 71"/>
              <a:gd name="T46" fmla="*/ 45 w 77"/>
              <a:gd name="T47" fmla="*/ 16 h 71"/>
              <a:gd name="T48" fmla="*/ 25 w 77"/>
              <a:gd name="T49" fmla="*/ 16 h 71"/>
              <a:gd name="T50" fmla="*/ 38 w 77"/>
              <a:gd name="T51" fmla="*/ 4 h 71"/>
              <a:gd name="T52" fmla="*/ 44 w 77"/>
              <a:gd name="T53" fmla="*/ 68 h 71"/>
              <a:gd name="T54" fmla="*/ 33 w 77"/>
              <a:gd name="T55" fmla="*/ 68 h 71"/>
              <a:gd name="T56" fmla="*/ 33 w 77"/>
              <a:gd name="T57" fmla="*/ 44 h 71"/>
              <a:gd name="T58" fmla="*/ 44 w 77"/>
              <a:gd name="T59" fmla="*/ 44 h 71"/>
              <a:gd name="T60" fmla="*/ 44 w 77"/>
              <a:gd name="T61" fmla="*/ 68 h 71"/>
              <a:gd name="T62" fmla="*/ 67 w 77"/>
              <a:gd name="T63" fmla="*/ 34 h 71"/>
              <a:gd name="T64" fmla="*/ 65 w 77"/>
              <a:gd name="T65" fmla="*/ 36 h 71"/>
              <a:gd name="T66" fmla="*/ 65 w 77"/>
              <a:gd name="T67" fmla="*/ 68 h 71"/>
              <a:gd name="T68" fmla="*/ 47 w 77"/>
              <a:gd name="T69" fmla="*/ 68 h 71"/>
              <a:gd name="T70" fmla="*/ 47 w 77"/>
              <a:gd name="T71" fmla="*/ 42 h 71"/>
              <a:gd name="T72" fmla="*/ 46 w 77"/>
              <a:gd name="T73" fmla="*/ 40 h 71"/>
              <a:gd name="T74" fmla="*/ 31 w 77"/>
              <a:gd name="T75" fmla="*/ 40 h 71"/>
              <a:gd name="T76" fmla="*/ 29 w 77"/>
              <a:gd name="T77" fmla="*/ 42 h 71"/>
              <a:gd name="T78" fmla="*/ 29 w 77"/>
              <a:gd name="T79" fmla="*/ 68 h 71"/>
              <a:gd name="T80" fmla="*/ 12 w 77"/>
              <a:gd name="T81" fmla="*/ 68 h 71"/>
              <a:gd name="T82" fmla="*/ 12 w 77"/>
              <a:gd name="T83" fmla="*/ 36 h 71"/>
              <a:gd name="T84" fmla="*/ 10 w 77"/>
              <a:gd name="T85" fmla="*/ 34 h 71"/>
              <a:gd name="T86" fmla="*/ 6 w 77"/>
              <a:gd name="T87" fmla="*/ 34 h 71"/>
              <a:gd name="T88" fmla="*/ 12 w 77"/>
              <a:gd name="T89" fmla="*/ 28 h 71"/>
              <a:gd name="T90" fmla="*/ 64 w 77"/>
              <a:gd name="T91" fmla="*/ 28 h 71"/>
              <a:gd name="T92" fmla="*/ 64 w 77"/>
              <a:gd name="T93" fmla="*/ 28 h 71"/>
              <a:gd name="T94" fmla="*/ 71 w 77"/>
              <a:gd name="T95" fmla="*/ 34 h 71"/>
              <a:gd name="T96" fmla="*/ 67 w 77"/>
              <a:gd name="T97"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71">
                <a:moveTo>
                  <a:pt x="76" y="34"/>
                </a:moveTo>
                <a:cubicBezTo>
                  <a:pt x="40" y="1"/>
                  <a:pt x="40" y="1"/>
                  <a:pt x="40" y="1"/>
                </a:cubicBezTo>
                <a:cubicBezTo>
                  <a:pt x="39" y="0"/>
                  <a:pt x="39" y="0"/>
                  <a:pt x="38" y="0"/>
                </a:cubicBezTo>
                <a:cubicBezTo>
                  <a:pt x="38" y="0"/>
                  <a:pt x="37" y="0"/>
                  <a:pt x="37" y="1"/>
                </a:cubicBezTo>
                <a:cubicBezTo>
                  <a:pt x="0" y="34"/>
                  <a:pt x="0" y="34"/>
                  <a:pt x="0" y="34"/>
                </a:cubicBezTo>
                <a:cubicBezTo>
                  <a:pt x="0" y="35"/>
                  <a:pt x="0" y="36"/>
                  <a:pt x="0" y="36"/>
                </a:cubicBezTo>
                <a:cubicBezTo>
                  <a:pt x="0" y="37"/>
                  <a:pt x="1" y="37"/>
                  <a:pt x="2" y="37"/>
                </a:cubicBezTo>
                <a:cubicBezTo>
                  <a:pt x="8" y="37"/>
                  <a:pt x="8" y="37"/>
                  <a:pt x="8" y="37"/>
                </a:cubicBezTo>
                <a:cubicBezTo>
                  <a:pt x="8" y="69"/>
                  <a:pt x="8" y="69"/>
                  <a:pt x="8" y="69"/>
                </a:cubicBezTo>
                <a:cubicBezTo>
                  <a:pt x="8" y="70"/>
                  <a:pt x="9" y="71"/>
                  <a:pt x="10" y="71"/>
                </a:cubicBezTo>
                <a:cubicBezTo>
                  <a:pt x="67" y="71"/>
                  <a:pt x="67" y="71"/>
                  <a:pt x="67" y="71"/>
                </a:cubicBezTo>
                <a:cubicBezTo>
                  <a:pt x="68" y="71"/>
                  <a:pt x="68" y="70"/>
                  <a:pt x="68" y="69"/>
                </a:cubicBezTo>
                <a:cubicBezTo>
                  <a:pt x="68" y="37"/>
                  <a:pt x="68" y="37"/>
                  <a:pt x="68" y="37"/>
                </a:cubicBezTo>
                <a:cubicBezTo>
                  <a:pt x="75" y="37"/>
                  <a:pt x="75" y="37"/>
                  <a:pt x="75" y="37"/>
                </a:cubicBezTo>
                <a:cubicBezTo>
                  <a:pt x="75" y="37"/>
                  <a:pt x="75" y="37"/>
                  <a:pt x="75" y="37"/>
                </a:cubicBezTo>
                <a:cubicBezTo>
                  <a:pt x="76" y="37"/>
                  <a:pt x="77" y="37"/>
                  <a:pt x="77" y="36"/>
                </a:cubicBezTo>
                <a:cubicBezTo>
                  <a:pt x="77" y="35"/>
                  <a:pt x="77" y="35"/>
                  <a:pt x="76" y="34"/>
                </a:cubicBezTo>
                <a:close/>
                <a:moveTo>
                  <a:pt x="38" y="4"/>
                </a:moveTo>
                <a:cubicBezTo>
                  <a:pt x="61" y="25"/>
                  <a:pt x="61" y="25"/>
                  <a:pt x="61" y="25"/>
                </a:cubicBezTo>
                <a:cubicBezTo>
                  <a:pt x="16" y="25"/>
                  <a:pt x="16" y="25"/>
                  <a:pt x="16" y="25"/>
                </a:cubicBezTo>
                <a:cubicBezTo>
                  <a:pt x="22" y="19"/>
                  <a:pt x="22" y="19"/>
                  <a:pt x="22" y="19"/>
                </a:cubicBezTo>
                <a:cubicBezTo>
                  <a:pt x="45" y="19"/>
                  <a:pt x="45" y="19"/>
                  <a:pt x="45" y="19"/>
                </a:cubicBezTo>
                <a:cubicBezTo>
                  <a:pt x="46" y="19"/>
                  <a:pt x="47" y="19"/>
                  <a:pt x="47" y="18"/>
                </a:cubicBezTo>
                <a:cubicBezTo>
                  <a:pt x="47" y="17"/>
                  <a:pt x="46" y="16"/>
                  <a:pt x="45" y="16"/>
                </a:cubicBezTo>
                <a:cubicBezTo>
                  <a:pt x="25" y="16"/>
                  <a:pt x="25" y="16"/>
                  <a:pt x="25" y="16"/>
                </a:cubicBezTo>
                <a:lnTo>
                  <a:pt x="38" y="4"/>
                </a:lnTo>
                <a:close/>
                <a:moveTo>
                  <a:pt x="44" y="68"/>
                </a:moveTo>
                <a:cubicBezTo>
                  <a:pt x="33" y="68"/>
                  <a:pt x="33" y="68"/>
                  <a:pt x="33" y="68"/>
                </a:cubicBezTo>
                <a:cubicBezTo>
                  <a:pt x="33" y="44"/>
                  <a:pt x="33" y="44"/>
                  <a:pt x="33" y="44"/>
                </a:cubicBezTo>
                <a:cubicBezTo>
                  <a:pt x="44" y="44"/>
                  <a:pt x="44" y="44"/>
                  <a:pt x="44" y="44"/>
                </a:cubicBezTo>
                <a:lnTo>
                  <a:pt x="44" y="68"/>
                </a:lnTo>
                <a:close/>
                <a:moveTo>
                  <a:pt x="67" y="34"/>
                </a:moveTo>
                <a:cubicBezTo>
                  <a:pt x="66" y="34"/>
                  <a:pt x="65" y="35"/>
                  <a:pt x="65" y="36"/>
                </a:cubicBezTo>
                <a:cubicBezTo>
                  <a:pt x="65" y="68"/>
                  <a:pt x="65" y="68"/>
                  <a:pt x="65" y="68"/>
                </a:cubicBezTo>
                <a:cubicBezTo>
                  <a:pt x="47" y="68"/>
                  <a:pt x="47" y="68"/>
                  <a:pt x="47" y="68"/>
                </a:cubicBezTo>
                <a:cubicBezTo>
                  <a:pt x="47" y="42"/>
                  <a:pt x="47" y="42"/>
                  <a:pt x="47" y="42"/>
                </a:cubicBezTo>
                <a:cubicBezTo>
                  <a:pt x="47" y="41"/>
                  <a:pt x="47" y="40"/>
                  <a:pt x="46" y="40"/>
                </a:cubicBezTo>
                <a:cubicBezTo>
                  <a:pt x="31" y="40"/>
                  <a:pt x="31" y="40"/>
                  <a:pt x="31" y="40"/>
                </a:cubicBezTo>
                <a:cubicBezTo>
                  <a:pt x="30" y="40"/>
                  <a:pt x="29" y="41"/>
                  <a:pt x="29" y="42"/>
                </a:cubicBezTo>
                <a:cubicBezTo>
                  <a:pt x="29" y="68"/>
                  <a:pt x="29" y="68"/>
                  <a:pt x="29" y="68"/>
                </a:cubicBezTo>
                <a:cubicBezTo>
                  <a:pt x="12" y="68"/>
                  <a:pt x="12" y="68"/>
                  <a:pt x="12" y="68"/>
                </a:cubicBezTo>
                <a:cubicBezTo>
                  <a:pt x="12" y="36"/>
                  <a:pt x="12" y="36"/>
                  <a:pt x="12" y="36"/>
                </a:cubicBezTo>
                <a:cubicBezTo>
                  <a:pt x="12" y="35"/>
                  <a:pt x="11" y="34"/>
                  <a:pt x="10" y="34"/>
                </a:cubicBezTo>
                <a:cubicBezTo>
                  <a:pt x="6" y="34"/>
                  <a:pt x="6" y="34"/>
                  <a:pt x="6" y="34"/>
                </a:cubicBezTo>
                <a:cubicBezTo>
                  <a:pt x="12" y="28"/>
                  <a:pt x="12" y="28"/>
                  <a:pt x="12" y="28"/>
                </a:cubicBezTo>
                <a:cubicBezTo>
                  <a:pt x="64" y="28"/>
                  <a:pt x="64" y="28"/>
                  <a:pt x="64" y="28"/>
                </a:cubicBezTo>
                <a:cubicBezTo>
                  <a:pt x="64" y="28"/>
                  <a:pt x="64" y="28"/>
                  <a:pt x="64" y="28"/>
                </a:cubicBezTo>
                <a:cubicBezTo>
                  <a:pt x="71" y="34"/>
                  <a:pt x="71" y="34"/>
                  <a:pt x="71" y="34"/>
                </a:cubicBezTo>
                <a:lnTo>
                  <a:pt x="67" y="34"/>
                </a:lnTo>
                <a:close/>
              </a:path>
            </a:pathLst>
          </a:custGeom>
          <a:solidFill>
            <a:srgbClr val="5792CE"/>
          </a:solidFill>
          <a:ln>
            <a:noFill/>
          </a:ln>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nvGrpSpPr>
          <p:cNvPr id="15" name="กลุ่ม 99">
            <a:extLst>
              <a:ext uri="{FF2B5EF4-FFF2-40B4-BE49-F238E27FC236}">
                <a16:creationId xmlns:a16="http://schemas.microsoft.com/office/drawing/2014/main" id="{9D0291FD-46CF-9943-DDA0-69FDDE9547D7}"/>
              </a:ext>
            </a:extLst>
          </p:cNvPr>
          <p:cNvGrpSpPr/>
          <p:nvPr/>
        </p:nvGrpSpPr>
        <p:grpSpPr>
          <a:xfrm>
            <a:off x="6351545" y="2693156"/>
            <a:ext cx="594714" cy="358567"/>
            <a:chOff x="17619663" y="4157663"/>
            <a:chExt cx="723900" cy="400050"/>
          </a:xfrm>
          <a:solidFill>
            <a:srgbClr val="5792CE"/>
          </a:solidFill>
        </p:grpSpPr>
        <p:sp>
          <p:nvSpPr>
            <p:cNvPr id="16" name="Freeform 79">
              <a:extLst>
                <a:ext uri="{FF2B5EF4-FFF2-40B4-BE49-F238E27FC236}">
                  <a16:creationId xmlns:a16="http://schemas.microsoft.com/office/drawing/2014/main" id="{729A807B-86C3-1B38-512B-B1BE39159356}"/>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17" name="Freeform 80">
              <a:extLst>
                <a:ext uri="{FF2B5EF4-FFF2-40B4-BE49-F238E27FC236}">
                  <a16:creationId xmlns:a16="http://schemas.microsoft.com/office/drawing/2014/main" id="{940FD48F-EFAA-BB6D-3787-0DDCF8B061D4}"/>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18" name="Shape 2748">
            <a:extLst>
              <a:ext uri="{FF2B5EF4-FFF2-40B4-BE49-F238E27FC236}">
                <a16:creationId xmlns:a16="http://schemas.microsoft.com/office/drawing/2014/main" id="{3AB8776F-7A9D-0673-5E11-4BC88118E814}"/>
              </a:ext>
            </a:extLst>
          </p:cNvPr>
          <p:cNvSpPr/>
          <p:nvPr/>
        </p:nvSpPr>
        <p:spPr>
          <a:xfrm>
            <a:off x="6420945" y="3674295"/>
            <a:ext cx="455913" cy="49084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405678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animBg="1"/>
      <p:bldP spid="10" grpId="0" animBg="1"/>
      <p:bldP spid="11" grpId="0"/>
      <p:bldP spid="12" grpId="0"/>
      <p:bldP spid="13" grpId="0"/>
      <p:bldP spid="14"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2EC3622-BF7D-D631-4F8E-3A6A67D9733D}"/>
              </a:ext>
            </a:extLst>
          </p:cNvPr>
          <p:cNvSpPr>
            <a:spLocks noGrp="1"/>
          </p:cNvSpPr>
          <p:nvPr>
            <p:ph type="title"/>
          </p:nvPr>
        </p:nvSpPr>
        <p:spPr>
          <a:xfrm>
            <a:off x="1052512" y="1129932"/>
            <a:ext cx="10086975" cy="778381"/>
          </a:xfrm>
        </p:spPr>
        <p:txBody>
          <a:bodyPr/>
          <a:lstStyle/>
          <a:p>
            <a:r>
              <a:rPr lang="fr-FR" sz="3200" b="1"/>
              <a:t>Trucs et astuces pour la prévention</a:t>
            </a:r>
            <a:endParaRPr lang="en-US" sz="3200" b="1"/>
          </a:p>
        </p:txBody>
      </p:sp>
      <p:sp>
        <p:nvSpPr>
          <p:cNvPr id="5" name="Shape 2553">
            <a:extLst>
              <a:ext uri="{FF2B5EF4-FFF2-40B4-BE49-F238E27FC236}">
                <a16:creationId xmlns:a16="http://schemas.microsoft.com/office/drawing/2014/main" id="{DDAF5DF8-E6D5-1A80-827C-01120D4C5681}"/>
              </a:ext>
            </a:extLst>
          </p:cNvPr>
          <p:cNvSpPr/>
          <p:nvPr/>
        </p:nvSpPr>
        <p:spPr>
          <a:xfrm>
            <a:off x="568160" y="2600485"/>
            <a:ext cx="484352" cy="484525"/>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a:cs typeface="Arial" panose="020B0604020202020204" pitchFamily="34" charset="0"/>
              <a:sym typeface="Gill Sans"/>
            </a:endParaRPr>
          </a:p>
        </p:txBody>
      </p:sp>
      <p:sp>
        <p:nvSpPr>
          <p:cNvPr id="6" name="TextBox 5">
            <a:extLst>
              <a:ext uri="{FF2B5EF4-FFF2-40B4-BE49-F238E27FC236}">
                <a16:creationId xmlns:a16="http://schemas.microsoft.com/office/drawing/2014/main" id="{B37567C0-9EB3-3D40-92E2-1B7E538B0EEB}"/>
              </a:ext>
            </a:extLst>
          </p:cNvPr>
          <p:cNvSpPr txBox="1"/>
          <p:nvPr/>
        </p:nvSpPr>
        <p:spPr>
          <a:xfrm>
            <a:off x="1359160" y="2606930"/>
            <a:ext cx="5555761" cy="646331"/>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ea typeface="Calibri"/>
                <a:cs typeface="Arial" panose="020B0604020202020204" pitchFamily="34" charset="0"/>
              </a:rPr>
              <a:t>Mettez en place une formation d’intégration obligatoire pour le personnel et les étudiants</a:t>
            </a:r>
            <a:endParaRPr lang="en-GB">
              <a:solidFill>
                <a:srgbClr val="FFFFFF"/>
              </a:solidFill>
              <a:latin typeface="Arial" panose="020B0604020202020204" pitchFamily="34" charset="0"/>
              <a:ea typeface="Calibri"/>
              <a:cs typeface="Arial" panose="020B0604020202020204" pitchFamily="34" charset="0"/>
            </a:endParaRPr>
          </a:p>
        </p:txBody>
      </p:sp>
      <p:sp>
        <p:nvSpPr>
          <p:cNvPr id="7" name="TextBox 6">
            <a:extLst>
              <a:ext uri="{FF2B5EF4-FFF2-40B4-BE49-F238E27FC236}">
                <a16:creationId xmlns:a16="http://schemas.microsoft.com/office/drawing/2014/main" id="{EADB468D-912A-3B8F-BE14-D46BAE084653}"/>
              </a:ext>
            </a:extLst>
          </p:cNvPr>
          <p:cNvSpPr txBox="1"/>
          <p:nvPr/>
        </p:nvSpPr>
        <p:spPr>
          <a:xfrm>
            <a:off x="1232160" y="3944315"/>
            <a:ext cx="5344746" cy="646331"/>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ea typeface="Calibri"/>
                <a:cs typeface="Arial" panose="020B0604020202020204" pitchFamily="34" charset="0"/>
              </a:rPr>
              <a:t>Allouez un budget suffisant aux campagnes de sensibilisation et aux programmes de formation</a:t>
            </a:r>
            <a:endParaRPr lang="en-US">
              <a:solidFill>
                <a:srgbClr val="FFFFFF"/>
              </a:solidFill>
              <a:latin typeface="Arial" panose="020B0604020202020204" pitchFamily="34" charset="0"/>
              <a:ea typeface="Calibri"/>
              <a:cs typeface="Arial" panose="020B0604020202020204" pitchFamily="34" charset="0"/>
            </a:endParaRPr>
          </a:p>
        </p:txBody>
      </p:sp>
      <p:sp>
        <p:nvSpPr>
          <p:cNvPr id="8" name="TextBox 7">
            <a:extLst>
              <a:ext uri="{FF2B5EF4-FFF2-40B4-BE49-F238E27FC236}">
                <a16:creationId xmlns:a16="http://schemas.microsoft.com/office/drawing/2014/main" id="{4F2D4333-0D5E-6454-9FF8-E71230A2A704}"/>
              </a:ext>
            </a:extLst>
          </p:cNvPr>
          <p:cNvSpPr txBox="1"/>
          <p:nvPr/>
        </p:nvSpPr>
        <p:spPr>
          <a:xfrm>
            <a:off x="1232160" y="5140073"/>
            <a:ext cx="5075116" cy="646331"/>
          </a:xfrm>
          <a:prstGeom prst="rect">
            <a:avLst/>
          </a:prstGeom>
          <a:noFill/>
        </p:spPr>
        <p:txBody>
          <a:bodyPr wrap="square" lIns="91440" tIns="45720" rIns="91440" bIns="45720" rtlCol="0" anchor="t">
            <a:spAutoFit/>
          </a:bodyPr>
          <a:lstStyle/>
          <a:p>
            <a:r>
              <a:rPr lang="fr-FR">
                <a:solidFill>
                  <a:srgbClr val="FFFFFF"/>
                </a:solidFill>
                <a:latin typeface="Arial" panose="020B0604020202020204" pitchFamily="34" charset="0"/>
                <a:ea typeface="Calibri"/>
                <a:cs typeface="Arial" panose="020B0604020202020204" pitchFamily="34" charset="0"/>
              </a:rPr>
              <a:t>Évaluez et mettez à jour régulièrement toutes les composantes du programme de prévention</a:t>
            </a:r>
            <a:endParaRPr lang="en-US">
              <a:solidFill>
                <a:srgbClr val="FFFFFF"/>
              </a:solidFill>
              <a:latin typeface="Arial" panose="020B0604020202020204" pitchFamily="34" charset="0"/>
              <a:ea typeface="Calibri"/>
              <a:cs typeface="Arial" panose="020B0604020202020204" pitchFamily="34" charset="0"/>
            </a:endParaRPr>
          </a:p>
        </p:txBody>
      </p:sp>
      <p:grpSp>
        <p:nvGrpSpPr>
          <p:cNvPr id="9" name="กลุ่ม 99">
            <a:extLst>
              <a:ext uri="{FF2B5EF4-FFF2-40B4-BE49-F238E27FC236}">
                <a16:creationId xmlns:a16="http://schemas.microsoft.com/office/drawing/2014/main" id="{1167B9F9-5C89-C8B5-40D7-AE9FE245C782}"/>
              </a:ext>
            </a:extLst>
          </p:cNvPr>
          <p:cNvGrpSpPr/>
          <p:nvPr/>
        </p:nvGrpSpPr>
        <p:grpSpPr>
          <a:xfrm>
            <a:off x="477434" y="5234839"/>
            <a:ext cx="594714" cy="358567"/>
            <a:chOff x="17619663" y="4157663"/>
            <a:chExt cx="723900" cy="400050"/>
          </a:xfrm>
          <a:solidFill>
            <a:srgbClr val="5792CE"/>
          </a:solidFill>
        </p:grpSpPr>
        <p:sp>
          <p:nvSpPr>
            <p:cNvPr id="10" name="Freeform 79">
              <a:extLst>
                <a:ext uri="{FF2B5EF4-FFF2-40B4-BE49-F238E27FC236}">
                  <a16:creationId xmlns:a16="http://schemas.microsoft.com/office/drawing/2014/main" id="{96117A1D-DF54-64B4-3EC2-3CCA315DBAEC}"/>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1" name="Freeform 80">
              <a:extLst>
                <a:ext uri="{FF2B5EF4-FFF2-40B4-BE49-F238E27FC236}">
                  <a16:creationId xmlns:a16="http://schemas.microsoft.com/office/drawing/2014/main" id="{4FF083C5-FE17-0BCA-0CF2-3DD092DEF54B}"/>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grpSp>
        <p:nvGrpSpPr>
          <p:cNvPr id="12" name="กลุ่ม 266">
            <a:extLst>
              <a:ext uri="{FF2B5EF4-FFF2-40B4-BE49-F238E27FC236}">
                <a16:creationId xmlns:a16="http://schemas.microsoft.com/office/drawing/2014/main" id="{608ED127-C585-B96E-D0EA-9379CA1DCA36}"/>
              </a:ext>
            </a:extLst>
          </p:cNvPr>
          <p:cNvGrpSpPr/>
          <p:nvPr/>
        </p:nvGrpSpPr>
        <p:grpSpPr>
          <a:xfrm>
            <a:off x="568160" y="3966574"/>
            <a:ext cx="359691" cy="565985"/>
            <a:chOff x="9260948" y="10553700"/>
            <a:chExt cx="447675" cy="668338"/>
          </a:xfrm>
          <a:solidFill>
            <a:srgbClr val="5792CE"/>
          </a:solidFill>
        </p:grpSpPr>
        <p:sp>
          <p:nvSpPr>
            <p:cNvPr id="13" name="Freeform 220">
              <a:extLst>
                <a:ext uri="{FF2B5EF4-FFF2-40B4-BE49-F238E27FC236}">
                  <a16:creationId xmlns:a16="http://schemas.microsoft.com/office/drawing/2014/main" id="{CE965178-E465-FDF3-F156-B53B8F28EC90}"/>
                </a:ext>
              </a:extLst>
            </p:cNvPr>
            <p:cNvSpPr>
              <a:spLocks noEditPoints="1"/>
            </p:cNvSpPr>
            <p:nvPr/>
          </p:nvSpPr>
          <p:spPr bwMode="auto">
            <a:xfrm>
              <a:off x="9260948" y="10553700"/>
              <a:ext cx="447675" cy="668338"/>
            </a:xfrm>
            <a:custGeom>
              <a:avLst/>
              <a:gdLst>
                <a:gd name="T0" fmla="*/ 43 w 47"/>
                <a:gd name="T1" fmla="*/ 12 h 70"/>
                <a:gd name="T2" fmla="*/ 47 w 47"/>
                <a:gd name="T3" fmla="*/ 10 h 70"/>
                <a:gd name="T4" fmla="*/ 45 w 47"/>
                <a:gd name="T5" fmla="*/ 0 h 70"/>
                <a:gd name="T6" fmla="*/ 0 w 47"/>
                <a:gd name="T7" fmla="*/ 2 h 70"/>
                <a:gd name="T8" fmla="*/ 1 w 47"/>
                <a:gd name="T9" fmla="*/ 12 h 70"/>
                <a:gd name="T10" fmla="*/ 4 w 47"/>
                <a:gd name="T11" fmla="*/ 14 h 70"/>
                <a:gd name="T12" fmla="*/ 17 w 47"/>
                <a:gd name="T13" fmla="*/ 36 h 70"/>
                <a:gd name="T14" fmla="*/ 4 w 47"/>
                <a:gd name="T15" fmla="*/ 59 h 70"/>
                <a:gd name="T16" fmla="*/ 0 w 47"/>
                <a:gd name="T17" fmla="*/ 60 h 70"/>
                <a:gd name="T18" fmla="*/ 1 w 47"/>
                <a:gd name="T19" fmla="*/ 70 h 70"/>
                <a:gd name="T20" fmla="*/ 47 w 47"/>
                <a:gd name="T21" fmla="*/ 69 h 70"/>
                <a:gd name="T22" fmla="*/ 45 w 47"/>
                <a:gd name="T23" fmla="*/ 59 h 70"/>
                <a:gd name="T24" fmla="*/ 43 w 47"/>
                <a:gd name="T25" fmla="*/ 56 h 70"/>
                <a:gd name="T26" fmla="*/ 30 w 47"/>
                <a:gd name="T27" fmla="*/ 35 h 70"/>
                <a:gd name="T28" fmla="*/ 3 w 47"/>
                <a:gd name="T29" fmla="*/ 8 h 70"/>
                <a:gd name="T30" fmla="*/ 43 w 47"/>
                <a:gd name="T31" fmla="*/ 3 h 70"/>
                <a:gd name="T32" fmla="*/ 3 w 47"/>
                <a:gd name="T33" fmla="*/ 8 h 70"/>
                <a:gd name="T34" fmla="*/ 43 w 47"/>
                <a:gd name="T35" fmla="*/ 62 h 70"/>
                <a:gd name="T36" fmla="*/ 3 w 47"/>
                <a:gd name="T37" fmla="*/ 67 h 70"/>
                <a:gd name="T38" fmla="*/ 6 w 47"/>
                <a:gd name="T39" fmla="*/ 62 h 70"/>
                <a:gd name="T40" fmla="*/ 41 w 47"/>
                <a:gd name="T41" fmla="*/ 62 h 70"/>
                <a:gd name="T42" fmla="*/ 39 w 47"/>
                <a:gd name="T43" fmla="*/ 56 h 70"/>
                <a:gd name="T44" fmla="*/ 7 w 47"/>
                <a:gd name="T45" fmla="*/ 59 h 70"/>
                <a:gd name="T46" fmla="*/ 8 w 47"/>
                <a:gd name="T47" fmla="*/ 51 h 70"/>
                <a:gd name="T48" fmla="*/ 39 w 47"/>
                <a:gd name="T49" fmla="*/ 56 h 70"/>
                <a:gd name="T50" fmla="*/ 37 w 47"/>
                <a:gd name="T51" fmla="*/ 48 h 70"/>
                <a:gd name="T52" fmla="*/ 19 w 47"/>
                <a:gd name="T53" fmla="*/ 39 h 70"/>
                <a:gd name="T54" fmla="*/ 20 w 47"/>
                <a:gd name="T55" fmla="*/ 33 h 70"/>
                <a:gd name="T56" fmla="*/ 7 w 47"/>
                <a:gd name="T57" fmla="*/ 14 h 70"/>
                <a:gd name="T58" fmla="*/ 9 w 47"/>
                <a:gd name="T59" fmla="*/ 12 h 70"/>
                <a:gd name="T60" fmla="*/ 38 w 47"/>
                <a:gd name="T61" fmla="*/ 12 h 70"/>
                <a:gd name="T62" fmla="*/ 39 w 47"/>
                <a:gd name="T63" fmla="*/ 14 h 70"/>
                <a:gd name="T64" fmla="*/ 27 w 47"/>
                <a:gd name="T65" fmla="*/ 33 h 70"/>
                <a:gd name="T66" fmla="*/ 28 w 47"/>
                <a:gd name="T6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70">
                  <a:moveTo>
                    <a:pt x="43" y="14"/>
                  </a:moveTo>
                  <a:cubicBezTo>
                    <a:pt x="43" y="12"/>
                    <a:pt x="43" y="12"/>
                    <a:pt x="43" y="12"/>
                  </a:cubicBezTo>
                  <a:cubicBezTo>
                    <a:pt x="45" y="12"/>
                    <a:pt x="45" y="12"/>
                    <a:pt x="45" y="12"/>
                  </a:cubicBezTo>
                  <a:cubicBezTo>
                    <a:pt x="46" y="12"/>
                    <a:pt x="47" y="11"/>
                    <a:pt x="47" y="10"/>
                  </a:cubicBezTo>
                  <a:cubicBezTo>
                    <a:pt x="47" y="2"/>
                    <a:pt x="47" y="2"/>
                    <a:pt x="47" y="2"/>
                  </a:cubicBezTo>
                  <a:cubicBezTo>
                    <a:pt x="47" y="1"/>
                    <a:pt x="46" y="0"/>
                    <a:pt x="45" y="0"/>
                  </a:cubicBezTo>
                  <a:cubicBezTo>
                    <a:pt x="1" y="0"/>
                    <a:pt x="1" y="0"/>
                    <a:pt x="1" y="0"/>
                  </a:cubicBezTo>
                  <a:cubicBezTo>
                    <a:pt x="1" y="0"/>
                    <a:pt x="0" y="1"/>
                    <a:pt x="0" y="2"/>
                  </a:cubicBezTo>
                  <a:cubicBezTo>
                    <a:pt x="0" y="10"/>
                    <a:pt x="0" y="10"/>
                    <a:pt x="0" y="10"/>
                  </a:cubicBezTo>
                  <a:cubicBezTo>
                    <a:pt x="0" y="11"/>
                    <a:pt x="1" y="12"/>
                    <a:pt x="1" y="12"/>
                  </a:cubicBezTo>
                  <a:cubicBezTo>
                    <a:pt x="4" y="12"/>
                    <a:pt x="4" y="12"/>
                    <a:pt x="4" y="12"/>
                  </a:cubicBezTo>
                  <a:cubicBezTo>
                    <a:pt x="4" y="14"/>
                    <a:pt x="4" y="14"/>
                    <a:pt x="4" y="14"/>
                  </a:cubicBezTo>
                  <a:cubicBezTo>
                    <a:pt x="4" y="23"/>
                    <a:pt x="9" y="31"/>
                    <a:pt x="17" y="35"/>
                  </a:cubicBezTo>
                  <a:cubicBezTo>
                    <a:pt x="17" y="36"/>
                    <a:pt x="17" y="36"/>
                    <a:pt x="17" y="36"/>
                  </a:cubicBezTo>
                  <a:cubicBezTo>
                    <a:pt x="9" y="40"/>
                    <a:pt x="4" y="48"/>
                    <a:pt x="4" y="56"/>
                  </a:cubicBezTo>
                  <a:cubicBezTo>
                    <a:pt x="4" y="59"/>
                    <a:pt x="4" y="59"/>
                    <a:pt x="4" y="59"/>
                  </a:cubicBezTo>
                  <a:cubicBezTo>
                    <a:pt x="1" y="59"/>
                    <a:pt x="1" y="59"/>
                    <a:pt x="1" y="59"/>
                  </a:cubicBezTo>
                  <a:cubicBezTo>
                    <a:pt x="1" y="59"/>
                    <a:pt x="0" y="59"/>
                    <a:pt x="0" y="60"/>
                  </a:cubicBezTo>
                  <a:cubicBezTo>
                    <a:pt x="0" y="69"/>
                    <a:pt x="0" y="69"/>
                    <a:pt x="0" y="69"/>
                  </a:cubicBezTo>
                  <a:cubicBezTo>
                    <a:pt x="0" y="70"/>
                    <a:pt x="1" y="70"/>
                    <a:pt x="1" y="70"/>
                  </a:cubicBezTo>
                  <a:cubicBezTo>
                    <a:pt x="45" y="70"/>
                    <a:pt x="45" y="70"/>
                    <a:pt x="45" y="70"/>
                  </a:cubicBezTo>
                  <a:cubicBezTo>
                    <a:pt x="46" y="70"/>
                    <a:pt x="47" y="70"/>
                    <a:pt x="47" y="69"/>
                  </a:cubicBezTo>
                  <a:cubicBezTo>
                    <a:pt x="47" y="60"/>
                    <a:pt x="47" y="60"/>
                    <a:pt x="47" y="60"/>
                  </a:cubicBezTo>
                  <a:cubicBezTo>
                    <a:pt x="47" y="59"/>
                    <a:pt x="46" y="59"/>
                    <a:pt x="45" y="59"/>
                  </a:cubicBezTo>
                  <a:cubicBezTo>
                    <a:pt x="43" y="59"/>
                    <a:pt x="43" y="59"/>
                    <a:pt x="43" y="59"/>
                  </a:cubicBezTo>
                  <a:cubicBezTo>
                    <a:pt x="43" y="56"/>
                    <a:pt x="43" y="56"/>
                    <a:pt x="43" y="56"/>
                  </a:cubicBezTo>
                  <a:cubicBezTo>
                    <a:pt x="43" y="48"/>
                    <a:pt x="38" y="40"/>
                    <a:pt x="30" y="36"/>
                  </a:cubicBezTo>
                  <a:cubicBezTo>
                    <a:pt x="30" y="35"/>
                    <a:pt x="30" y="35"/>
                    <a:pt x="30" y="35"/>
                  </a:cubicBezTo>
                  <a:cubicBezTo>
                    <a:pt x="38" y="31"/>
                    <a:pt x="43" y="23"/>
                    <a:pt x="43" y="14"/>
                  </a:cubicBezTo>
                  <a:close/>
                  <a:moveTo>
                    <a:pt x="3" y="8"/>
                  </a:moveTo>
                  <a:cubicBezTo>
                    <a:pt x="3" y="3"/>
                    <a:pt x="3" y="3"/>
                    <a:pt x="3" y="3"/>
                  </a:cubicBezTo>
                  <a:cubicBezTo>
                    <a:pt x="43" y="3"/>
                    <a:pt x="43" y="3"/>
                    <a:pt x="43" y="3"/>
                  </a:cubicBezTo>
                  <a:cubicBezTo>
                    <a:pt x="43" y="8"/>
                    <a:pt x="43" y="8"/>
                    <a:pt x="43" y="8"/>
                  </a:cubicBezTo>
                  <a:lnTo>
                    <a:pt x="3" y="8"/>
                  </a:lnTo>
                  <a:close/>
                  <a:moveTo>
                    <a:pt x="41" y="62"/>
                  </a:moveTo>
                  <a:cubicBezTo>
                    <a:pt x="43" y="62"/>
                    <a:pt x="43" y="62"/>
                    <a:pt x="43" y="62"/>
                  </a:cubicBezTo>
                  <a:cubicBezTo>
                    <a:pt x="43" y="67"/>
                    <a:pt x="43" y="67"/>
                    <a:pt x="43" y="67"/>
                  </a:cubicBezTo>
                  <a:cubicBezTo>
                    <a:pt x="3" y="67"/>
                    <a:pt x="3" y="67"/>
                    <a:pt x="3" y="67"/>
                  </a:cubicBezTo>
                  <a:cubicBezTo>
                    <a:pt x="3" y="62"/>
                    <a:pt x="3" y="62"/>
                    <a:pt x="3" y="62"/>
                  </a:cubicBezTo>
                  <a:cubicBezTo>
                    <a:pt x="6" y="62"/>
                    <a:pt x="6" y="62"/>
                    <a:pt x="6" y="62"/>
                  </a:cubicBezTo>
                  <a:cubicBezTo>
                    <a:pt x="6" y="62"/>
                    <a:pt x="6" y="62"/>
                    <a:pt x="6" y="62"/>
                  </a:cubicBezTo>
                  <a:cubicBezTo>
                    <a:pt x="41" y="62"/>
                    <a:pt x="41" y="62"/>
                    <a:pt x="41" y="62"/>
                  </a:cubicBezTo>
                  <a:cubicBezTo>
                    <a:pt x="41" y="62"/>
                    <a:pt x="41" y="62"/>
                    <a:pt x="41" y="62"/>
                  </a:cubicBezTo>
                  <a:close/>
                  <a:moveTo>
                    <a:pt x="39" y="56"/>
                  </a:moveTo>
                  <a:cubicBezTo>
                    <a:pt x="39" y="59"/>
                    <a:pt x="39" y="59"/>
                    <a:pt x="39" y="59"/>
                  </a:cubicBezTo>
                  <a:cubicBezTo>
                    <a:pt x="7" y="59"/>
                    <a:pt x="7" y="59"/>
                    <a:pt x="7" y="59"/>
                  </a:cubicBezTo>
                  <a:cubicBezTo>
                    <a:pt x="7" y="56"/>
                    <a:pt x="7" y="56"/>
                    <a:pt x="7" y="56"/>
                  </a:cubicBezTo>
                  <a:cubicBezTo>
                    <a:pt x="7" y="55"/>
                    <a:pt x="8" y="53"/>
                    <a:pt x="8" y="51"/>
                  </a:cubicBezTo>
                  <a:cubicBezTo>
                    <a:pt x="39" y="51"/>
                    <a:pt x="39" y="51"/>
                    <a:pt x="39" y="51"/>
                  </a:cubicBezTo>
                  <a:cubicBezTo>
                    <a:pt x="39" y="53"/>
                    <a:pt x="39" y="55"/>
                    <a:pt x="39" y="56"/>
                  </a:cubicBezTo>
                  <a:close/>
                  <a:moveTo>
                    <a:pt x="28" y="39"/>
                  </a:moveTo>
                  <a:cubicBezTo>
                    <a:pt x="32" y="40"/>
                    <a:pt x="35" y="44"/>
                    <a:pt x="37" y="48"/>
                  </a:cubicBezTo>
                  <a:cubicBezTo>
                    <a:pt x="9" y="48"/>
                    <a:pt x="9" y="48"/>
                    <a:pt x="9" y="48"/>
                  </a:cubicBezTo>
                  <a:cubicBezTo>
                    <a:pt x="11" y="44"/>
                    <a:pt x="15" y="40"/>
                    <a:pt x="19" y="39"/>
                  </a:cubicBezTo>
                  <a:cubicBezTo>
                    <a:pt x="20" y="38"/>
                    <a:pt x="20" y="38"/>
                    <a:pt x="20" y="37"/>
                  </a:cubicBezTo>
                  <a:cubicBezTo>
                    <a:pt x="20" y="33"/>
                    <a:pt x="20" y="33"/>
                    <a:pt x="20" y="33"/>
                  </a:cubicBezTo>
                  <a:cubicBezTo>
                    <a:pt x="20" y="33"/>
                    <a:pt x="20" y="32"/>
                    <a:pt x="19" y="32"/>
                  </a:cubicBezTo>
                  <a:cubicBezTo>
                    <a:pt x="12" y="29"/>
                    <a:pt x="7" y="22"/>
                    <a:pt x="7" y="14"/>
                  </a:cubicBezTo>
                  <a:cubicBezTo>
                    <a:pt x="7" y="12"/>
                    <a:pt x="7" y="12"/>
                    <a:pt x="7" y="12"/>
                  </a:cubicBezTo>
                  <a:cubicBezTo>
                    <a:pt x="9" y="12"/>
                    <a:pt x="9" y="12"/>
                    <a:pt x="9" y="12"/>
                  </a:cubicBezTo>
                  <a:cubicBezTo>
                    <a:pt x="38" y="12"/>
                    <a:pt x="38" y="12"/>
                    <a:pt x="38" y="12"/>
                  </a:cubicBezTo>
                  <a:cubicBezTo>
                    <a:pt x="38" y="12"/>
                    <a:pt x="38" y="12"/>
                    <a:pt x="38" y="12"/>
                  </a:cubicBezTo>
                  <a:cubicBezTo>
                    <a:pt x="39" y="12"/>
                    <a:pt x="39" y="12"/>
                    <a:pt x="39" y="12"/>
                  </a:cubicBezTo>
                  <a:cubicBezTo>
                    <a:pt x="39" y="14"/>
                    <a:pt x="39" y="14"/>
                    <a:pt x="39" y="14"/>
                  </a:cubicBezTo>
                  <a:cubicBezTo>
                    <a:pt x="39" y="22"/>
                    <a:pt x="35" y="29"/>
                    <a:pt x="28" y="32"/>
                  </a:cubicBezTo>
                  <a:cubicBezTo>
                    <a:pt x="27" y="32"/>
                    <a:pt x="27" y="33"/>
                    <a:pt x="27" y="33"/>
                  </a:cubicBezTo>
                  <a:cubicBezTo>
                    <a:pt x="27" y="37"/>
                    <a:pt x="27" y="37"/>
                    <a:pt x="27" y="37"/>
                  </a:cubicBezTo>
                  <a:cubicBezTo>
                    <a:pt x="27" y="38"/>
                    <a:pt x="27" y="38"/>
                    <a:pt x="2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4" name="Oval 221">
              <a:extLst>
                <a:ext uri="{FF2B5EF4-FFF2-40B4-BE49-F238E27FC236}">
                  <a16:creationId xmlns:a16="http://schemas.microsoft.com/office/drawing/2014/main" id="{3720E6D6-B18A-812D-00C5-DAA07E7DF9C9}"/>
                </a:ext>
              </a:extLst>
            </p:cNvPr>
            <p:cNvSpPr>
              <a:spLocks noChangeArrowheads="1"/>
            </p:cNvSpPr>
            <p:nvPr/>
          </p:nvSpPr>
          <p:spPr bwMode="auto">
            <a:xfrm>
              <a:off x="9508598" y="10726737"/>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5" name="Oval 222">
              <a:extLst>
                <a:ext uri="{FF2B5EF4-FFF2-40B4-BE49-F238E27FC236}">
                  <a16:creationId xmlns:a16="http://schemas.microsoft.com/office/drawing/2014/main" id="{5769815A-5802-7A4A-2EB6-4EDC50ED59A3}"/>
                </a:ext>
              </a:extLst>
            </p:cNvPr>
            <p:cNvSpPr>
              <a:spLocks noChangeArrowheads="1"/>
            </p:cNvSpPr>
            <p:nvPr/>
          </p:nvSpPr>
          <p:spPr bwMode="auto">
            <a:xfrm>
              <a:off x="9480023" y="10793412"/>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sp>
          <p:nvSpPr>
            <p:cNvPr id="16" name="Oval 223">
              <a:extLst>
                <a:ext uri="{FF2B5EF4-FFF2-40B4-BE49-F238E27FC236}">
                  <a16:creationId xmlns:a16="http://schemas.microsoft.com/office/drawing/2014/main" id="{5CD9CD49-378E-FE72-9388-0C06F55A22CE}"/>
                </a:ext>
              </a:extLst>
            </p:cNvPr>
            <p:cNvSpPr>
              <a:spLocks noChangeArrowheads="1"/>
            </p:cNvSpPr>
            <p:nvPr/>
          </p:nvSpPr>
          <p:spPr bwMode="auto">
            <a:xfrm>
              <a:off x="9499073" y="10936287"/>
              <a:ext cx="28575"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a typeface="Calibri"/>
              </a:endParaRPr>
            </a:p>
          </p:txBody>
        </p:sp>
      </p:grpSp>
    </p:spTree>
    <p:extLst>
      <p:ext uri="{BB962C8B-B14F-4D97-AF65-F5344CB8AC3E}">
        <p14:creationId xmlns:p14="http://schemas.microsoft.com/office/powerpoint/2010/main" val="97903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D67AAF7-7D59-342C-A5B9-E34693A9FFD8}"/>
              </a:ext>
            </a:extLst>
          </p:cNvPr>
          <p:cNvSpPr txBox="1">
            <a:spLocks/>
          </p:cNvSpPr>
          <p:nvPr/>
        </p:nvSpPr>
        <p:spPr>
          <a:xfrm>
            <a:off x="1216255" y="1002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fr-FR" sz="2400" b="1">
                <a:ea typeface="Calibri"/>
              </a:rPr>
              <a:t>Briser le silence – Prévenir le harcèlement et l’inconduite sexuelle – Université de Cambridge</a:t>
            </a:r>
            <a:endParaRPr lang="en-GB" sz="2400" b="1">
              <a:ea typeface="Calibri"/>
            </a:endParaRPr>
          </a:p>
        </p:txBody>
      </p:sp>
      <p:pic>
        <p:nvPicPr>
          <p:cNvPr id="4" name="Picture 3">
            <a:extLst>
              <a:ext uri="{FF2B5EF4-FFF2-40B4-BE49-F238E27FC236}">
                <a16:creationId xmlns:a16="http://schemas.microsoft.com/office/drawing/2014/main" id="{55B8966E-9E93-F35A-987E-D93CA8563C6E}"/>
              </a:ext>
            </a:extLst>
          </p:cNvPr>
          <p:cNvPicPr>
            <a:picLocks noChangeAspect="1"/>
          </p:cNvPicPr>
          <p:nvPr/>
        </p:nvPicPr>
        <p:blipFill>
          <a:blip r:embed="rId3"/>
          <a:stretch>
            <a:fillRect/>
          </a:stretch>
        </p:blipFill>
        <p:spPr>
          <a:xfrm>
            <a:off x="11288" y="2680952"/>
            <a:ext cx="6087533" cy="3259985"/>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3ACFE7EE-1034-3987-223D-6C326ADF0709}"/>
              </a:ext>
            </a:extLst>
          </p:cNvPr>
          <p:cNvPicPr>
            <a:picLocks noChangeAspect="1"/>
          </p:cNvPicPr>
          <p:nvPr/>
        </p:nvPicPr>
        <p:blipFill>
          <a:blip r:embed="rId4"/>
          <a:stretch>
            <a:fillRect/>
          </a:stretch>
        </p:blipFill>
        <p:spPr>
          <a:xfrm>
            <a:off x="6093177" y="2681184"/>
            <a:ext cx="6087532" cy="3259520"/>
          </a:xfrm>
          <a:prstGeom prst="rect">
            <a:avLst/>
          </a:prstGeom>
        </p:spPr>
      </p:pic>
      <p:sp>
        <p:nvSpPr>
          <p:cNvPr id="6" name="TextBox 5">
            <a:extLst>
              <a:ext uri="{FF2B5EF4-FFF2-40B4-BE49-F238E27FC236}">
                <a16:creationId xmlns:a16="http://schemas.microsoft.com/office/drawing/2014/main" id="{7DB4AF36-A868-DD0B-1E25-3193BBC486AA}"/>
              </a:ext>
            </a:extLst>
          </p:cNvPr>
          <p:cNvSpPr txBox="1"/>
          <p:nvPr/>
        </p:nvSpPr>
        <p:spPr>
          <a:xfrm>
            <a:off x="416718" y="2190750"/>
            <a:ext cx="553640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Calibri"/>
                <a:ea typeface="Calibri"/>
                <a:cs typeface="Calibri"/>
                <a:hlinkClick r:id="rId5"/>
              </a:rPr>
              <a:t>https://www.breakingthesilence.cam.ac.uk/</a:t>
            </a:r>
            <a:r>
              <a:rPr lang="en-GB">
                <a:latin typeface="Calibri"/>
                <a:ea typeface="Calibri"/>
                <a:cs typeface="Calibri"/>
              </a:rPr>
              <a:t> </a:t>
            </a:r>
            <a:endParaRPr lang="en-US">
              <a:latin typeface="Calibri"/>
              <a:ea typeface="Calibri"/>
              <a:cs typeface="Calibri"/>
            </a:endParaRPr>
          </a:p>
        </p:txBody>
      </p:sp>
    </p:spTree>
    <p:extLst>
      <p:ext uri="{BB962C8B-B14F-4D97-AF65-F5344CB8AC3E}">
        <p14:creationId xmlns:p14="http://schemas.microsoft.com/office/powerpoint/2010/main" val="374551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588BA7-41F6-9ACE-F83C-0452A2952CAF}"/>
              </a:ext>
            </a:extLst>
          </p:cNvPr>
          <p:cNvSpPr>
            <a:spLocks noGrp="1"/>
          </p:cNvSpPr>
          <p:nvPr>
            <p:ph type="title"/>
          </p:nvPr>
        </p:nvSpPr>
        <p:spPr>
          <a:xfrm>
            <a:off x="1060529" y="871396"/>
            <a:ext cx="10086975" cy="778381"/>
          </a:xfrm>
        </p:spPr>
        <p:txBody>
          <a:bodyPr/>
          <a:lstStyle/>
          <a:p>
            <a:r>
              <a:rPr lang="fr-FR" sz="2400" b="1">
                <a:latin typeface="Open Sans"/>
                <a:hlinkClick r:id="rId3"/>
              </a:rPr>
              <a:t>Ne fermez pas les yeux Guide / Harcèlement sexuel : apprendre, prévenir, protéger - </a:t>
            </a:r>
            <a:r>
              <a:rPr lang="en-GB" sz="2400" b="1">
                <a:latin typeface="Open Sans"/>
              </a:rPr>
              <a:t>Université de Genève</a:t>
            </a:r>
          </a:p>
        </p:txBody>
      </p:sp>
      <p:pic>
        <p:nvPicPr>
          <p:cNvPr id="4" name="Picture 3" descr="A group of people standing in a crowd&#10;&#10;Description automatically generated">
            <a:extLst>
              <a:ext uri="{FF2B5EF4-FFF2-40B4-BE49-F238E27FC236}">
                <a16:creationId xmlns:a16="http://schemas.microsoft.com/office/drawing/2014/main" id="{D8624E9D-CD8E-7FB2-B01F-C5E02821F6E6}"/>
              </a:ext>
            </a:extLst>
          </p:cNvPr>
          <p:cNvPicPr>
            <a:picLocks noChangeAspect="1"/>
          </p:cNvPicPr>
          <p:nvPr/>
        </p:nvPicPr>
        <p:blipFill>
          <a:blip r:embed="rId4"/>
          <a:stretch>
            <a:fillRect/>
          </a:stretch>
        </p:blipFill>
        <p:spPr>
          <a:xfrm>
            <a:off x="2700016" y="1801130"/>
            <a:ext cx="7145495" cy="5053935"/>
          </a:xfrm>
          <a:prstGeom prst="rect">
            <a:avLst/>
          </a:prstGeom>
        </p:spPr>
      </p:pic>
    </p:spTree>
    <p:extLst>
      <p:ext uri="{BB962C8B-B14F-4D97-AF65-F5344CB8AC3E}">
        <p14:creationId xmlns:p14="http://schemas.microsoft.com/office/powerpoint/2010/main" val="304181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ext&#10;&#10;Description automatically generated">
            <a:extLst>
              <a:ext uri="{FF2B5EF4-FFF2-40B4-BE49-F238E27FC236}">
                <a16:creationId xmlns:a16="http://schemas.microsoft.com/office/drawing/2014/main" id="{C275B0B4-F1E3-E9B2-8316-DB2DF7B1D3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3184" y="628407"/>
            <a:ext cx="2981184" cy="423806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60F5A121-19D6-E4E2-D763-412BECC2C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965" y="2654840"/>
            <a:ext cx="2756437" cy="390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7FB69B2-B5D0-832D-8E7B-7908AFDEE0AC}"/>
              </a:ext>
            </a:extLst>
          </p:cNvPr>
          <p:cNvSpPr txBox="1"/>
          <p:nvPr/>
        </p:nvSpPr>
        <p:spPr>
          <a:xfrm>
            <a:off x="1034513" y="994637"/>
            <a:ext cx="7276454" cy="830997"/>
          </a:xfrm>
          <a:prstGeom prst="rect">
            <a:avLst/>
          </a:prstGeom>
          <a:noFill/>
        </p:spPr>
        <p:txBody>
          <a:bodyPr wrap="square">
            <a:spAutoFit/>
          </a:bodyPr>
          <a:lstStyle/>
          <a:p>
            <a:r>
              <a:rPr lang="fr-FR" sz="2400" b="1">
                <a:solidFill>
                  <a:srgbClr val="0F2235"/>
                </a:solidFill>
                <a:latin typeface="Arial" panose="020B0604020202020204" pitchFamily="34" charset="0"/>
                <a:cs typeface="Arial" panose="020B0604020202020204" pitchFamily="34" charset="0"/>
              </a:rPr>
              <a:t>Guide des campagnes de sensibilisation sur la violence fondée sur le genre</a:t>
            </a:r>
            <a:endParaRPr lang="en-GB"/>
          </a:p>
        </p:txBody>
      </p:sp>
      <p:sp>
        <p:nvSpPr>
          <p:cNvPr id="6" name="TextBox 5">
            <a:extLst>
              <a:ext uri="{FF2B5EF4-FFF2-40B4-BE49-F238E27FC236}">
                <a16:creationId xmlns:a16="http://schemas.microsoft.com/office/drawing/2014/main" id="{0DA403D3-98BD-59C5-4EEE-C303D907AB28}"/>
              </a:ext>
            </a:extLst>
          </p:cNvPr>
          <p:cNvSpPr txBox="1"/>
          <p:nvPr/>
        </p:nvSpPr>
        <p:spPr>
          <a:xfrm>
            <a:off x="848533" y="2354711"/>
            <a:ext cx="5040824" cy="2246769"/>
          </a:xfrm>
          <a:prstGeom prst="rect">
            <a:avLst/>
          </a:prstGeom>
          <a:noFill/>
        </p:spPr>
        <p:txBody>
          <a:bodyPr wrap="square">
            <a:spAutoFit/>
          </a:bodyPr>
          <a:lstStyle/>
          <a:p>
            <a:r>
              <a:rPr lang="fr-FR" sz="2000">
                <a:solidFill>
                  <a:schemeClr val="bg1"/>
                </a:solidFill>
              </a:rPr>
              <a:t>Ce guide est un outil pratique pour les universités et les organismes de recherche de toute l’Europe qui souhaitent en savoir plus sur la mise en place de campagnes de sensibilisation et la reproduction des pratiques inspirantes présentées.</a:t>
            </a:r>
            <a:endParaRPr lang="en-US" sz="2000">
              <a:solidFill>
                <a:schemeClr val="bg1"/>
              </a:solidFill>
            </a:endParaRPr>
          </a:p>
        </p:txBody>
      </p:sp>
    </p:spTree>
    <p:extLst>
      <p:ext uri="{BB962C8B-B14F-4D97-AF65-F5344CB8AC3E}">
        <p14:creationId xmlns:p14="http://schemas.microsoft.com/office/powerpoint/2010/main" val="2428861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a:t>Protection</a:t>
            </a:r>
            <a:endParaRPr lang="en-US" b="1"/>
          </a:p>
        </p:txBody>
      </p:sp>
      <p:sp>
        <p:nvSpPr>
          <p:cNvPr id="4" name="TextBox 3">
            <a:extLst>
              <a:ext uri="{FF2B5EF4-FFF2-40B4-BE49-F238E27FC236}">
                <a16:creationId xmlns:a16="http://schemas.microsoft.com/office/drawing/2014/main" id="{D9E9EC6F-F34B-6183-8403-E9B9856CDB91}"/>
              </a:ext>
            </a:extLst>
          </p:cNvPr>
          <p:cNvSpPr txBox="1"/>
          <p:nvPr/>
        </p:nvSpPr>
        <p:spPr>
          <a:xfrm>
            <a:off x="839871" y="2631542"/>
            <a:ext cx="10545678" cy="1477328"/>
          </a:xfrm>
          <a:prstGeom prst="rect">
            <a:avLst/>
          </a:prstGeom>
          <a:noFill/>
        </p:spPr>
        <p:txBody>
          <a:bodyPr wrap="square" lIns="91440" tIns="45720" rIns="91440" bIns="45720" anchor="t">
            <a:spAutoFit/>
          </a:bodyPr>
          <a:lstStyle/>
          <a:p>
            <a:pPr marL="285750" indent="-285750" algn="just">
              <a:buFont typeface="Arial"/>
              <a:buChar char="•"/>
            </a:pPr>
            <a:r>
              <a:rPr lang="fr-FR">
                <a:solidFill>
                  <a:schemeClr val="bg1"/>
                </a:solidFill>
                <a:latin typeface="Arial"/>
                <a:ea typeface="+mn-lt"/>
                <a:cs typeface="Arial"/>
              </a:rPr>
              <a:t>pour tous les types de comportements préjudiciables,
dès lors que l’établissement a connaissance d’une situation (potentiellement) préjudiciable,
même si aucune plainte formelle n’a été déposée, ou en cas de signalement anonyme.</a:t>
            </a:r>
            <a:r>
              <a:rPr lang="en-GB">
                <a:solidFill>
                  <a:schemeClr val="bg1"/>
                </a:solidFill>
                <a:latin typeface="Arial"/>
                <a:ea typeface="+mn-lt"/>
                <a:cs typeface="Arial"/>
              </a:rPr>
              <a:t> </a:t>
            </a:r>
            <a:br>
              <a:rPr lang="en-US">
                <a:latin typeface="Arial" panose="020B0604020202020204" pitchFamily="34" charset="0"/>
                <a:cs typeface="Arial" panose="020B0604020202020204" pitchFamily="34" charset="0"/>
              </a:rPr>
            </a:br>
            <a:endParaRPr lang="en-US">
              <a:latin typeface="Arial" panose="020B0604020202020204" pitchFamily="34" charset="0"/>
              <a:ea typeface="Open Sans"/>
              <a:cs typeface="Arial" panose="020B0604020202020204" pitchFamily="34" charset="0"/>
            </a:endParaRPr>
          </a:p>
          <a:p>
            <a:pPr marL="285750" indent="-285750" algn="just">
              <a:buFont typeface="Arial"/>
              <a:buChar char="•"/>
            </a:pPr>
            <a:endParaRPr lang="en-US">
              <a:solidFill>
                <a:srgbClr val="FFFFFF"/>
              </a:solidFill>
              <a:latin typeface="Arial" panose="020B0604020202020204" pitchFamily="34" charset="0"/>
              <a:ea typeface="Open Sans"/>
              <a:cs typeface="Arial" panose="020B0604020202020204" pitchFamily="34" charset="0"/>
            </a:endParaRPr>
          </a:p>
        </p:txBody>
      </p:sp>
      <p:sp>
        <p:nvSpPr>
          <p:cNvPr id="5" name="TextBox 4">
            <a:extLst>
              <a:ext uri="{FF2B5EF4-FFF2-40B4-BE49-F238E27FC236}">
                <a16:creationId xmlns:a16="http://schemas.microsoft.com/office/drawing/2014/main" id="{E82D19E8-2050-B424-E4FC-5D709906C37A}"/>
              </a:ext>
            </a:extLst>
          </p:cNvPr>
          <p:cNvSpPr txBox="1"/>
          <p:nvPr/>
        </p:nvSpPr>
        <p:spPr>
          <a:xfrm>
            <a:off x="698166" y="2308409"/>
            <a:ext cx="7277100" cy="369332"/>
          </a:xfrm>
          <a:prstGeom prst="rect">
            <a:avLst/>
          </a:prstGeom>
          <a:noFill/>
        </p:spPr>
        <p:txBody>
          <a:bodyPr wrap="square" lIns="91440" tIns="45720" rIns="91440" bIns="45720" anchor="t">
            <a:spAutoFit/>
          </a:bodyPr>
          <a:lstStyle/>
          <a:p>
            <a:r>
              <a:rPr lang="fr-FR">
                <a:solidFill>
                  <a:srgbClr val="FFFFFF"/>
                </a:solidFill>
                <a:latin typeface="Arial" panose="020B0604020202020204" pitchFamily="34" charset="0"/>
                <a:ea typeface="+mn-lt"/>
                <a:cs typeface="Arial" panose="020B0604020202020204" pitchFamily="34" charset="0"/>
              </a:rPr>
              <a:t>Des mesures de protection doivent être prises :</a:t>
            </a:r>
            <a:endParaRPr lang="en-US">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E82DCF2D-3234-411E-F909-7CFF4C7AA7C9}"/>
              </a:ext>
            </a:extLst>
          </p:cNvPr>
          <p:cNvSpPr txBox="1"/>
          <p:nvPr/>
        </p:nvSpPr>
        <p:spPr>
          <a:xfrm>
            <a:off x="702472" y="3925252"/>
            <a:ext cx="10056896" cy="369332"/>
          </a:xfrm>
          <a:prstGeom prst="rect">
            <a:avLst/>
          </a:prstGeom>
          <a:noFill/>
        </p:spPr>
        <p:txBody>
          <a:bodyPr wrap="square" lIns="91440" tIns="45720" rIns="91440" bIns="45720" anchor="t">
            <a:spAutoFit/>
          </a:bodyPr>
          <a:lstStyle/>
          <a:p>
            <a:r>
              <a:rPr lang="fr-FR">
                <a:solidFill>
                  <a:srgbClr val="FFFFFF"/>
                </a:solidFill>
                <a:latin typeface="Arial" panose="020B0604020202020204" pitchFamily="34" charset="0"/>
                <a:ea typeface="Open Sans"/>
                <a:cs typeface="Arial" panose="020B0604020202020204" pitchFamily="34" charset="0"/>
              </a:rPr>
              <a:t>Une protection doit être envisagée et offerte en cas d’incident :</a:t>
            </a:r>
            <a:endParaRPr lang="en-US">
              <a:solidFill>
                <a:srgbClr val="FFFFFF"/>
              </a:solidFill>
              <a:latin typeface="Arial" panose="020B0604020202020204" pitchFamily="34" charset="0"/>
              <a:ea typeface="Open Sans"/>
              <a:cs typeface="Arial" panose="020B0604020202020204" pitchFamily="34" charset="0"/>
            </a:endParaRPr>
          </a:p>
        </p:txBody>
      </p:sp>
      <p:sp>
        <p:nvSpPr>
          <p:cNvPr id="7" name="TextBox 6">
            <a:extLst>
              <a:ext uri="{FF2B5EF4-FFF2-40B4-BE49-F238E27FC236}">
                <a16:creationId xmlns:a16="http://schemas.microsoft.com/office/drawing/2014/main" id="{5287FF32-DC01-23B7-5A58-8EA012479AC2}"/>
              </a:ext>
            </a:extLst>
          </p:cNvPr>
          <p:cNvSpPr txBox="1"/>
          <p:nvPr/>
        </p:nvSpPr>
        <p:spPr>
          <a:xfrm>
            <a:off x="839869" y="4427231"/>
            <a:ext cx="10689550" cy="1200329"/>
          </a:xfrm>
          <a:prstGeom prst="rect">
            <a:avLst/>
          </a:prstGeom>
          <a:noFill/>
        </p:spPr>
        <p:txBody>
          <a:bodyPr wrap="square" lIns="91440" tIns="45720" rIns="91440" bIns="45720" anchor="t">
            <a:spAutoFit/>
          </a:bodyPr>
          <a:lstStyle/>
          <a:p>
            <a:pPr marL="285750" indent="-285750" fontAlgn="base">
              <a:buFont typeface="Arial" panose="020B0604020202020204" pitchFamily="34" charset="0"/>
              <a:buChar char="•"/>
            </a:pPr>
            <a:r>
              <a:rPr lang="fr-FR">
                <a:solidFill>
                  <a:srgbClr val="FFFFFF"/>
                </a:solidFill>
                <a:latin typeface="Arial"/>
                <a:ea typeface="Open Sans"/>
                <a:cs typeface="Arial"/>
              </a:rPr>
              <a:t>Sur le campus/les locaux de l’organisation</a:t>
            </a:r>
            <a:endParaRPr lang="en-US">
              <a:solidFill>
                <a:srgbClr val="FFFFFF"/>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a:solidFill>
                  <a:srgbClr val="FFFFFF"/>
                </a:solidFill>
                <a:latin typeface="Arial"/>
                <a:ea typeface="Open Sans"/>
                <a:cs typeface="Arial"/>
              </a:rPr>
              <a:t>En ligne </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ea typeface="Open Sans"/>
                <a:cs typeface="Arial"/>
              </a:rPr>
              <a:t>Lors d’un événement étudiant </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ea typeface="Open Sans"/>
                <a:cs typeface="Arial"/>
              </a:rPr>
              <a:t>À l’extérieur du campus, par exemple lors de conférences et d’activités de recherche sur le terrain</a:t>
            </a:r>
            <a:endParaRPr lang="en-US">
              <a:solidFill>
                <a:srgbClr val="FFFFFF"/>
              </a:solidFill>
              <a:latin typeface="Arial"/>
              <a:ea typeface="Open Sans"/>
              <a:cs typeface="Arial"/>
            </a:endParaRPr>
          </a:p>
        </p:txBody>
      </p:sp>
    </p:spTree>
    <p:extLst>
      <p:ext uri="{BB962C8B-B14F-4D97-AF65-F5344CB8AC3E}">
        <p14:creationId xmlns:p14="http://schemas.microsoft.com/office/powerpoint/2010/main" val="47329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DFD6DD4-CFDE-7961-CE81-076AF6238E16}"/>
              </a:ext>
            </a:extLst>
          </p:cNvPr>
          <p:cNvSpPr>
            <a:spLocks noGrp="1"/>
          </p:cNvSpPr>
          <p:nvPr>
            <p:ph type="title"/>
          </p:nvPr>
        </p:nvSpPr>
        <p:spPr>
          <a:xfrm>
            <a:off x="1052512" y="1129932"/>
            <a:ext cx="10086975" cy="778381"/>
          </a:xfrm>
        </p:spPr>
        <p:txBody>
          <a:bodyPr/>
          <a:lstStyle/>
          <a:p>
            <a:r>
              <a:rPr lang="fr-FR" b="1"/>
              <a:t>Trucs et astuces pour la protection</a:t>
            </a:r>
            <a:endParaRPr lang="en-US" b="1"/>
          </a:p>
        </p:txBody>
      </p:sp>
      <p:sp>
        <p:nvSpPr>
          <p:cNvPr id="5" name="TextBox 4">
            <a:extLst>
              <a:ext uri="{FF2B5EF4-FFF2-40B4-BE49-F238E27FC236}">
                <a16:creationId xmlns:a16="http://schemas.microsoft.com/office/drawing/2014/main" id="{7CDF490F-F2C7-E523-8F96-736ED8C8B1A0}"/>
              </a:ext>
            </a:extLst>
          </p:cNvPr>
          <p:cNvSpPr txBox="1"/>
          <p:nvPr/>
        </p:nvSpPr>
        <p:spPr>
          <a:xfrm>
            <a:off x="1052512" y="2443403"/>
            <a:ext cx="10193337" cy="646331"/>
          </a:xfrm>
          <a:prstGeom prst="rect">
            <a:avLst/>
          </a:prstGeom>
          <a:noFill/>
        </p:spPr>
        <p:txBody>
          <a:bodyPr wrap="square" lIns="91440" tIns="45720" rIns="91440" bIns="45720" anchor="t">
            <a:spAutoFit/>
          </a:bodyPr>
          <a:lstStyle/>
          <a:p>
            <a:pPr fontAlgn="base"/>
            <a:r>
              <a:rPr lang="fr-FR" b="1">
                <a:solidFill>
                  <a:schemeClr val="bg1"/>
                </a:solidFill>
                <a:latin typeface="Arial" panose="020B0604020202020204" pitchFamily="34" charset="0"/>
                <a:cs typeface="Arial" panose="020B0604020202020204" pitchFamily="34" charset="0"/>
              </a:rPr>
              <a:t>N’oubliez pas : </a:t>
            </a:r>
            <a:r>
              <a:rPr lang="fr-FR">
                <a:solidFill>
                  <a:schemeClr val="bg1"/>
                </a:solidFill>
                <a:latin typeface="Arial" panose="020B0604020202020204" pitchFamily="34" charset="0"/>
                <a:cs typeface="Arial" panose="020B0604020202020204" pitchFamily="34" charset="0"/>
              </a:rPr>
              <a:t>les mesures de protection sont déterminées au cas par cas, en tenant compte des exigences uniques de chaque situation et en proposant une gamme de solutions potentielles.</a:t>
            </a:r>
            <a:endParaRPr lang="en-US" sz="1800" i="0">
              <a:solidFill>
                <a:schemeClr val="bg1"/>
              </a:solidFill>
              <a:effectLst/>
              <a:latin typeface="Arial" panose="020B0604020202020204" pitchFamily="34" charset="0"/>
              <a:ea typeface="Open Sans"/>
              <a:cs typeface="Arial" panose="020B0604020202020204" pitchFamily="34" charset="0"/>
            </a:endParaRPr>
          </a:p>
        </p:txBody>
      </p:sp>
      <p:sp>
        <p:nvSpPr>
          <p:cNvPr id="6" name="Shape 2613">
            <a:extLst>
              <a:ext uri="{FF2B5EF4-FFF2-40B4-BE49-F238E27FC236}">
                <a16:creationId xmlns:a16="http://schemas.microsoft.com/office/drawing/2014/main" id="{8D863D94-9512-F4E9-D9A0-AD5A01EB0561}"/>
              </a:ext>
            </a:extLst>
          </p:cNvPr>
          <p:cNvSpPr/>
          <p:nvPr/>
        </p:nvSpPr>
        <p:spPr>
          <a:xfrm>
            <a:off x="393952" y="3502886"/>
            <a:ext cx="472841" cy="471228"/>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7" name="Shape 2619">
            <a:extLst>
              <a:ext uri="{FF2B5EF4-FFF2-40B4-BE49-F238E27FC236}">
                <a16:creationId xmlns:a16="http://schemas.microsoft.com/office/drawing/2014/main" id="{7B60B40E-72EC-BD44-2479-D407366BC4B4}"/>
              </a:ext>
            </a:extLst>
          </p:cNvPr>
          <p:cNvSpPr/>
          <p:nvPr/>
        </p:nvSpPr>
        <p:spPr>
          <a:xfrm>
            <a:off x="393952" y="2513587"/>
            <a:ext cx="436242" cy="490654"/>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TextBox 7">
            <a:extLst>
              <a:ext uri="{FF2B5EF4-FFF2-40B4-BE49-F238E27FC236}">
                <a16:creationId xmlns:a16="http://schemas.microsoft.com/office/drawing/2014/main" id="{BC3BF18B-B84D-4985-B032-DB994F17A62C}"/>
              </a:ext>
            </a:extLst>
          </p:cNvPr>
          <p:cNvSpPr txBox="1"/>
          <p:nvPr/>
        </p:nvSpPr>
        <p:spPr>
          <a:xfrm>
            <a:off x="1052512" y="3429000"/>
            <a:ext cx="10764252" cy="2862322"/>
          </a:xfrm>
          <a:prstGeom prst="rect">
            <a:avLst/>
          </a:prstGeom>
          <a:noFill/>
        </p:spPr>
        <p:txBody>
          <a:bodyPr wrap="square" lIns="91440" tIns="45720" rIns="91440" bIns="45720" anchor="t">
            <a:spAutoFit/>
          </a:bodyPr>
          <a:lstStyle/>
          <a:p>
            <a:pPr fontAlgn="base"/>
            <a:r>
              <a:rPr lang="fr-FR">
                <a:solidFill>
                  <a:srgbClr val="FFFFFF"/>
                </a:solidFill>
                <a:latin typeface="Arial" panose="020B0604020202020204" pitchFamily="34" charset="0"/>
                <a:cs typeface="Arial" panose="020B0604020202020204" pitchFamily="34" charset="0"/>
              </a:rPr>
              <a:t>Procédure de signalement : des dispositions efficaces en matière de signalement doivent être mises en place, afin que l’établissement puisse offrir une protection en cas de besoin. </a:t>
            </a:r>
          </a:p>
          <a:p>
            <a:pPr fontAlgn="base"/>
            <a:endParaRPr lang="fr-FR">
              <a:solidFill>
                <a:srgbClr val="FFFFFF"/>
              </a:solidFill>
              <a:latin typeface="Arial" panose="020B0604020202020204" pitchFamily="34" charset="0"/>
              <a:cs typeface="Arial" panose="020B0604020202020204" pitchFamily="34" charset="0"/>
            </a:endParaRPr>
          </a:p>
          <a:p>
            <a:pPr fontAlgn="base"/>
            <a:r>
              <a:rPr lang="fr-FR">
                <a:solidFill>
                  <a:srgbClr val="FFFFFF"/>
                </a:solidFill>
                <a:latin typeface="Arial" panose="020B0604020202020204" pitchFamily="34" charset="0"/>
                <a:cs typeface="Arial" panose="020B0604020202020204" pitchFamily="34" charset="0"/>
              </a:rPr>
              <a:t>Le signalement doit être possible par le biais de différentes options :</a:t>
            </a:r>
          </a:p>
          <a:p>
            <a:pPr marL="285750" indent="-285750" fontAlgn="base">
              <a:buFont typeface="Arial" panose="020B0604020202020204" pitchFamily="34" charset="0"/>
              <a:buChar char="•"/>
            </a:pPr>
            <a:r>
              <a:rPr lang="fr-FR">
                <a:solidFill>
                  <a:srgbClr val="FFFFFF"/>
                </a:solidFill>
                <a:latin typeface="Arial"/>
                <a:cs typeface="Arial"/>
              </a:rPr>
              <a:t>En personne et en ligne</a:t>
            </a:r>
            <a:endParaRPr lang="en-US">
              <a:solidFill>
                <a:srgbClr val="FFFFFF"/>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a:solidFill>
                  <a:srgbClr val="FFFFFF"/>
                </a:solidFill>
                <a:latin typeface="Arial"/>
                <a:cs typeface="Arial"/>
              </a:rPr>
              <a:t>Anonyme ou non</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cs typeface="Arial"/>
              </a:rPr>
              <a:t>Formel ou informel</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cs typeface="Arial"/>
              </a:rPr>
              <a:t>Dans différentes langues</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cs typeface="Arial"/>
              </a:rPr>
              <a:t>Accessible 24h/24 et 7j/7</a:t>
            </a:r>
            <a:endParaRPr lang="en-US">
              <a:solidFill>
                <a:srgbClr val="FFFFFF"/>
              </a:solidFill>
              <a:latin typeface="Arial"/>
              <a:ea typeface="Open Sans"/>
              <a:cs typeface="Arial"/>
            </a:endParaRPr>
          </a:p>
          <a:p>
            <a:pPr marL="285750" indent="-285750">
              <a:buFont typeface="Arial" panose="020B0604020202020204" pitchFamily="34" charset="0"/>
              <a:buChar char="•"/>
            </a:pPr>
            <a:r>
              <a:rPr lang="fr-FR">
                <a:solidFill>
                  <a:srgbClr val="FFFFFF"/>
                </a:solidFill>
                <a:latin typeface="Arial"/>
                <a:cs typeface="Arial"/>
              </a:rPr>
              <a:t>Possibilité de se présenter à l’établissement d’origine pour les </a:t>
            </a:r>
            <a:r>
              <a:rPr lang="fr-FR" err="1">
                <a:solidFill>
                  <a:srgbClr val="FFFFFF"/>
                </a:solidFill>
                <a:latin typeface="Arial"/>
                <a:cs typeface="Arial"/>
              </a:rPr>
              <a:t>chercheur.e.s</a:t>
            </a:r>
            <a:r>
              <a:rPr lang="fr-FR">
                <a:solidFill>
                  <a:srgbClr val="FFFFFF"/>
                </a:solidFill>
                <a:latin typeface="Arial"/>
                <a:cs typeface="Arial"/>
              </a:rPr>
              <a:t> mobiles</a:t>
            </a:r>
            <a:endParaRPr lang="en-US">
              <a:solidFill>
                <a:srgbClr val="FFFFFF"/>
              </a:solidFill>
              <a:latin typeface="Arial"/>
              <a:ea typeface="Open Sans"/>
              <a:cs typeface="Arial"/>
            </a:endParaRPr>
          </a:p>
        </p:txBody>
      </p:sp>
    </p:spTree>
    <p:extLst>
      <p:ext uri="{BB962C8B-B14F-4D97-AF65-F5344CB8AC3E}">
        <p14:creationId xmlns:p14="http://schemas.microsoft.com/office/powerpoint/2010/main" val="320637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7F98E95-9D30-8069-3724-099A62DB7BC3}"/>
              </a:ext>
            </a:extLst>
          </p:cNvPr>
          <p:cNvSpPr>
            <a:spLocks noGrp="1"/>
          </p:cNvSpPr>
          <p:nvPr>
            <p:ph type="title"/>
          </p:nvPr>
        </p:nvSpPr>
        <p:spPr>
          <a:xfrm>
            <a:off x="1052512" y="1129932"/>
            <a:ext cx="10086975" cy="778381"/>
          </a:xfrm>
        </p:spPr>
        <p:txBody>
          <a:bodyPr/>
          <a:lstStyle/>
          <a:p>
            <a:r>
              <a:rPr lang="fr-FR" b="1"/>
              <a:t>Trucs et astuces pour la protection</a:t>
            </a:r>
            <a:endParaRPr lang="en-US" b="1"/>
          </a:p>
        </p:txBody>
      </p:sp>
      <p:sp>
        <p:nvSpPr>
          <p:cNvPr id="5" name="TextBox 4">
            <a:extLst>
              <a:ext uri="{FF2B5EF4-FFF2-40B4-BE49-F238E27FC236}">
                <a16:creationId xmlns:a16="http://schemas.microsoft.com/office/drawing/2014/main" id="{C0A02E91-94DF-FB50-7D49-D1B406FB792E}"/>
              </a:ext>
            </a:extLst>
          </p:cNvPr>
          <p:cNvSpPr txBox="1"/>
          <p:nvPr/>
        </p:nvSpPr>
        <p:spPr>
          <a:xfrm>
            <a:off x="1052512" y="2418834"/>
            <a:ext cx="5360988" cy="646331"/>
          </a:xfrm>
          <a:prstGeom prst="rect">
            <a:avLst/>
          </a:prstGeom>
          <a:noFill/>
        </p:spPr>
        <p:txBody>
          <a:bodyPr wrap="square" lIns="91440" tIns="45720" rIns="91440" bIns="45720" anchor="t">
            <a:spAutoFit/>
          </a:bodyPr>
          <a:lstStyle/>
          <a:p>
            <a:r>
              <a:rPr lang="fr-FR">
                <a:solidFill>
                  <a:srgbClr val="FFFFFF"/>
                </a:solidFill>
                <a:latin typeface="Arial" panose="020B0604020202020204" pitchFamily="34" charset="0"/>
                <a:cs typeface="Arial" panose="020B0604020202020204" pitchFamily="34" charset="0"/>
              </a:rPr>
              <a:t>Ayez des paramètres et des procédures qui permettent une réponse rapide</a:t>
            </a:r>
            <a:endParaRPr lang="LID4096">
              <a:solidFill>
                <a:srgbClr val="FFFFFF"/>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DF21706-A30B-DBF2-606D-EEC828234A53}"/>
              </a:ext>
            </a:extLst>
          </p:cNvPr>
          <p:cNvSpPr txBox="1"/>
          <p:nvPr/>
        </p:nvSpPr>
        <p:spPr>
          <a:xfrm>
            <a:off x="1052512" y="3435079"/>
            <a:ext cx="4789488"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Évitez les procédures qui exigent que </a:t>
            </a:r>
            <a:r>
              <a:rPr lang="fr-FR" err="1">
                <a:latin typeface="Arial" panose="020B0604020202020204" pitchFamily="34" charset="0"/>
                <a:cs typeface="Arial" panose="020B0604020202020204" pitchFamily="34" charset="0"/>
              </a:rPr>
              <a:t>le.a</a:t>
            </a:r>
            <a:r>
              <a:rPr lang="fr-FR">
                <a:latin typeface="Arial" panose="020B0604020202020204" pitchFamily="34" charset="0"/>
                <a:cs typeface="Arial" panose="020B0604020202020204" pitchFamily="34" charset="0"/>
              </a:rPr>
              <a:t> </a:t>
            </a:r>
            <a:r>
              <a:rPr lang="fr-FR" err="1">
                <a:latin typeface="Arial" panose="020B0604020202020204" pitchFamily="34" charset="0"/>
                <a:cs typeface="Arial" panose="020B0604020202020204" pitchFamily="34" charset="0"/>
              </a:rPr>
              <a:t>supérieur.e</a:t>
            </a:r>
            <a:r>
              <a:rPr lang="fr-FR">
                <a:latin typeface="Arial" panose="020B0604020202020204" pitchFamily="34" charset="0"/>
                <a:cs typeface="Arial" panose="020B0604020202020204" pitchFamily="34" charset="0"/>
              </a:rPr>
              <a:t> ou </a:t>
            </a:r>
            <a:r>
              <a:rPr lang="fr-FR" err="1">
                <a:latin typeface="Arial" panose="020B0604020202020204" pitchFamily="34" charset="0"/>
                <a:cs typeface="Arial" panose="020B0604020202020204" pitchFamily="34" charset="0"/>
              </a:rPr>
              <a:t>le.a</a:t>
            </a:r>
            <a:r>
              <a:rPr lang="fr-FR">
                <a:latin typeface="Arial" panose="020B0604020202020204" pitchFamily="34" charset="0"/>
                <a:cs typeface="Arial" panose="020B0604020202020204" pitchFamily="34" charset="0"/>
              </a:rPr>
              <a:t> superviseur.se soit </a:t>
            </a:r>
            <a:r>
              <a:rPr lang="fr-FR" err="1">
                <a:latin typeface="Arial" panose="020B0604020202020204" pitchFamily="34" charset="0"/>
                <a:cs typeface="Arial" panose="020B0604020202020204" pitchFamily="34" charset="0"/>
              </a:rPr>
              <a:t>contacté.e</a:t>
            </a:r>
            <a:r>
              <a:rPr lang="fr-FR">
                <a:latin typeface="Arial" panose="020B0604020202020204" pitchFamily="34" charset="0"/>
                <a:cs typeface="Arial" panose="020B0604020202020204" pitchFamily="34" charset="0"/>
              </a:rPr>
              <a:t> en premier</a:t>
            </a:r>
            <a:endParaRPr lang="en-GB">
              <a:latin typeface="Arial" panose="020B0604020202020204" pitchFamily="34" charset="0"/>
              <a:cs typeface="Arial" panose="020B0604020202020204" pitchFamily="34" charset="0"/>
            </a:endParaRPr>
          </a:p>
        </p:txBody>
      </p:sp>
      <p:sp>
        <p:nvSpPr>
          <p:cNvPr id="7" name="Shape 2526">
            <a:extLst>
              <a:ext uri="{FF2B5EF4-FFF2-40B4-BE49-F238E27FC236}">
                <a16:creationId xmlns:a16="http://schemas.microsoft.com/office/drawing/2014/main" id="{D048FDD9-2CF3-66F3-AFE0-20A0A2BC95EB}"/>
              </a:ext>
            </a:extLst>
          </p:cNvPr>
          <p:cNvSpPr/>
          <p:nvPr/>
        </p:nvSpPr>
        <p:spPr>
          <a:xfrm>
            <a:off x="384408" y="2434826"/>
            <a:ext cx="494995" cy="483177"/>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8" name="Shape 2549">
            <a:extLst>
              <a:ext uri="{FF2B5EF4-FFF2-40B4-BE49-F238E27FC236}">
                <a16:creationId xmlns:a16="http://schemas.microsoft.com/office/drawing/2014/main" id="{E1DB6823-56F5-01C3-DEC8-70DBE302F758}"/>
              </a:ext>
            </a:extLst>
          </p:cNvPr>
          <p:cNvSpPr/>
          <p:nvPr/>
        </p:nvSpPr>
        <p:spPr>
          <a:xfrm>
            <a:off x="381613" y="3483193"/>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E776AF10-C6C9-C91E-B18B-D0796F728188}"/>
              </a:ext>
            </a:extLst>
          </p:cNvPr>
          <p:cNvSpPr/>
          <p:nvPr/>
        </p:nvSpPr>
        <p:spPr>
          <a:xfrm>
            <a:off x="6330692" y="237346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71">
            <a:extLst>
              <a:ext uri="{FF2B5EF4-FFF2-40B4-BE49-F238E27FC236}">
                <a16:creationId xmlns:a16="http://schemas.microsoft.com/office/drawing/2014/main" id="{32C51EFA-182E-1EFC-9C1C-02F5F9BAFD10}"/>
              </a:ext>
            </a:extLst>
          </p:cNvPr>
          <p:cNvSpPr/>
          <p:nvPr/>
        </p:nvSpPr>
        <p:spPr>
          <a:xfrm>
            <a:off x="373944" y="4807251"/>
            <a:ext cx="332790" cy="332279"/>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A3C2913F-C41D-E821-F59D-25D98288FBBE}"/>
              </a:ext>
            </a:extLst>
          </p:cNvPr>
          <p:cNvSpPr txBox="1"/>
          <p:nvPr/>
        </p:nvSpPr>
        <p:spPr>
          <a:xfrm>
            <a:off x="7025221" y="2293571"/>
            <a:ext cx="5029200" cy="646331"/>
          </a:xfrm>
          <a:prstGeom prst="rect">
            <a:avLst/>
          </a:prstGeom>
          <a:noFill/>
        </p:spPr>
        <p:txBody>
          <a:bodyPr wrap="square" lIns="91440" tIns="45720" rIns="91440" bIns="45720" anchor="t">
            <a:spAutoFit/>
          </a:bodyPr>
          <a:lstStyle/>
          <a:p>
            <a:r>
              <a:rPr lang="fr-FR">
                <a:solidFill>
                  <a:srgbClr val="FFFFFF"/>
                </a:solidFill>
                <a:latin typeface="Arial" panose="020B0604020202020204" pitchFamily="34" charset="0"/>
                <a:cs typeface="Arial" panose="020B0604020202020204" pitchFamily="34" charset="0"/>
              </a:rPr>
              <a:t>Fournissez des informations complètes sur les sanctions possibles</a:t>
            </a:r>
            <a:endParaRPr lang="en-US">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88544D39-E4A4-07B1-07D6-7477A70BE484}"/>
              </a:ext>
            </a:extLst>
          </p:cNvPr>
          <p:cNvSpPr txBox="1"/>
          <p:nvPr/>
        </p:nvSpPr>
        <p:spPr>
          <a:xfrm>
            <a:off x="999067" y="4708209"/>
            <a:ext cx="5136113" cy="646331"/>
          </a:xfrm>
          <a:prstGeom prst="rect">
            <a:avLst/>
          </a:prstGeom>
          <a:noFill/>
        </p:spPr>
        <p:txBody>
          <a:bodyPr wrap="square">
            <a:spAutoFit/>
          </a:bodyPr>
          <a:lstStyle/>
          <a:p>
            <a:r>
              <a:rPr lang="fr-FR">
                <a:solidFill>
                  <a:srgbClr val="FFFFFF"/>
                </a:solidFill>
                <a:latin typeface="Arial" panose="020B0604020202020204" pitchFamily="34" charset="0"/>
                <a:cs typeface="Arial" panose="020B0604020202020204" pitchFamily="34" charset="0"/>
              </a:rPr>
              <a:t>Évitez les « avertissements » dans les espaces de signalement des incidents</a:t>
            </a:r>
            <a:endParaRPr lang="en-US">
              <a:solidFill>
                <a:srgbClr val="FFFFFF"/>
              </a:solidFill>
              <a:latin typeface="Arial" panose="020B0604020202020204" pitchFamily="34" charset="0"/>
              <a:cs typeface="Arial" panose="020B0604020202020204" pitchFamily="34" charset="0"/>
            </a:endParaRPr>
          </a:p>
        </p:txBody>
      </p:sp>
      <p:sp>
        <p:nvSpPr>
          <p:cNvPr id="13" name="TextBox 1">
            <a:extLst>
              <a:ext uri="{FF2B5EF4-FFF2-40B4-BE49-F238E27FC236}">
                <a16:creationId xmlns:a16="http://schemas.microsoft.com/office/drawing/2014/main" id="{9085B4A7-7F1F-3CEC-66F2-9E14C0A383A3}"/>
              </a:ext>
            </a:extLst>
          </p:cNvPr>
          <p:cNvSpPr txBox="1"/>
          <p:nvPr/>
        </p:nvSpPr>
        <p:spPr>
          <a:xfrm>
            <a:off x="7025932" y="4885506"/>
            <a:ext cx="4426833" cy="1200329"/>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chemeClr val="bg1"/>
                </a:solidFill>
                <a:latin typeface="Arial" panose="020B0604020202020204" pitchFamily="34" charset="0"/>
                <a:cs typeface="Arial" panose="020B0604020202020204" pitchFamily="34" charset="0"/>
              </a:rPr>
              <a:t>Prévoyez un financement d’urgence pour permettre le départ, dans les cas qui se produisent lors de visites sur le terrain et de conférences</a:t>
            </a:r>
            <a:endParaRPr lang="en-US">
              <a:solidFill>
                <a:schemeClr val="bg1"/>
              </a:solidFill>
              <a:latin typeface="Arial" panose="020B0604020202020204" pitchFamily="34" charset="0"/>
              <a:ea typeface="Open Sans"/>
              <a:cs typeface="Arial" panose="020B0604020202020204" pitchFamily="34" charset="0"/>
            </a:endParaRPr>
          </a:p>
        </p:txBody>
      </p:sp>
      <p:sp>
        <p:nvSpPr>
          <p:cNvPr id="14" name="Shape 2568">
            <a:extLst>
              <a:ext uri="{FF2B5EF4-FFF2-40B4-BE49-F238E27FC236}">
                <a16:creationId xmlns:a16="http://schemas.microsoft.com/office/drawing/2014/main" id="{BF7B4BD8-52C8-B931-4BBF-6B8B3FDD0120}"/>
              </a:ext>
            </a:extLst>
          </p:cNvPr>
          <p:cNvSpPr/>
          <p:nvPr/>
        </p:nvSpPr>
        <p:spPr>
          <a:xfrm>
            <a:off x="6348082" y="5018980"/>
            <a:ext cx="464948" cy="5407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3E675111-3459-0DBA-C7F8-8C0F66820035}"/>
              </a:ext>
            </a:extLst>
          </p:cNvPr>
          <p:cNvSpPr txBox="1"/>
          <p:nvPr/>
        </p:nvSpPr>
        <p:spPr>
          <a:xfrm>
            <a:off x="7068265" y="3214577"/>
            <a:ext cx="4384500" cy="1477328"/>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chemeClr val="bg1"/>
                </a:solidFill>
                <a:latin typeface="Arial" panose="020B0604020202020204" pitchFamily="34" charset="0"/>
                <a:cs typeface="Arial" panose="020B0604020202020204" pitchFamily="34" charset="0"/>
              </a:rPr>
              <a:t>Mettez en place des dispositifs de lutte contre la violence en ligne (réseaux sociaux, enseignement en ligne, e-mail, etc.) afin de signaler les incidents et d’obtenir de l’aide</a:t>
            </a:r>
            <a:endParaRPr lang="en-US">
              <a:solidFill>
                <a:schemeClr val="bg1"/>
              </a:solidFill>
              <a:latin typeface="Arial" panose="020B0604020202020204" pitchFamily="34" charset="0"/>
              <a:ea typeface="Open Sans"/>
              <a:cs typeface="Arial" panose="020B0604020202020204" pitchFamily="34" charset="0"/>
            </a:endParaRPr>
          </a:p>
        </p:txBody>
      </p:sp>
      <p:sp>
        <p:nvSpPr>
          <p:cNvPr id="16" name="Shape 2541">
            <a:extLst>
              <a:ext uri="{FF2B5EF4-FFF2-40B4-BE49-F238E27FC236}">
                <a16:creationId xmlns:a16="http://schemas.microsoft.com/office/drawing/2014/main" id="{76E26059-F34C-734C-1EEE-D44EE5EF5560}"/>
              </a:ext>
            </a:extLst>
          </p:cNvPr>
          <p:cNvSpPr/>
          <p:nvPr/>
        </p:nvSpPr>
        <p:spPr>
          <a:xfrm>
            <a:off x="6333971" y="3555129"/>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110328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p:bldP spid="12" grpId="0"/>
      <p:bldP spid="13" grpId="0"/>
      <p:bldP spid="14" grpId="0" animBg="1"/>
      <p:bldP spid="15" grpId="0"/>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8427BB3-C6E4-BAC5-C500-615395DC02BA}"/>
              </a:ext>
            </a:extLst>
          </p:cNvPr>
          <p:cNvSpPr>
            <a:spLocks noGrp="1"/>
          </p:cNvSpPr>
          <p:nvPr>
            <p:ph type="title"/>
          </p:nvPr>
        </p:nvSpPr>
        <p:spPr>
          <a:xfrm>
            <a:off x="1046922" y="865233"/>
            <a:ext cx="10086975" cy="778381"/>
          </a:xfrm>
        </p:spPr>
        <p:txBody>
          <a:bodyPr/>
          <a:lstStyle/>
          <a:p>
            <a:r>
              <a:rPr lang="fr-FR" b="1">
                <a:latin typeface="open sans"/>
                <a:cs typeface="Calibri"/>
              </a:rPr>
              <a:t>Outil de lutte contre le harcèlement; </a:t>
            </a:r>
            <a:r>
              <a:rPr lang="en-GB" b="1">
                <a:latin typeface="open sans"/>
                <a:cs typeface="Calibri"/>
              </a:rPr>
              <a:t>Combat Harassment Tool (CHAT), </a:t>
            </a:r>
            <a:r>
              <a:rPr lang="en-GB" b="1" err="1">
                <a:latin typeface="open sans"/>
                <a:cs typeface="Calibri"/>
              </a:rPr>
              <a:t>KULeuven</a:t>
            </a:r>
            <a:r>
              <a:rPr lang="en-GB" b="1">
                <a:latin typeface="open sans"/>
                <a:cs typeface="Calibri"/>
              </a:rPr>
              <a:t>, Belgique</a:t>
            </a:r>
            <a:endParaRPr lang="en-US" b="1">
              <a:latin typeface="open sans"/>
            </a:endParaRPr>
          </a:p>
        </p:txBody>
      </p:sp>
      <p:pic>
        <p:nvPicPr>
          <p:cNvPr id="4" name="Picture 3" descr="A group of men looking at a computer&#10;&#10;Description automatically generated">
            <a:extLst>
              <a:ext uri="{FF2B5EF4-FFF2-40B4-BE49-F238E27FC236}">
                <a16:creationId xmlns:a16="http://schemas.microsoft.com/office/drawing/2014/main" id="{6B6439C6-B516-5239-9CE9-764CDBE73201}"/>
              </a:ext>
            </a:extLst>
          </p:cNvPr>
          <p:cNvPicPr>
            <a:picLocks noChangeAspect="1"/>
          </p:cNvPicPr>
          <p:nvPr/>
        </p:nvPicPr>
        <p:blipFill>
          <a:blip r:embed="rId3"/>
          <a:stretch>
            <a:fillRect/>
          </a:stretch>
        </p:blipFill>
        <p:spPr>
          <a:xfrm>
            <a:off x="1989365" y="2209747"/>
            <a:ext cx="7587342" cy="4044149"/>
          </a:xfrm>
          <a:prstGeom prst="rect">
            <a:avLst/>
          </a:prstGeom>
        </p:spPr>
      </p:pic>
    </p:spTree>
    <p:extLst>
      <p:ext uri="{BB962C8B-B14F-4D97-AF65-F5344CB8AC3E}">
        <p14:creationId xmlns:p14="http://schemas.microsoft.com/office/powerpoint/2010/main" val="1982635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a:t>Programme</a:t>
            </a:r>
            <a:endParaRPr lang="en-GB" dirty="0">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570608" y="2277070"/>
            <a:ext cx="11155302"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600"/>
              </a:spcAft>
            </a:pPr>
            <a:r>
              <a:rPr lang="fr-FR" sz="1600">
                <a:solidFill>
                  <a:schemeClr val="bg1"/>
                </a:solidFill>
                <a:latin typeface="Arial" panose="020B0604020202020204" pitchFamily="34" charset="0"/>
                <a:ea typeface="Open Sans"/>
                <a:cs typeface="Arial" panose="020B0604020202020204" pitchFamily="34" charset="0"/>
              </a:rPr>
              <a:t>09:15 – 09:30 Démo MIRO (facultatif)</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09:30 – 09:50 Introduction et attentes</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09:50 – 10:10 Étude de cas et compréhension de la violence fondée sur le genre</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10:10 – 10:30 Définition de la violence fondée sur le genre; et faits et chiffres importants</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10:30 – 10:50 Exercice 1 : Catégorisation des formes de violence fondée sur le genre</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10:50 – 11:10 Présentation du cadre conceptuel UniSAFE 7P et présentation de la boîte à outils</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11:10 – 11:20 Pause</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11:20 – 12:20 Prévalence; Prévention; </a:t>
            </a:r>
            <a:r>
              <a:rPr lang="en-GB" sz="1600">
                <a:solidFill>
                  <a:schemeClr val="bg1"/>
                </a:solidFill>
                <a:latin typeface="Arial" panose="020B0604020202020204" pitchFamily="34" charset="0"/>
                <a:ea typeface="Open Sans"/>
                <a:cs typeface="Arial" panose="020B0604020202020204" pitchFamily="34" charset="0"/>
              </a:rPr>
              <a:t>Protection</a:t>
            </a:r>
            <a:endParaRPr lang="fr-FR" sz="1600">
              <a:solidFill>
                <a:schemeClr val="bg1"/>
              </a:solidFill>
              <a:latin typeface="Arial" panose="020B0604020202020204" pitchFamily="34" charset="0"/>
              <a:ea typeface="Open Sans"/>
              <a:cs typeface="Arial" panose="020B0604020202020204" pitchFamily="34" charset="0"/>
            </a:endParaRP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12:20 – 13:20 Pause déjeuner</a:t>
            </a:r>
            <a:endParaRPr lang="en-GB" sz="1600">
              <a:solidFill>
                <a:schemeClr val="bg1"/>
              </a:solidFill>
              <a:latin typeface="Arial" panose="020B0604020202020204" pitchFamily="34" charset="0"/>
              <a:ea typeface="Open Sans"/>
              <a:cs typeface="Arial" panose="020B0604020202020204" pitchFamily="34" charset="0"/>
            </a:endParaRPr>
          </a:p>
          <a:p>
            <a:pPr>
              <a:spcAft>
                <a:spcPts val="600"/>
              </a:spcAft>
            </a:pPr>
            <a:r>
              <a:rPr lang="en-GB" sz="1600">
                <a:solidFill>
                  <a:schemeClr val="bg1"/>
                </a:solidFill>
                <a:latin typeface="Arial" panose="020B0604020202020204" pitchFamily="34" charset="0"/>
                <a:ea typeface="Open Sans"/>
                <a:cs typeface="Arial" panose="020B0604020202020204" pitchFamily="34" charset="0"/>
              </a:rPr>
              <a:t>13</a:t>
            </a:r>
            <a:r>
              <a:rPr lang="fr-FR" sz="1600">
                <a:solidFill>
                  <a:schemeClr val="bg1"/>
                </a:solidFill>
                <a:latin typeface="Arial" panose="020B0604020202020204" pitchFamily="34" charset="0"/>
                <a:ea typeface="Open Sans"/>
                <a:cs typeface="Arial" panose="020B0604020202020204" pitchFamily="34" charset="0"/>
              </a:rPr>
              <a:t>:</a:t>
            </a:r>
            <a:r>
              <a:rPr lang="en-GB" sz="1600">
                <a:solidFill>
                  <a:schemeClr val="bg1"/>
                </a:solidFill>
                <a:latin typeface="Arial" panose="020B0604020202020204" pitchFamily="34" charset="0"/>
                <a:ea typeface="Open Sans"/>
                <a:cs typeface="Arial" panose="020B0604020202020204" pitchFamily="34" charset="0"/>
              </a:rPr>
              <a:t>20 – 14</a:t>
            </a:r>
            <a:r>
              <a:rPr lang="fr-FR" sz="1600">
                <a:solidFill>
                  <a:schemeClr val="bg1"/>
                </a:solidFill>
                <a:latin typeface="Arial" panose="020B0604020202020204" pitchFamily="34" charset="0"/>
                <a:ea typeface="Open Sans"/>
                <a:cs typeface="Arial" panose="020B0604020202020204" pitchFamily="34" charset="0"/>
              </a:rPr>
              <a:t>:</a:t>
            </a:r>
            <a:r>
              <a:rPr lang="en-GB" sz="1600">
                <a:solidFill>
                  <a:schemeClr val="bg1"/>
                </a:solidFill>
                <a:latin typeface="Arial" panose="020B0604020202020204" pitchFamily="34" charset="0"/>
                <a:ea typeface="Open Sans"/>
                <a:cs typeface="Arial" panose="020B0604020202020204" pitchFamily="34" charset="0"/>
              </a:rPr>
              <a:t>40 </a:t>
            </a:r>
            <a:r>
              <a:rPr lang="en-GB" sz="1600" err="1">
                <a:solidFill>
                  <a:schemeClr val="bg1"/>
                </a:solidFill>
                <a:latin typeface="Arial" panose="020B0604020202020204" pitchFamily="34" charset="0"/>
                <a:ea typeface="Open Sans"/>
                <a:cs typeface="Arial" panose="020B0604020202020204" pitchFamily="34" charset="0"/>
              </a:rPr>
              <a:t>Poursuites</a:t>
            </a:r>
            <a:r>
              <a:rPr lang="en-GB" sz="1600">
                <a:solidFill>
                  <a:schemeClr val="bg1"/>
                </a:solidFill>
                <a:latin typeface="Arial" panose="020B0604020202020204" pitchFamily="34" charset="0"/>
                <a:ea typeface="Open Sans"/>
                <a:cs typeface="Arial" panose="020B0604020202020204" pitchFamily="34" charset="0"/>
              </a:rPr>
              <a:t>; </a:t>
            </a:r>
            <a:r>
              <a:rPr lang="fr-FR" sz="1600">
                <a:solidFill>
                  <a:schemeClr val="bg1"/>
                </a:solidFill>
                <a:latin typeface="Arial" panose="020B0604020202020204" pitchFamily="34" charset="0"/>
                <a:ea typeface="Open Sans"/>
                <a:cs typeface="Arial" panose="020B0604020202020204" pitchFamily="34" charset="0"/>
              </a:rPr>
              <a:t>Prestation de services; </a:t>
            </a:r>
            <a:r>
              <a:rPr lang="en-GB" sz="1600" err="1">
                <a:solidFill>
                  <a:schemeClr val="bg1"/>
                </a:solidFill>
                <a:latin typeface="Arial" panose="020B0604020202020204" pitchFamily="34" charset="0"/>
                <a:ea typeface="Open Sans"/>
                <a:cs typeface="Arial" panose="020B0604020202020204" pitchFamily="34" charset="0"/>
              </a:rPr>
              <a:t>Partenariats</a:t>
            </a:r>
            <a:r>
              <a:rPr lang="en-GB" sz="1600">
                <a:solidFill>
                  <a:schemeClr val="bg1"/>
                </a:solidFill>
                <a:latin typeface="Arial" panose="020B0604020202020204" pitchFamily="34" charset="0"/>
                <a:ea typeface="Open Sans"/>
                <a:cs typeface="Arial" panose="020B0604020202020204" pitchFamily="34" charset="0"/>
              </a:rPr>
              <a:t>; Politiques</a:t>
            </a:r>
          </a:p>
          <a:p>
            <a:pPr>
              <a:spcAft>
                <a:spcPts val="600"/>
              </a:spcAft>
            </a:pPr>
            <a:r>
              <a:rPr lang="fr-FR" sz="1600">
                <a:solidFill>
                  <a:schemeClr val="bg1"/>
                </a:solidFill>
                <a:latin typeface="Arial" panose="020B0604020202020204" pitchFamily="34" charset="0"/>
                <a:ea typeface="Open Sans"/>
                <a:cs typeface="Arial" panose="020B0604020202020204" pitchFamily="34" charset="0"/>
              </a:rPr>
              <a:t>14:40 – 15:00 Séance de clôture et évaluation</a:t>
            </a:r>
          </a:p>
        </p:txBody>
      </p:sp>
    </p:spTree>
    <p:extLst>
      <p:ext uri="{BB962C8B-B14F-4D97-AF65-F5344CB8AC3E}">
        <p14:creationId xmlns:p14="http://schemas.microsoft.com/office/powerpoint/2010/main" val="6007093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0FBB536-C4D3-C90E-2F5F-1E2147438223}"/>
              </a:ext>
            </a:extLst>
          </p:cNvPr>
          <p:cNvSpPr>
            <a:spLocks noGrp="1"/>
          </p:cNvSpPr>
          <p:nvPr>
            <p:ph type="title"/>
          </p:nvPr>
        </p:nvSpPr>
        <p:spPr>
          <a:xfrm>
            <a:off x="1046922" y="889294"/>
            <a:ext cx="10086975" cy="778381"/>
          </a:xfrm>
        </p:spPr>
        <p:txBody>
          <a:bodyPr/>
          <a:lstStyle/>
          <a:p>
            <a:r>
              <a:rPr lang="en-GB" b="1" dirty="0" err="1"/>
              <a:t>Prennez</a:t>
            </a:r>
            <a:r>
              <a:rPr lang="en-GB" b="1" dirty="0"/>
              <a:t> la parole; </a:t>
            </a:r>
            <a:r>
              <a:rPr lang="en-GB" b="1" dirty="0" err="1"/>
              <a:t>Speakout</a:t>
            </a:r>
            <a:r>
              <a:rPr lang="en-GB" b="1" dirty="0"/>
              <a:t>, Technological University of Dublin, </a:t>
            </a:r>
            <a:r>
              <a:rPr lang="en-GB" b="1" dirty="0" err="1"/>
              <a:t>Irlande</a:t>
            </a:r>
            <a:endParaRPr lang="en-US" b="1" dirty="0"/>
          </a:p>
        </p:txBody>
      </p:sp>
      <p:pic>
        <p:nvPicPr>
          <p:cNvPr id="4" name="Picture 4" descr="A screenshot of a website&#10;&#10;Description automatically generated">
            <a:extLst>
              <a:ext uri="{FF2B5EF4-FFF2-40B4-BE49-F238E27FC236}">
                <a16:creationId xmlns:a16="http://schemas.microsoft.com/office/drawing/2014/main" id="{65E6F9EE-0D25-AAA4-1DB6-A79731F70291}"/>
              </a:ext>
            </a:extLst>
          </p:cNvPr>
          <p:cNvPicPr>
            <a:picLocks noChangeAspect="1"/>
          </p:cNvPicPr>
          <p:nvPr/>
        </p:nvPicPr>
        <p:blipFill>
          <a:blip r:embed="rId3"/>
          <a:stretch>
            <a:fillRect/>
          </a:stretch>
        </p:blipFill>
        <p:spPr>
          <a:xfrm>
            <a:off x="2571750" y="2054359"/>
            <a:ext cx="7478485" cy="4699732"/>
          </a:xfrm>
          <a:prstGeom prst="rect">
            <a:avLst/>
          </a:prstGeom>
        </p:spPr>
      </p:pic>
    </p:spTree>
    <p:extLst>
      <p:ext uri="{BB962C8B-B14F-4D97-AF65-F5344CB8AC3E}">
        <p14:creationId xmlns:p14="http://schemas.microsoft.com/office/powerpoint/2010/main" val="41909598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BE76F77-1087-6364-92B7-5612E33016FA}"/>
              </a:ext>
            </a:extLst>
          </p:cNvPr>
          <p:cNvSpPr txBox="1">
            <a:spLocks/>
          </p:cNvSpPr>
          <p:nvPr/>
        </p:nvSpPr>
        <p:spPr>
          <a:xfrm>
            <a:off x="1046922" y="342802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pPr algn="ctr"/>
            <a:r>
              <a:rPr lang="en-GB" sz="3200" b="1" dirty="0">
                <a:solidFill>
                  <a:srgbClr val="FFFFFF"/>
                </a:solidFill>
              </a:rPr>
              <a:t>Pause déjeuner – 1 </a:t>
            </a:r>
            <a:r>
              <a:rPr lang="en-GB" sz="3200" b="1" dirty="0" err="1">
                <a:solidFill>
                  <a:srgbClr val="FFFFFF"/>
                </a:solidFill>
              </a:rPr>
              <a:t>heure</a:t>
            </a:r>
            <a:endParaRPr lang="en-US" sz="3200" b="1" dirty="0"/>
          </a:p>
        </p:txBody>
      </p:sp>
    </p:spTree>
    <p:extLst>
      <p:ext uri="{BB962C8B-B14F-4D97-AF65-F5344CB8AC3E}">
        <p14:creationId xmlns:p14="http://schemas.microsoft.com/office/powerpoint/2010/main" val="12164249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t>Poursuites</a:t>
            </a:r>
            <a:r>
              <a:rPr lang="en-GB" b="1"/>
              <a:t> </a:t>
            </a:r>
            <a:endParaRPr lang="en-US" b="1"/>
          </a:p>
        </p:txBody>
      </p:sp>
      <p:sp>
        <p:nvSpPr>
          <p:cNvPr id="6" name="TextBox 5">
            <a:extLst>
              <a:ext uri="{FF2B5EF4-FFF2-40B4-BE49-F238E27FC236}">
                <a16:creationId xmlns:a16="http://schemas.microsoft.com/office/drawing/2014/main" id="{E82DCF2D-3234-411E-F909-7CFF4C7AA7C9}"/>
              </a:ext>
            </a:extLst>
          </p:cNvPr>
          <p:cNvSpPr txBox="1"/>
          <p:nvPr/>
        </p:nvSpPr>
        <p:spPr>
          <a:xfrm>
            <a:off x="609600" y="2218287"/>
            <a:ext cx="11379200" cy="3970318"/>
          </a:xfrm>
          <a:prstGeom prst="rect">
            <a:avLst/>
          </a:prstGeom>
          <a:noFill/>
        </p:spPr>
        <p:txBody>
          <a:bodyPr wrap="square" lIns="91440" tIns="45720" rIns="91440" bIns="45720" anchor="t">
            <a:spAutoFit/>
          </a:bodyPr>
          <a:lstStyle/>
          <a:p>
            <a:r>
              <a:rPr lang="fr-FR" dirty="0">
                <a:solidFill>
                  <a:srgbClr val="FFFFFF"/>
                </a:solidFill>
                <a:latin typeface="Arial"/>
                <a:ea typeface="Open Sans"/>
                <a:cs typeface="Arial"/>
              </a:rPr>
              <a:t>Les poursuites se réfèrent spécifiquement au traitement des cas de violence fondée sur le genre par l’institution, aux mesures d’enquête, aux procédures disciplinaires et aux sanctions à l’encontre des auteurs, le cas échéant. Dans certains cas, il peut également s’agir de procédures judiciaires, pénales et civiles.</a:t>
            </a:r>
          </a:p>
          <a:p>
            <a:endParaRPr lang="en-US" dirty="0">
              <a:solidFill>
                <a:srgbClr val="FFFFFF"/>
              </a:solidFill>
              <a:latin typeface="Arial" panose="020B0604020202020204" pitchFamily="34" charset="0"/>
              <a:ea typeface="Open Sans"/>
              <a:cs typeface="Arial" panose="020B0604020202020204" pitchFamily="34" charset="0"/>
            </a:endParaRPr>
          </a:p>
          <a:p>
            <a:r>
              <a:rPr lang="fr-FR" dirty="0">
                <a:solidFill>
                  <a:srgbClr val="FFFFFF"/>
                </a:solidFill>
                <a:latin typeface="Arial" panose="020B0604020202020204" pitchFamily="34" charset="0"/>
                <a:ea typeface="Open Sans"/>
                <a:cs typeface="Arial" panose="020B0604020202020204" pitchFamily="34" charset="0"/>
              </a:rPr>
              <a:t>Les éléments suivants doivent être pris en compte :</a:t>
            </a:r>
          </a:p>
          <a:p>
            <a:pPr marL="285750" indent="-285750">
              <a:buFont typeface="Arial" panose="020B0604020202020204" pitchFamily="34" charset="0"/>
              <a:buChar char="•"/>
            </a:pPr>
            <a:r>
              <a:rPr lang="fr-FR" dirty="0">
                <a:solidFill>
                  <a:srgbClr val="FFFFFF"/>
                </a:solidFill>
                <a:latin typeface="Arial"/>
                <a:ea typeface="Open Sans"/>
                <a:cs typeface="Arial"/>
              </a:rPr>
              <a:t>Des procédures claires, accessibles et transparentes pour le traitement des incidents et des plaintes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Des délais raisonnables entre la plainte, l’enquête et la décision ou la sanction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Une approche des procédures de poursuite centrée sur les victimes, tenant compte des traumatismes et tenant compte de l’égalité de genre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Une communication efficace avec la victime/survivante, l’agresseur et les témoins à chaque étape du processus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Des procédures disciplinaires distinctes pour le personnel et les </a:t>
            </a:r>
            <a:r>
              <a:rPr lang="fr-FR" dirty="0" err="1">
                <a:solidFill>
                  <a:srgbClr val="FFFFFF"/>
                </a:solidFill>
                <a:latin typeface="Arial"/>
                <a:ea typeface="Open Sans"/>
                <a:cs typeface="Arial"/>
              </a:rPr>
              <a:t>étudiant.e.s</a:t>
            </a:r>
            <a:r>
              <a:rPr lang="fr-FR" dirty="0">
                <a:solidFill>
                  <a:srgbClr val="FFFFFF"/>
                </a:solidFill>
                <a:latin typeface="Arial"/>
                <a:ea typeface="Open Sans"/>
                <a:cs typeface="Arial"/>
              </a:rPr>
              <a:t>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Les critères de composition des comités d’enquête et de discipline ;</a:t>
            </a:r>
            <a:endParaRPr lang="en-US" dirty="0">
              <a:solidFill>
                <a:srgbClr val="FFFFFF"/>
              </a:solidFill>
              <a:latin typeface="Arial"/>
              <a:ea typeface="Open Sans"/>
              <a:cs typeface="Arial"/>
            </a:endParaRPr>
          </a:p>
          <a:p>
            <a:pPr marL="285750" indent="-285750">
              <a:buFont typeface="Arial" panose="020B0604020202020204" pitchFamily="34" charset="0"/>
              <a:buChar char="•"/>
            </a:pPr>
            <a:r>
              <a:rPr lang="fr-FR" dirty="0">
                <a:solidFill>
                  <a:srgbClr val="FFFFFF"/>
                </a:solidFill>
                <a:latin typeface="Arial"/>
                <a:ea typeface="Open Sans"/>
                <a:cs typeface="Arial"/>
              </a:rPr>
              <a:t>Des sanctions proportionnées, appropriées et équitables à l’issue de l’enquête et du processus disciplinaire.</a:t>
            </a:r>
            <a:endParaRPr lang="en-US" dirty="0">
              <a:solidFill>
                <a:srgbClr val="FFFFFF"/>
              </a:solidFill>
              <a:latin typeface="Arial"/>
              <a:ea typeface="Open Sans"/>
              <a:cs typeface="Arial"/>
            </a:endParaRPr>
          </a:p>
        </p:txBody>
      </p:sp>
    </p:spTree>
    <p:extLst>
      <p:ext uri="{BB962C8B-B14F-4D97-AF65-F5344CB8AC3E}">
        <p14:creationId xmlns:p14="http://schemas.microsoft.com/office/powerpoint/2010/main" val="3452193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err="1"/>
              <a:t>Poursuites</a:t>
            </a:r>
            <a:r>
              <a:rPr lang="en-GB" b="1"/>
              <a:t> </a:t>
            </a:r>
            <a:endParaRPr lang="en-US" b="1"/>
          </a:p>
        </p:txBody>
      </p:sp>
      <p:sp>
        <p:nvSpPr>
          <p:cNvPr id="4" name="TextBox 3">
            <a:extLst>
              <a:ext uri="{FF2B5EF4-FFF2-40B4-BE49-F238E27FC236}">
                <a16:creationId xmlns:a16="http://schemas.microsoft.com/office/drawing/2014/main" id="{4C47A34B-1520-BC6F-912B-4E198B0889F7}"/>
              </a:ext>
            </a:extLst>
          </p:cNvPr>
          <p:cNvSpPr txBox="1"/>
          <p:nvPr/>
        </p:nvSpPr>
        <p:spPr>
          <a:xfrm>
            <a:off x="698167" y="2218287"/>
            <a:ext cx="11081456" cy="2862322"/>
          </a:xfrm>
          <a:prstGeom prst="rect">
            <a:avLst/>
          </a:prstGeom>
          <a:noFill/>
        </p:spPr>
        <p:txBody>
          <a:bodyPr wrap="square" lIns="91440" tIns="45720" rIns="91440" bIns="45720" anchor="t">
            <a:spAutoFit/>
          </a:bodyPr>
          <a:lstStyle/>
          <a:p>
            <a:r>
              <a:rPr lang="fr-FR" dirty="0">
                <a:solidFill>
                  <a:srgbClr val="FFFFFF"/>
                </a:solidFill>
                <a:latin typeface="Arial" panose="020B0604020202020204" pitchFamily="34" charset="0"/>
                <a:ea typeface="Open Sans"/>
                <a:cs typeface="Arial" panose="020B0604020202020204" pitchFamily="34" charset="0"/>
              </a:rPr>
              <a:t>Normes de bonnes pratiques relatives aux procédures de poursuites :</a:t>
            </a:r>
          </a:p>
          <a:p>
            <a:pPr marL="285750" indent="-285750">
              <a:buFont typeface="Arial" panose="020B0604020202020204" pitchFamily="34" charset="0"/>
              <a:buChar char="•"/>
            </a:pPr>
            <a:endParaRPr lang="fr-FR" dirty="0">
              <a:solidFill>
                <a:srgbClr val="FFFFFF"/>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dirty="0">
                <a:solidFill>
                  <a:srgbClr val="FFFFFF"/>
                </a:solidFill>
                <a:latin typeface="Arial" panose="020B0604020202020204" pitchFamily="34" charset="0"/>
                <a:ea typeface="Open Sans"/>
                <a:cs typeface="Arial" panose="020B0604020202020204" pitchFamily="34" charset="0"/>
              </a:rPr>
              <a:t>Les procédures internes traitent de la violence fondée sur le genre séparément des règles et procédures disciplinaires générales.</a:t>
            </a:r>
          </a:p>
          <a:p>
            <a:pPr marL="285750" indent="-285750">
              <a:buFont typeface="Arial" panose="020B0604020202020204" pitchFamily="34" charset="0"/>
              <a:buChar char="•"/>
            </a:pPr>
            <a:r>
              <a:rPr lang="fr-FR" dirty="0">
                <a:solidFill>
                  <a:srgbClr val="FFFFFF"/>
                </a:solidFill>
                <a:latin typeface="Arial" panose="020B0604020202020204" pitchFamily="34" charset="0"/>
                <a:ea typeface="Open Sans"/>
                <a:cs typeface="Arial" panose="020B0604020202020204" pitchFamily="34" charset="0"/>
              </a:rPr>
              <a:t>Les procédures disciplinaires formelles et informelles sont clairement définies, y compris des informations sur les types de mesures disciplinaires ou de sanctions.</a:t>
            </a:r>
            <a:endParaRPr lang="fr-FR" sz="2000" dirty="0">
              <a:solidFill>
                <a:srgbClr val="000000"/>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dirty="0">
                <a:solidFill>
                  <a:srgbClr val="FFFFFF"/>
                </a:solidFill>
                <a:latin typeface="Arial" panose="020B0604020202020204" pitchFamily="34" charset="0"/>
                <a:ea typeface="Open Sans"/>
                <a:cs typeface="Arial" panose="020B0604020202020204" pitchFamily="34" charset="0"/>
              </a:rPr>
              <a:t>Des informations claires sont fournies sur ce qui peut servir de preuve en ce qui concerne les différentes formes de violence fondée sur le genre. </a:t>
            </a:r>
            <a:endParaRPr lang="fr-FR" sz="2000" dirty="0">
              <a:solidFill>
                <a:srgbClr val="000000"/>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dirty="0">
                <a:solidFill>
                  <a:srgbClr val="FFFFFF"/>
                </a:solidFill>
                <a:latin typeface="Arial" panose="020B0604020202020204" pitchFamily="34" charset="0"/>
                <a:ea typeface="Open Sans"/>
                <a:cs typeface="Arial" panose="020B0604020202020204" pitchFamily="34" charset="0"/>
              </a:rPr>
              <a:t>L’organisation ne préconise pas de réunions conjointes avec les parties « pour clarifier la situation », de médiation externe ou de procédures de « conciliation ». </a:t>
            </a:r>
            <a:endParaRPr lang="fr-FR" sz="2000" dirty="0">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697497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2EEFDE-1EE3-1C25-B2B0-927EDBB68E9F}"/>
              </a:ext>
            </a:extLst>
          </p:cNvPr>
          <p:cNvSpPr>
            <a:spLocks noGrp="1"/>
          </p:cNvSpPr>
          <p:nvPr>
            <p:ph type="title"/>
          </p:nvPr>
        </p:nvSpPr>
        <p:spPr>
          <a:xfrm>
            <a:off x="1046922" y="1129932"/>
            <a:ext cx="10086975" cy="778381"/>
          </a:xfrm>
        </p:spPr>
        <p:txBody>
          <a:bodyPr/>
          <a:lstStyle/>
          <a:p>
            <a:r>
              <a:rPr lang="en-GB" b="1" dirty="0" err="1"/>
              <a:t>Poursuites</a:t>
            </a:r>
            <a:r>
              <a:rPr lang="en-GB" b="1" dirty="0"/>
              <a:t> </a:t>
            </a:r>
            <a:endParaRPr lang="en-US" b="1" dirty="0"/>
          </a:p>
        </p:txBody>
      </p:sp>
      <p:sp>
        <p:nvSpPr>
          <p:cNvPr id="4" name="TextBox 3">
            <a:extLst>
              <a:ext uri="{FF2B5EF4-FFF2-40B4-BE49-F238E27FC236}">
                <a16:creationId xmlns:a16="http://schemas.microsoft.com/office/drawing/2014/main" id="{4C47A34B-1520-BC6F-912B-4E198B0889F7}"/>
              </a:ext>
            </a:extLst>
          </p:cNvPr>
          <p:cNvSpPr txBox="1"/>
          <p:nvPr/>
        </p:nvSpPr>
        <p:spPr>
          <a:xfrm>
            <a:off x="698167" y="2218287"/>
            <a:ext cx="11081456" cy="3139321"/>
          </a:xfrm>
          <a:prstGeom prst="rect">
            <a:avLst/>
          </a:prstGeom>
          <a:noFill/>
        </p:spPr>
        <p:txBody>
          <a:bodyPr wrap="square" lIns="91440" tIns="45720" rIns="91440" bIns="45720" anchor="t">
            <a:spAutoFit/>
          </a:bodyPr>
          <a:lstStyle/>
          <a:p>
            <a:r>
              <a:rPr lang="fr-FR" dirty="0">
                <a:solidFill>
                  <a:srgbClr val="FFFFFF"/>
                </a:solidFill>
                <a:latin typeface="Arial" panose="020B0604020202020204" pitchFamily="34" charset="0"/>
                <a:ea typeface="Open Sans"/>
                <a:cs typeface="Arial" panose="020B0604020202020204" pitchFamily="34" charset="0"/>
              </a:rPr>
              <a:t>Normes de bonnes pratiques relatives aux mesures d’enquête :</a:t>
            </a:r>
          </a:p>
          <a:p>
            <a:pPr marL="285750" indent="-285750">
              <a:buFont typeface="Arial" panose="020B0604020202020204" pitchFamily="34" charset="0"/>
              <a:buChar char="•"/>
            </a:pPr>
            <a:r>
              <a:rPr lang="fr-FR" dirty="0">
                <a:solidFill>
                  <a:srgbClr val="FFFFFF"/>
                </a:solidFill>
                <a:latin typeface="Arial"/>
                <a:ea typeface="Open Sans"/>
                <a:cs typeface="Arial"/>
              </a:rPr>
              <a:t>L’enquête est ouverte à la suite d’une plainte officielle ou lorsqu’il y a des indices concordants de soupçons sérieux.</a:t>
            </a:r>
          </a:p>
          <a:p>
            <a:pPr marL="285750" indent="-285750">
              <a:buFont typeface="Arial" panose="020B0604020202020204" pitchFamily="34" charset="0"/>
              <a:buChar char="•"/>
            </a:pPr>
            <a:r>
              <a:rPr lang="fr-FR" dirty="0">
                <a:solidFill>
                  <a:srgbClr val="FFFFFF"/>
                </a:solidFill>
                <a:latin typeface="Arial"/>
                <a:ea typeface="Open Sans"/>
                <a:cs typeface="Arial"/>
              </a:rPr>
              <a:t>Les enquêtes et les procédures sont poursuivies même si la victime/survivante ou l’agresseur présumé a quitté l’organisation.</a:t>
            </a:r>
            <a:endParaRPr lang="fr-FR" sz="2000" dirty="0"/>
          </a:p>
          <a:p>
            <a:pPr marL="285750" indent="-285750">
              <a:buFont typeface="Arial" panose="020B0604020202020204" pitchFamily="34" charset="0"/>
              <a:buChar char="•"/>
            </a:pPr>
            <a:endParaRPr lang="fr-FR" dirty="0">
              <a:solidFill>
                <a:srgbClr val="FFFFFF"/>
              </a:solidFill>
              <a:latin typeface="Arial" panose="020B0604020202020204" pitchFamily="34" charset="0"/>
              <a:ea typeface="Open Sans"/>
              <a:cs typeface="Arial" panose="020B0604020202020204" pitchFamily="34" charset="0"/>
            </a:endParaRPr>
          </a:p>
          <a:p>
            <a:r>
              <a:rPr lang="fr-FR" dirty="0">
                <a:solidFill>
                  <a:srgbClr val="FFFFFF"/>
                </a:solidFill>
                <a:latin typeface="Arial" panose="020B0604020202020204" pitchFamily="34" charset="0"/>
                <a:ea typeface="Open Sans"/>
                <a:cs typeface="Arial" panose="020B0604020202020204" pitchFamily="34" charset="0"/>
              </a:rPr>
              <a:t>Normes de bonnes pratiques relatives aux procédures disciplinaires internes et aux sanctions :</a:t>
            </a:r>
          </a:p>
          <a:p>
            <a:pPr marL="285750" indent="-285750">
              <a:buFont typeface="Arial" panose="020B0604020202020204" pitchFamily="34" charset="0"/>
              <a:buChar char="•"/>
            </a:pPr>
            <a:r>
              <a:rPr lang="fr-FR" dirty="0">
                <a:solidFill>
                  <a:srgbClr val="FFFFFF"/>
                </a:solidFill>
                <a:latin typeface="Arial"/>
                <a:ea typeface="Open Sans"/>
                <a:cs typeface="Arial"/>
              </a:rPr>
              <a:t>L’idée principale derrière l’action disciplinaire est de corriger le comportement, ce qui n’implique pas nécessairement des sanctions. </a:t>
            </a:r>
            <a:endParaRPr lang="en-US" dirty="0">
              <a:solidFill>
                <a:srgbClr val="FFFFFF"/>
              </a:solidFill>
              <a:latin typeface="Arial" panose="020B0604020202020204" pitchFamily="34" charset="0"/>
              <a:ea typeface="Open Sans"/>
              <a:cs typeface="Arial" panose="020B0604020202020204" pitchFamily="34" charset="0"/>
            </a:endParaRPr>
          </a:p>
          <a:p>
            <a:pPr marL="285750" indent="-285750">
              <a:buFont typeface="Arial" panose="020B0604020202020204" pitchFamily="34" charset="0"/>
              <a:buChar char="•"/>
            </a:pPr>
            <a:r>
              <a:rPr lang="fr-FR" dirty="0">
                <a:solidFill>
                  <a:srgbClr val="FFFFFF"/>
                </a:solidFill>
                <a:latin typeface="Arial"/>
                <a:ea typeface="Open Sans"/>
                <a:cs typeface="Arial"/>
              </a:rPr>
              <a:t>Les mesures disciplinaires internes doivent être indépendantes de la décision de la victime/survivante de signaler l’incident à la police ou aux autorités judiciaires.</a:t>
            </a:r>
            <a:endParaRPr lang="en-US" dirty="0">
              <a:solidFill>
                <a:srgbClr val="FFFFFF"/>
              </a:solidFill>
              <a:latin typeface="Arial"/>
              <a:ea typeface="Open Sans"/>
              <a:cs typeface="Arial"/>
            </a:endParaRPr>
          </a:p>
        </p:txBody>
      </p:sp>
    </p:spTree>
    <p:extLst>
      <p:ext uri="{BB962C8B-B14F-4D97-AF65-F5344CB8AC3E}">
        <p14:creationId xmlns:p14="http://schemas.microsoft.com/office/powerpoint/2010/main" val="247492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4876FB-CC8E-C52F-FD35-DE9218532357}"/>
              </a:ext>
            </a:extLst>
          </p:cNvPr>
          <p:cNvSpPr>
            <a:spLocks noGrp="1"/>
          </p:cNvSpPr>
          <p:nvPr>
            <p:ph type="title"/>
          </p:nvPr>
        </p:nvSpPr>
        <p:spPr>
          <a:xfrm>
            <a:off x="1012407" y="1170037"/>
            <a:ext cx="10086975" cy="778381"/>
          </a:xfrm>
        </p:spPr>
        <p:txBody>
          <a:bodyPr/>
          <a:lstStyle/>
          <a:p>
            <a:r>
              <a:rPr lang="fr-FR" b="1"/>
              <a:t>Trucs et astuces pour les poursuites</a:t>
            </a:r>
            <a:endParaRPr lang="en-US" b="1"/>
          </a:p>
        </p:txBody>
      </p:sp>
      <p:sp>
        <p:nvSpPr>
          <p:cNvPr id="5" name="TextBox 4">
            <a:extLst>
              <a:ext uri="{FF2B5EF4-FFF2-40B4-BE49-F238E27FC236}">
                <a16:creationId xmlns:a16="http://schemas.microsoft.com/office/drawing/2014/main" id="{6AAC1261-F310-27F2-72D7-6DF4DA8D4F96}"/>
              </a:ext>
            </a:extLst>
          </p:cNvPr>
          <p:cNvSpPr txBox="1"/>
          <p:nvPr/>
        </p:nvSpPr>
        <p:spPr>
          <a:xfrm>
            <a:off x="1082591" y="2298518"/>
            <a:ext cx="4338304" cy="646331"/>
          </a:xfrm>
          <a:prstGeom prst="rect">
            <a:avLst/>
          </a:prstGeom>
          <a:noFill/>
        </p:spPr>
        <p:txBody>
          <a:bodyPr wrap="square" lIns="91440" tIns="45720" rIns="91440" bIns="45720" anchor="t">
            <a:spAutoFit/>
          </a:bodyPr>
          <a:lstStyle/>
          <a:p>
            <a:r>
              <a:rPr lang="fr-FR" dirty="0">
                <a:solidFill>
                  <a:schemeClr val="bg1"/>
                </a:solidFill>
                <a:latin typeface="Arial" panose="020B0604020202020204" pitchFamily="34" charset="0"/>
                <a:ea typeface="+mn-lt"/>
                <a:cs typeface="Arial" panose="020B0604020202020204" pitchFamily="34" charset="0"/>
              </a:rPr>
              <a:t>Utilisez un organisme externe spécifique pour enquêter sur les incidents</a:t>
            </a:r>
            <a:endParaRPr lang="en-GB" dirty="0">
              <a:solidFill>
                <a:schemeClr val="bg1"/>
              </a:solidFill>
              <a:latin typeface="Arial" panose="020B0604020202020204" pitchFamily="34" charset="0"/>
              <a:ea typeface="+mn-lt"/>
              <a:cs typeface="Arial" panose="020B0604020202020204" pitchFamily="34" charset="0"/>
            </a:endParaRPr>
          </a:p>
        </p:txBody>
      </p:sp>
      <p:sp>
        <p:nvSpPr>
          <p:cNvPr id="6" name="TextBox 5">
            <a:extLst>
              <a:ext uri="{FF2B5EF4-FFF2-40B4-BE49-F238E27FC236}">
                <a16:creationId xmlns:a16="http://schemas.microsoft.com/office/drawing/2014/main" id="{E5CE49F1-BFA9-A6A6-0399-35B54EF2689A}"/>
              </a:ext>
            </a:extLst>
          </p:cNvPr>
          <p:cNvSpPr txBox="1"/>
          <p:nvPr/>
        </p:nvSpPr>
        <p:spPr>
          <a:xfrm>
            <a:off x="1087681" y="3426850"/>
            <a:ext cx="4948574"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dirty="0">
                <a:latin typeface="Arial" panose="020B0604020202020204" pitchFamily="34" charset="0"/>
                <a:ea typeface="+mn-lt"/>
                <a:cs typeface="Arial" panose="020B0604020202020204" pitchFamily="34" charset="0"/>
              </a:rPr>
              <a:t>Adapter les activités de l’</a:t>
            </a:r>
            <a:r>
              <a:rPr lang="fr-FR" dirty="0" err="1">
                <a:latin typeface="Arial" panose="020B0604020202020204" pitchFamily="34" charset="0"/>
                <a:ea typeface="+mn-lt"/>
                <a:cs typeface="Arial" panose="020B0604020202020204" pitchFamily="34" charset="0"/>
              </a:rPr>
              <a:t>accusé.e</a:t>
            </a:r>
            <a:r>
              <a:rPr lang="fr-FR" dirty="0">
                <a:latin typeface="Arial" panose="020B0604020202020204" pitchFamily="34" charset="0"/>
                <a:ea typeface="+mn-lt"/>
                <a:cs typeface="Arial" panose="020B0604020202020204" pitchFamily="34" charset="0"/>
              </a:rPr>
              <a:t> ou son accès à certaines parties du campus</a:t>
            </a:r>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C57CBB0-DE38-7831-5E00-E6155C3F3510}"/>
              </a:ext>
            </a:extLst>
          </p:cNvPr>
          <p:cNvSpPr txBox="1"/>
          <p:nvPr/>
        </p:nvSpPr>
        <p:spPr>
          <a:xfrm>
            <a:off x="1090537" y="4777154"/>
            <a:ext cx="521401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ea typeface="+mn-lt"/>
                <a:cs typeface="Arial" panose="020B0604020202020204" pitchFamily="34" charset="0"/>
              </a:rPr>
              <a:t>Assurez vous qu’un.e psychologue est </a:t>
            </a:r>
            <a:r>
              <a:rPr lang="fr-FR" err="1">
                <a:latin typeface="Arial" panose="020B0604020202020204" pitchFamily="34" charset="0"/>
                <a:ea typeface="+mn-lt"/>
                <a:cs typeface="Arial" panose="020B0604020202020204" pitchFamily="34" charset="0"/>
              </a:rPr>
              <a:t>impliqué.e</a:t>
            </a:r>
            <a:r>
              <a:rPr lang="fr-FR">
                <a:latin typeface="Arial" panose="020B0604020202020204" pitchFamily="34" charset="0"/>
                <a:ea typeface="+mn-lt"/>
                <a:cs typeface="Arial" panose="020B0604020202020204" pitchFamily="34" charset="0"/>
              </a:rPr>
              <a:t> dans l’interprétation des faits rapportés</a:t>
            </a:r>
            <a:endParaRPr lang="en-US">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2187721A-A3AD-D6FA-DA09-56D05B77B527}"/>
              </a:ext>
            </a:extLst>
          </p:cNvPr>
          <p:cNvSpPr txBox="1"/>
          <p:nvPr/>
        </p:nvSpPr>
        <p:spPr>
          <a:xfrm>
            <a:off x="7397553" y="2302414"/>
            <a:ext cx="4063512"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ea typeface="+mn-lt"/>
                <a:cs typeface="Arial" panose="020B0604020202020204" pitchFamily="34" charset="0"/>
              </a:rPr>
              <a:t>Mettez en place des mécanismes de suivi des enquêtes et des sanctions</a:t>
            </a:r>
            <a:endParaRPr lang="en-US">
              <a:latin typeface="Arial" panose="020B0604020202020204" pitchFamily="34" charset="0"/>
              <a:cs typeface="Arial" panose="020B0604020202020204" pitchFamily="34" charset="0"/>
            </a:endParaRPr>
          </a:p>
        </p:txBody>
      </p:sp>
      <p:sp>
        <p:nvSpPr>
          <p:cNvPr id="9" name="Shape 2554">
            <a:extLst>
              <a:ext uri="{FF2B5EF4-FFF2-40B4-BE49-F238E27FC236}">
                <a16:creationId xmlns:a16="http://schemas.microsoft.com/office/drawing/2014/main" id="{7FE940FB-D971-807B-F6FC-2359A0CEDE61}"/>
              </a:ext>
            </a:extLst>
          </p:cNvPr>
          <p:cNvSpPr/>
          <p:nvPr/>
        </p:nvSpPr>
        <p:spPr>
          <a:xfrm>
            <a:off x="412081" y="2334906"/>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2A76DA7F-3A1F-85C5-AFA0-DC0C2CAEF838}"/>
              </a:ext>
            </a:extLst>
          </p:cNvPr>
          <p:cNvSpPr/>
          <p:nvPr/>
        </p:nvSpPr>
        <p:spPr>
          <a:xfrm>
            <a:off x="6690642" y="4846397"/>
            <a:ext cx="565447" cy="510430"/>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571">
            <a:extLst>
              <a:ext uri="{FF2B5EF4-FFF2-40B4-BE49-F238E27FC236}">
                <a16:creationId xmlns:a16="http://schemas.microsoft.com/office/drawing/2014/main" id="{3785974F-ACDA-132C-0C16-F94966E820B6}"/>
              </a:ext>
            </a:extLst>
          </p:cNvPr>
          <p:cNvSpPr/>
          <p:nvPr/>
        </p:nvSpPr>
        <p:spPr>
          <a:xfrm>
            <a:off x="407736" y="3467234"/>
            <a:ext cx="413000" cy="39243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41">
            <a:extLst>
              <a:ext uri="{FF2B5EF4-FFF2-40B4-BE49-F238E27FC236}">
                <a16:creationId xmlns:a16="http://schemas.microsoft.com/office/drawing/2014/main" id="{33AB1292-F7C6-15EB-15F3-956198977D9F}"/>
              </a:ext>
            </a:extLst>
          </p:cNvPr>
          <p:cNvSpPr/>
          <p:nvPr/>
        </p:nvSpPr>
        <p:spPr>
          <a:xfrm>
            <a:off x="6695177" y="3458283"/>
            <a:ext cx="464948" cy="406161"/>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3" name="TextBox 1">
            <a:extLst>
              <a:ext uri="{FF2B5EF4-FFF2-40B4-BE49-F238E27FC236}">
                <a16:creationId xmlns:a16="http://schemas.microsoft.com/office/drawing/2014/main" id="{8494B9C2-8883-5C99-8CFA-BF0975C51F48}"/>
              </a:ext>
            </a:extLst>
          </p:cNvPr>
          <p:cNvSpPr txBox="1"/>
          <p:nvPr/>
        </p:nvSpPr>
        <p:spPr>
          <a:xfrm>
            <a:off x="7439893" y="3363773"/>
            <a:ext cx="4339730" cy="646331"/>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chemeClr val="bg1"/>
                </a:solidFill>
                <a:latin typeface="Arial" panose="020B0604020202020204" pitchFamily="34" charset="0"/>
                <a:ea typeface="Open Sans"/>
                <a:cs typeface="Arial" panose="020B0604020202020204" pitchFamily="34" charset="0"/>
              </a:rPr>
              <a:t>Envisagez d’enregistrer les formes graves de comportements transgressifs</a:t>
            </a:r>
            <a:endParaRPr lang="en-US">
              <a:solidFill>
                <a:schemeClr val="bg1"/>
              </a:solidFill>
              <a:latin typeface="Arial" panose="020B0604020202020204" pitchFamily="34" charset="0"/>
              <a:cs typeface="Arial" panose="020B0604020202020204" pitchFamily="34" charset="0"/>
            </a:endParaRPr>
          </a:p>
        </p:txBody>
      </p:sp>
      <p:sp>
        <p:nvSpPr>
          <p:cNvPr id="14" name="Shape 2616">
            <a:extLst>
              <a:ext uri="{FF2B5EF4-FFF2-40B4-BE49-F238E27FC236}">
                <a16:creationId xmlns:a16="http://schemas.microsoft.com/office/drawing/2014/main" id="{45D34D5F-F444-9354-BB61-F6F04A2D5705}"/>
              </a:ext>
            </a:extLst>
          </p:cNvPr>
          <p:cNvSpPr/>
          <p:nvPr/>
        </p:nvSpPr>
        <p:spPr>
          <a:xfrm>
            <a:off x="469543" y="4794017"/>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74D0F360-AFFF-17C1-D267-E80CA6C20C0B}"/>
              </a:ext>
            </a:extLst>
          </p:cNvPr>
          <p:cNvSpPr txBox="1"/>
          <p:nvPr/>
        </p:nvSpPr>
        <p:spPr>
          <a:xfrm>
            <a:off x="7396761" y="4715245"/>
            <a:ext cx="4063512"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chemeClr val="bg1"/>
                </a:solidFill>
                <a:latin typeface="Arial" panose="020B0604020202020204" pitchFamily="34" charset="0"/>
                <a:cs typeface="Arial" panose="020B0604020202020204" pitchFamily="34" charset="0"/>
              </a:rPr>
              <a:t>N’obligez pas les personnes à signer un accord de non-divulgation dans le cadre du règlement d’une plainte</a:t>
            </a:r>
            <a:endParaRPr lang="en-GB">
              <a:solidFill>
                <a:schemeClr val="bg1"/>
              </a:solidFill>
              <a:latin typeface="Arial" panose="020B0604020202020204" pitchFamily="34" charset="0"/>
              <a:ea typeface="Open Sans"/>
              <a:cs typeface="Arial" panose="020B0604020202020204" pitchFamily="34" charset="0"/>
            </a:endParaRPr>
          </a:p>
        </p:txBody>
      </p:sp>
      <p:sp>
        <p:nvSpPr>
          <p:cNvPr id="16" name="Shape 2588">
            <a:extLst>
              <a:ext uri="{FF2B5EF4-FFF2-40B4-BE49-F238E27FC236}">
                <a16:creationId xmlns:a16="http://schemas.microsoft.com/office/drawing/2014/main" id="{376D719F-8CCB-58DA-A56B-76CCB34BC436}"/>
              </a:ext>
            </a:extLst>
          </p:cNvPr>
          <p:cNvSpPr/>
          <p:nvPr/>
        </p:nvSpPr>
        <p:spPr>
          <a:xfrm>
            <a:off x="6772444" y="2388557"/>
            <a:ext cx="491784" cy="381035"/>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12672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0" grpId="0" animBg="1"/>
      <p:bldP spid="11" grpId="0" animBg="1"/>
      <p:bldP spid="12" grpId="0" animBg="1"/>
      <p:bldP spid="13" grpId="0"/>
      <p:bldP spid="14" grpId="0" animBg="1"/>
      <p:bldP spid="15" grpId="0"/>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C1A8D1-06A4-B406-CE1A-6262A815C4E0}"/>
              </a:ext>
            </a:extLst>
          </p:cNvPr>
          <p:cNvSpPr>
            <a:spLocks noGrp="1"/>
          </p:cNvSpPr>
          <p:nvPr>
            <p:ph type="title"/>
          </p:nvPr>
        </p:nvSpPr>
        <p:spPr>
          <a:xfrm>
            <a:off x="1046922" y="1129932"/>
            <a:ext cx="10346983" cy="778381"/>
          </a:xfrm>
        </p:spPr>
        <p:txBody>
          <a:bodyPr/>
          <a:lstStyle/>
          <a:p>
            <a:r>
              <a:rPr lang="en-GB" b="1">
                <a:latin typeface="Open Sans"/>
              </a:rPr>
              <a:t>Politique sur le </a:t>
            </a:r>
            <a:r>
              <a:rPr lang="en-GB" b="1" err="1">
                <a:latin typeface="Open Sans"/>
              </a:rPr>
              <a:t>harcèlement</a:t>
            </a:r>
            <a:r>
              <a:rPr lang="en-GB" b="1">
                <a:latin typeface="Open Sans"/>
              </a:rPr>
              <a:t>, Université </a:t>
            </a:r>
            <a:r>
              <a:rPr lang="en-GB" b="1" err="1">
                <a:latin typeface="Open Sans"/>
              </a:rPr>
              <a:t>d’Europe</a:t>
            </a:r>
            <a:r>
              <a:rPr lang="en-GB" b="1">
                <a:latin typeface="Open Sans"/>
              </a:rPr>
              <a:t> Centrale</a:t>
            </a:r>
          </a:p>
        </p:txBody>
      </p:sp>
      <p:pic>
        <p:nvPicPr>
          <p:cNvPr id="4" name="Picture 3" descr="A document with text on it&#10;&#10;Description automatically generated">
            <a:extLst>
              <a:ext uri="{FF2B5EF4-FFF2-40B4-BE49-F238E27FC236}">
                <a16:creationId xmlns:a16="http://schemas.microsoft.com/office/drawing/2014/main" id="{31E96CA6-8346-F31D-C5D7-805FB0C3F392}"/>
              </a:ext>
            </a:extLst>
          </p:cNvPr>
          <p:cNvPicPr>
            <a:picLocks noChangeAspect="1"/>
          </p:cNvPicPr>
          <p:nvPr/>
        </p:nvPicPr>
        <p:blipFill>
          <a:blip r:embed="rId3"/>
          <a:stretch>
            <a:fillRect/>
          </a:stretch>
        </p:blipFill>
        <p:spPr>
          <a:xfrm>
            <a:off x="2510287" y="2347026"/>
            <a:ext cx="6668218" cy="3874851"/>
          </a:xfrm>
          <a:prstGeom prst="rect">
            <a:avLst/>
          </a:prstGeom>
        </p:spPr>
      </p:pic>
    </p:spTree>
    <p:extLst>
      <p:ext uri="{BB962C8B-B14F-4D97-AF65-F5344CB8AC3E}">
        <p14:creationId xmlns:p14="http://schemas.microsoft.com/office/powerpoint/2010/main" val="12941501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4D17BC-310B-1F68-02BA-112B6EF1E012}"/>
              </a:ext>
            </a:extLst>
          </p:cNvPr>
          <p:cNvSpPr>
            <a:spLocks noGrp="1"/>
          </p:cNvSpPr>
          <p:nvPr>
            <p:ph type="title"/>
          </p:nvPr>
        </p:nvSpPr>
        <p:spPr>
          <a:xfrm>
            <a:off x="1052512" y="1129932"/>
            <a:ext cx="10086975" cy="778381"/>
          </a:xfrm>
        </p:spPr>
        <p:txBody>
          <a:bodyPr/>
          <a:lstStyle/>
          <a:p>
            <a:r>
              <a:rPr lang="fr-FR" b="1"/>
              <a:t>Trucs et astuces pour la prestation de services</a:t>
            </a:r>
            <a:endParaRPr lang="en-US" b="1"/>
          </a:p>
        </p:txBody>
      </p:sp>
      <p:sp>
        <p:nvSpPr>
          <p:cNvPr id="5" name="TextBox 4">
            <a:extLst>
              <a:ext uri="{FF2B5EF4-FFF2-40B4-BE49-F238E27FC236}">
                <a16:creationId xmlns:a16="http://schemas.microsoft.com/office/drawing/2014/main" id="{F556CC37-0CFD-57D8-C49A-3B30C8BFFD39}"/>
              </a:ext>
            </a:extLst>
          </p:cNvPr>
          <p:cNvSpPr txBox="1"/>
          <p:nvPr/>
        </p:nvSpPr>
        <p:spPr>
          <a:xfrm>
            <a:off x="1052511" y="2420006"/>
            <a:ext cx="5259387"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ea typeface="Open Sans"/>
                <a:cs typeface="Arial" panose="020B0604020202020204" pitchFamily="34" charset="0"/>
              </a:rPr>
              <a:t>Créez une unité centrale qui supervise tous les services disponibles et peut servir de « plaque tournante »</a:t>
            </a:r>
            <a:endParaRPr lang="en-US">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8715DA7D-C3DF-34F7-3090-94F3C7E3CF79}"/>
              </a:ext>
            </a:extLst>
          </p:cNvPr>
          <p:cNvSpPr txBox="1"/>
          <p:nvPr/>
        </p:nvSpPr>
        <p:spPr>
          <a:xfrm>
            <a:off x="1052512" y="3518745"/>
            <a:ext cx="52593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Assurez-vous qu’au moins un.e </a:t>
            </a:r>
            <a:r>
              <a:rPr lang="fr-FR" err="1">
                <a:latin typeface="Arial" panose="020B0604020202020204" pitchFamily="34" charset="0"/>
                <a:cs typeface="Arial" panose="020B0604020202020204" pitchFamily="34" charset="0"/>
              </a:rPr>
              <a:t>premier.ère</a:t>
            </a:r>
            <a:r>
              <a:rPr lang="fr-FR">
                <a:latin typeface="Arial" panose="020B0604020202020204" pitchFamily="34" charset="0"/>
                <a:cs typeface="Arial" panose="020B0604020202020204" pitchFamily="34" charset="0"/>
              </a:rPr>
              <a:t> </a:t>
            </a:r>
            <a:r>
              <a:rPr lang="fr-FR" err="1">
                <a:latin typeface="Arial" panose="020B0604020202020204" pitchFamily="34" charset="0"/>
                <a:cs typeface="Arial" panose="020B0604020202020204" pitchFamily="34" charset="0"/>
              </a:rPr>
              <a:t>intervenant.e</a:t>
            </a:r>
            <a:r>
              <a:rPr lang="fr-FR">
                <a:latin typeface="Arial" panose="020B0604020202020204" pitchFamily="34" charset="0"/>
                <a:cs typeface="Arial" panose="020B0604020202020204" pitchFamily="34" charset="0"/>
              </a:rPr>
              <a:t> est disponible sur tous les campus</a:t>
            </a:r>
            <a:endParaRPr lang="LID4096">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565A3F99-6A09-90F6-3A62-0A54CAD712BB}"/>
              </a:ext>
            </a:extLst>
          </p:cNvPr>
          <p:cNvSpPr txBox="1"/>
          <p:nvPr/>
        </p:nvSpPr>
        <p:spPr>
          <a:xfrm>
            <a:off x="7133167" y="2405818"/>
            <a:ext cx="4591050" cy="1200329"/>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Offrez un système de prise de rendez-vous facilement accessible pour rencontrer le personnel de service, pour les réunions en personne ou virtuelles</a:t>
            </a:r>
            <a:endParaRPr lang="LID4096">
              <a:latin typeface="Arial" panose="020B0604020202020204" pitchFamily="34" charset="0"/>
              <a:cs typeface="Arial" panose="020B0604020202020204" pitchFamily="34" charset="0"/>
            </a:endParaRPr>
          </a:p>
        </p:txBody>
      </p:sp>
      <p:sp>
        <p:nvSpPr>
          <p:cNvPr id="8" name="Shape 2549">
            <a:extLst>
              <a:ext uri="{FF2B5EF4-FFF2-40B4-BE49-F238E27FC236}">
                <a16:creationId xmlns:a16="http://schemas.microsoft.com/office/drawing/2014/main" id="{D71DEED8-C927-C683-9EA9-2436EADE03FB}"/>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8A8B371D-48C1-B864-BD31-67CB00F142D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0603DBC2-CD69-0697-D5BE-69202FCE2428}"/>
              </a:ext>
            </a:extLst>
          </p:cNvPr>
          <p:cNvSpPr/>
          <p:nvPr/>
        </p:nvSpPr>
        <p:spPr>
          <a:xfrm>
            <a:off x="6583219" y="2500825"/>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EADBC22F-CB55-49EE-973E-C1473BCC2684}"/>
              </a:ext>
            </a:extLst>
          </p:cNvPr>
          <p:cNvSpPr txBox="1"/>
          <p:nvPr/>
        </p:nvSpPr>
        <p:spPr>
          <a:xfrm>
            <a:off x="1070783" y="4698822"/>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Équipez les services à faire face à toutes les formes de violence fondée sur le genre</a:t>
            </a:r>
            <a:endParaRPr lang="LID4096">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66EBE7E0-1C12-8EC2-7084-F1ABE23E12EB}"/>
              </a:ext>
            </a:extLst>
          </p:cNvPr>
          <p:cNvSpPr txBox="1"/>
          <p:nvPr/>
        </p:nvSpPr>
        <p:spPr>
          <a:xfrm>
            <a:off x="7133167" y="3733745"/>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Lorsque des incidents sont signalés, fournissez toujours des informations sur les services disponibles</a:t>
            </a:r>
            <a:endParaRPr lang="en-US">
              <a:latin typeface="Arial" panose="020B0604020202020204" pitchFamily="34" charset="0"/>
              <a:ea typeface="Open Sans"/>
              <a:cs typeface="Arial" panose="020B0604020202020204" pitchFamily="34" charset="0"/>
            </a:endParaRPr>
          </a:p>
        </p:txBody>
      </p:sp>
      <p:sp>
        <p:nvSpPr>
          <p:cNvPr id="13" name="Shape 2748">
            <a:extLst>
              <a:ext uri="{FF2B5EF4-FFF2-40B4-BE49-F238E27FC236}">
                <a16:creationId xmlns:a16="http://schemas.microsoft.com/office/drawing/2014/main" id="{B826E0E5-1A67-8A71-F9ED-1F83F937FB63}"/>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Shape 2615">
            <a:extLst>
              <a:ext uri="{FF2B5EF4-FFF2-40B4-BE49-F238E27FC236}">
                <a16:creationId xmlns:a16="http://schemas.microsoft.com/office/drawing/2014/main" id="{E8D85BCA-63A4-7F89-8232-4C4FD6003A4E}"/>
              </a:ext>
            </a:extLst>
          </p:cNvPr>
          <p:cNvSpPr/>
          <p:nvPr/>
        </p:nvSpPr>
        <p:spPr>
          <a:xfrm>
            <a:off x="6553247" y="3826708"/>
            <a:ext cx="459172" cy="460403"/>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5" name="TextBox 1">
            <a:extLst>
              <a:ext uri="{FF2B5EF4-FFF2-40B4-BE49-F238E27FC236}">
                <a16:creationId xmlns:a16="http://schemas.microsoft.com/office/drawing/2014/main" id="{D8245155-2261-F83E-1B28-DF559AD0DBCE}"/>
              </a:ext>
            </a:extLst>
          </p:cNvPr>
          <p:cNvSpPr txBox="1"/>
          <p:nvPr/>
        </p:nvSpPr>
        <p:spPr>
          <a:xfrm>
            <a:off x="7148512" y="4793005"/>
            <a:ext cx="4789488"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rgbClr val="FFFFFF"/>
                </a:solidFill>
                <a:latin typeface="Arial" panose="020B0604020202020204" pitchFamily="34" charset="0"/>
                <a:cs typeface="Arial" panose="020B0604020202020204" pitchFamily="34" charset="0"/>
              </a:rPr>
              <a:t>La disponibilité de tout type de service pour une victime-survivante ne devrait pas dépendre du timing de l’incident</a:t>
            </a:r>
            <a:endParaRPr lang="LID4096">
              <a:solidFill>
                <a:srgbClr val="FFFFFF"/>
              </a:solidFill>
              <a:latin typeface="Arial" panose="020B0604020202020204" pitchFamily="34" charset="0"/>
              <a:cs typeface="Arial" panose="020B0604020202020204" pitchFamily="34" charset="0"/>
            </a:endParaRPr>
          </a:p>
        </p:txBody>
      </p:sp>
      <p:sp>
        <p:nvSpPr>
          <p:cNvPr id="16" name="Shape 2712">
            <a:extLst>
              <a:ext uri="{FF2B5EF4-FFF2-40B4-BE49-F238E27FC236}">
                <a16:creationId xmlns:a16="http://schemas.microsoft.com/office/drawing/2014/main" id="{033E325C-C342-E966-AC46-172B8DB84229}"/>
              </a:ext>
            </a:extLst>
          </p:cNvPr>
          <p:cNvSpPr/>
          <p:nvPr/>
        </p:nvSpPr>
        <p:spPr>
          <a:xfrm>
            <a:off x="6462138" y="485044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792CE"/>
          </a:solidFill>
          <a:ln w="12700">
            <a:miter lim="400000"/>
          </a:ln>
        </p:spPr>
        <p:txBody>
          <a:bodyPr lIns="14284" tIns="14284" rIns="14284" bIns="14284" anchor="ct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249640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animBg="1"/>
      <p:bldP spid="11" grpId="0"/>
      <p:bldP spid="12" grpId="0"/>
      <p:bldP spid="13" grpId="0" animBg="1"/>
      <p:bldP spid="14" grpId="0" animBg="1"/>
      <p:bldP spid="15" grpId="0"/>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5185DB-4501-9CAD-C732-F0D97400B35C}"/>
              </a:ext>
            </a:extLst>
          </p:cNvPr>
          <p:cNvSpPr>
            <a:spLocks noGrp="1"/>
          </p:cNvSpPr>
          <p:nvPr>
            <p:ph type="title"/>
          </p:nvPr>
        </p:nvSpPr>
        <p:spPr>
          <a:xfrm>
            <a:off x="1052512" y="1129932"/>
            <a:ext cx="10086975" cy="778381"/>
          </a:xfrm>
        </p:spPr>
        <p:txBody>
          <a:bodyPr/>
          <a:lstStyle/>
          <a:p>
            <a:r>
              <a:rPr lang="fr-FR" b="1"/>
              <a:t>Trucs et astuces pour la prestation de services</a:t>
            </a:r>
            <a:endParaRPr lang="en-US" b="1"/>
          </a:p>
        </p:txBody>
      </p:sp>
      <p:sp>
        <p:nvSpPr>
          <p:cNvPr id="5" name="TextBox 4">
            <a:extLst>
              <a:ext uri="{FF2B5EF4-FFF2-40B4-BE49-F238E27FC236}">
                <a16:creationId xmlns:a16="http://schemas.microsoft.com/office/drawing/2014/main" id="{46966C45-4C4A-DE12-04F7-2145757B586A}"/>
              </a:ext>
            </a:extLst>
          </p:cNvPr>
          <p:cNvSpPr txBox="1"/>
          <p:nvPr/>
        </p:nvSpPr>
        <p:spPr>
          <a:xfrm>
            <a:off x="1067870" y="2459013"/>
            <a:ext cx="5259388"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en-US" err="1">
                <a:latin typeface="Arial" panose="020B0604020202020204" pitchFamily="34" charset="0"/>
                <a:cs typeface="Arial" panose="020B0604020202020204" pitchFamily="34" charset="0"/>
              </a:rPr>
              <a:t>Offrez</a:t>
            </a:r>
            <a:r>
              <a:rPr lang="en-US">
                <a:latin typeface="Arial" panose="020B0604020202020204" pitchFamily="34" charset="0"/>
                <a:cs typeface="Arial" panose="020B0604020202020204" pitchFamily="34" charset="0"/>
              </a:rPr>
              <a:t> un </a:t>
            </a:r>
            <a:r>
              <a:rPr lang="en-US" err="1">
                <a:latin typeface="Arial" panose="020B0604020202020204" pitchFamily="34" charset="0"/>
                <a:cs typeface="Arial" panose="020B0604020202020204" pitchFamily="34" charset="0"/>
              </a:rPr>
              <a:t>soutien</a:t>
            </a:r>
            <a:r>
              <a:rPr lang="en-US">
                <a:latin typeface="Arial" panose="020B0604020202020204" pitchFamily="34" charset="0"/>
                <a:cs typeface="Arial" panose="020B0604020202020204" pitchFamily="34" charset="0"/>
              </a:rPr>
              <a:t> </a:t>
            </a:r>
            <a:r>
              <a:rPr lang="en-US" err="1">
                <a:latin typeface="Arial" panose="020B0604020202020204" pitchFamily="34" charset="0"/>
                <a:cs typeface="Arial" panose="020B0604020202020204" pitchFamily="34" charset="0"/>
              </a:rPr>
              <a:t>psychologique</a:t>
            </a:r>
            <a:endParaRPr lang="en-US">
              <a:latin typeface="Arial" panose="020B0604020202020204" pitchFamily="34" charset="0"/>
              <a:ea typeface="Open Sans"/>
              <a:cs typeface="Arial" panose="020B0604020202020204" pitchFamily="34" charset="0"/>
            </a:endParaRPr>
          </a:p>
        </p:txBody>
      </p:sp>
      <p:sp>
        <p:nvSpPr>
          <p:cNvPr id="6" name="TextBox 5">
            <a:extLst>
              <a:ext uri="{FF2B5EF4-FFF2-40B4-BE49-F238E27FC236}">
                <a16:creationId xmlns:a16="http://schemas.microsoft.com/office/drawing/2014/main" id="{2842CF9D-007A-FDA0-6D6E-7B195CDBB5ED}"/>
              </a:ext>
            </a:extLst>
          </p:cNvPr>
          <p:cNvSpPr txBox="1"/>
          <p:nvPr/>
        </p:nvSpPr>
        <p:spPr>
          <a:xfrm>
            <a:off x="6545711" y="2462339"/>
            <a:ext cx="5174306"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dirty="0">
                <a:latin typeface="Arial" panose="020B0604020202020204" pitchFamily="34" charset="0"/>
                <a:cs typeface="Arial" panose="020B0604020202020204" pitchFamily="34" charset="0"/>
              </a:rPr>
              <a:t>Fournissez un petit guide aux </a:t>
            </a:r>
            <a:r>
              <a:rPr lang="fr-FR" dirty="0" err="1">
                <a:latin typeface="Arial" panose="020B0604020202020204" pitchFamily="34" charset="0"/>
                <a:cs typeface="Arial" panose="020B0604020202020204" pitchFamily="34" charset="0"/>
              </a:rPr>
              <a:t>premier.ère.s</a:t>
            </a:r>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intervenant.e.s</a:t>
            </a:r>
            <a:r>
              <a:rPr lang="fr-FR" dirty="0">
                <a:latin typeface="Arial" panose="020B0604020202020204" pitchFamily="34" charset="0"/>
                <a:cs typeface="Arial" panose="020B0604020202020204" pitchFamily="34" charset="0"/>
              </a:rPr>
              <a:t> sur la façon dont </a:t>
            </a:r>
            <a:r>
              <a:rPr lang="fr-FR" dirty="0" err="1">
                <a:latin typeface="Arial" panose="020B0604020202020204" pitchFamily="34" charset="0"/>
                <a:cs typeface="Arial" panose="020B0604020202020204" pitchFamily="34" charset="0"/>
              </a:rPr>
              <a:t>il.elle.s</a:t>
            </a:r>
            <a:r>
              <a:rPr lang="fr-FR" dirty="0">
                <a:latin typeface="Arial" panose="020B0604020202020204" pitchFamily="34" charset="0"/>
                <a:cs typeface="Arial" panose="020B0604020202020204" pitchFamily="34" charset="0"/>
              </a:rPr>
              <a:t> peuvent agir en tant que soutiens</a:t>
            </a:r>
            <a:endParaRPr lang="en-US" dirty="0">
              <a:latin typeface="Arial" panose="020B0604020202020204" pitchFamily="34" charset="0"/>
              <a:ea typeface="Open Sans"/>
              <a:cs typeface="Arial" panose="020B0604020202020204" pitchFamily="34" charset="0"/>
            </a:endParaRPr>
          </a:p>
        </p:txBody>
      </p:sp>
      <p:sp>
        <p:nvSpPr>
          <p:cNvPr id="7" name="TextBox 6">
            <a:extLst>
              <a:ext uri="{FF2B5EF4-FFF2-40B4-BE49-F238E27FC236}">
                <a16:creationId xmlns:a16="http://schemas.microsoft.com/office/drawing/2014/main" id="{278A5995-4A91-997C-7C59-5D3D54D3BB77}"/>
              </a:ext>
            </a:extLst>
          </p:cNvPr>
          <p:cNvSpPr txBox="1"/>
          <p:nvPr/>
        </p:nvSpPr>
        <p:spPr>
          <a:xfrm>
            <a:off x="6545711" y="3445698"/>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La médiation ne doit jamais être imposée, mais peut être proposée comme une option</a:t>
            </a:r>
            <a:endParaRPr lang="LID4096">
              <a:latin typeface="Arial" panose="020B0604020202020204" pitchFamily="34" charset="0"/>
              <a:cs typeface="Arial" panose="020B0604020202020204" pitchFamily="34" charset="0"/>
            </a:endParaRPr>
          </a:p>
        </p:txBody>
      </p:sp>
      <p:sp>
        <p:nvSpPr>
          <p:cNvPr id="8" name="Shape 2550">
            <a:extLst>
              <a:ext uri="{FF2B5EF4-FFF2-40B4-BE49-F238E27FC236}">
                <a16:creationId xmlns:a16="http://schemas.microsoft.com/office/drawing/2014/main" id="{72C0A2C5-474E-6666-59A8-E20F3F81933C}"/>
              </a:ext>
            </a:extLst>
          </p:cNvPr>
          <p:cNvSpPr/>
          <p:nvPr/>
        </p:nvSpPr>
        <p:spPr>
          <a:xfrm>
            <a:off x="5911096" y="3583038"/>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616">
            <a:extLst>
              <a:ext uri="{FF2B5EF4-FFF2-40B4-BE49-F238E27FC236}">
                <a16:creationId xmlns:a16="http://schemas.microsoft.com/office/drawing/2014/main" id="{3DE1B4B7-A947-2E4F-CE8A-03F7450AE4F9}"/>
              </a:ext>
            </a:extLst>
          </p:cNvPr>
          <p:cNvSpPr/>
          <p:nvPr/>
        </p:nvSpPr>
        <p:spPr>
          <a:xfrm>
            <a:off x="5937568" y="2519782"/>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TextBox 9">
            <a:extLst>
              <a:ext uri="{FF2B5EF4-FFF2-40B4-BE49-F238E27FC236}">
                <a16:creationId xmlns:a16="http://schemas.microsoft.com/office/drawing/2014/main" id="{D1D370D9-C194-FF61-8389-0CD82A13186F}"/>
              </a:ext>
            </a:extLst>
          </p:cNvPr>
          <p:cNvSpPr txBox="1"/>
          <p:nvPr/>
        </p:nvSpPr>
        <p:spPr>
          <a:xfrm>
            <a:off x="1115903" y="3543435"/>
            <a:ext cx="4591050" cy="369332"/>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Fournissez des conseils de premiers soins</a:t>
            </a:r>
            <a:endParaRPr lang="en-US">
              <a:latin typeface="Arial" panose="020B0604020202020204" pitchFamily="34" charset="0"/>
              <a:ea typeface="Open Sans"/>
              <a:cs typeface="Arial" panose="020B0604020202020204" pitchFamily="34" charset="0"/>
            </a:endParaRPr>
          </a:p>
        </p:txBody>
      </p:sp>
      <p:sp>
        <p:nvSpPr>
          <p:cNvPr id="11" name="Shape 2588">
            <a:extLst>
              <a:ext uri="{FF2B5EF4-FFF2-40B4-BE49-F238E27FC236}">
                <a16:creationId xmlns:a16="http://schemas.microsoft.com/office/drawing/2014/main" id="{EE0F0B6C-0C2D-1F34-64AA-9DFC37D505C6}"/>
              </a:ext>
            </a:extLst>
          </p:cNvPr>
          <p:cNvSpPr/>
          <p:nvPr/>
        </p:nvSpPr>
        <p:spPr>
          <a:xfrm>
            <a:off x="417652" y="2532330"/>
            <a:ext cx="391143" cy="3666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Shape 2554">
            <a:extLst>
              <a:ext uri="{FF2B5EF4-FFF2-40B4-BE49-F238E27FC236}">
                <a16:creationId xmlns:a16="http://schemas.microsoft.com/office/drawing/2014/main" id="{DC7CA6FD-8A09-4E72-4035-1B282DA34396}"/>
              </a:ext>
            </a:extLst>
          </p:cNvPr>
          <p:cNvSpPr/>
          <p:nvPr/>
        </p:nvSpPr>
        <p:spPr>
          <a:xfrm>
            <a:off x="401307" y="3518438"/>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Tree>
    <p:extLst>
      <p:ext uri="{BB962C8B-B14F-4D97-AF65-F5344CB8AC3E}">
        <p14:creationId xmlns:p14="http://schemas.microsoft.com/office/powerpoint/2010/main" val="270061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CFF8165-C591-401E-E8B0-E856321298A8}"/>
              </a:ext>
            </a:extLst>
          </p:cNvPr>
          <p:cNvSpPr>
            <a:spLocks noGrp="1"/>
          </p:cNvSpPr>
          <p:nvPr>
            <p:ph type="title"/>
          </p:nvPr>
        </p:nvSpPr>
        <p:spPr>
          <a:xfrm>
            <a:off x="1046922" y="1129932"/>
            <a:ext cx="10086975" cy="778381"/>
          </a:xfrm>
        </p:spPr>
        <p:txBody>
          <a:bodyPr/>
          <a:lstStyle/>
          <a:p>
            <a:r>
              <a:rPr lang="en-GB" b="1">
                <a:latin typeface="Calibri"/>
              </a:rPr>
              <a:t>Centre de </a:t>
            </a:r>
            <a:r>
              <a:rPr lang="en-GB" b="1" err="1">
                <a:latin typeface="Calibri"/>
              </a:rPr>
              <a:t>renseignements</a:t>
            </a:r>
            <a:r>
              <a:rPr lang="en-GB" b="1">
                <a:latin typeface="Calibri"/>
              </a:rPr>
              <a:t>, University of Dundee</a:t>
            </a:r>
            <a:endParaRPr lang="en-GB">
              <a:latin typeface="Calibri"/>
            </a:endParaRPr>
          </a:p>
        </p:txBody>
      </p:sp>
      <p:pic>
        <p:nvPicPr>
          <p:cNvPr id="4" name="Picture 3" descr="A screenshot of a message&#10;&#10;Description automatically generated">
            <a:extLst>
              <a:ext uri="{FF2B5EF4-FFF2-40B4-BE49-F238E27FC236}">
                <a16:creationId xmlns:a16="http://schemas.microsoft.com/office/drawing/2014/main" id="{CFDD277A-F339-3D5A-6768-9E3B4D544F0B}"/>
              </a:ext>
            </a:extLst>
          </p:cNvPr>
          <p:cNvPicPr>
            <a:picLocks noChangeAspect="1"/>
          </p:cNvPicPr>
          <p:nvPr/>
        </p:nvPicPr>
        <p:blipFill>
          <a:blip r:embed="rId3"/>
          <a:stretch>
            <a:fillRect/>
          </a:stretch>
        </p:blipFill>
        <p:spPr>
          <a:xfrm>
            <a:off x="5874588" y="2250154"/>
            <a:ext cx="6064370" cy="4183616"/>
          </a:xfrm>
          <a:prstGeom prst="rect">
            <a:avLst/>
          </a:prstGeom>
        </p:spPr>
      </p:pic>
      <p:pic>
        <p:nvPicPr>
          <p:cNvPr id="5" name="Picture 4" descr="A screen shot of a message&#10;&#10;Description automatically generated">
            <a:extLst>
              <a:ext uri="{FF2B5EF4-FFF2-40B4-BE49-F238E27FC236}">
                <a16:creationId xmlns:a16="http://schemas.microsoft.com/office/drawing/2014/main" id="{04C0943D-97DA-B71F-EDB4-ADD0B8B98A4D}"/>
              </a:ext>
            </a:extLst>
          </p:cNvPr>
          <p:cNvPicPr>
            <a:picLocks noChangeAspect="1"/>
          </p:cNvPicPr>
          <p:nvPr/>
        </p:nvPicPr>
        <p:blipFill>
          <a:blip r:embed="rId4"/>
          <a:stretch>
            <a:fillRect/>
          </a:stretch>
        </p:blipFill>
        <p:spPr>
          <a:xfrm>
            <a:off x="195532" y="2871502"/>
            <a:ext cx="5532407" cy="2480845"/>
          </a:xfrm>
          <a:prstGeom prst="rect">
            <a:avLst/>
          </a:prstGeom>
        </p:spPr>
      </p:pic>
    </p:spTree>
    <p:extLst>
      <p:ext uri="{BB962C8B-B14F-4D97-AF65-F5344CB8AC3E}">
        <p14:creationId xmlns:p14="http://schemas.microsoft.com/office/powerpoint/2010/main" val="2850247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5</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142005"/>
            <a:ext cx="9350516" cy="1474571"/>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fr-FR" sz="3600" b="1">
                <a:solidFill>
                  <a:srgbClr val="964091"/>
                </a:solidFill>
                <a:latin typeface="Calibri"/>
                <a:cs typeface="Calibri"/>
              </a:rPr>
              <a:t>Qu’attendez-vous de la formation d’aujourd’hui ? Que souhaitez-vous y acquérir ?</a:t>
            </a:r>
            <a:endParaRPr lang="en-US" sz="3600" b="1">
              <a:solidFill>
                <a:srgbClr val="964091"/>
              </a:solidFill>
              <a:latin typeface="Calibri"/>
              <a:cs typeface="Calibri"/>
            </a:endParaRPr>
          </a:p>
        </p:txBody>
      </p:sp>
      <p:sp>
        <p:nvSpPr>
          <p:cNvPr id="9" name="TextBox 8">
            <a:extLst>
              <a:ext uri="{FF2B5EF4-FFF2-40B4-BE49-F238E27FC236}">
                <a16:creationId xmlns:a16="http://schemas.microsoft.com/office/drawing/2014/main" id="{634CB1B3-25FA-04F0-9F0E-45049CAFDEB0}"/>
              </a:ext>
            </a:extLst>
          </p:cNvPr>
          <p:cNvSpPr txBox="1"/>
          <p:nvPr/>
        </p:nvSpPr>
        <p:spPr>
          <a:xfrm>
            <a:off x="4152900" y="3771900"/>
            <a:ext cx="43836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i="1">
                <a:latin typeface="Calibri"/>
                <a:cs typeface="Segoe UI"/>
              </a:rPr>
              <a:t>N’hésitez pas à partager votre nom et rôle</a:t>
            </a:r>
            <a:endParaRPr lang="en-US" i="1">
              <a:latin typeface="Calibri"/>
              <a:cs typeface="Segoe UI"/>
            </a:endParaRPr>
          </a:p>
        </p:txBody>
      </p:sp>
    </p:spTree>
    <p:extLst>
      <p:ext uri="{BB962C8B-B14F-4D97-AF65-F5344CB8AC3E}">
        <p14:creationId xmlns:p14="http://schemas.microsoft.com/office/powerpoint/2010/main" val="35725574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EFF0BB8-19D6-D2CA-F5BD-2BC1A97DB31C}"/>
              </a:ext>
            </a:extLst>
          </p:cNvPr>
          <p:cNvSpPr>
            <a:spLocks noGrp="1"/>
          </p:cNvSpPr>
          <p:nvPr>
            <p:ph type="title"/>
          </p:nvPr>
        </p:nvSpPr>
        <p:spPr>
          <a:xfrm>
            <a:off x="1060500" y="1104905"/>
            <a:ext cx="10848975" cy="778381"/>
          </a:xfrm>
        </p:spPr>
        <p:txBody>
          <a:bodyPr/>
          <a:lstStyle/>
          <a:p>
            <a:r>
              <a:rPr lang="fr-FR" b="1">
                <a:latin typeface="Calibri"/>
                <a:cs typeface="Arial"/>
              </a:rPr>
              <a:t>Service d’assistance contre la violence fondée sur le genre</a:t>
            </a:r>
            <a:r>
              <a:rPr lang="en-GB" b="1">
                <a:latin typeface="Calibri"/>
                <a:cs typeface="Arial"/>
              </a:rPr>
              <a:t>, Université de </a:t>
            </a:r>
            <a:r>
              <a:rPr lang="en-GB" b="1" err="1">
                <a:latin typeface="Calibri"/>
                <a:cs typeface="Arial"/>
              </a:rPr>
              <a:t>Bologne</a:t>
            </a:r>
            <a:r>
              <a:rPr lang="en-GB" b="1">
                <a:latin typeface="Calibri"/>
                <a:cs typeface="Arial"/>
              </a:rPr>
              <a:t> </a:t>
            </a:r>
          </a:p>
        </p:txBody>
      </p:sp>
      <p:pic>
        <p:nvPicPr>
          <p:cNvPr id="4" name="Picture 5" descr="Text&#10;&#10;Description automatically generated">
            <a:extLst>
              <a:ext uri="{FF2B5EF4-FFF2-40B4-BE49-F238E27FC236}">
                <a16:creationId xmlns:a16="http://schemas.microsoft.com/office/drawing/2014/main" id="{0578722B-6748-3588-4AF3-9CC0206E9166}"/>
              </a:ext>
            </a:extLst>
          </p:cNvPr>
          <p:cNvPicPr>
            <a:picLocks noChangeAspect="1"/>
          </p:cNvPicPr>
          <p:nvPr/>
        </p:nvPicPr>
        <p:blipFill>
          <a:blip r:embed="rId3"/>
          <a:stretch>
            <a:fillRect/>
          </a:stretch>
        </p:blipFill>
        <p:spPr>
          <a:xfrm>
            <a:off x="6869289" y="2126116"/>
            <a:ext cx="4944533" cy="4341431"/>
          </a:xfrm>
          <a:prstGeom prst="rect">
            <a:avLst/>
          </a:prstGeom>
        </p:spPr>
      </p:pic>
      <p:pic>
        <p:nvPicPr>
          <p:cNvPr id="5" name="Picture 6" descr="Graphical user interface, text, application, email&#10;&#10;Description automatically generated">
            <a:extLst>
              <a:ext uri="{FF2B5EF4-FFF2-40B4-BE49-F238E27FC236}">
                <a16:creationId xmlns:a16="http://schemas.microsoft.com/office/drawing/2014/main" id="{56393247-D425-DB7A-B653-6E3BECAEC7AF}"/>
              </a:ext>
            </a:extLst>
          </p:cNvPr>
          <p:cNvPicPr>
            <a:picLocks noChangeAspect="1"/>
          </p:cNvPicPr>
          <p:nvPr/>
        </p:nvPicPr>
        <p:blipFill>
          <a:blip r:embed="rId4"/>
          <a:stretch>
            <a:fillRect/>
          </a:stretch>
        </p:blipFill>
        <p:spPr>
          <a:xfrm>
            <a:off x="426094" y="2365904"/>
            <a:ext cx="6115755" cy="3772697"/>
          </a:xfrm>
          <a:prstGeom prst="rect">
            <a:avLst/>
          </a:prstGeom>
        </p:spPr>
      </p:pic>
    </p:spTree>
    <p:extLst>
      <p:ext uri="{BB962C8B-B14F-4D97-AF65-F5344CB8AC3E}">
        <p14:creationId xmlns:p14="http://schemas.microsoft.com/office/powerpoint/2010/main" val="1402374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0BA75-C580-7E61-88E4-899B904274C9}"/>
              </a:ext>
            </a:extLst>
          </p:cNvPr>
          <p:cNvSpPr>
            <a:spLocks noGrp="1"/>
          </p:cNvSpPr>
          <p:nvPr>
            <p:ph type="title"/>
          </p:nvPr>
        </p:nvSpPr>
        <p:spPr/>
        <p:txBody>
          <a:bodyPr/>
          <a:lstStyle/>
          <a:p>
            <a:r>
              <a:rPr lang="en-US" b="1" err="1"/>
              <a:t>Partenariats</a:t>
            </a:r>
            <a:endParaRPr lang="en-GB" b="1"/>
          </a:p>
        </p:txBody>
      </p:sp>
      <p:sp>
        <p:nvSpPr>
          <p:cNvPr id="6" name="TextBox 5">
            <a:extLst>
              <a:ext uri="{FF2B5EF4-FFF2-40B4-BE49-F238E27FC236}">
                <a16:creationId xmlns:a16="http://schemas.microsoft.com/office/drawing/2014/main" id="{044B8B12-85B3-41C7-C8FD-7BA4DBF4EC41}"/>
              </a:ext>
            </a:extLst>
          </p:cNvPr>
          <p:cNvSpPr txBox="1"/>
          <p:nvPr/>
        </p:nvSpPr>
        <p:spPr>
          <a:xfrm>
            <a:off x="442912" y="2381897"/>
            <a:ext cx="11380120" cy="3970318"/>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Dans le contexte des organismes de recherche, des exemples de partenariats externes peuvent consister en des partenariats avec :</a:t>
            </a:r>
          </a:p>
          <a:p>
            <a:pPr marL="285750" indent="-285750">
              <a:buFont typeface="Arial" panose="020B0604020202020204" pitchFamily="34" charset="0"/>
              <a:buChar char="•"/>
            </a:pPr>
            <a:endParaRPr lang="fr-FR">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a:latin typeface="Arial"/>
                <a:cs typeface="Arial"/>
              </a:rPr>
              <a:t>Agences gouvernementales locales et nationales, y compris les organisations juridiques, policières et de justice pénale.</a:t>
            </a:r>
            <a:endParaRPr lang="LID4096">
              <a:latin typeface="Arial"/>
              <a:cs typeface="Arial"/>
            </a:endParaRPr>
          </a:p>
          <a:p>
            <a:pPr marL="285750" indent="-285750">
              <a:buFont typeface="Arial" panose="020B0604020202020204" pitchFamily="34" charset="0"/>
              <a:buChar char="•"/>
            </a:pPr>
            <a:r>
              <a:rPr lang="fr-FR">
                <a:latin typeface="Arial"/>
                <a:cs typeface="Arial"/>
              </a:rPr>
              <a:t>Organisations de la société civile </a:t>
            </a:r>
            <a:endParaRPr lang="LID4096">
              <a:latin typeface="Arial"/>
              <a:cs typeface="Arial"/>
            </a:endParaRPr>
          </a:p>
          <a:p>
            <a:pPr marL="285750" indent="-285750">
              <a:buFont typeface="Arial" panose="020B0604020202020204" pitchFamily="34" charset="0"/>
              <a:buChar char="•"/>
            </a:pPr>
            <a:r>
              <a:rPr lang="fr-FR">
                <a:latin typeface="Arial"/>
                <a:cs typeface="Arial"/>
              </a:rPr>
              <a:t>Des groupes et associations d’étudiants pour impliquer les étudiants de plusieurs établissements d’enseignement supérieur et organismes de recherche dans les efforts de prévention </a:t>
            </a:r>
            <a:endParaRPr lang="LID4096">
              <a:latin typeface="Arial"/>
              <a:cs typeface="Arial"/>
            </a:endParaRPr>
          </a:p>
          <a:p>
            <a:pPr marL="285750" indent="-285750">
              <a:buFont typeface="Arial" panose="020B0604020202020204" pitchFamily="34" charset="0"/>
              <a:buChar char="•"/>
            </a:pPr>
            <a:r>
              <a:rPr lang="fr-FR">
                <a:latin typeface="Arial"/>
                <a:cs typeface="Arial"/>
              </a:rPr>
              <a:t>Les organisations communautaires et de santé locales pour coordonner les services et fournir un soutien aux personnes victimes de violence fondée sur le genre</a:t>
            </a:r>
            <a:endParaRPr lang="LID4096">
              <a:latin typeface="Arial"/>
              <a:cs typeface="Arial"/>
            </a:endParaRPr>
          </a:p>
          <a:p>
            <a:pPr marL="285750" indent="-285750">
              <a:buFont typeface="Arial" panose="020B0604020202020204" pitchFamily="34" charset="0"/>
              <a:buChar char="•"/>
            </a:pPr>
            <a:r>
              <a:rPr lang="fr-FR">
                <a:latin typeface="Arial"/>
                <a:cs typeface="Arial"/>
              </a:rPr>
              <a:t>Secteur privé pour la fourniture d’une expertise spécifique, telle que la formation ou la création d’outils et de ressources spécifiques pour prévenir la violence basée sur le genre </a:t>
            </a:r>
            <a:endParaRPr lang="LID4096">
              <a:latin typeface="Arial"/>
              <a:cs typeface="Arial"/>
            </a:endParaRPr>
          </a:p>
          <a:p>
            <a:pPr marL="285750" indent="-285750">
              <a:buFont typeface="Arial" panose="020B0604020202020204" pitchFamily="34" charset="0"/>
              <a:buChar char="•"/>
            </a:pPr>
            <a:r>
              <a:rPr lang="fr-FR">
                <a:latin typeface="Arial"/>
                <a:cs typeface="Arial"/>
              </a:rPr>
              <a:t>D’autres établissements d’enseignement supérieur et organismes de recherche pour l’apprentissage mutuel et l’échange de bonnes pratiques et de ressources.</a:t>
            </a:r>
            <a:endParaRPr lang="LID4096">
              <a:latin typeface="Arial"/>
              <a:cs typeface="Arial"/>
            </a:endParaRPr>
          </a:p>
        </p:txBody>
      </p:sp>
    </p:spTree>
    <p:extLst>
      <p:ext uri="{BB962C8B-B14F-4D97-AF65-F5344CB8AC3E}">
        <p14:creationId xmlns:p14="http://schemas.microsoft.com/office/powerpoint/2010/main" val="1564821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F55F6C9-001B-288E-B150-7E4E02B9E556}"/>
              </a:ext>
            </a:extLst>
          </p:cNvPr>
          <p:cNvSpPr>
            <a:spLocks noGrp="1"/>
          </p:cNvSpPr>
          <p:nvPr>
            <p:ph type="title"/>
          </p:nvPr>
        </p:nvSpPr>
        <p:spPr>
          <a:xfrm>
            <a:off x="1052512" y="1129932"/>
            <a:ext cx="10086975" cy="778381"/>
          </a:xfrm>
        </p:spPr>
        <p:txBody>
          <a:bodyPr/>
          <a:lstStyle/>
          <a:p>
            <a:r>
              <a:rPr lang="fr-FR" b="1"/>
              <a:t>Trucs et astuces pour les partenariats</a:t>
            </a:r>
            <a:endParaRPr lang="en-US" b="1"/>
          </a:p>
        </p:txBody>
      </p:sp>
      <p:sp>
        <p:nvSpPr>
          <p:cNvPr id="5" name="TextBox 4">
            <a:extLst>
              <a:ext uri="{FF2B5EF4-FFF2-40B4-BE49-F238E27FC236}">
                <a16:creationId xmlns:a16="http://schemas.microsoft.com/office/drawing/2014/main" id="{A75F3607-B0DF-1695-7F6A-24044B9C130F}"/>
              </a:ext>
            </a:extLst>
          </p:cNvPr>
          <p:cNvSpPr txBox="1"/>
          <p:nvPr/>
        </p:nvSpPr>
        <p:spPr>
          <a:xfrm>
            <a:off x="1052512" y="2420006"/>
            <a:ext cx="4789488"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Rejoignez une alliance européenne ou un projet international</a:t>
            </a:r>
            <a:endParaRPr lang="LID4096">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5E0747CC-7650-8558-2369-3097FF1227C9}"/>
              </a:ext>
            </a:extLst>
          </p:cNvPr>
          <p:cNvSpPr txBox="1"/>
          <p:nvPr/>
        </p:nvSpPr>
        <p:spPr>
          <a:xfrm>
            <a:off x="1052512" y="3518745"/>
            <a:ext cx="4587317"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Tirez parti de toutes les possibilités de financement pour soutenir les partenariats</a:t>
            </a:r>
            <a:endParaRPr lang="LID4096">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C6CF0578-C02E-DF99-84AF-CF69A37CC31F}"/>
              </a:ext>
            </a:extLst>
          </p:cNvPr>
          <p:cNvSpPr txBox="1"/>
          <p:nvPr/>
        </p:nvSpPr>
        <p:spPr>
          <a:xfrm>
            <a:off x="7040931" y="2372545"/>
            <a:ext cx="4591050" cy="923330"/>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Évitez de compter sur des bénévoles non rémunérés. Formalisez et reconnaissez les fonctions</a:t>
            </a:r>
            <a:endParaRPr lang="en-US">
              <a:latin typeface="Arial" panose="020B0604020202020204" pitchFamily="34" charset="0"/>
              <a:cs typeface="Arial" panose="020B0604020202020204" pitchFamily="34" charset="0"/>
            </a:endParaRPr>
          </a:p>
        </p:txBody>
      </p:sp>
      <p:sp>
        <p:nvSpPr>
          <p:cNvPr id="8" name="Shape 2549">
            <a:extLst>
              <a:ext uri="{FF2B5EF4-FFF2-40B4-BE49-F238E27FC236}">
                <a16:creationId xmlns:a16="http://schemas.microsoft.com/office/drawing/2014/main" id="{A2FDC339-6421-4004-6A6A-5B9195859103}"/>
              </a:ext>
            </a:extLst>
          </p:cNvPr>
          <p:cNvSpPr/>
          <p:nvPr/>
        </p:nvSpPr>
        <p:spPr>
          <a:xfrm>
            <a:off x="384408" y="4706419"/>
            <a:ext cx="494995" cy="48317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9" name="Shape 2554">
            <a:extLst>
              <a:ext uri="{FF2B5EF4-FFF2-40B4-BE49-F238E27FC236}">
                <a16:creationId xmlns:a16="http://schemas.microsoft.com/office/drawing/2014/main" id="{16072131-5BC6-344D-548A-5C6D9E45FBF4}"/>
              </a:ext>
            </a:extLst>
          </p:cNvPr>
          <p:cNvSpPr/>
          <p:nvPr/>
        </p:nvSpPr>
        <p:spPr>
          <a:xfrm>
            <a:off x="351923" y="3591859"/>
            <a:ext cx="494994" cy="483175"/>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1E28C929-604A-24B1-64BA-CEB14EAE8AAE}"/>
              </a:ext>
            </a:extLst>
          </p:cNvPr>
          <p:cNvSpPr/>
          <p:nvPr/>
        </p:nvSpPr>
        <p:spPr>
          <a:xfrm>
            <a:off x="6401312" y="3650117"/>
            <a:ext cx="364164" cy="36665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Shape 2616">
            <a:extLst>
              <a:ext uri="{FF2B5EF4-FFF2-40B4-BE49-F238E27FC236}">
                <a16:creationId xmlns:a16="http://schemas.microsoft.com/office/drawing/2014/main" id="{F77A6B29-F79D-AB6D-4FD9-D24F7B55EF74}"/>
              </a:ext>
            </a:extLst>
          </p:cNvPr>
          <p:cNvSpPr/>
          <p:nvPr/>
        </p:nvSpPr>
        <p:spPr>
          <a:xfrm>
            <a:off x="6389124" y="2477449"/>
            <a:ext cx="388540" cy="382961"/>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2" name="TextBox 11">
            <a:extLst>
              <a:ext uri="{FF2B5EF4-FFF2-40B4-BE49-F238E27FC236}">
                <a16:creationId xmlns:a16="http://schemas.microsoft.com/office/drawing/2014/main" id="{F83F61C8-CDFD-C9DA-7BAD-0BF2089C2199}"/>
              </a:ext>
            </a:extLst>
          </p:cNvPr>
          <p:cNvSpPr txBox="1"/>
          <p:nvPr/>
        </p:nvSpPr>
        <p:spPr>
          <a:xfrm>
            <a:off x="1048779" y="4735917"/>
            <a:ext cx="4591050" cy="646331"/>
          </a:xfrm>
          <a:prstGeom prst="rect">
            <a:avLst/>
          </a:prstGeom>
          <a:noFill/>
        </p:spPr>
        <p:txBody>
          <a:bodyPr wrap="square" lIns="91440" tIns="45720" rIns="91440" bIns="45720" anchor="t">
            <a:spAutoFit/>
          </a:bodyPr>
          <a:lstStyle>
            <a:defPPr>
              <a:defRPr lang="en-US"/>
            </a:defPPr>
            <a:lvl1pPr>
              <a:defRPr b="0" i="0">
                <a:solidFill>
                  <a:srgbClr val="FFFFFF"/>
                </a:solidFill>
                <a:effectLst/>
              </a:defRPr>
            </a:lvl1pPr>
          </a:lstStyle>
          <a:p>
            <a:r>
              <a:rPr lang="fr-FR">
                <a:latin typeface="Arial" panose="020B0604020202020204" pitchFamily="34" charset="0"/>
                <a:cs typeface="Arial" panose="020B0604020202020204" pitchFamily="34" charset="0"/>
              </a:rPr>
              <a:t>Construisez des réseaux informels avec des acteurs clés</a:t>
            </a:r>
            <a:endParaRPr lang="LID4096">
              <a:latin typeface="Arial" panose="020B0604020202020204" pitchFamily="34" charset="0"/>
              <a:cs typeface="Arial" panose="020B0604020202020204" pitchFamily="34" charset="0"/>
            </a:endParaRPr>
          </a:p>
        </p:txBody>
      </p:sp>
      <p:sp>
        <p:nvSpPr>
          <p:cNvPr id="13" name="Shape 2748">
            <a:extLst>
              <a:ext uri="{FF2B5EF4-FFF2-40B4-BE49-F238E27FC236}">
                <a16:creationId xmlns:a16="http://schemas.microsoft.com/office/drawing/2014/main" id="{5DA0D258-5A54-6030-147F-66AA15BDDBE0}"/>
              </a:ext>
            </a:extLst>
          </p:cNvPr>
          <p:cNvSpPr/>
          <p:nvPr/>
        </p:nvSpPr>
        <p:spPr>
          <a:xfrm>
            <a:off x="341873" y="2469576"/>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4" name="TextBox 1">
            <a:extLst>
              <a:ext uri="{FF2B5EF4-FFF2-40B4-BE49-F238E27FC236}">
                <a16:creationId xmlns:a16="http://schemas.microsoft.com/office/drawing/2014/main" id="{5FE805B2-757F-61AE-33CB-344377C91A1C}"/>
              </a:ext>
            </a:extLst>
          </p:cNvPr>
          <p:cNvSpPr txBox="1"/>
          <p:nvPr/>
        </p:nvSpPr>
        <p:spPr>
          <a:xfrm>
            <a:off x="6943496" y="3524306"/>
            <a:ext cx="4309696" cy="923330"/>
          </a:xfrm>
          <a:prstGeom prst="rect">
            <a:avLst/>
          </a:prstGeom>
          <a:noFill/>
        </p:spPr>
        <p:txBody>
          <a:bodyPr wrap="square" lIns="91440" tIns="45720" rIns="91440" bIns="4572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dirty="0">
                <a:solidFill>
                  <a:srgbClr val="FFFFFF"/>
                </a:solidFill>
                <a:latin typeface="Arial" panose="020B0604020202020204" pitchFamily="34" charset="0"/>
                <a:ea typeface="Open Sans"/>
                <a:cs typeface="Arial" panose="020B0604020202020204" pitchFamily="34" charset="0"/>
              </a:rPr>
              <a:t>Établissez des partenariats externes pour les unités responsables en sous-ressources</a:t>
            </a:r>
            <a:endParaRPr lang="en-GB" dirty="0">
              <a:solidFill>
                <a:srgbClr val="FFFFFF"/>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25150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animBg="1"/>
      <p:bldP spid="11" grpId="0" animBg="1"/>
      <p:bldP spid="12" grpId="0"/>
      <p:bldP spid="13" grpId="0" animBg="1"/>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9F6D2CB-D59C-DAD5-7AC5-C3C0A83FAF29}"/>
              </a:ext>
            </a:extLst>
          </p:cNvPr>
          <p:cNvSpPr>
            <a:spLocks noGrp="1"/>
          </p:cNvSpPr>
          <p:nvPr>
            <p:ph type="title"/>
          </p:nvPr>
        </p:nvSpPr>
        <p:spPr>
          <a:xfrm>
            <a:off x="1177735" y="770836"/>
            <a:ext cx="10777088" cy="778381"/>
          </a:xfrm>
          <a:effectLst/>
        </p:spPr>
        <p:txBody>
          <a:bodyPr vert="horz" lIns="0" tIns="192024" rIns="0" bIns="0" rtlCol="0" anchor="t" anchorCtr="0">
            <a:noAutofit/>
          </a:bodyPr>
          <a:lstStyle/>
          <a:p>
            <a:r>
              <a:rPr lang="fr-FR" sz="2400" b="1">
                <a:latin typeface="Open Sans"/>
              </a:rPr>
              <a:t>Campagne de sensibilisation : Lutter contre les violences et le harcèlement fondés sur le genre en dehors du campus en partenariat avec une association de jeunes, Université de Namur</a:t>
            </a:r>
            <a:endParaRPr lang="en-GB" sz="2400" b="1">
              <a:latin typeface="Open Sans"/>
            </a:endParaRPr>
          </a:p>
        </p:txBody>
      </p:sp>
      <p:pic>
        <p:nvPicPr>
          <p:cNvPr id="4" name="Picture 4" descr="Text&#10;&#10;Description automatically generated">
            <a:extLst>
              <a:ext uri="{FF2B5EF4-FFF2-40B4-BE49-F238E27FC236}">
                <a16:creationId xmlns:a16="http://schemas.microsoft.com/office/drawing/2014/main" id="{E42AD9CB-B4C5-A1A3-91F4-6D6A9F47550E}"/>
              </a:ext>
            </a:extLst>
          </p:cNvPr>
          <p:cNvPicPr>
            <a:picLocks noChangeAspect="1"/>
          </p:cNvPicPr>
          <p:nvPr/>
        </p:nvPicPr>
        <p:blipFill>
          <a:blip r:embed="rId3"/>
          <a:stretch>
            <a:fillRect/>
          </a:stretch>
        </p:blipFill>
        <p:spPr>
          <a:xfrm>
            <a:off x="2222047" y="2439761"/>
            <a:ext cx="3657600" cy="3781425"/>
          </a:xfrm>
          <a:prstGeom prst="rect">
            <a:avLst/>
          </a:prstGeom>
        </p:spPr>
      </p:pic>
      <p:pic>
        <p:nvPicPr>
          <p:cNvPr id="5" name="Picture 7" descr="Text&#10;&#10;Description automatically generated">
            <a:extLst>
              <a:ext uri="{FF2B5EF4-FFF2-40B4-BE49-F238E27FC236}">
                <a16:creationId xmlns:a16="http://schemas.microsoft.com/office/drawing/2014/main" id="{CE5CA07C-7733-F117-DF8B-43EEF1FB8B32}"/>
              </a:ext>
            </a:extLst>
          </p:cNvPr>
          <p:cNvPicPr>
            <a:picLocks noChangeAspect="1"/>
          </p:cNvPicPr>
          <p:nvPr/>
        </p:nvPicPr>
        <p:blipFill>
          <a:blip r:embed="rId4"/>
          <a:stretch>
            <a:fillRect/>
          </a:stretch>
        </p:blipFill>
        <p:spPr>
          <a:xfrm>
            <a:off x="6732814" y="2639786"/>
            <a:ext cx="3933825" cy="3286125"/>
          </a:xfrm>
          <a:prstGeom prst="rect">
            <a:avLst/>
          </a:prstGeom>
        </p:spPr>
      </p:pic>
    </p:spTree>
    <p:extLst>
      <p:ext uri="{BB962C8B-B14F-4D97-AF65-F5344CB8AC3E}">
        <p14:creationId xmlns:p14="http://schemas.microsoft.com/office/powerpoint/2010/main" val="7959571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B3DE30D-6FFE-EEC7-BCCA-940E2C0FB601}"/>
              </a:ext>
            </a:extLst>
          </p:cNvPr>
          <p:cNvSpPr>
            <a:spLocks noGrp="1"/>
          </p:cNvSpPr>
          <p:nvPr>
            <p:ph type="title"/>
          </p:nvPr>
        </p:nvSpPr>
        <p:spPr>
          <a:xfrm>
            <a:off x="1046922" y="1129932"/>
            <a:ext cx="10478771" cy="778381"/>
          </a:xfrm>
        </p:spPr>
        <p:txBody>
          <a:bodyPr/>
          <a:lstStyle/>
          <a:p>
            <a:r>
              <a:rPr lang="fr-FR" sz="2400" b="1">
                <a:latin typeface="Open Sans"/>
              </a:rPr>
              <a:t>« Pourquoi nous n’avons pas signalé » en partenariat avec les associations étudiantes</a:t>
            </a:r>
            <a:endParaRPr lang="en-US" sz="2400" b="1">
              <a:latin typeface="Open Sans"/>
            </a:endParaRPr>
          </a:p>
        </p:txBody>
      </p:sp>
      <p:pic>
        <p:nvPicPr>
          <p:cNvPr id="4" name="Picture 3" descr="A screenshot of a paper with writing&#10;&#10;Description automatically generated">
            <a:extLst>
              <a:ext uri="{FF2B5EF4-FFF2-40B4-BE49-F238E27FC236}">
                <a16:creationId xmlns:a16="http://schemas.microsoft.com/office/drawing/2014/main" id="{C940C3A7-A0F2-18C4-5F2C-284876ADDC86}"/>
              </a:ext>
            </a:extLst>
          </p:cNvPr>
          <p:cNvPicPr>
            <a:picLocks noChangeAspect="1"/>
          </p:cNvPicPr>
          <p:nvPr/>
        </p:nvPicPr>
        <p:blipFill>
          <a:blip r:embed="rId3"/>
          <a:stretch>
            <a:fillRect/>
          </a:stretch>
        </p:blipFill>
        <p:spPr>
          <a:xfrm>
            <a:off x="195532" y="2868686"/>
            <a:ext cx="6409426" cy="2874665"/>
          </a:xfrm>
          <a:prstGeom prst="rect">
            <a:avLst/>
          </a:prstGeom>
        </p:spPr>
      </p:pic>
      <p:pic>
        <p:nvPicPr>
          <p:cNvPr id="5" name="Picture 4" descr="A collage of papers with writing&#10;&#10;Description automatically generated">
            <a:extLst>
              <a:ext uri="{FF2B5EF4-FFF2-40B4-BE49-F238E27FC236}">
                <a16:creationId xmlns:a16="http://schemas.microsoft.com/office/drawing/2014/main" id="{C90F2CD3-B5FF-4972-C02B-BCDA6182BBC9}"/>
              </a:ext>
            </a:extLst>
          </p:cNvPr>
          <p:cNvPicPr>
            <a:picLocks noChangeAspect="1"/>
          </p:cNvPicPr>
          <p:nvPr/>
        </p:nvPicPr>
        <p:blipFill>
          <a:blip r:embed="rId4"/>
          <a:stretch>
            <a:fillRect/>
          </a:stretch>
        </p:blipFill>
        <p:spPr>
          <a:xfrm>
            <a:off x="6924136" y="2546492"/>
            <a:ext cx="4942935" cy="3504677"/>
          </a:xfrm>
          <a:prstGeom prst="rect">
            <a:avLst/>
          </a:prstGeom>
        </p:spPr>
      </p:pic>
    </p:spTree>
    <p:extLst>
      <p:ext uri="{BB962C8B-B14F-4D97-AF65-F5344CB8AC3E}">
        <p14:creationId xmlns:p14="http://schemas.microsoft.com/office/powerpoint/2010/main" val="33146765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a:t>Politiques</a:t>
            </a:r>
          </a:p>
        </p:txBody>
      </p:sp>
      <p:cxnSp>
        <p:nvCxnSpPr>
          <p:cNvPr id="4" name="Straight Connector 3">
            <a:extLst>
              <a:ext uri="{FF2B5EF4-FFF2-40B4-BE49-F238E27FC236}">
                <a16:creationId xmlns:a16="http://schemas.microsoft.com/office/drawing/2014/main" id="{3E047F2C-197A-392C-53DA-464D72E1420F}"/>
              </a:ext>
            </a:extLst>
          </p:cNvPr>
          <p:cNvCxnSpPr>
            <a:cxnSpLocks/>
          </p:cNvCxnSpPr>
          <p:nvPr/>
        </p:nvCxnSpPr>
        <p:spPr>
          <a:xfrm flipH="1">
            <a:off x="546512" y="2280559"/>
            <a:ext cx="14377" cy="1833637"/>
          </a:xfrm>
          <a:prstGeom prst="line">
            <a:avLst/>
          </a:prstGeom>
          <a:ln w="57150">
            <a:solidFill>
              <a:srgbClr val="AED7BD"/>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5911089-CC80-7CBB-BD45-0159D59A18A9}"/>
              </a:ext>
            </a:extLst>
          </p:cNvPr>
          <p:cNvSpPr txBox="1"/>
          <p:nvPr/>
        </p:nvSpPr>
        <p:spPr>
          <a:xfrm>
            <a:off x="728406" y="2191537"/>
            <a:ext cx="10734173" cy="18996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fr-FR" sz="1600" b="1">
                <a:solidFill>
                  <a:srgbClr val="FFFFFF"/>
                </a:solidFill>
                <a:latin typeface="Arial" panose="020B0604020202020204" pitchFamily="34" charset="0"/>
                <a:cs typeface="Arial" panose="020B0604020202020204" pitchFamily="34" charset="0"/>
              </a:rPr>
              <a:t>Les politiques couvrent :
a) Cadres politiques : un ensemble cohérent de mesures assorties d’une vision claire et d’une stratégie globale pour lutter contre la violence fondée sur le genre de manière intégrale et structurée
b) les documents d’orientation, qui formalisent explicitement et spécifiquement l’engagement de l’organisation dans la lutte contre la violence fondée sur le genre</a:t>
            </a:r>
            <a:endParaRPr lang="en-US">
              <a:latin typeface="Arial" panose="020B0604020202020204" pitchFamily="34" charset="0"/>
              <a:ea typeface="Open Sans"/>
              <a:cs typeface="Arial" panose="020B0604020202020204" pitchFamily="34" charset="0"/>
            </a:endParaRPr>
          </a:p>
        </p:txBody>
      </p:sp>
      <p:sp>
        <p:nvSpPr>
          <p:cNvPr id="7" name="TextBox 6">
            <a:extLst>
              <a:ext uri="{FF2B5EF4-FFF2-40B4-BE49-F238E27FC236}">
                <a16:creationId xmlns:a16="http://schemas.microsoft.com/office/drawing/2014/main" id="{0A64E54D-0BB9-6702-6C6B-D26A2F318E1A}"/>
              </a:ext>
            </a:extLst>
          </p:cNvPr>
          <p:cNvSpPr txBox="1"/>
          <p:nvPr/>
        </p:nvSpPr>
        <p:spPr>
          <a:xfrm>
            <a:off x="722577" y="4279269"/>
            <a:ext cx="1049354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600">
                <a:solidFill>
                  <a:srgbClr val="FFFFFF"/>
                </a:solidFill>
                <a:latin typeface="Arial" panose="020B0604020202020204" pitchFamily="34" charset="0"/>
                <a:cs typeface="Arial" panose="020B0604020202020204" pitchFamily="34" charset="0"/>
              </a:rPr>
              <a:t>Les politiques peuvent prendre différentes formes, telles que :</a:t>
            </a:r>
          </a:p>
          <a:p>
            <a:pPr marL="285750" indent="-285750">
              <a:buFont typeface="Arial" panose="020B0604020202020204" pitchFamily="34" charset="0"/>
              <a:buChar char="•"/>
            </a:pPr>
            <a:r>
              <a:rPr lang="fr-FR" sz="1600">
                <a:solidFill>
                  <a:srgbClr val="FFFFFF"/>
                </a:solidFill>
                <a:latin typeface="Arial"/>
                <a:cs typeface="Arial"/>
              </a:rPr>
              <a:t>Protocoles</a:t>
            </a:r>
            <a:endParaRPr lang="en-GB" sz="1600">
              <a:solidFill>
                <a:srgbClr val="FFFFFF"/>
              </a:solidFill>
              <a:latin typeface="Arial"/>
              <a:ea typeface="Open Sans"/>
              <a:cs typeface="Arial"/>
            </a:endParaRPr>
          </a:p>
          <a:p>
            <a:pPr marL="285750" indent="-285750">
              <a:buFont typeface="Arial" panose="020B0604020202020204" pitchFamily="34" charset="0"/>
              <a:buChar char="•"/>
            </a:pPr>
            <a:r>
              <a:rPr lang="fr-FR" sz="1600">
                <a:solidFill>
                  <a:srgbClr val="FFFFFF"/>
                </a:solidFill>
                <a:latin typeface="Arial"/>
                <a:cs typeface="Arial"/>
              </a:rPr>
              <a:t>Plans d’action </a:t>
            </a:r>
            <a:endParaRPr lang="en-GB" sz="1600">
              <a:solidFill>
                <a:srgbClr val="FFFFFF"/>
              </a:solidFill>
              <a:latin typeface="Arial"/>
              <a:ea typeface="Open Sans"/>
              <a:cs typeface="Arial"/>
            </a:endParaRPr>
          </a:p>
          <a:p>
            <a:pPr marL="285750" indent="-285750">
              <a:buFont typeface="Arial" panose="020B0604020202020204" pitchFamily="34" charset="0"/>
              <a:buChar char="•"/>
            </a:pPr>
            <a:r>
              <a:rPr lang="fr-FR" sz="1600">
                <a:solidFill>
                  <a:srgbClr val="FFFFFF"/>
                </a:solidFill>
                <a:latin typeface="Arial"/>
                <a:cs typeface="Arial"/>
              </a:rPr>
              <a:t>Documents informatifs ou explicatifs </a:t>
            </a:r>
            <a:endParaRPr lang="en-GB" sz="1600">
              <a:solidFill>
                <a:srgbClr val="FFFFFF"/>
              </a:solidFill>
              <a:latin typeface="Arial"/>
              <a:ea typeface="Open Sans"/>
              <a:cs typeface="Arial"/>
            </a:endParaRPr>
          </a:p>
          <a:p>
            <a:pPr marL="285750" indent="-285750">
              <a:buFont typeface="Arial" panose="020B0604020202020204" pitchFamily="34" charset="0"/>
              <a:buChar char="•"/>
            </a:pPr>
            <a:r>
              <a:rPr lang="fr-FR" sz="1600">
                <a:solidFill>
                  <a:srgbClr val="FFFFFF"/>
                </a:solidFill>
                <a:latin typeface="Arial"/>
                <a:cs typeface="Arial"/>
              </a:rPr>
              <a:t>Stratégies, règlements, directives </a:t>
            </a:r>
            <a:endParaRPr lang="en-GB" sz="1600">
              <a:solidFill>
                <a:srgbClr val="FFFFFF"/>
              </a:solidFill>
              <a:latin typeface="Arial"/>
              <a:ea typeface="Open Sans"/>
              <a:cs typeface="Arial"/>
            </a:endParaRPr>
          </a:p>
          <a:p>
            <a:pPr marL="285750" indent="-285750">
              <a:buFont typeface="Arial" panose="020B0604020202020204" pitchFamily="34" charset="0"/>
              <a:buChar char="•"/>
            </a:pPr>
            <a:r>
              <a:rPr lang="fr-FR" sz="1600">
                <a:solidFill>
                  <a:srgbClr val="FFFFFF"/>
                </a:solidFill>
                <a:latin typeface="Arial"/>
                <a:cs typeface="Arial"/>
              </a:rPr>
              <a:t>Codes de conduite</a:t>
            </a:r>
            <a:endParaRPr lang="en-GB" sz="1600">
              <a:solidFill>
                <a:srgbClr val="FFFFFF"/>
              </a:solidFill>
              <a:latin typeface="Arial"/>
              <a:ea typeface="Open Sans"/>
              <a:cs typeface="Arial"/>
            </a:endParaRPr>
          </a:p>
          <a:p>
            <a:pPr marL="285750" indent="-285750">
              <a:buFont typeface="Arial" panose="020B0604020202020204" pitchFamily="34" charset="0"/>
              <a:buChar char="•"/>
            </a:pPr>
            <a:r>
              <a:rPr lang="fr-FR" sz="1600">
                <a:solidFill>
                  <a:srgbClr val="FFFFFF"/>
                </a:solidFill>
                <a:latin typeface="Arial"/>
                <a:cs typeface="Arial"/>
              </a:rPr>
              <a:t>Procédures de signalement et d’intervention en cas d’incidents de violence fondée sur le genre</a:t>
            </a:r>
            <a:endParaRPr lang="en-GB" sz="1600">
              <a:solidFill>
                <a:srgbClr val="FFFFFF"/>
              </a:solidFill>
              <a:latin typeface="Arial"/>
              <a:ea typeface="Open Sans"/>
              <a:cs typeface="Arial"/>
            </a:endParaRPr>
          </a:p>
        </p:txBody>
      </p:sp>
    </p:spTree>
    <p:extLst>
      <p:ext uri="{BB962C8B-B14F-4D97-AF65-F5344CB8AC3E}">
        <p14:creationId xmlns:p14="http://schemas.microsoft.com/office/powerpoint/2010/main" val="3382747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4433907-8718-215E-3E83-A624699CA27F}"/>
              </a:ext>
            </a:extLst>
          </p:cNvPr>
          <p:cNvSpPr>
            <a:spLocks noGrp="1"/>
          </p:cNvSpPr>
          <p:nvPr>
            <p:ph type="title"/>
          </p:nvPr>
        </p:nvSpPr>
        <p:spPr>
          <a:xfrm>
            <a:off x="1052512" y="1129932"/>
            <a:ext cx="10086975" cy="778381"/>
          </a:xfrm>
        </p:spPr>
        <p:txBody>
          <a:bodyPr/>
          <a:lstStyle/>
          <a:p>
            <a:r>
              <a:rPr lang="en-US" sz="3200" b="1"/>
              <a:t>Politiques</a:t>
            </a:r>
          </a:p>
        </p:txBody>
      </p:sp>
      <p:sp>
        <p:nvSpPr>
          <p:cNvPr id="6" name="TextBox 5">
            <a:extLst>
              <a:ext uri="{FF2B5EF4-FFF2-40B4-BE49-F238E27FC236}">
                <a16:creationId xmlns:a16="http://schemas.microsoft.com/office/drawing/2014/main" id="{B5911089-CC80-7CBB-BD45-0159D59A18A9}"/>
              </a:ext>
            </a:extLst>
          </p:cNvPr>
          <p:cNvSpPr txBox="1"/>
          <p:nvPr/>
        </p:nvSpPr>
        <p:spPr>
          <a:xfrm>
            <a:off x="449138" y="2066591"/>
            <a:ext cx="11293722" cy="4109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fr-FR" sz="1600" b="1" dirty="0">
                <a:solidFill>
                  <a:schemeClr val="bg1"/>
                </a:solidFill>
                <a:latin typeface="Arial" panose="020B0604020202020204" pitchFamily="34" charset="0"/>
                <a:ea typeface="Open Sans"/>
                <a:cs typeface="Arial" panose="020B0604020202020204" pitchFamily="34" charset="0"/>
              </a:rPr>
              <a:t>Contexte juridique et politiques existant</a:t>
            </a:r>
          </a:p>
          <a:p>
            <a:pPr marL="285750" indent="-285750">
              <a:lnSpc>
                <a:spcPct val="150000"/>
              </a:lnSpc>
              <a:buFont typeface="Arial" panose="020B0604020202020204" pitchFamily="34" charset="0"/>
              <a:buChar char="•"/>
            </a:pPr>
            <a:r>
              <a:rPr lang="fr-FR" sz="1600" b="1" dirty="0">
                <a:solidFill>
                  <a:schemeClr val="bg1"/>
                </a:solidFill>
                <a:latin typeface="Arial" panose="020B0604020202020204" pitchFamily="34" charset="0"/>
                <a:ea typeface="Open Sans"/>
                <a:cs typeface="Arial" panose="020B0604020202020204" pitchFamily="34" charset="0"/>
              </a:rPr>
              <a:t>Les politiques institutionnelles doivent s’aligner sur tout cadre juridique régional, national et/ou européen. Commencez par étudier le contexte juridique aux niveaux national et européen. </a:t>
            </a:r>
          </a:p>
          <a:p>
            <a:pPr marL="285750" indent="-285750">
              <a:lnSpc>
                <a:spcPct val="150000"/>
              </a:lnSpc>
              <a:buFont typeface="Arial" panose="020B0604020202020204" pitchFamily="34" charset="0"/>
              <a:buChar char="•"/>
            </a:pPr>
            <a:endParaRPr lang="fr-FR" sz="1600" b="1" dirty="0">
              <a:solidFill>
                <a:schemeClr val="bg1"/>
              </a:solidFill>
              <a:latin typeface="Arial" panose="020B0604020202020204" pitchFamily="34" charset="0"/>
              <a:ea typeface="Open Sans"/>
              <a:cs typeface="Arial" panose="020B0604020202020204" pitchFamily="34" charset="0"/>
            </a:endParaRPr>
          </a:p>
          <a:p>
            <a:pPr>
              <a:lnSpc>
                <a:spcPct val="150000"/>
              </a:lnSpc>
            </a:pPr>
            <a:r>
              <a:rPr lang="fr-FR" sz="1600" b="1" dirty="0">
                <a:solidFill>
                  <a:schemeClr val="bg1"/>
                </a:solidFill>
                <a:latin typeface="Arial" panose="020B0604020202020204" pitchFamily="34" charset="0"/>
                <a:ea typeface="Open Sans"/>
                <a:cs typeface="Arial" panose="020B0604020202020204" pitchFamily="34" charset="0"/>
              </a:rPr>
              <a:t>Contexte institutionnel et évaluation interne</a:t>
            </a:r>
          </a:p>
          <a:p>
            <a:pPr marL="285750" indent="-285750">
              <a:lnSpc>
                <a:spcPct val="150000"/>
              </a:lnSpc>
              <a:buFont typeface="Arial" panose="020B0604020202020204" pitchFamily="34" charset="0"/>
              <a:buChar char="•"/>
            </a:pPr>
            <a:r>
              <a:rPr lang="fr-FR" sz="1600" b="1" dirty="0">
                <a:solidFill>
                  <a:schemeClr val="bg1"/>
                </a:solidFill>
                <a:latin typeface="Arial" panose="020B0604020202020204" pitchFamily="34" charset="0"/>
                <a:ea typeface="Open Sans"/>
                <a:cs typeface="Arial" panose="020B0604020202020204" pitchFamily="34" charset="0"/>
              </a:rPr>
              <a:t>Une bonne compréhension du contexte institutionnel (structure organisationnelle, culture, gouvernance, ressources) est importante et la mise en œuvre de l’évaluation interne. </a:t>
            </a:r>
          </a:p>
          <a:p>
            <a:pPr>
              <a:lnSpc>
                <a:spcPct val="150000"/>
              </a:lnSpc>
            </a:pPr>
            <a:br>
              <a:rPr lang="fr-FR" sz="1600" b="1" dirty="0">
                <a:solidFill>
                  <a:schemeClr val="bg1"/>
                </a:solidFill>
                <a:latin typeface="Arial" panose="020B0604020202020204" pitchFamily="34" charset="0"/>
                <a:ea typeface="Open Sans"/>
                <a:cs typeface="Arial" panose="020B0604020202020204" pitchFamily="34" charset="0"/>
              </a:rPr>
            </a:br>
            <a:r>
              <a:rPr lang="fr-FR" sz="1600" b="1" dirty="0">
                <a:solidFill>
                  <a:schemeClr val="bg1"/>
                </a:solidFill>
                <a:latin typeface="Arial" panose="020B0604020202020204" pitchFamily="34" charset="0"/>
                <a:ea typeface="Open Sans"/>
                <a:cs typeface="Arial" panose="020B0604020202020204" pitchFamily="34" charset="0"/>
              </a:rPr>
              <a:t>Engagement des parties prenantes </a:t>
            </a:r>
          </a:p>
          <a:p>
            <a:pPr marL="285750" indent="-285750">
              <a:lnSpc>
                <a:spcPct val="150000"/>
              </a:lnSpc>
              <a:buFont typeface="Arial" panose="020B0604020202020204" pitchFamily="34" charset="0"/>
              <a:buChar char="•"/>
            </a:pPr>
            <a:r>
              <a:rPr lang="fr-FR" sz="1600" b="1" dirty="0">
                <a:solidFill>
                  <a:schemeClr val="bg1"/>
                </a:solidFill>
                <a:latin typeface="Arial" panose="020B0604020202020204" pitchFamily="34" charset="0"/>
                <a:ea typeface="Open Sans"/>
                <a:cs typeface="Arial" panose="020B0604020202020204" pitchFamily="34" charset="0"/>
              </a:rPr>
              <a:t>Les mesures de </a:t>
            </a:r>
            <a:r>
              <a:rPr lang="fr-FR" sz="1600" b="1" dirty="0" err="1">
                <a:solidFill>
                  <a:schemeClr val="bg1"/>
                </a:solidFill>
                <a:latin typeface="Arial" panose="020B0604020202020204" pitchFamily="34" charset="0"/>
                <a:ea typeface="Open Sans"/>
                <a:cs typeface="Arial" panose="020B0604020202020204" pitchFamily="34" charset="0"/>
              </a:rPr>
              <a:t>co-création</a:t>
            </a:r>
            <a:r>
              <a:rPr lang="fr-FR" sz="1600" b="1" dirty="0">
                <a:solidFill>
                  <a:schemeClr val="bg1"/>
                </a:solidFill>
                <a:latin typeface="Arial" panose="020B0604020202020204" pitchFamily="34" charset="0"/>
                <a:ea typeface="Open Sans"/>
                <a:cs typeface="Arial" panose="020B0604020202020204" pitchFamily="34" charset="0"/>
              </a:rPr>
              <a:t> avec les parties prenantes sont essentielles pour saisir le contexte spécifique et adapter la politique à la communauté</a:t>
            </a:r>
            <a:endParaRPr lang="en-US" sz="1600" dirty="0">
              <a:solidFill>
                <a:schemeClr val="bg1"/>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3809245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7CD1160-3154-D92E-3168-E6B6E2370C3D}"/>
              </a:ext>
            </a:extLst>
          </p:cNvPr>
          <p:cNvSpPr txBox="1">
            <a:spLocks/>
          </p:cNvSpPr>
          <p:nvPr/>
        </p:nvSpPr>
        <p:spPr>
          <a:xfrm>
            <a:off x="1086305" y="1064477"/>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fr-FR" b="1"/>
              <a:t>Trucs et astuces pour les politiques</a:t>
            </a:r>
            <a:endParaRPr lang="en-US" b="1"/>
          </a:p>
        </p:txBody>
      </p:sp>
      <p:sp>
        <p:nvSpPr>
          <p:cNvPr id="5" name="TextBox 4">
            <a:extLst>
              <a:ext uri="{FF2B5EF4-FFF2-40B4-BE49-F238E27FC236}">
                <a16:creationId xmlns:a16="http://schemas.microsoft.com/office/drawing/2014/main" id="{772BFAAA-B69E-FAC7-141B-9D980525583F}"/>
              </a:ext>
            </a:extLst>
          </p:cNvPr>
          <p:cNvSpPr txBox="1"/>
          <p:nvPr/>
        </p:nvSpPr>
        <p:spPr>
          <a:xfrm>
            <a:off x="1304369" y="2567656"/>
            <a:ext cx="8441210" cy="369332"/>
          </a:xfrm>
          <a:prstGeom prst="rect">
            <a:avLst/>
          </a:prstGeom>
          <a:noFill/>
        </p:spPr>
        <p:txBody>
          <a:bodyPr wrap="square" lIns="91440" tIns="45720" rIns="91440" bIns="45720" anchor="t">
            <a:spAutoFit/>
          </a:bodyPr>
          <a:lstStyle/>
          <a:p>
            <a:r>
              <a:rPr lang="fr-FR" dirty="0">
                <a:solidFill>
                  <a:srgbClr val="FFFFFF"/>
                </a:solidFill>
                <a:latin typeface="Arial" panose="020B0604020202020204" pitchFamily="34" charset="0"/>
                <a:cs typeface="Arial" panose="020B0604020202020204" pitchFamily="34" charset="0"/>
              </a:rPr>
              <a:t>Luttez contre toutes les formes de violence</a:t>
            </a:r>
            <a:endParaRPr lang="en-GB" dirty="0">
              <a:solidFill>
                <a:srgbClr val="FFFFFF"/>
              </a:solidFill>
              <a:latin typeface="Arial" panose="020B0604020202020204" pitchFamily="34" charset="0"/>
              <a:ea typeface="Open Sans"/>
              <a:cs typeface="Arial" panose="020B0604020202020204" pitchFamily="34" charset="0"/>
            </a:endParaRPr>
          </a:p>
        </p:txBody>
      </p:sp>
      <p:grpSp>
        <p:nvGrpSpPr>
          <p:cNvPr id="6" name="กลุ่ม 99">
            <a:extLst>
              <a:ext uri="{FF2B5EF4-FFF2-40B4-BE49-F238E27FC236}">
                <a16:creationId xmlns:a16="http://schemas.microsoft.com/office/drawing/2014/main" id="{7EDCC676-25E6-81AE-2D43-D5BBA9AD4EEA}"/>
              </a:ext>
            </a:extLst>
          </p:cNvPr>
          <p:cNvGrpSpPr/>
          <p:nvPr/>
        </p:nvGrpSpPr>
        <p:grpSpPr>
          <a:xfrm>
            <a:off x="520690" y="4768258"/>
            <a:ext cx="519760" cy="308460"/>
            <a:chOff x="17619663" y="4157663"/>
            <a:chExt cx="723900" cy="400050"/>
          </a:xfrm>
          <a:solidFill>
            <a:srgbClr val="5792CE"/>
          </a:solidFill>
        </p:grpSpPr>
        <p:sp>
          <p:nvSpPr>
            <p:cNvPr id="7" name="Freeform 79">
              <a:extLst>
                <a:ext uri="{FF2B5EF4-FFF2-40B4-BE49-F238E27FC236}">
                  <a16:creationId xmlns:a16="http://schemas.microsoft.com/office/drawing/2014/main" id="{BBA336A5-2D22-DAE7-77C1-8209372A2C4F}"/>
                </a:ext>
              </a:extLst>
            </p:cNvPr>
            <p:cNvSpPr>
              <a:spLocks noEditPoints="1"/>
            </p:cNvSpPr>
            <p:nvPr/>
          </p:nvSpPr>
          <p:spPr bwMode="auto">
            <a:xfrm>
              <a:off x="17619663" y="4157663"/>
              <a:ext cx="723900" cy="400050"/>
            </a:xfrm>
            <a:custGeom>
              <a:avLst/>
              <a:gdLst>
                <a:gd name="T0" fmla="*/ 76 w 76"/>
                <a:gd name="T1" fmla="*/ 21 h 42"/>
                <a:gd name="T2" fmla="*/ 76 w 76"/>
                <a:gd name="T3" fmla="*/ 21 h 42"/>
                <a:gd name="T4" fmla="*/ 76 w 76"/>
                <a:gd name="T5" fmla="*/ 21 h 42"/>
                <a:gd name="T6" fmla="*/ 76 w 76"/>
                <a:gd name="T7" fmla="*/ 21 h 42"/>
                <a:gd name="T8" fmla="*/ 76 w 76"/>
                <a:gd name="T9" fmla="*/ 20 h 42"/>
                <a:gd name="T10" fmla="*/ 76 w 76"/>
                <a:gd name="T11" fmla="*/ 20 h 42"/>
                <a:gd name="T12" fmla="*/ 76 w 76"/>
                <a:gd name="T13" fmla="*/ 20 h 42"/>
                <a:gd name="T14" fmla="*/ 55 w 76"/>
                <a:gd name="T15" fmla="*/ 3 h 42"/>
                <a:gd name="T16" fmla="*/ 47 w 76"/>
                <a:gd name="T17" fmla="*/ 1 h 42"/>
                <a:gd name="T18" fmla="*/ 39 w 76"/>
                <a:gd name="T19" fmla="*/ 0 h 42"/>
                <a:gd name="T20" fmla="*/ 38 w 76"/>
                <a:gd name="T21" fmla="*/ 0 h 42"/>
                <a:gd name="T22" fmla="*/ 38 w 76"/>
                <a:gd name="T23" fmla="*/ 0 h 42"/>
                <a:gd name="T24" fmla="*/ 20 w 76"/>
                <a:gd name="T25" fmla="*/ 4 h 42"/>
                <a:gd name="T26" fmla="*/ 0 w 76"/>
                <a:gd name="T27" fmla="*/ 20 h 42"/>
                <a:gd name="T28" fmla="*/ 0 w 76"/>
                <a:gd name="T29" fmla="*/ 20 h 42"/>
                <a:gd name="T30" fmla="*/ 0 w 76"/>
                <a:gd name="T31" fmla="*/ 20 h 42"/>
                <a:gd name="T32" fmla="*/ 0 w 76"/>
                <a:gd name="T33" fmla="*/ 21 h 42"/>
                <a:gd name="T34" fmla="*/ 0 w 76"/>
                <a:gd name="T35" fmla="*/ 21 h 42"/>
                <a:gd name="T36" fmla="*/ 0 w 76"/>
                <a:gd name="T37" fmla="*/ 21 h 42"/>
                <a:gd name="T38" fmla="*/ 0 w 76"/>
                <a:gd name="T39" fmla="*/ 21 h 42"/>
                <a:gd name="T40" fmla="*/ 0 w 76"/>
                <a:gd name="T41" fmla="*/ 22 h 42"/>
                <a:gd name="T42" fmla="*/ 0 w 76"/>
                <a:gd name="T43" fmla="*/ 22 h 42"/>
                <a:gd name="T44" fmla="*/ 37 w 76"/>
                <a:gd name="T45" fmla="*/ 42 h 42"/>
                <a:gd name="T46" fmla="*/ 38 w 76"/>
                <a:gd name="T47" fmla="*/ 42 h 42"/>
                <a:gd name="T48" fmla="*/ 76 w 76"/>
                <a:gd name="T49" fmla="*/ 22 h 42"/>
                <a:gd name="T50" fmla="*/ 76 w 76"/>
                <a:gd name="T51" fmla="*/ 22 h 42"/>
                <a:gd name="T52" fmla="*/ 76 w 76"/>
                <a:gd name="T53" fmla="*/ 21 h 42"/>
                <a:gd name="T54" fmla="*/ 58 w 76"/>
                <a:gd name="T55" fmla="*/ 11 h 42"/>
                <a:gd name="T56" fmla="*/ 38 w 76"/>
                <a:gd name="T57" fmla="*/ 31 h 42"/>
                <a:gd name="T58" fmla="*/ 18 w 76"/>
                <a:gd name="T59" fmla="*/ 11 h 42"/>
                <a:gd name="T60" fmla="*/ 22 w 76"/>
                <a:gd name="T61" fmla="*/ 7 h 42"/>
                <a:gd name="T62" fmla="*/ 38 w 76"/>
                <a:gd name="T63" fmla="*/ 3 h 42"/>
                <a:gd name="T64" fmla="*/ 47 w 76"/>
                <a:gd name="T65" fmla="*/ 4 h 42"/>
                <a:gd name="T66" fmla="*/ 52 w 76"/>
                <a:gd name="T67" fmla="*/ 5 h 42"/>
                <a:gd name="T68" fmla="*/ 58 w 76"/>
                <a:gd name="T69" fmla="*/ 11 h 42"/>
                <a:gd name="T70" fmla="*/ 38 w 76"/>
                <a:gd name="T71" fmla="*/ 39 h 42"/>
                <a:gd name="T72" fmla="*/ 3 w 76"/>
                <a:gd name="T73" fmla="*/ 21 h 42"/>
                <a:gd name="T74" fmla="*/ 15 w 76"/>
                <a:gd name="T75" fmla="*/ 11 h 42"/>
                <a:gd name="T76" fmla="*/ 15 w 76"/>
                <a:gd name="T77" fmla="*/ 11 h 42"/>
                <a:gd name="T78" fmla="*/ 38 w 76"/>
                <a:gd name="T79" fmla="*/ 34 h 42"/>
                <a:gd name="T80" fmla="*/ 61 w 76"/>
                <a:gd name="T81" fmla="*/ 11 h 42"/>
                <a:gd name="T82" fmla="*/ 61 w 76"/>
                <a:gd name="T83" fmla="*/ 10 h 42"/>
                <a:gd name="T84" fmla="*/ 73 w 76"/>
                <a:gd name="T85" fmla="*/ 21 h 42"/>
                <a:gd name="T86" fmla="*/ 38 w 76"/>
                <a:gd name="T87"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 h="42">
                  <a:moveTo>
                    <a:pt x="76" y="21"/>
                  </a:moveTo>
                  <a:cubicBezTo>
                    <a:pt x="76" y="21"/>
                    <a:pt x="76" y="21"/>
                    <a:pt x="76" y="21"/>
                  </a:cubicBezTo>
                  <a:cubicBezTo>
                    <a:pt x="76" y="21"/>
                    <a:pt x="76" y="21"/>
                    <a:pt x="76" y="21"/>
                  </a:cubicBezTo>
                  <a:cubicBezTo>
                    <a:pt x="76" y="21"/>
                    <a:pt x="76" y="21"/>
                    <a:pt x="76" y="21"/>
                  </a:cubicBezTo>
                  <a:cubicBezTo>
                    <a:pt x="76" y="21"/>
                    <a:pt x="76" y="20"/>
                    <a:pt x="76" y="20"/>
                  </a:cubicBezTo>
                  <a:cubicBezTo>
                    <a:pt x="76" y="20"/>
                    <a:pt x="76" y="20"/>
                    <a:pt x="76" y="20"/>
                  </a:cubicBezTo>
                  <a:cubicBezTo>
                    <a:pt x="76" y="20"/>
                    <a:pt x="76" y="20"/>
                    <a:pt x="76" y="20"/>
                  </a:cubicBezTo>
                  <a:cubicBezTo>
                    <a:pt x="69" y="12"/>
                    <a:pt x="62" y="7"/>
                    <a:pt x="55" y="3"/>
                  </a:cubicBezTo>
                  <a:cubicBezTo>
                    <a:pt x="52" y="2"/>
                    <a:pt x="50" y="1"/>
                    <a:pt x="47" y="1"/>
                  </a:cubicBezTo>
                  <a:cubicBezTo>
                    <a:pt x="44" y="0"/>
                    <a:pt x="42" y="0"/>
                    <a:pt x="39" y="0"/>
                  </a:cubicBezTo>
                  <a:cubicBezTo>
                    <a:pt x="39" y="0"/>
                    <a:pt x="39" y="0"/>
                    <a:pt x="38" y="0"/>
                  </a:cubicBezTo>
                  <a:cubicBezTo>
                    <a:pt x="38" y="0"/>
                    <a:pt x="38" y="0"/>
                    <a:pt x="38" y="0"/>
                  </a:cubicBezTo>
                  <a:cubicBezTo>
                    <a:pt x="31" y="0"/>
                    <a:pt x="25" y="2"/>
                    <a:pt x="20" y="4"/>
                  </a:cubicBezTo>
                  <a:cubicBezTo>
                    <a:pt x="8" y="10"/>
                    <a:pt x="1" y="19"/>
                    <a:pt x="0" y="20"/>
                  </a:cubicBezTo>
                  <a:cubicBezTo>
                    <a:pt x="0" y="20"/>
                    <a:pt x="0" y="20"/>
                    <a:pt x="0" y="20"/>
                  </a:cubicBezTo>
                  <a:cubicBezTo>
                    <a:pt x="0" y="20"/>
                    <a:pt x="0" y="20"/>
                    <a:pt x="0" y="20"/>
                  </a:cubicBezTo>
                  <a:cubicBezTo>
                    <a:pt x="0" y="21"/>
                    <a:pt x="0" y="21"/>
                    <a:pt x="0"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12" y="35"/>
                    <a:pt x="24" y="42"/>
                    <a:pt x="37" y="42"/>
                  </a:cubicBezTo>
                  <a:cubicBezTo>
                    <a:pt x="38" y="42"/>
                    <a:pt x="38" y="42"/>
                    <a:pt x="38" y="42"/>
                  </a:cubicBezTo>
                  <a:cubicBezTo>
                    <a:pt x="60" y="42"/>
                    <a:pt x="76" y="23"/>
                    <a:pt x="76" y="22"/>
                  </a:cubicBezTo>
                  <a:cubicBezTo>
                    <a:pt x="76" y="22"/>
                    <a:pt x="76" y="22"/>
                    <a:pt x="76" y="22"/>
                  </a:cubicBezTo>
                  <a:cubicBezTo>
                    <a:pt x="76" y="22"/>
                    <a:pt x="76" y="22"/>
                    <a:pt x="76" y="21"/>
                  </a:cubicBezTo>
                  <a:close/>
                  <a:moveTo>
                    <a:pt x="58" y="11"/>
                  </a:moveTo>
                  <a:cubicBezTo>
                    <a:pt x="58" y="22"/>
                    <a:pt x="49" y="31"/>
                    <a:pt x="38" y="31"/>
                  </a:cubicBezTo>
                  <a:cubicBezTo>
                    <a:pt x="27" y="31"/>
                    <a:pt x="18" y="22"/>
                    <a:pt x="18" y="11"/>
                  </a:cubicBezTo>
                  <a:cubicBezTo>
                    <a:pt x="18" y="10"/>
                    <a:pt x="19" y="9"/>
                    <a:pt x="22" y="7"/>
                  </a:cubicBezTo>
                  <a:cubicBezTo>
                    <a:pt x="26" y="5"/>
                    <a:pt x="32" y="3"/>
                    <a:pt x="38" y="3"/>
                  </a:cubicBezTo>
                  <a:cubicBezTo>
                    <a:pt x="42" y="3"/>
                    <a:pt x="45" y="3"/>
                    <a:pt x="47" y="4"/>
                  </a:cubicBezTo>
                  <a:cubicBezTo>
                    <a:pt x="49" y="4"/>
                    <a:pt x="51" y="5"/>
                    <a:pt x="52" y="5"/>
                  </a:cubicBezTo>
                  <a:cubicBezTo>
                    <a:pt x="56" y="7"/>
                    <a:pt x="58" y="9"/>
                    <a:pt x="58" y="11"/>
                  </a:cubicBezTo>
                  <a:close/>
                  <a:moveTo>
                    <a:pt x="38" y="39"/>
                  </a:moveTo>
                  <a:cubicBezTo>
                    <a:pt x="26" y="39"/>
                    <a:pt x="14" y="33"/>
                    <a:pt x="3" y="21"/>
                  </a:cubicBezTo>
                  <a:cubicBezTo>
                    <a:pt x="5" y="19"/>
                    <a:pt x="9" y="15"/>
                    <a:pt x="15" y="11"/>
                  </a:cubicBezTo>
                  <a:cubicBezTo>
                    <a:pt x="15" y="11"/>
                    <a:pt x="15" y="11"/>
                    <a:pt x="15" y="11"/>
                  </a:cubicBezTo>
                  <a:cubicBezTo>
                    <a:pt x="15" y="24"/>
                    <a:pt x="26" y="34"/>
                    <a:pt x="38" y="34"/>
                  </a:cubicBezTo>
                  <a:cubicBezTo>
                    <a:pt x="51" y="34"/>
                    <a:pt x="61" y="24"/>
                    <a:pt x="61" y="11"/>
                  </a:cubicBezTo>
                  <a:cubicBezTo>
                    <a:pt x="61" y="11"/>
                    <a:pt x="61" y="11"/>
                    <a:pt x="61" y="10"/>
                  </a:cubicBezTo>
                  <a:cubicBezTo>
                    <a:pt x="65" y="13"/>
                    <a:pt x="69" y="17"/>
                    <a:pt x="73" y="21"/>
                  </a:cubicBezTo>
                  <a:cubicBezTo>
                    <a:pt x="70" y="25"/>
                    <a:pt x="56" y="39"/>
                    <a:pt x="3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sp>
          <p:nvSpPr>
            <p:cNvPr id="8" name="Freeform 80">
              <a:extLst>
                <a:ext uri="{FF2B5EF4-FFF2-40B4-BE49-F238E27FC236}">
                  <a16:creationId xmlns:a16="http://schemas.microsoft.com/office/drawing/2014/main" id="{DA488C46-94FF-BF2D-512A-C7EE8FE45C03}"/>
                </a:ext>
              </a:extLst>
            </p:cNvPr>
            <p:cNvSpPr>
              <a:spLocks noEditPoints="1"/>
            </p:cNvSpPr>
            <p:nvPr/>
          </p:nvSpPr>
          <p:spPr bwMode="auto">
            <a:xfrm>
              <a:off x="17914938" y="4214813"/>
              <a:ext cx="133350" cy="133350"/>
            </a:xfrm>
            <a:custGeom>
              <a:avLst/>
              <a:gdLst>
                <a:gd name="T0" fmla="*/ 7 w 14"/>
                <a:gd name="T1" fmla="*/ 14 h 14"/>
                <a:gd name="T2" fmla="*/ 14 w 14"/>
                <a:gd name="T3" fmla="*/ 7 h 14"/>
                <a:gd name="T4" fmla="*/ 7 w 14"/>
                <a:gd name="T5" fmla="*/ 0 h 14"/>
                <a:gd name="T6" fmla="*/ 0 w 14"/>
                <a:gd name="T7" fmla="*/ 7 h 14"/>
                <a:gd name="T8" fmla="*/ 7 w 14"/>
                <a:gd name="T9" fmla="*/ 14 h 14"/>
                <a:gd name="T10" fmla="*/ 7 w 14"/>
                <a:gd name="T11" fmla="*/ 3 h 14"/>
                <a:gd name="T12" fmla="*/ 11 w 14"/>
                <a:gd name="T13" fmla="*/ 7 h 14"/>
                <a:gd name="T14" fmla="*/ 7 w 14"/>
                <a:gd name="T15" fmla="*/ 11 h 14"/>
                <a:gd name="T16" fmla="*/ 3 w 14"/>
                <a:gd name="T17" fmla="*/ 7 h 14"/>
                <a:gd name="T18" fmla="*/ 7 w 14"/>
                <a:gd name="T19"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14"/>
                  </a:moveTo>
                  <a:cubicBezTo>
                    <a:pt x="11" y="14"/>
                    <a:pt x="14" y="11"/>
                    <a:pt x="14" y="7"/>
                  </a:cubicBezTo>
                  <a:cubicBezTo>
                    <a:pt x="14" y="3"/>
                    <a:pt x="11" y="0"/>
                    <a:pt x="7" y="0"/>
                  </a:cubicBezTo>
                  <a:cubicBezTo>
                    <a:pt x="3" y="0"/>
                    <a:pt x="0" y="3"/>
                    <a:pt x="0" y="7"/>
                  </a:cubicBezTo>
                  <a:cubicBezTo>
                    <a:pt x="0" y="11"/>
                    <a:pt x="3" y="14"/>
                    <a:pt x="7" y="14"/>
                  </a:cubicBezTo>
                  <a:close/>
                  <a:moveTo>
                    <a:pt x="7" y="3"/>
                  </a:moveTo>
                  <a:cubicBezTo>
                    <a:pt x="9" y="3"/>
                    <a:pt x="11" y="5"/>
                    <a:pt x="11" y="7"/>
                  </a:cubicBezTo>
                  <a:cubicBezTo>
                    <a:pt x="11" y="9"/>
                    <a:pt x="9" y="11"/>
                    <a:pt x="7" y="11"/>
                  </a:cubicBezTo>
                  <a:cubicBezTo>
                    <a:pt x="5" y="11"/>
                    <a:pt x="3" y="9"/>
                    <a:pt x="3" y="7"/>
                  </a:cubicBezTo>
                  <a:cubicBezTo>
                    <a:pt x="3" y="5"/>
                    <a:pt x="5"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latin typeface="Arial" panose="020B0604020202020204" pitchFamily="34" charset="0"/>
              </a:endParaRPr>
            </a:p>
          </p:txBody>
        </p:sp>
      </p:grpSp>
      <p:sp>
        <p:nvSpPr>
          <p:cNvPr id="9" name="Shape 2748">
            <a:extLst>
              <a:ext uri="{FF2B5EF4-FFF2-40B4-BE49-F238E27FC236}">
                <a16:creationId xmlns:a16="http://schemas.microsoft.com/office/drawing/2014/main" id="{D3894A3C-FBA0-4003-62A5-A7955E8B5DD5}"/>
              </a:ext>
            </a:extLst>
          </p:cNvPr>
          <p:cNvSpPr/>
          <p:nvPr/>
        </p:nvSpPr>
        <p:spPr>
          <a:xfrm>
            <a:off x="512320" y="2499655"/>
            <a:ext cx="573985" cy="54718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0" name="Shape 2550">
            <a:extLst>
              <a:ext uri="{FF2B5EF4-FFF2-40B4-BE49-F238E27FC236}">
                <a16:creationId xmlns:a16="http://schemas.microsoft.com/office/drawing/2014/main" id="{9B5D844D-ECCD-2AD3-775E-4CB58DA4D3AE}"/>
              </a:ext>
            </a:extLst>
          </p:cNvPr>
          <p:cNvSpPr/>
          <p:nvPr/>
        </p:nvSpPr>
        <p:spPr>
          <a:xfrm>
            <a:off x="596076" y="3539827"/>
            <a:ext cx="444374" cy="486973"/>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792CE"/>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Arial" panose="020B0604020202020204" pitchFamily="34" charset="0"/>
              <a:ea typeface="Calibri" charset="0"/>
              <a:cs typeface="Arial" panose="020B0604020202020204" pitchFamily="34" charset="0"/>
              <a:sym typeface="Gill Sans"/>
            </a:endParaRPr>
          </a:p>
        </p:txBody>
      </p:sp>
      <p:sp>
        <p:nvSpPr>
          <p:cNvPr id="11" name="TextBox 10">
            <a:extLst>
              <a:ext uri="{FF2B5EF4-FFF2-40B4-BE49-F238E27FC236}">
                <a16:creationId xmlns:a16="http://schemas.microsoft.com/office/drawing/2014/main" id="{EDF1278F-3ACA-45EA-8EF2-CCD7A516BA57}"/>
              </a:ext>
            </a:extLst>
          </p:cNvPr>
          <p:cNvSpPr txBox="1"/>
          <p:nvPr/>
        </p:nvSpPr>
        <p:spPr>
          <a:xfrm>
            <a:off x="1304369" y="3321648"/>
            <a:ext cx="7272670" cy="923330"/>
          </a:xfrm>
          <a:prstGeom prst="rect">
            <a:avLst/>
          </a:prstGeom>
          <a:noFill/>
        </p:spPr>
        <p:txBody>
          <a:bodyPr wrap="square">
            <a:spAutoFit/>
          </a:bodyPr>
          <a:lstStyle/>
          <a:p>
            <a:r>
              <a:rPr lang="fr-FR" dirty="0">
                <a:solidFill>
                  <a:srgbClr val="FFFFFF"/>
                </a:solidFill>
                <a:latin typeface="Arial" panose="020B0604020202020204" pitchFamily="34" charset="0"/>
                <a:cs typeface="Arial" panose="020B0604020202020204" pitchFamily="34" charset="0"/>
              </a:rPr>
              <a:t>Établissez des valeurs institutionnelles claires, précisez le comportement souhaité et ce qui est considéré comme une inconduite ou un comportement inapproprié</a:t>
            </a:r>
          </a:p>
        </p:txBody>
      </p:sp>
      <p:sp>
        <p:nvSpPr>
          <p:cNvPr id="13" name="TextBox 12">
            <a:extLst>
              <a:ext uri="{FF2B5EF4-FFF2-40B4-BE49-F238E27FC236}">
                <a16:creationId xmlns:a16="http://schemas.microsoft.com/office/drawing/2014/main" id="{ED531D09-F93E-2A4F-2708-FE8CA4FEC76A}"/>
              </a:ext>
            </a:extLst>
          </p:cNvPr>
          <p:cNvSpPr txBox="1"/>
          <p:nvPr/>
        </p:nvSpPr>
        <p:spPr>
          <a:xfrm>
            <a:off x="1304369" y="4591978"/>
            <a:ext cx="7272670" cy="646331"/>
          </a:xfrm>
          <a:prstGeom prst="rect">
            <a:avLst/>
          </a:prstGeom>
          <a:noFill/>
        </p:spPr>
        <p:txBody>
          <a:bodyPr wrap="square">
            <a:spAutoFit/>
          </a:bodyPr>
          <a:lstStyle/>
          <a:p>
            <a:r>
              <a:rPr lang="fr-FR" dirty="0">
                <a:solidFill>
                  <a:srgbClr val="FFFFFF"/>
                </a:solidFill>
                <a:latin typeface="Arial" panose="020B0604020202020204" pitchFamily="34" charset="0"/>
                <a:ea typeface="Open Sans"/>
                <a:cs typeface="Arial" panose="020B0604020202020204" pitchFamily="34" charset="0"/>
              </a:rPr>
              <a:t>Assurez-vous que les membres de l’organisation sont bien au courant des politiques</a:t>
            </a:r>
            <a:endParaRPr lang="en-US" dirty="0">
              <a:solidFill>
                <a:srgbClr val="FFFFFF"/>
              </a:solidFill>
              <a:latin typeface="Arial" panose="020B0604020202020204" pitchFamily="34" charset="0"/>
              <a:ea typeface="Open Sans"/>
              <a:cs typeface="Arial" panose="020B0604020202020204" pitchFamily="34" charset="0"/>
            </a:endParaRPr>
          </a:p>
        </p:txBody>
      </p:sp>
    </p:spTree>
    <p:extLst>
      <p:ext uri="{BB962C8B-B14F-4D97-AF65-F5344CB8AC3E}">
        <p14:creationId xmlns:p14="http://schemas.microsoft.com/office/powerpoint/2010/main" val="198715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P spid="11"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7D8E-0003-1D51-1A4E-E73A918F7872}"/>
              </a:ext>
            </a:extLst>
          </p:cNvPr>
          <p:cNvSpPr>
            <a:spLocks noGrp="1"/>
          </p:cNvSpPr>
          <p:nvPr>
            <p:ph type="title"/>
          </p:nvPr>
        </p:nvSpPr>
        <p:spPr>
          <a:xfrm>
            <a:off x="1036470" y="672861"/>
            <a:ext cx="9832813" cy="1075032"/>
          </a:xfrm>
        </p:spPr>
        <p:txBody>
          <a:bodyPr/>
          <a:lstStyle/>
          <a:p>
            <a:r>
              <a:rPr lang="fr-FR" sz="2400" b="1"/>
              <a:t>Mise en place d’un cadre politique complet de lutte contre la violence fondée sur le genre dans le milieu universitaire : un guide étape par étape – UniSAFE</a:t>
            </a:r>
            <a:endParaRPr lang="en-GB" sz="2400" b="1"/>
          </a:p>
        </p:txBody>
      </p:sp>
      <p:sp>
        <p:nvSpPr>
          <p:cNvPr id="3" name="TextBox 8">
            <a:extLst>
              <a:ext uri="{FF2B5EF4-FFF2-40B4-BE49-F238E27FC236}">
                <a16:creationId xmlns:a16="http://schemas.microsoft.com/office/drawing/2014/main" id="{F6343DBA-943D-FA68-7964-9C0CEB70BA33}"/>
              </a:ext>
            </a:extLst>
          </p:cNvPr>
          <p:cNvSpPr txBox="1"/>
          <p:nvPr/>
        </p:nvSpPr>
        <p:spPr>
          <a:xfrm>
            <a:off x="446882" y="2717436"/>
            <a:ext cx="4750761" cy="34163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a:solidFill>
                  <a:schemeClr val="bg1"/>
                </a:solidFill>
                <a:latin typeface="Arial" panose="020B0604020202020204" pitchFamily="34" charset="0"/>
                <a:ea typeface="+mn-lt"/>
                <a:cs typeface="Arial" panose="020B0604020202020204" pitchFamily="34" charset="0"/>
              </a:rPr>
              <a:t>Ces lignes directrices sont particulièrement utiles pour les personnes qui en sont aux premières étapes de la création et de la mise en œuvre d’un cadre stratégique pour lutter contre la violence fondée sur le genre. </a:t>
            </a:r>
          </a:p>
          <a:p>
            <a:endParaRPr lang="fr-FR">
              <a:solidFill>
                <a:schemeClr val="bg1"/>
              </a:solidFill>
              <a:latin typeface="Arial" panose="020B0604020202020204" pitchFamily="34" charset="0"/>
              <a:ea typeface="+mn-lt"/>
              <a:cs typeface="Arial" panose="020B0604020202020204" pitchFamily="34" charset="0"/>
            </a:endParaRPr>
          </a:p>
          <a:p>
            <a:r>
              <a:rPr lang="fr-FR">
                <a:solidFill>
                  <a:schemeClr val="bg1"/>
                </a:solidFill>
                <a:latin typeface="Arial"/>
                <a:ea typeface="+mn-lt"/>
                <a:cs typeface="Arial"/>
              </a:rPr>
              <a:t>Ce cadre offre un bon point de départ avec des instructions claires et faciles à comprendre, ainsi que des conseils pratiques pour aider les organisations à concevoir, mettre en œuvre, suivre et évaluer leur plan.</a:t>
            </a:r>
            <a:endParaRPr lang="en-US">
              <a:solidFill>
                <a:schemeClr val="bg1"/>
              </a:solidFill>
              <a:latin typeface="Arial"/>
              <a:cs typeface="Arial"/>
            </a:endParaRPr>
          </a:p>
        </p:txBody>
      </p:sp>
      <p:pic>
        <p:nvPicPr>
          <p:cNvPr id="1026" name="Picture 2" descr="Text&#10;&#10;Description automatically generated">
            <a:extLst>
              <a:ext uri="{FF2B5EF4-FFF2-40B4-BE49-F238E27FC236}">
                <a16:creationId xmlns:a16="http://schemas.microsoft.com/office/drawing/2014/main" id="{29D7A833-3A28-C121-7AD7-0D4F7920A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579" y="2205885"/>
            <a:ext cx="3185903" cy="41624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Table&#10;&#10;Description automatically generated">
            <a:extLst>
              <a:ext uri="{FF2B5EF4-FFF2-40B4-BE49-F238E27FC236}">
                <a16:creationId xmlns:a16="http://schemas.microsoft.com/office/drawing/2014/main" id="{00411742-966B-0117-5F69-C38C506E02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1418" y="2205885"/>
            <a:ext cx="2933700" cy="416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19643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a:xfrm>
            <a:off x="1046922" y="1129932"/>
            <a:ext cx="10086975" cy="778381"/>
          </a:xfrm>
        </p:spPr>
        <p:txBody>
          <a:bodyPr/>
          <a:lstStyle/>
          <a:p>
            <a:r>
              <a:rPr lang="en-US" b="1"/>
              <a:t>Pour </a:t>
            </a:r>
            <a:r>
              <a:rPr lang="en-US" b="1" err="1"/>
              <a:t>récapituler</a:t>
            </a:r>
            <a:endParaRPr lang="en-GB" b="1"/>
          </a:p>
        </p:txBody>
      </p:sp>
      <p:sp>
        <p:nvSpPr>
          <p:cNvPr id="4" name="TextBox 8">
            <a:extLst>
              <a:ext uri="{FF2B5EF4-FFF2-40B4-BE49-F238E27FC236}">
                <a16:creationId xmlns:a16="http://schemas.microsoft.com/office/drawing/2014/main" id="{A04A7CF4-5692-BD32-5053-84A102A4B0AA}"/>
              </a:ext>
            </a:extLst>
          </p:cNvPr>
          <p:cNvSpPr txBox="1"/>
          <p:nvPr/>
        </p:nvSpPr>
        <p:spPr>
          <a:xfrm>
            <a:off x="635419" y="2430475"/>
            <a:ext cx="10498478"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fr-FR" sz="2000">
                <a:solidFill>
                  <a:schemeClr val="bg1"/>
                </a:solidFill>
                <a:latin typeface="Arial"/>
                <a:cs typeface="Arial"/>
              </a:rPr>
              <a:t>Prévalence – estimation de l’ampleur de la violence fondée sur le genre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Prévention – changer les comportements et la culture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Protection – éviter (d’autres) dommages</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Poursuites – traitement des cas de violence fondée sur le genre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Prestation de services – offrir un soutien et une assistance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Partenariats – impliquant des acteurs internes et externes</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Politiques – mise en place de mesures et de procédures</a:t>
            </a:r>
            <a:endParaRPr lang="en-US" sz="2000">
              <a:solidFill>
                <a:schemeClr val="bg1"/>
              </a:solidFill>
              <a:latin typeface="Arial"/>
              <a:cs typeface="Arial"/>
            </a:endParaRPr>
          </a:p>
        </p:txBody>
      </p:sp>
    </p:spTree>
    <p:extLst>
      <p:ext uri="{BB962C8B-B14F-4D97-AF65-F5344CB8AC3E}">
        <p14:creationId xmlns:p14="http://schemas.microsoft.com/office/powerpoint/2010/main" val="215248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numéro de diapositive 2">
            <a:extLst>
              <a:ext uri="{FF2B5EF4-FFF2-40B4-BE49-F238E27FC236}">
                <a16:creationId xmlns:a16="http://schemas.microsoft.com/office/drawing/2014/main" id="{BED4745F-6CF0-7E54-4239-20C9C280BAF4}"/>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panose="020B0604020202020204" pitchFamily="34" charset="0"/>
                <a:cs typeface="Arial" panose="020B0604020202020204" pitchFamily="34" charset="0"/>
              </a:rPr>
              <a:pPr/>
              <a:t>6</a:t>
            </a:fld>
            <a:endParaRPr lang="fr-FR">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D96D61C7-E6E8-63B0-861B-5BE999E51458}"/>
              </a:ext>
            </a:extLst>
          </p:cNvPr>
          <p:cNvSpPr>
            <a:spLocks noGrp="1"/>
          </p:cNvSpPr>
          <p:nvPr/>
        </p:nvSpPr>
        <p:spPr>
          <a:xfrm>
            <a:off x="1142172" y="72988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nSpc>
                <a:spcPct val="150000"/>
              </a:lnSpc>
            </a:pPr>
            <a:r>
              <a:rPr lang="fr-FR" b="1" dirty="0">
                <a:latin typeface="Arial" panose="020B0604020202020204" pitchFamily="34" charset="0"/>
                <a:ea typeface="Open Sans"/>
                <a:cs typeface="Arial" panose="020B0604020202020204" pitchFamily="34" charset="0"/>
              </a:rPr>
              <a:t>Exercice 1 : Histoire de cas</a:t>
            </a:r>
          </a:p>
        </p:txBody>
      </p:sp>
      <p:sp>
        <p:nvSpPr>
          <p:cNvPr id="11" name="Title 1">
            <a:extLst>
              <a:ext uri="{FF2B5EF4-FFF2-40B4-BE49-F238E27FC236}">
                <a16:creationId xmlns:a16="http://schemas.microsoft.com/office/drawing/2014/main" id="{D600B80A-9C00-0AD6-E370-D1A5A5EFB393}"/>
              </a:ext>
            </a:extLst>
          </p:cNvPr>
          <p:cNvSpPr txBox="1">
            <a:spLocks/>
          </p:cNvSpPr>
          <p:nvPr/>
        </p:nvSpPr>
        <p:spPr>
          <a:xfrm>
            <a:off x="492918" y="1817182"/>
            <a:ext cx="6190911" cy="778381"/>
          </a:xfrm>
          <a:prstGeom prst="rect">
            <a:avLst/>
          </a:prstGeom>
          <a:effectLst/>
        </p:spPr>
        <p:txBody>
          <a:bodyPr vert="horz" lIns="0" tIns="192024" rIns="0" bIns="0" rtlCol="0" anchor="t" anchorCtr="0">
            <a:no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fr-FR" sz="2800" b="1" dirty="0">
                <a:solidFill>
                  <a:srgbClr val="964091"/>
                </a:solidFill>
                <a:latin typeface="Arial" panose="020B0604020202020204" pitchFamily="34" charset="0"/>
                <a:cs typeface="Arial" panose="020B0604020202020204" pitchFamily="34" charset="0"/>
              </a:rPr>
              <a:t>Qu’est-ce qui n’a pas fonctionné dans cette histoire de cas ? </a:t>
            </a:r>
            <a:br>
              <a:rPr lang="fr-FR" sz="2800" b="1" dirty="0">
                <a:solidFill>
                  <a:srgbClr val="964091"/>
                </a:solidFill>
                <a:latin typeface="Arial" panose="020B0604020202020204" pitchFamily="34" charset="0"/>
                <a:cs typeface="Arial" panose="020B0604020202020204" pitchFamily="34" charset="0"/>
              </a:rPr>
            </a:br>
            <a:br>
              <a:rPr lang="fr-FR" sz="2800" b="1" dirty="0">
                <a:solidFill>
                  <a:srgbClr val="964091"/>
                </a:solidFill>
                <a:latin typeface="Arial" panose="020B0604020202020204" pitchFamily="34" charset="0"/>
                <a:cs typeface="Arial" panose="020B0604020202020204" pitchFamily="34" charset="0"/>
              </a:rPr>
            </a:br>
            <a:r>
              <a:rPr lang="fr-FR" sz="2800" b="1" dirty="0">
                <a:solidFill>
                  <a:srgbClr val="964091"/>
                </a:solidFill>
                <a:latin typeface="Arial" panose="020B0604020202020204" pitchFamily="34" charset="0"/>
                <a:cs typeface="Arial" panose="020B0604020202020204" pitchFamily="34" charset="0"/>
              </a:rPr>
              <a:t>Quelles lacunes avez-vous identifiées ?</a:t>
            </a:r>
            <a:endParaRPr lang="en-US" sz="2800" b="1" dirty="0">
              <a:latin typeface="Arial" panose="020B0604020202020204" pitchFamily="34" charset="0"/>
              <a:ea typeface="Open Sans"/>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CF6E8E4A-98A9-04A7-5639-9B10FD1CCEDB}"/>
              </a:ext>
            </a:extLst>
          </p:cNvPr>
          <p:cNvPicPr>
            <a:picLocks noChangeAspect="1"/>
          </p:cNvPicPr>
          <p:nvPr/>
        </p:nvPicPr>
        <p:blipFill>
          <a:blip r:embed="rId3"/>
          <a:stretch>
            <a:fillRect/>
          </a:stretch>
        </p:blipFill>
        <p:spPr>
          <a:xfrm>
            <a:off x="7134225" y="252413"/>
            <a:ext cx="4638675" cy="6162675"/>
          </a:xfrm>
          <a:prstGeom prst="rect">
            <a:avLst/>
          </a:prstGeom>
        </p:spPr>
      </p:pic>
    </p:spTree>
    <p:extLst>
      <p:ext uri="{BB962C8B-B14F-4D97-AF65-F5344CB8AC3E}">
        <p14:creationId xmlns:p14="http://schemas.microsoft.com/office/powerpoint/2010/main" val="41256580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D0DDF-7C2A-C4AE-B1A1-07C00AE6DB7A}"/>
              </a:ext>
            </a:extLst>
          </p:cNvPr>
          <p:cNvSpPr>
            <a:spLocks noGrp="1"/>
          </p:cNvSpPr>
          <p:nvPr>
            <p:ph type="title"/>
          </p:nvPr>
        </p:nvSpPr>
        <p:spPr/>
        <p:txBody>
          <a:bodyPr/>
          <a:lstStyle/>
          <a:p>
            <a:r>
              <a:rPr lang="en-US" b="1"/>
              <a:t>Liens et </a:t>
            </a:r>
            <a:r>
              <a:rPr lang="en-US" b="1" err="1"/>
              <a:t>ressources</a:t>
            </a:r>
            <a:r>
              <a:rPr lang="en-US" b="1"/>
              <a:t> </a:t>
            </a:r>
            <a:r>
              <a:rPr lang="en-US" b="1" err="1"/>
              <a:t>utiles</a:t>
            </a:r>
            <a:endParaRPr lang="en-GB" b="1"/>
          </a:p>
        </p:txBody>
      </p:sp>
      <p:sp>
        <p:nvSpPr>
          <p:cNvPr id="3" name="TextBox 8">
            <a:extLst>
              <a:ext uri="{FF2B5EF4-FFF2-40B4-BE49-F238E27FC236}">
                <a16:creationId xmlns:a16="http://schemas.microsoft.com/office/drawing/2014/main" id="{F85D2635-6130-BE8A-E1F8-93C1374E6A62}"/>
              </a:ext>
            </a:extLst>
          </p:cNvPr>
          <p:cNvSpPr txBox="1"/>
          <p:nvPr/>
        </p:nvSpPr>
        <p:spPr>
          <a:xfrm>
            <a:off x="635419" y="2430475"/>
            <a:ext cx="10498478" cy="372864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fr-FR" sz="2000">
                <a:solidFill>
                  <a:schemeClr val="bg1"/>
                </a:solidFill>
                <a:latin typeface="Arial"/>
                <a:cs typeface="Arial"/>
              </a:rPr>
              <a:t>Boîte à outils UniSAFE</a:t>
            </a:r>
            <a:endParaRPr lang="en-US" sz="2000">
              <a:solidFill>
                <a:schemeClr val="bg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Enquête UniSAFE </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Élaboration d’un protocole pour lutter contre la violence fondée sur le genre - Lignes directrices UniSAFE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Guide des campagnes de sensibilisation sur la violence fondée sur le genre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Mise en place d’un cadre politique complet de lutte contre la violence fondée sur le genre dans le milieu universitaire : un guide étape par étape – UniSAFE</a:t>
            </a:r>
            <a:endParaRPr lang="en-US" sz="2000">
              <a:solidFill>
                <a:schemeClr val="bg1"/>
              </a:solidFill>
              <a:latin typeface="Arial"/>
              <a:cs typeface="Arial"/>
            </a:endParaRPr>
          </a:p>
          <a:p>
            <a:pPr marL="285750" indent="-285750">
              <a:lnSpc>
                <a:spcPct val="150000"/>
              </a:lnSpc>
              <a:buFont typeface="Arial" panose="020B0604020202020204" pitchFamily="34" charset="0"/>
              <a:buChar char="•"/>
            </a:pPr>
            <a:r>
              <a:rPr lang="fr-FR" sz="2000">
                <a:solidFill>
                  <a:schemeClr val="bg1"/>
                </a:solidFill>
                <a:latin typeface="Arial"/>
                <a:cs typeface="Arial"/>
              </a:rPr>
              <a:t>Ensemble de recommandations à l’intention de 6 groupes de parties prenantes distincts</a:t>
            </a:r>
            <a:endParaRPr lang="en-US" sz="2000">
              <a:solidFill>
                <a:schemeClr val="bg1"/>
              </a:solidFill>
              <a:latin typeface="Arial"/>
              <a:cs typeface="Arial"/>
            </a:endParaRPr>
          </a:p>
        </p:txBody>
      </p:sp>
    </p:spTree>
    <p:extLst>
      <p:ext uri="{BB962C8B-B14F-4D97-AF65-F5344CB8AC3E}">
        <p14:creationId xmlns:p14="http://schemas.microsoft.com/office/powerpoint/2010/main" val="30847220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E789B69-E196-D597-804E-0132A7905E6A}"/>
              </a:ext>
            </a:extLst>
          </p:cNvPr>
          <p:cNvSpPr txBox="1">
            <a:spLocks/>
          </p:cNvSpPr>
          <p:nvPr/>
        </p:nvSpPr>
        <p:spPr>
          <a:xfrm>
            <a:off x="2879136" y="2777891"/>
            <a:ext cx="6429455"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ctr"/>
            <a:r>
              <a:rPr lang="en-US" sz="5400">
                <a:solidFill>
                  <a:schemeClr val="bg1"/>
                </a:solidFill>
                <a:latin typeface="Arial"/>
                <a:cs typeface="Arial"/>
              </a:rPr>
              <a:t>Séance de questions-</a:t>
            </a:r>
            <a:r>
              <a:rPr lang="en-US" sz="5400" err="1">
                <a:solidFill>
                  <a:schemeClr val="bg1"/>
                </a:solidFill>
                <a:latin typeface="Arial"/>
                <a:cs typeface="Arial"/>
              </a:rPr>
              <a:t>réponses</a:t>
            </a:r>
            <a:endParaRPr lang="en-US" sz="5400">
              <a:solidFill>
                <a:schemeClr val="bg1"/>
              </a:solidFill>
              <a:latin typeface="Arial"/>
              <a:cs typeface="Arial"/>
            </a:endParaRPr>
          </a:p>
        </p:txBody>
      </p:sp>
    </p:spTree>
    <p:extLst>
      <p:ext uri="{BB962C8B-B14F-4D97-AF65-F5344CB8AC3E}">
        <p14:creationId xmlns:p14="http://schemas.microsoft.com/office/powerpoint/2010/main" val="28941992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a:xfrm>
            <a:off x="1046922" y="1129932"/>
            <a:ext cx="10086975" cy="778381"/>
          </a:xfrm>
        </p:spPr>
        <p:txBody>
          <a:bodyPr/>
          <a:lstStyle/>
          <a:p>
            <a:r>
              <a:rPr lang="en-GB" b="1"/>
              <a:t>Questionnaire de fin de séance</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1043511" y="2280529"/>
            <a:ext cx="3851522" cy="3416320"/>
          </a:xfrm>
          <a:prstGeom prst="rect">
            <a:avLst/>
          </a:prstGeom>
          <a:noFill/>
        </p:spPr>
        <p:txBody>
          <a:bodyPr wrap="square" lIns="91440" tIns="45720" rIns="91440" bIns="45720" anchor="t">
            <a:spAutoFit/>
          </a:bodyPr>
          <a:lstStyle/>
          <a:p>
            <a:r>
              <a:rPr lang="fr-FR" sz="2400">
                <a:solidFill>
                  <a:schemeClr val="bg1"/>
                </a:solidFill>
                <a:latin typeface="Arial"/>
                <a:cs typeface="Arial"/>
              </a:rPr>
              <a:t>Votre avis est important pour nous :</a:t>
            </a:r>
            <a:endParaRPr lang="en-GB" sz="2400">
              <a:solidFill>
                <a:schemeClr val="bg1"/>
              </a:solidFill>
              <a:latin typeface="Arial"/>
              <a:ea typeface="+mn-lt"/>
              <a:cs typeface="Arial"/>
            </a:endParaRPr>
          </a:p>
          <a:p>
            <a:endParaRPr lang="en-GB" sz="2400">
              <a:solidFill>
                <a:schemeClr val="bg1"/>
              </a:solidFill>
              <a:latin typeface="Arial"/>
              <a:ea typeface="+mn-lt"/>
              <a:cs typeface="Arial"/>
            </a:endParaRPr>
          </a:p>
          <a:p>
            <a:r>
              <a:rPr lang="en-GB" sz="2400">
                <a:solidFill>
                  <a:srgbClr val="AED7BD"/>
                </a:solidFill>
                <a:latin typeface="Arial"/>
                <a:ea typeface="+mn-lt"/>
                <a:cs typeface="Arial"/>
              </a:rPr>
              <a:t>  </a:t>
            </a:r>
            <a:endParaRPr lang="en-GB" sz="2400" i="0" u="none" strike="noStrike">
              <a:solidFill>
                <a:srgbClr val="AED7BD"/>
              </a:solidFill>
              <a:effectLst/>
              <a:latin typeface="Arial"/>
              <a:cs typeface="Arial"/>
            </a:endParaRPr>
          </a:p>
          <a:p>
            <a:r>
              <a:rPr lang="fr-FR" sz="2400">
                <a:solidFill>
                  <a:schemeClr val="bg1"/>
                </a:solidFill>
                <a:latin typeface="Arial"/>
                <a:cs typeface="Arial"/>
              </a:rPr>
              <a:t>Veuillez remplir ce questionnaire avant de partir, cela ne prendra pas plus de deux minutes.</a:t>
            </a:r>
            <a:endParaRPr lang="en-GB" sz="2400" i="0" u="none" strike="noStrike">
              <a:solidFill>
                <a:schemeClr val="bg1"/>
              </a:solidFill>
              <a:effectLst/>
              <a:latin typeface="Arial"/>
              <a:cs typeface="Arial"/>
            </a:endParaRPr>
          </a:p>
          <a:p>
            <a:endParaRPr lang="en-GB" sz="2400" i="0" u="none" strike="noStrike">
              <a:solidFill>
                <a:srgbClr val="AED7BD"/>
              </a:solidFill>
              <a:effectLst/>
              <a:latin typeface="Arial"/>
              <a:cs typeface="Arial"/>
            </a:endParaRPr>
          </a:p>
        </p:txBody>
      </p:sp>
      <p:pic>
        <p:nvPicPr>
          <p:cNvPr id="7" name="Image 6">
            <a:extLst>
              <a:ext uri="{FF2B5EF4-FFF2-40B4-BE49-F238E27FC236}">
                <a16:creationId xmlns:a16="http://schemas.microsoft.com/office/drawing/2014/main" id="{B67070F0-9F52-761B-DF8E-DC18B11161C3}"/>
              </a:ext>
            </a:extLst>
          </p:cNvPr>
          <p:cNvPicPr>
            <a:picLocks noChangeAspect="1"/>
          </p:cNvPicPr>
          <p:nvPr/>
        </p:nvPicPr>
        <p:blipFill>
          <a:blip r:embed="rId3"/>
          <a:stretch>
            <a:fillRect/>
          </a:stretch>
        </p:blipFill>
        <p:spPr>
          <a:xfrm>
            <a:off x="6988422" y="2553068"/>
            <a:ext cx="3175000" cy="3175000"/>
          </a:xfrm>
          <a:prstGeom prst="rect">
            <a:avLst/>
          </a:prstGeom>
        </p:spPr>
      </p:pic>
      <p:sp>
        <p:nvSpPr>
          <p:cNvPr id="2" name="Rectangle 1">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A REMPLACER</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a:latin typeface="Arial"/>
                <a:cs typeface="Arial"/>
              </a:rPr>
              <a:t>Important note for the use of the training materials</a:t>
            </a:r>
            <a:r>
              <a:rPr lang="en-US" sz="1800">
                <a:latin typeface="Arial"/>
                <a:cs typeface="Arial"/>
              </a:rPr>
              <a:t>: The training materials are offered under the Creative Commons Attribution-</a:t>
            </a:r>
            <a:r>
              <a:rPr lang="en-US" sz="1800" err="1">
                <a:latin typeface="Arial"/>
                <a:cs typeface="Arial"/>
              </a:rPr>
              <a:t>NonCommercial</a:t>
            </a:r>
            <a:r>
              <a:rPr lang="en-US" sz="1800">
                <a:latin typeface="Arial"/>
                <a:cs typeface="Arial"/>
              </a:rPr>
              <a:t>-</a:t>
            </a:r>
            <a:r>
              <a:rPr lang="en-US" sz="1800" err="1">
                <a:latin typeface="Arial"/>
                <a:cs typeface="Arial"/>
              </a:rPr>
              <a:t>ShareAlike</a:t>
            </a:r>
            <a:r>
              <a:rPr lang="en-US" sz="1800">
                <a:latin typeface="Arial"/>
                <a:cs typeface="Arial"/>
              </a:rPr>
              <a:t> 4.0 International (CC BY-NC-SA 4.0) license, are freely available for non-commercial use with necessary credit given to the authors. This license permits personal or educational </a:t>
            </a:r>
            <a:r>
              <a:rPr lang="en-US" sz="1800" err="1">
                <a:latin typeface="Arial"/>
                <a:cs typeface="Arial"/>
              </a:rPr>
              <a:t>utilisation</a:t>
            </a:r>
            <a:r>
              <a:rPr lang="en-US" sz="1800">
                <a:latin typeface="Arial"/>
                <a:cs typeface="Arial"/>
              </a:rPr>
              <a:t> and adaptation, provided the adaptations are shared under the same terms. Designed to promote collaborative learning, this approach ensures </a:t>
            </a:r>
            <a:r>
              <a:rPr lang="en-US" sz="1800" err="1">
                <a:latin typeface="Arial"/>
                <a:cs typeface="Arial"/>
              </a:rPr>
              <a:t>GenderSAFE’s</a:t>
            </a:r>
            <a:r>
              <a:rPr lang="en-US" sz="1800">
                <a:latin typeface="Arial"/>
                <a:cs typeface="Arial"/>
              </a:rPr>
              <a:t> content remains accessible and encourages further development within the community, maintaining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a:solidFill>
                  <a:srgbClr val="0F2235"/>
                </a:solidFill>
                <a:latin typeface="Arial"/>
                <a:cs typeface="Arial"/>
              </a:rPr>
              <a:t>Attribution-</a:t>
            </a:r>
            <a:r>
              <a:rPr lang="en-GB" err="1">
                <a:solidFill>
                  <a:srgbClr val="0F2235"/>
                </a:solidFill>
                <a:latin typeface="Arial"/>
                <a:cs typeface="Arial"/>
              </a:rPr>
              <a:t>NonCommercial</a:t>
            </a:r>
            <a:r>
              <a:rPr lang="en-GB">
                <a:solidFill>
                  <a:srgbClr val="0F2235"/>
                </a:solidFill>
                <a:latin typeface="Arial"/>
                <a:cs typeface="Arial"/>
              </a:rPr>
              <a:t>-</a:t>
            </a:r>
            <a:r>
              <a:rPr lang="en-GB" err="1">
                <a:solidFill>
                  <a:srgbClr val="0F2235"/>
                </a:solidFill>
                <a:latin typeface="Arial"/>
                <a:cs typeface="Arial"/>
              </a:rPr>
              <a:t>ShareAlike</a:t>
            </a:r>
            <a:r>
              <a:rPr lang="en-GB">
                <a:solidFill>
                  <a:srgbClr val="0F2235"/>
                </a:solidFill>
                <a:latin typeface="Arial"/>
                <a:cs typeface="Arial"/>
              </a:rPr>
              <a:t> </a:t>
            </a:r>
            <a:br>
              <a:rPr lang="en-GB">
                <a:latin typeface="Arial"/>
                <a:cs typeface="Arial"/>
              </a:rPr>
            </a:br>
            <a:r>
              <a:rPr lang="en-GB">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a:cs typeface="Arial"/>
              </a:rPr>
              <a:t>Merci!</a:t>
            </a:r>
            <a:endParaRPr lang="en-US"/>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a:solidFill>
                  <a:srgbClr val="5792CE"/>
                </a:solidFill>
                <a:latin typeface="Arial"/>
                <a:ea typeface="+mn-lt"/>
                <a:cs typeface="Arial"/>
              </a:rPr>
              <a:t>Comment citer ce document ? </a:t>
            </a:r>
            <a:br>
              <a:rPr lang="en-US" sz="1600">
                <a:latin typeface="Arial"/>
                <a:cs typeface="Arial"/>
              </a:rPr>
            </a:br>
            <a:r>
              <a:rPr lang="en-US" sz="1600">
                <a:solidFill>
                  <a:schemeClr val="bg1"/>
                </a:solidFill>
                <a:latin typeface="Arial"/>
                <a:ea typeface="+mn-lt"/>
                <a:cs typeface="Arial"/>
              </a:rPr>
              <a:t>Polykarpou, Panagiota; Wuiame, Nathalie; Madesi, Vasia. </a:t>
            </a:r>
            <a:r>
              <a:rPr lang="en-US" sz="1600" i="1">
                <a:solidFill>
                  <a:schemeClr val="bg1"/>
                </a:solidFill>
                <a:latin typeface="Arial"/>
                <a:ea typeface="+mn-lt"/>
                <a:cs typeface="Arial"/>
              </a:rPr>
              <a:t>Formation initiale sur la violence basée sur le genre dans le milieu universitaire et le cadre 7P</a:t>
            </a:r>
            <a:r>
              <a:rPr lang="en-US" sz="1600">
                <a:solidFill>
                  <a:schemeClr val="bg1"/>
                </a:solidFill>
                <a:latin typeface="Arial"/>
                <a:ea typeface="+mn-lt"/>
                <a:cs typeface="Arial"/>
              </a:rPr>
              <a:t> (présentation en français, traduite et adaptée par Anne Laure Humbert à partir de la version anglaise). Antwerp: Yellow Window, 2024.</a:t>
            </a:r>
            <a:endParaRPr lang="en-US">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7D25848-1567-205A-4155-F6D97A709F4B}"/>
              </a:ext>
            </a:extLst>
          </p:cNvPr>
          <p:cNvSpPr>
            <a:spLocks noGrp="1"/>
          </p:cNvSpPr>
          <p:nvPr>
            <p:ph type="title"/>
          </p:nvPr>
        </p:nvSpPr>
        <p:spPr>
          <a:xfrm>
            <a:off x="633414" y="910491"/>
            <a:ext cx="3758364" cy="1861285"/>
          </a:xfrm>
        </p:spPr>
        <p:txBody>
          <a:bodyPr/>
          <a:lstStyle/>
          <a:p>
            <a:r>
              <a:rPr lang="fr-FR"/>
              <a:t>Définition de la violence fondée sur le genre</a:t>
            </a:r>
            <a:endParaRPr lang="en-US"/>
          </a:p>
        </p:txBody>
      </p:sp>
      <p:sp>
        <p:nvSpPr>
          <p:cNvPr id="8" name="TextBox 7">
            <a:extLst>
              <a:ext uri="{FF2B5EF4-FFF2-40B4-BE49-F238E27FC236}">
                <a16:creationId xmlns:a16="http://schemas.microsoft.com/office/drawing/2014/main" id="{1D838718-1526-6F4B-9C31-A14C9ED6875E}"/>
              </a:ext>
            </a:extLst>
          </p:cNvPr>
          <p:cNvSpPr txBox="1"/>
          <p:nvPr/>
        </p:nvSpPr>
        <p:spPr>
          <a:xfrm>
            <a:off x="5995753" y="1037124"/>
            <a:ext cx="5334000" cy="4832092"/>
          </a:xfrm>
          <a:prstGeom prst="rect">
            <a:avLst/>
          </a:prstGeom>
          <a:noFill/>
        </p:spPr>
        <p:txBody>
          <a:bodyPr wrap="square" lIns="0" tIns="45720" rIns="0" bIns="45720" rtlCol="0" anchor="t">
            <a:spAutoFit/>
          </a:bodyPr>
          <a:lstStyle/>
          <a:p>
            <a:r>
              <a:rPr lang="fr-FR" sz="2000">
                <a:solidFill>
                  <a:srgbClr val="000000"/>
                </a:solidFill>
                <a:latin typeface="Arial" panose="020B0604020202020204" pitchFamily="34" charset="0"/>
                <a:ea typeface="Open Sans"/>
                <a:cs typeface="Arial" panose="020B0604020202020204" pitchFamily="34" charset="0"/>
              </a:rPr>
              <a:t>La violence fondée sur le genre peut être sexuelle, physique, verbale, psychologique (émotionnelle) ou socio-économique et elle peut prendre de nombreuses formes. De la violence verbale et des discours de haine sur Internet, au viol ou au meurtre.</a:t>
            </a:r>
          </a:p>
          <a:p>
            <a:br>
              <a:rPr lang="en-US" sz="2000">
                <a:latin typeface="Arial" panose="020B0604020202020204" pitchFamily="34" charset="0"/>
                <a:ea typeface="Open Sans" charset="0"/>
                <a:cs typeface="Arial" panose="020B0604020202020204" pitchFamily="34" charset="0"/>
              </a:rPr>
            </a:br>
            <a:r>
              <a:rPr lang="fr-FR" sz="2000">
                <a:solidFill>
                  <a:srgbClr val="000000"/>
                </a:solidFill>
                <a:latin typeface="Arial" panose="020B0604020202020204" pitchFamily="34" charset="0"/>
                <a:ea typeface="Open Sans"/>
                <a:cs typeface="Arial" panose="020B0604020202020204" pitchFamily="34" charset="0"/>
              </a:rPr>
              <a:t>Elle peut être perpétrée par n’importe qui : un.e conjoint.e/partenaire </a:t>
            </a:r>
            <a:r>
              <a:rPr lang="fr-FR" sz="2000" err="1">
                <a:solidFill>
                  <a:srgbClr val="000000"/>
                </a:solidFill>
                <a:latin typeface="Arial" panose="020B0604020202020204" pitchFamily="34" charset="0"/>
                <a:ea typeface="Open Sans"/>
                <a:cs typeface="Arial" panose="020B0604020202020204" pitchFamily="34" charset="0"/>
              </a:rPr>
              <a:t>actuel.le</a:t>
            </a:r>
            <a:r>
              <a:rPr lang="fr-FR" sz="2000">
                <a:solidFill>
                  <a:srgbClr val="000000"/>
                </a:solidFill>
                <a:latin typeface="Arial" panose="020B0604020202020204" pitchFamily="34" charset="0"/>
                <a:ea typeface="Open Sans"/>
                <a:cs typeface="Arial" panose="020B0604020202020204" pitchFamily="34" charset="0"/>
              </a:rPr>
              <a:t> ou ancien.ne, un.e membre de la famille, un.e collègue de travail, des camarades de classe, des </a:t>
            </a:r>
            <a:r>
              <a:rPr lang="fr-FR" sz="2000" err="1">
                <a:solidFill>
                  <a:srgbClr val="000000"/>
                </a:solidFill>
                <a:latin typeface="Arial" panose="020B0604020202020204" pitchFamily="34" charset="0"/>
                <a:ea typeface="Open Sans"/>
                <a:cs typeface="Arial" panose="020B0604020202020204" pitchFamily="34" charset="0"/>
              </a:rPr>
              <a:t>ami.e.s</a:t>
            </a:r>
            <a:r>
              <a:rPr lang="fr-FR" sz="2000">
                <a:solidFill>
                  <a:srgbClr val="000000"/>
                </a:solidFill>
                <a:latin typeface="Arial" panose="020B0604020202020204" pitchFamily="34" charset="0"/>
                <a:ea typeface="Open Sans"/>
                <a:cs typeface="Arial" panose="020B0604020202020204" pitchFamily="34" charset="0"/>
              </a:rPr>
              <a:t>, une personne inconnue ou des personnes qui agissent au nom d’institutions culturelles, religieuses, étatiques ou </a:t>
            </a:r>
            <a:r>
              <a:rPr lang="fr-FR" sz="2000" err="1">
                <a:solidFill>
                  <a:srgbClr val="000000"/>
                </a:solidFill>
                <a:latin typeface="Arial" panose="020B0604020202020204" pitchFamily="34" charset="0"/>
                <a:ea typeface="Open Sans"/>
                <a:cs typeface="Arial" panose="020B0604020202020204" pitchFamily="34" charset="0"/>
              </a:rPr>
              <a:t>intra-étatiques</a:t>
            </a:r>
            <a:r>
              <a:rPr lang="fr-FR" sz="2000">
                <a:solidFill>
                  <a:srgbClr val="000000"/>
                </a:solidFill>
                <a:latin typeface="Arial" panose="020B0604020202020204" pitchFamily="34" charset="0"/>
                <a:ea typeface="Open Sans"/>
                <a:cs typeface="Arial" panose="020B0604020202020204" pitchFamily="34" charset="0"/>
              </a:rPr>
              <a:t>.</a:t>
            </a:r>
          </a:p>
          <a:p>
            <a:br>
              <a:rPr lang="en-US" sz="1400" i="1">
                <a:latin typeface="Arial" panose="020B0604020202020204" pitchFamily="34" charset="0"/>
                <a:ea typeface="Open Sans" charset="0"/>
                <a:cs typeface="Arial" panose="020B0604020202020204" pitchFamily="34" charset="0"/>
              </a:rPr>
            </a:br>
            <a:r>
              <a:rPr lang="en-US" sz="1400" i="1">
                <a:solidFill>
                  <a:srgbClr val="000000"/>
                </a:solidFill>
                <a:latin typeface="Arial" panose="020B0604020202020204" pitchFamily="34" charset="0"/>
                <a:ea typeface="Open Sans"/>
                <a:cs typeface="Arial" panose="020B0604020202020204" pitchFamily="34" charset="0"/>
              </a:rPr>
              <a:t>Source: </a:t>
            </a:r>
            <a:r>
              <a:rPr lang="en-US" sz="1400" i="1">
                <a:solidFill>
                  <a:srgbClr val="000000"/>
                </a:solidFill>
                <a:latin typeface="Arial" panose="020B0604020202020204" pitchFamily="34" charset="0"/>
                <a:ea typeface="Open Sans"/>
                <a:cs typeface="Arial" panose="020B0604020202020204" pitchFamily="34" charset="0"/>
                <a:hlinkClick r:id="rId3"/>
              </a:rPr>
              <a:t>Conseil de </a:t>
            </a:r>
            <a:r>
              <a:rPr lang="en-US" sz="1400" i="1" err="1">
                <a:solidFill>
                  <a:srgbClr val="000000"/>
                </a:solidFill>
                <a:latin typeface="Arial" panose="020B0604020202020204" pitchFamily="34" charset="0"/>
                <a:ea typeface="Open Sans"/>
                <a:cs typeface="Arial" panose="020B0604020202020204" pitchFamily="34" charset="0"/>
                <a:hlinkClick r:id="rId3"/>
              </a:rPr>
              <a:t>l’Europe</a:t>
            </a:r>
            <a:endParaRPr lang="en-US" sz="1200" i="1">
              <a:solidFill>
                <a:srgbClr val="000000"/>
              </a:solidFill>
              <a:latin typeface="Arial" panose="020B0604020202020204" pitchFamily="34" charset="0"/>
              <a:ea typeface="Open Sans"/>
              <a:cs typeface="Arial" panose="020B0604020202020204" pitchFamily="34" charset="0"/>
            </a:endParaRPr>
          </a:p>
        </p:txBody>
      </p:sp>
      <p:sp>
        <p:nvSpPr>
          <p:cNvPr id="9" name="TextBox 7">
            <a:extLst>
              <a:ext uri="{FF2B5EF4-FFF2-40B4-BE49-F238E27FC236}">
                <a16:creationId xmlns:a16="http://schemas.microsoft.com/office/drawing/2014/main" id="{4B5AAD33-FC38-59DE-5494-25AA7D02DEB1}"/>
              </a:ext>
            </a:extLst>
          </p:cNvPr>
          <p:cNvSpPr txBox="1"/>
          <p:nvPr/>
        </p:nvSpPr>
        <p:spPr>
          <a:xfrm>
            <a:off x="633414" y="2789199"/>
            <a:ext cx="4324666" cy="2851486"/>
          </a:xfrm>
          <a:prstGeom prst="rect">
            <a:avLst/>
          </a:prstGeom>
          <a:noFill/>
        </p:spPr>
        <p:txBody>
          <a:bodyPr wrap="square" lIns="0" tIns="45720" rIns="0" bIns="45720" rtlCol="0" anchor="t">
            <a:spAutoFit/>
          </a:bodyPr>
          <a:lstStyle/>
          <a:p>
            <a:pPr>
              <a:lnSpc>
                <a:spcPct val="130000"/>
              </a:lnSpc>
            </a:pPr>
            <a:r>
              <a:rPr lang="fr-FR" sz="2000" b="1">
                <a:solidFill>
                  <a:schemeClr val="tx1">
                    <a:alpha val="70000"/>
                  </a:schemeClr>
                </a:solidFill>
                <a:latin typeface="Arial" panose="020B0604020202020204" pitchFamily="34" charset="0"/>
                <a:cs typeface="Arial" panose="020B0604020202020204" pitchFamily="34" charset="0"/>
              </a:rPr>
              <a:t>La violence fondée sur le genre fait référence à tout type de préjudice perpétré contre une personne ou un groupe de personnes en raison de leur sexe, de leur genre, de leur orientation sexuelle et/ou de leur identité de genre, de fait ou perçus.</a:t>
            </a:r>
            <a:endParaRPr lang="en-US" sz="2000" b="1">
              <a:solidFill>
                <a:schemeClr val="tx1">
                  <a:alpha val="7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426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3483D8-016C-CB91-549C-E375761C9F54}"/>
              </a:ext>
            </a:extLst>
          </p:cNvPr>
          <p:cNvSpPr>
            <a:spLocks noGrp="1"/>
          </p:cNvSpPr>
          <p:nvPr>
            <p:ph type="title"/>
          </p:nvPr>
        </p:nvSpPr>
        <p:spPr/>
        <p:txBody>
          <a:bodyPr/>
          <a:lstStyle/>
          <a:p>
            <a:r>
              <a:rPr lang="fr-FR"/>
              <a:t>Traduction et concepts entre l’anglais et le français</a:t>
            </a:r>
            <a:endParaRPr lang="en-GB"/>
          </a:p>
        </p:txBody>
      </p:sp>
      <p:sp>
        <p:nvSpPr>
          <p:cNvPr id="5" name="TextBox 4">
            <a:extLst>
              <a:ext uri="{FF2B5EF4-FFF2-40B4-BE49-F238E27FC236}">
                <a16:creationId xmlns:a16="http://schemas.microsoft.com/office/drawing/2014/main" id="{FF2E4AC7-8E5C-0F7B-14AB-4F602AFD7C6F}"/>
              </a:ext>
            </a:extLst>
          </p:cNvPr>
          <p:cNvSpPr txBox="1"/>
          <p:nvPr/>
        </p:nvSpPr>
        <p:spPr>
          <a:xfrm>
            <a:off x="685800" y="2225842"/>
            <a:ext cx="10984832" cy="4708981"/>
          </a:xfrm>
          <a:prstGeom prst="rect">
            <a:avLst/>
          </a:prstGeom>
          <a:noFill/>
        </p:spPr>
        <p:txBody>
          <a:bodyPr wrap="square">
            <a:spAutoFit/>
          </a:bodyPr>
          <a:lstStyle/>
          <a:p>
            <a:pPr>
              <a:spcAft>
                <a:spcPts val="600"/>
              </a:spcAft>
            </a:pPr>
            <a:r>
              <a:rPr lang="fr-FR">
                <a:solidFill>
                  <a:schemeClr val="bg1"/>
                </a:solidFill>
              </a:rPr>
              <a:t>La violence fondée sur le genre et les violences sexistes et sexuelles sont des termes qui sont souvent utilisés de manière interchangeable, mais ils ont des nuances importantes. </a:t>
            </a:r>
          </a:p>
          <a:p>
            <a:pPr>
              <a:spcAft>
                <a:spcPts val="600"/>
              </a:spcAft>
            </a:pPr>
            <a:endParaRPr lang="fr-FR">
              <a:solidFill>
                <a:schemeClr val="bg1"/>
              </a:solidFill>
            </a:endParaRPr>
          </a:p>
          <a:p>
            <a:pPr>
              <a:spcAft>
                <a:spcPts val="600"/>
              </a:spcAft>
            </a:pPr>
            <a:r>
              <a:rPr lang="fr-FR">
                <a:solidFill>
                  <a:schemeClr val="bg1"/>
                </a:solidFill>
              </a:rPr>
              <a:t>Violence fondée sur le genre:</a:t>
            </a:r>
          </a:p>
          <a:p>
            <a:pPr marL="285750" indent="-285750">
              <a:spcAft>
                <a:spcPts val="600"/>
              </a:spcAft>
              <a:buFont typeface="Arial" panose="020B0604020202020204" pitchFamily="34" charset="0"/>
              <a:buChar char="•"/>
            </a:pPr>
            <a:r>
              <a:rPr lang="fr-FR">
                <a:solidFill>
                  <a:schemeClr val="bg1"/>
                </a:solidFill>
              </a:rPr>
              <a:t>La violence fondée sur le genre désigne tout type d’acte préjudiciable perpétré contre une personne ou un groupe de personnes en raison de leur sexe, de leur genre, de leur orientation sexuelle et/ou de leur identité de genre, qu’elle soit réelle ou perçue.</a:t>
            </a:r>
          </a:p>
          <a:p>
            <a:pPr marL="285750" indent="-285750">
              <a:spcAft>
                <a:spcPts val="600"/>
              </a:spcAft>
              <a:buFont typeface="Arial" panose="020B0604020202020204" pitchFamily="34" charset="0"/>
              <a:buChar char="•"/>
            </a:pPr>
            <a:r>
              <a:rPr lang="fr-FR">
                <a:solidFill>
                  <a:schemeClr val="bg1"/>
                </a:solidFill>
              </a:rPr>
              <a:t>Elle inclut les violences dirigées contre les femmes, mais ne se limite pas à elles. Les personnes LGBT+ (lesbiennes, gays, bisexuelles, transgenres et autres personnes qui ne correspondent pas à la norme hétérosexuelle ou aux catégories traditionnelles de genre) peuvent également en être victimes.</a:t>
            </a:r>
          </a:p>
          <a:p>
            <a:pPr marL="285750" indent="-285750">
              <a:spcAft>
                <a:spcPts val="600"/>
              </a:spcAft>
              <a:buFont typeface="Arial" panose="020B0604020202020204" pitchFamily="34" charset="0"/>
              <a:buChar char="•"/>
            </a:pPr>
            <a:r>
              <a:rPr lang="fr-FR">
                <a:solidFill>
                  <a:schemeClr val="bg1"/>
                </a:solidFill>
              </a:rPr>
              <a:t>En somme, la violence fondée sur le genre est liée au fait que le genre est le fondement de la violence exercée à l’encontre d’une personne.</a:t>
            </a:r>
          </a:p>
          <a:p>
            <a:endParaRPr lang="fr-FR">
              <a:solidFill>
                <a:schemeClr val="bg1"/>
              </a:solidFill>
            </a:endParaRPr>
          </a:p>
          <a:p>
            <a:endParaRPr lang="fr-FR">
              <a:solidFill>
                <a:schemeClr val="bg1"/>
              </a:solidFill>
            </a:endParaRPr>
          </a:p>
        </p:txBody>
      </p:sp>
    </p:spTree>
    <p:extLst>
      <p:ext uri="{BB962C8B-B14F-4D97-AF65-F5344CB8AC3E}">
        <p14:creationId xmlns:p14="http://schemas.microsoft.com/office/powerpoint/2010/main" val="419852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3483D8-016C-CB91-549C-E375761C9F54}"/>
              </a:ext>
            </a:extLst>
          </p:cNvPr>
          <p:cNvSpPr>
            <a:spLocks noGrp="1"/>
          </p:cNvSpPr>
          <p:nvPr>
            <p:ph type="title"/>
          </p:nvPr>
        </p:nvSpPr>
        <p:spPr/>
        <p:txBody>
          <a:bodyPr/>
          <a:lstStyle/>
          <a:p>
            <a:r>
              <a:rPr lang="fr-FR"/>
              <a:t>Traduction et concepts entre l’anglais et le français</a:t>
            </a:r>
            <a:endParaRPr lang="en-GB"/>
          </a:p>
        </p:txBody>
      </p:sp>
      <p:sp>
        <p:nvSpPr>
          <p:cNvPr id="5" name="TextBox 4">
            <a:extLst>
              <a:ext uri="{FF2B5EF4-FFF2-40B4-BE49-F238E27FC236}">
                <a16:creationId xmlns:a16="http://schemas.microsoft.com/office/drawing/2014/main" id="{FF2E4AC7-8E5C-0F7B-14AB-4F602AFD7C6F}"/>
              </a:ext>
            </a:extLst>
          </p:cNvPr>
          <p:cNvSpPr txBox="1"/>
          <p:nvPr/>
        </p:nvSpPr>
        <p:spPr>
          <a:xfrm>
            <a:off x="565485" y="2225842"/>
            <a:ext cx="11237494" cy="3170099"/>
          </a:xfrm>
          <a:prstGeom prst="rect">
            <a:avLst/>
          </a:prstGeom>
          <a:noFill/>
        </p:spPr>
        <p:txBody>
          <a:bodyPr wrap="square">
            <a:spAutoFit/>
          </a:bodyPr>
          <a:lstStyle/>
          <a:p>
            <a:pPr>
              <a:spcAft>
                <a:spcPts val="600"/>
              </a:spcAft>
            </a:pPr>
            <a:r>
              <a:rPr lang="fr-FR">
                <a:solidFill>
                  <a:schemeClr val="bg1"/>
                </a:solidFill>
              </a:rPr>
              <a:t>La violence fondée sur le genre et les violences sexistes et sexuelles sont des termes qui sont souvent utilisés de manière interchangeable, mais ils ont des nuances importantes. </a:t>
            </a:r>
          </a:p>
          <a:p>
            <a:pPr>
              <a:spcAft>
                <a:spcPts val="600"/>
              </a:spcAft>
            </a:pPr>
            <a:endParaRPr lang="fr-FR">
              <a:solidFill>
                <a:schemeClr val="bg1"/>
              </a:solidFill>
            </a:endParaRPr>
          </a:p>
          <a:p>
            <a:pPr>
              <a:spcAft>
                <a:spcPts val="600"/>
              </a:spcAft>
            </a:pPr>
            <a:r>
              <a:rPr lang="fr-FR">
                <a:solidFill>
                  <a:schemeClr val="bg1"/>
                </a:solidFill>
              </a:rPr>
              <a:t>Violences sexistes et sexuelles:</a:t>
            </a:r>
          </a:p>
          <a:p>
            <a:pPr marL="285750" indent="-285750">
              <a:spcAft>
                <a:spcPts val="600"/>
              </a:spcAft>
              <a:buFont typeface="Arial" panose="020B0604020202020204" pitchFamily="34" charset="0"/>
              <a:buChar char="•"/>
            </a:pPr>
            <a:r>
              <a:rPr lang="fr-FR">
                <a:solidFill>
                  <a:schemeClr val="bg1"/>
                </a:solidFill>
              </a:rPr>
              <a:t>Les violences sexistes et sexuelles sont souvent dirigées contre les femmes, mais pas exclusivement, et l’accent est mis sur les motivations sexistes. Elles incluent des actes tels que le harcèlement sexuel, les agressions sexuelles, la violence conjugale et d’autres formes de violence.</a:t>
            </a:r>
          </a:p>
          <a:p>
            <a:pPr marL="285750" indent="-285750">
              <a:spcAft>
                <a:spcPts val="600"/>
              </a:spcAft>
              <a:buFont typeface="Arial" panose="020B0604020202020204" pitchFamily="34" charset="0"/>
              <a:buChar char="•"/>
            </a:pPr>
            <a:r>
              <a:rPr lang="fr-FR">
                <a:solidFill>
                  <a:schemeClr val="bg1"/>
                </a:solidFill>
              </a:rPr>
              <a:t>Ces violences touchent les femmes de manière disproportionnée et sont souvent perpétrées par des hommes. Elles peuvent causer aux victimes un préjudice ou des souffrances physiques, sexuelles ou psychologiques.</a:t>
            </a:r>
          </a:p>
        </p:txBody>
      </p:sp>
    </p:spTree>
    <p:extLst>
      <p:ext uri="{BB962C8B-B14F-4D97-AF65-F5344CB8AC3E}">
        <p14:creationId xmlns:p14="http://schemas.microsoft.com/office/powerpoint/2010/main" val="97933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2.xml><?xml version="1.0" encoding="utf-8"?>
<ds:datastoreItem xmlns:ds="http://schemas.openxmlformats.org/officeDocument/2006/customXml" ds:itemID="{856C5A1F-DEF5-4E70-984F-B2E45D81E087}">
  <ds:schemaRefs>
    <ds:schemaRef ds:uri="a6d887a2-cb76-48ca-8e7a-36f01d0891c6"/>
    <ds:schemaRef ds:uri="http://purl.org/dc/dcmityp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purl.org/dc/terms/"/>
    <ds:schemaRef ds:uri="4d0a3ad0-32ee-4607-9ba4-0de2981250ca"/>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2FD661F-06F1-4B05-BFFB-EC9C67772118}">
  <ds:schemaRefs>
    <ds:schemaRef ds:uri="4d0a3ad0-32ee-4607-9ba4-0de2981250ca"/>
    <ds:schemaRef ds:uri="a6d887a2-cb76-48ca-8e7a-36f01d0891c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5013</Words>
  <Application>Microsoft Macintosh PowerPoint</Application>
  <PresentationFormat>Widescreen</PresentationFormat>
  <Paragraphs>419</Paragraphs>
  <Slides>64</Slides>
  <Notes>60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64</vt:i4>
      </vt:variant>
    </vt:vector>
  </HeadingPairs>
  <TitlesOfParts>
    <vt:vector size="74" baseType="lpstr">
      <vt:lpstr>Arial</vt:lpstr>
      <vt:lpstr>Calibri</vt:lpstr>
      <vt:lpstr>D-DIN</vt:lpstr>
      <vt:lpstr>D-DIN Exp</vt:lpstr>
      <vt:lpstr>Open Sans</vt:lpstr>
      <vt:lpstr>Open Sans</vt:lpstr>
      <vt:lpstr>Symbol</vt:lpstr>
      <vt:lpstr>Times New Roman</vt:lpstr>
      <vt:lpstr>Wingdings</vt:lpstr>
      <vt:lpstr>Mini Powerpoint Template</vt:lpstr>
      <vt:lpstr>PowerPoint Presentation</vt:lpstr>
      <vt:lpstr>PowerPoint Presentation</vt:lpstr>
      <vt:lpstr>PowerPoint Presentation</vt:lpstr>
      <vt:lpstr>PowerPoint Presentation</vt:lpstr>
      <vt:lpstr>PowerPoint Presentation</vt:lpstr>
      <vt:lpstr>PowerPoint Presentation</vt:lpstr>
      <vt:lpstr>Définition de la violence fondée sur le genre</vt:lpstr>
      <vt:lpstr>Traduction et concepts entre l’anglais et le français</vt:lpstr>
      <vt:lpstr>Traduction et concepts entre l’anglais et le français</vt:lpstr>
      <vt:lpstr>PowerPoint Presentation</vt:lpstr>
      <vt:lpstr>PowerPoint Presentation</vt:lpstr>
      <vt:lpstr>Enquête UniSAFE</vt:lpstr>
      <vt:lpstr>Enquête UniSAFE - Faits et chiffres</vt:lpstr>
      <vt:lpstr>PowerPoint Presentation</vt:lpstr>
      <vt:lpstr>PowerPoint Presentation</vt:lpstr>
      <vt:lpstr>Facteurs explicatifs</vt:lpstr>
      <vt:lpstr>L’importance de l’intersectionnalité</vt:lpstr>
      <vt:lpstr>PowerPoint Presentation</vt:lpstr>
      <vt:lpstr>Modèle des 7P pour lutter contre la violence fondée sur le genre dans les organisations de recherche</vt:lpstr>
      <vt:lpstr>Cadre conceptuel UniSAFE - les 7P</vt:lpstr>
      <vt:lpstr>Cadre conceptuel UniSAFE - les 7P</vt:lpstr>
      <vt:lpstr>Cadre conceptuel UniSAFE - les 7P</vt:lpstr>
      <vt:lpstr>Boîte à outils UniSAFE</vt:lpstr>
      <vt:lpstr>PowerPoint Presentation</vt:lpstr>
      <vt:lpstr>Modèle des 7P pour lutter contre la violence fondée sur le genre dans les organisations de recherche</vt:lpstr>
      <vt:lpstr>Prévalence</vt:lpstr>
      <vt:lpstr>Trucs et astuces pour l’étape de conception de l’enquête</vt:lpstr>
      <vt:lpstr>Trucs et astuces pour l’étape de mise en œuvre de l’enquête</vt:lpstr>
      <vt:lpstr>Une pratique inspirante : le questionnaire de l’enquête UniSAFE</vt:lpstr>
      <vt:lpstr>Prévention</vt:lpstr>
      <vt:lpstr>Trucs et astuces pour la prévention</vt:lpstr>
      <vt:lpstr>Trucs et astuces pour la prévention</vt:lpstr>
      <vt:lpstr>PowerPoint Presentation</vt:lpstr>
      <vt:lpstr>Ne fermez pas les yeux Guide / Harcèlement sexuel : apprendre, prévenir, protéger - Université de Genève</vt:lpstr>
      <vt:lpstr>PowerPoint Presentation</vt:lpstr>
      <vt:lpstr>Protection</vt:lpstr>
      <vt:lpstr>Trucs et astuces pour la protection</vt:lpstr>
      <vt:lpstr>Trucs et astuces pour la protection</vt:lpstr>
      <vt:lpstr>Outil de lutte contre le harcèlement; Combat Harassment Tool (CHAT), KULeuven, Belgique</vt:lpstr>
      <vt:lpstr>Prennez la parole; Speakout, Technological University of Dublin, Irlande</vt:lpstr>
      <vt:lpstr>PowerPoint Presentation</vt:lpstr>
      <vt:lpstr>Poursuites </vt:lpstr>
      <vt:lpstr>Poursuites </vt:lpstr>
      <vt:lpstr>Poursuites </vt:lpstr>
      <vt:lpstr>Trucs et astuces pour les poursuites</vt:lpstr>
      <vt:lpstr>Politique sur le harcèlement, Université d’Europe Centrale</vt:lpstr>
      <vt:lpstr>Trucs et astuces pour la prestation de services</vt:lpstr>
      <vt:lpstr>Trucs et astuces pour la prestation de services</vt:lpstr>
      <vt:lpstr>Centre de renseignements, University of Dundee</vt:lpstr>
      <vt:lpstr>Service d’assistance contre la violence fondée sur le genre, Université de Bologne </vt:lpstr>
      <vt:lpstr>Partenariats</vt:lpstr>
      <vt:lpstr>Trucs et astuces pour les partenariats</vt:lpstr>
      <vt:lpstr>Campagne de sensibilisation : Lutter contre les violences et le harcèlement fondés sur le genre en dehors du campus en partenariat avec une association de jeunes, Université de Namur</vt:lpstr>
      <vt:lpstr>« Pourquoi nous n’avons pas signalé » en partenariat avec les associations étudiantes</vt:lpstr>
      <vt:lpstr>Politiques</vt:lpstr>
      <vt:lpstr>Politiques</vt:lpstr>
      <vt:lpstr>PowerPoint Presentation</vt:lpstr>
      <vt:lpstr>Mise en place d’un cadre politique complet de lutte contre la violence fondée sur le genre dans le milieu universitaire : un guide étape par étape – UniSAFE</vt:lpstr>
      <vt:lpstr>Pour récapituler</vt:lpstr>
      <vt:lpstr>Liens et ressources utiles</vt:lpstr>
      <vt:lpstr>PowerPoint Presentation</vt:lpstr>
      <vt:lpstr>Questionnaire de fin de séance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lastModifiedBy>Anne-Laure Marie Françoise Humbert</cp:lastModifiedBy>
  <cp:revision>1</cp:revision>
  <dcterms:created xsi:type="dcterms:W3CDTF">2017-07-25T02:03:18Z</dcterms:created>
  <dcterms:modified xsi:type="dcterms:W3CDTF">2026-05-26T11:05:41Z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