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69"/>
  </p:notesMasterIdLst>
  <p:handoutMasterIdLst>
    <p:handoutMasterId r:id="rId70"/>
  </p:handoutMasterIdLst>
  <p:sldIdLst>
    <p:sldId id="373" r:id="rId5"/>
    <p:sldId id="380" r:id="rId6"/>
    <p:sldId id="386" r:id="rId7"/>
    <p:sldId id="429" r:id="rId8"/>
    <p:sldId id="387" r:id="rId9"/>
    <p:sldId id="388" r:id="rId10"/>
    <p:sldId id="384" r:id="rId11"/>
    <p:sldId id="385" r:id="rId12"/>
    <p:sldId id="300" r:id="rId13"/>
    <p:sldId id="379" r:id="rId14"/>
    <p:sldId id="390" r:id="rId15"/>
    <p:sldId id="391" r:id="rId16"/>
    <p:sldId id="377" r:id="rId17"/>
    <p:sldId id="381" r:id="rId18"/>
    <p:sldId id="392" r:id="rId19"/>
    <p:sldId id="393" r:id="rId20"/>
    <p:sldId id="430" r:id="rId21"/>
    <p:sldId id="394" r:id="rId22"/>
    <p:sldId id="395" r:id="rId23"/>
    <p:sldId id="396" r:id="rId24"/>
    <p:sldId id="397" r:id="rId25"/>
    <p:sldId id="398" r:id="rId26"/>
    <p:sldId id="399" r:id="rId27"/>
    <p:sldId id="400" r:id="rId28"/>
    <p:sldId id="401" r:id="rId29"/>
    <p:sldId id="437" r:id="rId30"/>
    <p:sldId id="402" r:id="rId31"/>
    <p:sldId id="404" r:id="rId32"/>
    <p:sldId id="403" r:id="rId33"/>
    <p:sldId id="438" r:id="rId34"/>
    <p:sldId id="406" r:id="rId35"/>
    <p:sldId id="405" r:id="rId36"/>
    <p:sldId id="407" r:id="rId37"/>
    <p:sldId id="408" r:id="rId38"/>
    <p:sldId id="436" r:id="rId39"/>
    <p:sldId id="409" r:id="rId40"/>
    <p:sldId id="410" r:id="rId41"/>
    <p:sldId id="411" r:id="rId42"/>
    <p:sldId id="412" r:id="rId43"/>
    <p:sldId id="413" r:id="rId44"/>
    <p:sldId id="414" r:id="rId45"/>
    <p:sldId id="439" r:id="rId46"/>
    <p:sldId id="443" r:id="rId47"/>
    <p:sldId id="440" r:id="rId48"/>
    <p:sldId id="415" r:id="rId49"/>
    <p:sldId id="416" r:id="rId50"/>
    <p:sldId id="417" r:id="rId51"/>
    <p:sldId id="418" r:id="rId52"/>
    <p:sldId id="419" r:id="rId53"/>
    <p:sldId id="420" r:id="rId54"/>
    <p:sldId id="431" r:id="rId55"/>
    <p:sldId id="421" r:id="rId56"/>
    <p:sldId id="422" r:id="rId57"/>
    <p:sldId id="423" r:id="rId58"/>
    <p:sldId id="424" r:id="rId59"/>
    <p:sldId id="432" r:id="rId60"/>
    <p:sldId id="425" r:id="rId61"/>
    <p:sldId id="434" r:id="rId62"/>
    <p:sldId id="433" r:id="rId63"/>
    <p:sldId id="441" r:id="rId64"/>
    <p:sldId id="426" r:id="rId65"/>
    <p:sldId id="428" r:id="rId66"/>
    <p:sldId id="642" r:id="rId67"/>
    <p:sldId id="643" r:id="rId68"/>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92CE"/>
    <a:srgbClr val="87C39C"/>
    <a:srgbClr val="0F2235"/>
    <a:srgbClr val="AED7BD"/>
    <a:srgbClr val="964091"/>
    <a:srgbClr val="FFFFFF"/>
    <a:srgbClr val="80ADD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B49A32-CF84-0AB6-99D6-1056D42916D6}" v="71" dt="2026-05-10T16:50:22.87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93"/>
    <p:restoredTop sz="61304"/>
  </p:normalViewPr>
  <p:slideViewPr>
    <p:cSldViewPr snapToGrid="0">
      <p:cViewPr varScale="1">
        <p:scale>
          <a:sx n="61" d="100"/>
          <a:sy n="61" d="100"/>
        </p:scale>
        <p:origin x="2704" y="19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16B49A32-CF84-0AB6-99D6-1056D42916D6}"/>
    <pc:docChg chg="addSld delSld modSld">
      <pc:chgData name="Vasia   Madesi" userId="S::vasia.madesi_yellowwindow.com#ext#@europeansf.onmicrosoft.com::16d47c5c-4b5a-452a-bc8a-bb2a63f077b9" providerId="AD" clId="Web-{16B49A32-CF84-0AB6-99D6-1056D42916D6}" dt="2026-05-10T16:50:22.879" v="66"/>
      <pc:docMkLst>
        <pc:docMk/>
      </pc:docMkLst>
      <pc:sldChg chg="modSp">
        <pc:chgData name="Vasia   Madesi" userId="S::vasia.madesi_yellowwindow.com#ext#@europeansf.onmicrosoft.com::16d47c5c-4b5a-452a-bc8a-bb2a63f077b9" providerId="AD" clId="Web-{16B49A32-CF84-0AB6-99D6-1056D42916D6}" dt="2026-05-10T16:33:41.989" v="1" actId="20577"/>
        <pc:sldMkLst>
          <pc:docMk/>
          <pc:sldMk cId="4125658076" sldId="385"/>
        </pc:sldMkLst>
        <pc:spChg chg="mod">
          <ac:chgData name="Vasia   Madesi" userId="S::vasia.madesi_yellowwindow.com#ext#@europeansf.onmicrosoft.com::16d47c5c-4b5a-452a-bc8a-bb2a63f077b9" providerId="AD" clId="Web-{16B49A32-CF84-0AB6-99D6-1056D42916D6}" dt="2026-05-10T16:33:41.989" v="1" actId="20577"/>
          <ac:spMkLst>
            <pc:docMk/>
            <pc:sldMk cId="4125658076" sldId="385"/>
            <ac:spMk id="11" creationId="{D600B80A-9C00-0AD6-E370-D1A5A5EFB393}"/>
          </ac:spMkLst>
        </pc:spChg>
      </pc:sldChg>
      <pc:sldChg chg="modSp">
        <pc:chgData name="Vasia   Madesi" userId="S::vasia.madesi_yellowwindow.com#ext#@europeansf.onmicrosoft.com::16d47c5c-4b5a-452a-bc8a-bb2a63f077b9" providerId="AD" clId="Web-{16B49A32-CF84-0AB6-99D6-1056D42916D6}" dt="2026-05-10T16:34:23.318" v="3"/>
        <pc:sldMkLst>
          <pc:docMk/>
          <pc:sldMk cId="1753362140" sldId="400"/>
        </pc:sldMkLst>
        <pc:spChg chg="mod">
          <ac:chgData name="Vasia   Madesi" userId="S::vasia.madesi_yellowwindow.com#ext#@europeansf.onmicrosoft.com::16d47c5c-4b5a-452a-bc8a-bb2a63f077b9" providerId="AD" clId="Web-{16B49A32-CF84-0AB6-99D6-1056D42916D6}" dt="2026-05-10T16:34:23.302" v="2"/>
          <ac:spMkLst>
            <pc:docMk/>
            <pc:sldMk cId="1753362140" sldId="400"/>
            <ac:spMk id="3" creationId="{0CBC7E69-477A-87F4-A3A5-1891C4E69E80}"/>
          </ac:spMkLst>
        </pc:spChg>
        <pc:spChg chg="mod">
          <ac:chgData name="Vasia   Madesi" userId="S::vasia.madesi_yellowwindow.com#ext#@europeansf.onmicrosoft.com::16d47c5c-4b5a-452a-bc8a-bb2a63f077b9" providerId="AD" clId="Web-{16B49A32-CF84-0AB6-99D6-1056D42916D6}" dt="2026-05-10T16:34:23.318" v="3"/>
          <ac:spMkLst>
            <pc:docMk/>
            <pc:sldMk cId="1753362140" sldId="400"/>
            <ac:spMk id="9" creationId="{96D448B0-F060-F44F-E9C6-A0F70B3CE1F3}"/>
          </ac:spMkLst>
        </pc:spChg>
      </pc:sldChg>
      <pc:sldChg chg="modSp">
        <pc:chgData name="Vasia   Madesi" userId="S::vasia.madesi_yellowwindow.com#ext#@europeansf.onmicrosoft.com::16d47c5c-4b5a-452a-bc8a-bb2a63f077b9" providerId="AD" clId="Web-{16B49A32-CF84-0AB6-99D6-1056D42916D6}" dt="2026-05-10T16:34:49.068" v="5"/>
        <pc:sldMkLst>
          <pc:docMk/>
          <pc:sldMk cId="3745519278" sldId="407"/>
        </pc:sldMkLst>
        <pc:spChg chg="mod">
          <ac:chgData name="Vasia   Madesi" userId="S::vasia.madesi_yellowwindow.com#ext#@europeansf.onmicrosoft.com::16d47c5c-4b5a-452a-bc8a-bb2a63f077b9" providerId="AD" clId="Web-{16B49A32-CF84-0AB6-99D6-1056D42916D6}" dt="2026-05-10T16:34:49.068" v="5"/>
          <ac:spMkLst>
            <pc:docMk/>
            <pc:sldMk cId="3745519278" sldId="407"/>
            <ac:spMk id="2" creationId="{12777B22-E49D-B3D1-4841-F6BE287377C1}"/>
          </ac:spMkLst>
        </pc:spChg>
        <pc:spChg chg="mod">
          <ac:chgData name="Vasia   Madesi" userId="S::vasia.madesi_yellowwindow.com#ext#@europeansf.onmicrosoft.com::16d47c5c-4b5a-452a-bc8a-bb2a63f077b9" providerId="AD" clId="Web-{16B49A32-CF84-0AB6-99D6-1056D42916D6}" dt="2026-05-10T16:34:49.052" v="4"/>
          <ac:spMkLst>
            <pc:docMk/>
            <pc:sldMk cId="3745519278" sldId="407"/>
            <ac:spMk id="6" creationId="{7DB4AF36-A868-DD0B-1E25-3193BBC486AA}"/>
          </ac:spMkLst>
        </pc:spChg>
      </pc:sldChg>
      <pc:sldChg chg="modSp">
        <pc:chgData name="Vasia   Madesi" userId="S::vasia.madesi_yellowwindow.com#ext#@europeansf.onmicrosoft.com::16d47c5c-4b5a-452a-bc8a-bb2a63f077b9" providerId="AD" clId="Web-{16B49A32-CF84-0AB6-99D6-1056D42916D6}" dt="2026-05-10T16:35:19.240" v="12"/>
        <pc:sldMkLst>
          <pc:docMk/>
          <pc:sldMk cId="473292527" sldId="409"/>
        </pc:sldMkLst>
        <pc:spChg chg="mod">
          <ac:chgData name="Vasia   Madesi" userId="S::vasia.madesi_yellowwindow.com#ext#@europeansf.onmicrosoft.com::16d47c5c-4b5a-452a-bc8a-bb2a63f077b9" providerId="AD" clId="Web-{16B49A32-CF84-0AB6-99D6-1056D42916D6}" dt="2026-05-10T16:35:19.146" v="9"/>
          <ac:spMkLst>
            <pc:docMk/>
            <pc:sldMk cId="473292527" sldId="409"/>
            <ac:spMk id="4" creationId="{D9E9EC6F-F34B-6183-8403-E9B9856CDB91}"/>
          </ac:spMkLst>
        </pc:spChg>
        <pc:spChg chg="mod">
          <ac:chgData name="Vasia   Madesi" userId="S::vasia.madesi_yellowwindow.com#ext#@europeansf.onmicrosoft.com::16d47c5c-4b5a-452a-bc8a-bb2a63f077b9" providerId="AD" clId="Web-{16B49A32-CF84-0AB6-99D6-1056D42916D6}" dt="2026-05-10T16:35:19.146" v="10"/>
          <ac:spMkLst>
            <pc:docMk/>
            <pc:sldMk cId="473292527" sldId="409"/>
            <ac:spMk id="5" creationId="{E82D19E8-2050-B424-E4FC-5D709906C37A}"/>
          </ac:spMkLst>
        </pc:spChg>
        <pc:spChg chg="mod">
          <ac:chgData name="Vasia   Madesi" userId="S::vasia.madesi_yellowwindow.com#ext#@europeansf.onmicrosoft.com::16d47c5c-4b5a-452a-bc8a-bb2a63f077b9" providerId="AD" clId="Web-{16B49A32-CF84-0AB6-99D6-1056D42916D6}" dt="2026-05-10T16:35:19.162" v="11"/>
          <ac:spMkLst>
            <pc:docMk/>
            <pc:sldMk cId="473292527" sldId="409"/>
            <ac:spMk id="6" creationId="{E82DCF2D-3234-411E-F909-7CFF4C7AA7C9}"/>
          </ac:spMkLst>
        </pc:spChg>
        <pc:spChg chg="mod">
          <ac:chgData name="Vasia   Madesi" userId="S::vasia.madesi_yellowwindow.com#ext#@europeansf.onmicrosoft.com::16d47c5c-4b5a-452a-bc8a-bb2a63f077b9" providerId="AD" clId="Web-{16B49A32-CF84-0AB6-99D6-1056D42916D6}" dt="2026-05-10T16:35:19.240" v="12"/>
          <ac:spMkLst>
            <pc:docMk/>
            <pc:sldMk cId="473292527" sldId="409"/>
            <ac:spMk id="7" creationId="{5287FF32-DC01-23B7-5A58-8EA012479AC2}"/>
          </ac:spMkLst>
        </pc:spChg>
      </pc:sldChg>
      <pc:sldChg chg="modSp">
        <pc:chgData name="Vasia   Madesi" userId="S::vasia.madesi_yellowwindow.com#ext#@europeansf.onmicrosoft.com::16d47c5c-4b5a-452a-bc8a-bb2a63f077b9" providerId="AD" clId="Web-{16B49A32-CF84-0AB6-99D6-1056D42916D6}" dt="2026-05-10T16:35:13.912" v="8"/>
        <pc:sldMkLst>
          <pc:docMk/>
          <pc:sldMk cId="3206379142" sldId="410"/>
        </pc:sldMkLst>
        <pc:spChg chg="mod">
          <ac:chgData name="Vasia   Madesi" userId="S::vasia.madesi_yellowwindow.com#ext#@europeansf.onmicrosoft.com::16d47c5c-4b5a-452a-bc8a-bb2a63f077b9" providerId="AD" clId="Web-{16B49A32-CF84-0AB6-99D6-1056D42916D6}" dt="2026-05-10T16:35:13.849" v="7"/>
          <ac:spMkLst>
            <pc:docMk/>
            <pc:sldMk cId="3206379142" sldId="410"/>
            <ac:spMk id="2" creationId="{F471078C-339F-6939-2972-9ECE94BE1A82}"/>
          </ac:spMkLst>
        </pc:spChg>
        <pc:spChg chg="mod">
          <ac:chgData name="Vasia   Madesi" userId="S::vasia.madesi_yellowwindow.com#ext#@europeansf.onmicrosoft.com::16d47c5c-4b5a-452a-bc8a-bb2a63f077b9" providerId="AD" clId="Web-{16B49A32-CF84-0AB6-99D6-1056D42916D6}" dt="2026-05-10T16:35:13.912" v="8"/>
          <ac:spMkLst>
            <pc:docMk/>
            <pc:sldMk cId="3206379142" sldId="410"/>
            <ac:spMk id="9" creationId="{6D81763D-489B-3092-5E0C-D00A105F17A0}"/>
          </ac:spMkLst>
        </pc:spChg>
      </pc:sldChg>
      <pc:sldChg chg="modSp">
        <pc:chgData name="Vasia   Madesi" userId="S::vasia.madesi_yellowwindow.com#ext#@europeansf.onmicrosoft.com::16d47c5c-4b5a-452a-bc8a-bb2a63f077b9" providerId="AD" clId="Web-{16B49A32-CF84-0AB6-99D6-1056D42916D6}" dt="2026-05-10T16:35:27.271" v="18"/>
        <pc:sldMkLst>
          <pc:docMk/>
          <pc:sldMk cId="1103285555" sldId="411"/>
        </pc:sldMkLst>
        <pc:spChg chg="mod">
          <ac:chgData name="Vasia   Madesi" userId="S::vasia.madesi_yellowwindow.com#ext#@europeansf.onmicrosoft.com::16d47c5c-4b5a-452a-bc8a-bb2a63f077b9" providerId="AD" clId="Web-{16B49A32-CF84-0AB6-99D6-1056D42916D6}" dt="2026-05-10T16:35:27.099" v="13"/>
          <ac:spMkLst>
            <pc:docMk/>
            <pc:sldMk cId="1103285555" sldId="411"/>
            <ac:spMk id="2" creationId="{C018F3AF-2D2E-8217-9939-E61BFE5E7220}"/>
          </ac:spMkLst>
        </pc:spChg>
        <pc:spChg chg="mod">
          <ac:chgData name="Vasia   Madesi" userId="S::vasia.madesi_yellowwindow.com#ext#@europeansf.onmicrosoft.com::16d47c5c-4b5a-452a-bc8a-bb2a63f077b9" providerId="AD" clId="Web-{16B49A32-CF84-0AB6-99D6-1056D42916D6}" dt="2026-05-10T16:35:27.099" v="14"/>
          <ac:spMkLst>
            <pc:docMk/>
            <pc:sldMk cId="1103285555" sldId="411"/>
            <ac:spMk id="17" creationId="{EDE27407-5F0B-93C6-2732-CE9B97CF3308}"/>
          </ac:spMkLst>
        </pc:spChg>
        <pc:spChg chg="mod">
          <ac:chgData name="Vasia   Madesi" userId="S::vasia.madesi_yellowwindow.com#ext#@europeansf.onmicrosoft.com::16d47c5c-4b5a-452a-bc8a-bb2a63f077b9" providerId="AD" clId="Web-{16B49A32-CF84-0AB6-99D6-1056D42916D6}" dt="2026-05-10T16:35:27.099" v="15"/>
          <ac:spMkLst>
            <pc:docMk/>
            <pc:sldMk cId="1103285555" sldId="411"/>
            <ac:spMk id="18" creationId="{3199EB61-34E0-DB19-F31D-9C6EDC2F37D3}"/>
          </ac:spMkLst>
        </pc:spChg>
        <pc:spChg chg="mod">
          <ac:chgData name="Vasia   Madesi" userId="S::vasia.madesi_yellowwindow.com#ext#@europeansf.onmicrosoft.com::16d47c5c-4b5a-452a-bc8a-bb2a63f077b9" providerId="AD" clId="Web-{16B49A32-CF84-0AB6-99D6-1056D42916D6}" dt="2026-05-10T16:35:27.099" v="16"/>
          <ac:spMkLst>
            <pc:docMk/>
            <pc:sldMk cId="1103285555" sldId="411"/>
            <ac:spMk id="19" creationId="{1AC004FD-D7FC-BE05-7CA1-E04213017B17}"/>
          </ac:spMkLst>
        </pc:spChg>
        <pc:spChg chg="mod">
          <ac:chgData name="Vasia   Madesi" userId="S::vasia.madesi_yellowwindow.com#ext#@europeansf.onmicrosoft.com::16d47c5c-4b5a-452a-bc8a-bb2a63f077b9" providerId="AD" clId="Web-{16B49A32-CF84-0AB6-99D6-1056D42916D6}" dt="2026-05-10T16:35:27.099" v="17"/>
          <ac:spMkLst>
            <pc:docMk/>
            <pc:sldMk cId="1103285555" sldId="411"/>
            <ac:spMk id="20" creationId="{25F5D6D8-FA1A-04D0-9A5D-A615F1FE4477}"/>
          </ac:spMkLst>
        </pc:spChg>
        <pc:spChg chg="mod">
          <ac:chgData name="Vasia   Madesi" userId="S::vasia.madesi_yellowwindow.com#ext#@europeansf.onmicrosoft.com::16d47c5c-4b5a-452a-bc8a-bb2a63f077b9" providerId="AD" clId="Web-{16B49A32-CF84-0AB6-99D6-1056D42916D6}" dt="2026-05-10T16:35:27.271" v="18"/>
          <ac:spMkLst>
            <pc:docMk/>
            <pc:sldMk cId="1103285555" sldId="411"/>
            <ac:spMk id="21" creationId="{06E1DD9A-6920-2B1F-2F37-75B2423584C5}"/>
          </ac:spMkLst>
        </pc:spChg>
      </pc:sldChg>
      <pc:sldChg chg="modSp">
        <pc:chgData name="Vasia   Madesi" userId="S::vasia.madesi_yellowwindow.com#ext#@europeansf.onmicrosoft.com::16d47c5c-4b5a-452a-bc8a-bb2a63f077b9" providerId="AD" clId="Web-{16B49A32-CF84-0AB6-99D6-1056D42916D6}" dt="2026-05-10T16:35:32.318" v="19"/>
        <pc:sldMkLst>
          <pc:docMk/>
          <pc:sldMk cId="1982635002" sldId="412"/>
        </pc:sldMkLst>
        <pc:spChg chg="mod">
          <ac:chgData name="Vasia   Madesi" userId="S::vasia.madesi_yellowwindow.com#ext#@europeansf.onmicrosoft.com::16d47c5c-4b5a-452a-bc8a-bb2a63f077b9" providerId="AD" clId="Web-{16B49A32-CF84-0AB6-99D6-1056D42916D6}" dt="2026-05-10T16:35:32.318" v="19"/>
          <ac:spMkLst>
            <pc:docMk/>
            <pc:sldMk cId="1982635002" sldId="412"/>
            <ac:spMk id="3" creationId="{D8427BB3-C6E4-BAC5-C500-615395DC02BA}"/>
          </ac:spMkLst>
        </pc:spChg>
      </pc:sldChg>
      <pc:sldChg chg="modSp">
        <pc:chgData name="Vasia   Madesi" userId="S::vasia.madesi_yellowwindow.com#ext#@europeansf.onmicrosoft.com::16d47c5c-4b5a-452a-bc8a-bb2a63f077b9" providerId="AD" clId="Web-{16B49A32-CF84-0AB6-99D6-1056D42916D6}" dt="2026-05-10T16:35:45.709" v="20" actId="20577"/>
        <pc:sldMkLst>
          <pc:docMk/>
          <pc:sldMk cId="1216424939" sldId="414"/>
        </pc:sldMkLst>
        <pc:spChg chg="mod">
          <ac:chgData name="Vasia   Madesi" userId="S::vasia.madesi_yellowwindow.com#ext#@europeansf.onmicrosoft.com::16d47c5c-4b5a-452a-bc8a-bb2a63f077b9" providerId="AD" clId="Web-{16B49A32-CF84-0AB6-99D6-1056D42916D6}" dt="2026-05-10T16:35:45.709" v="20" actId="20577"/>
          <ac:spMkLst>
            <pc:docMk/>
            <pc:sldMk cId="1216424939" sldId="414"/>
            <ac:spMk id="3" creationId="{0BE76F77-1087-6364-92B7-5612E33016FA}"/>
          </ac:spMkLst>
        </pc:spChg>
      </pc:sldChg>
      <pc:sldChg chg="modSp">
        <pc:chgData name="Vasia   Madesi" userId="S::vasia.madesi_yellowwindow.com#ext#@europeansf.onmicrosoft.com::16d47c5c-4b5a-452a-bc8a-bb2a63f077b9" providerId="AD" clId="Web-{16B49A32-CF84-0AB6-99D6-1056D42916D6}" dt="2026-05-10T16:36:15.537" v="29"/>
        <pc:sldMkLst>
          <pc:docMk/>
          <pc:sldMk cId="126722004" sldId="415"/>
        </pc:sldMkLst>
        <pc:spChg chg="mod">
          <ac:chgData name="Vasia   Madesi" userId="S::vasia.madesi_yellowwindow.com#ext#@europeansf.onmicrosoft.com::16d47c5c-4b5a-452a-bc8a-bb2a63f077b9" providerId="AD" clId="Web-{16B49A32-CF84-0AB6-99D6-1056D42916D6}" dt="2026-05-10T16:36:15.381" v="24"/>
          <ac:spMkLst>
            <pc:docMk/>
            <pc:sldMk cId="126722004" sldId="415"/>
            <ac:spMk id="2" creationId="{612DA0E2-2842-B564-11F6-FA831AD6138F}"/>
          </ac:spMkLst>
        </pc:spChg>
        <pc:spChg chg="mod">
          <ac:chgData name="Vasia   Madesi" userId="S::vasia.madesi_yellowwindow.com#ext#@europeansf.onmicrosoft.com::16d47c5c-4b5a-452a-bc8a-bb2a63f077b9" providerId="AD" clId="Web-{16B49A32-CF84-0AB6-99D6-1056D42916D6}" dt="2026-05-10T16:36:15.397" v="25"/>
          <ac:spMkLst>
            <pc:docMk/>
            <pc:sldMk cId="126722004" sldId="415"/>
            <ac:spMk id="17" creationId="{B56ACEBD-B371-1905-48AD-6A614CC78843}"/>
          </ac:spMkLst>
        </pc:spChg>
        <pc:spChg chg="mod">
          <ac:chgData name="Vasia   Madesi" userId="S::vasia.madesi_yellowwindow.com#ext#@europeansf.onmicrosoft.com::16d47c5c-4b5a-452a-bc8a-bb2a63f077b9" providerId="AD" clId="Web-{16B49A32-CF84-0AB6-99D6-1056D42916D6}" dt="2026-05-10T16:36:15.397" v="26"/>
          <ac:spMkLst>
            <pc:docMk/>
            <pc:sldMk cId="126722004" sldId="415"/>
            <ac:spMk id="18" creationId="{D717FF54-EC7D-F1CA-BD31-9F43AC504A0C}"/>
          </ac:spMkLst>
        </pc:spChg>
        <pc:spChg chg="mod">
          <ac:chgData name="Vasia   Madesi" userId="S::vasia.madesi_yellowwindow.com#ext#@europeansf.onmicrosoft.com::16d47c5c-4b5a-452a-bc8a-bb2a63f077b9" providerId="AD" clId="Web-{16B49A32-CF84-0AB6-99D6-1056D42916D6}" dt="2026-05-10T16:36:15.397" v="27"/>
          <ac:spMkLst>
            <pc:docMk/>
            <pc:sldMk cId="126722004" sldId="415"/>
            <ac:spMk id="19" creationId="{3B05F032-DE7A-11FD-1072-4A263F464FBF}"/>
          </ac:spMkLst>
        </pc:spChg>
        <pc:spChg chg="mod">
          <ac:chgData name="Vasia   Madesi" userId="S::vasia.madesi_yellowwindow.com#ext#@europeansf.onmicrosoft.com::16d47c5c-4b5a-452a-bc8a-bb2a63f077b9" providerId="AD" clId="Web-{16B49A32-CF84-0AB6-99D6-1056D42916D6}" dt="2026-05-10T16:36:15.397" v="28"/>
          <ac:spMkLst>
            <pc:docMk/>
            <pc:sldMk cId="126722004" sldId="415"/>
            <ac:spMk id="20" creationId="{78777CE6-377B-FFB4-F1B2-82A6192774C3}"/>
          </ac:spMkLst>
        </pc:spChg>
        <pc:spChg chg="mod">
          <ac:chgData name="Vasia   Madesi" userId="S::vasia.madesi_yellowwindow.com#ext#@europeansf.onmicrosoft.com::16d47c5c-4b5a-452a-bc8a-bb2a63f077b9" providerId="AD" clId="Web-{16B49A32-CF84-0AB6-99D6-1056D42916D6}" dt="2026-05-10T16:36:15.537" v="29"/>
          <ac:spMkLst>
            <pc:docMk/>
            <pc:sldMk cId="126722004" sldId="415"/>
            <ac:spMk id="21" creationId="{7E7E71DC-DF5D-A124-A342-70A096DDC56C}"/>
          </ac:spMkLst>
        </pc:spChg>
      </pc:sldChg>
      <pc:sldChg chg="modSp">
        <pc:chgData name="Vasia   Madesi" userId="S::vasia.madesi_yellowwindow.com#ext#@europeansf.onmicrosoft.com::16d47c5c-4b5a-452a-bc8a-bb2a63f077b9" providerId="AD" clId="Web-{16B49A32-CF84-0AB6-99D6-1056D42916D6}" dt="2026-05-10T16:36:21.678" v="30"/>
        <pc:sldMkLst>
          <pc:docMk/>
          <pc:sldMk cId="1294150199" sldId="416"/>
        </pc:sldMkLst>
        <pc:spChg chg="mod">
          <ac:chgData name="Vasia   Madesi" userId="S::vasia.madesi_yellowwindow.com#ext#@europeansf.onmicrosoft.com::16d47c5c-4b5a-452a-bc8a-bb2a63f077b9" providerId="AD" clId="Web-{16B49A32-CF84-0AB6-99D6-1056D42916D6}" dt="2026-05-10T16:36:21.678" v="30"/>
          <ac:spMkLst>
            <pc:docMk/>
            <pc:sldMk cId="1294150199" sldId="416"/>
            <ac:spMk id="3" creationId="{66C1A8D1-06A4-B406-CE1A-6262A815C4E0}"/>
          </ac:spMkLst>
        </pc:spChg>
      </pc:sldChg>
      <pc:sldChg chg="modSp">
        <pc:chgData name="Vasia   Madesi" userId="S::vasia.madesi_yellowwindow.com#ext#@europeansf.onmicrosoft.com::16d47c5c-4b5a-452a-bc8a-bb2a63f077b9" providerId="AD" clId="Web-{16B49A32-CF84-0AB6-99D6-1056D42916D6}" dt="2026-05-10T16:36:27.506" v="36"/>
        <pc:sldMkLst>
          <pc:docMk/>
          <pc:sldMk cId="2496409231" sldId="417"/>
        </pc:sldMkLst>
        <pc:spChg chg="mod">
          <ac:chgData name="Vasia   Madesi" userId="S::vasia.madesi_yellowwindow.com#ext#@europeansf.onmicrosoft.com::16d47c5c-4b5a-452a-bc8a-bb2a63f077b9" providerId="AD" clId="Web-{16B49A32-CF84-0AB6-99D6-1056D42916D6}" dt="2026-05-10T16:36:27.319" v="31"/>
          <ac:spMkLst>
            <pc:docMk/>
            <pc:sldMk cId="2496409231" sldId="417"/>
            <ac:spMk id="2" creationId="{B52553A7-F245-C713-A936-D50304AD72FB}"/>
          </ac:spMkLst>
        </pc:spChg>
        <pc:spChg chg="mod">
          <ac:chgData name="Vasia   Madesi" userId="S::vasia.madesi_yellowwindow.com#ext#@europeansf.onmicrosoft.com::16d47c5c-4b5a-452a-bc8a-bb2a63f077b9" providerId="AD" clId="Web-{16B49A32-CF84-0AB6-99D6-1056D42916D6}" dt="2026-05-10T16:36:27.319" v="32"/>
          <ac:spMkLst>
            <pc:docMk/>
            <pc:sldMk cId="2496409231" sldId="417"/>
            <ac:spMk id="17" creationId="{1CE65454-ED34-AE2C-9D2D-2762BDF4CB38}"/>
          </ac:spMkLst>
        </pc:spChg>
        <pc:spChg chg="mod">
          <ac:chgData name="Vasia   Madesi" userId="S::vasia.madesi_yellowwindow.com#ext#@europeansf.onmicrosoft.com::16d47c5c-4b5a-452a-bc8a-bb2a63f077b9" providerId="AD" clId="Web-{16B49A32-CF84-0AB6-99D6-1056D42916D6}" dt="2026-05-10T16:36:27.319" v="33"/>
          <ac:spMkLst>
            <pc:docMk/>
            <pc:sldMk cId="2496409231" sldId="417"/>
            <ac:spMk id="18" creationId="{BC43A9DD-DFFA-DACC-2812-1584DE588ADD}"/>
          </ac:spMkLst>
        </pc:spChg>
        <pc:spChg chg="mod">
          <ac:chgData name="Vasia   Madesi" userId="S::vasia.madesi_yellowwindow.com#ext#@europeansf.onmicrosoft.com::16d47c5c-4b5a-452a-bc8a-bb2a63f077b9" providerId="AD" clId="Web-{16B49A32-CF84-0AB6-99D6-1056D42916D6}" dt="2026-05-10T16:36:27.319" v="34"/>
          <ac:spMkLst>
            <pc:docMk/>
            <pc:sldMk cId="2496409231" sldId="417"/>
            <ac:spMk id="19" creationId="{46D9FFE4-D5FF-A43B-D3CF-4270ACCDB641}"/>
          </ac:spMkLst>
        </pc:spChg>
        <pc:spChg chg="mod">
          <ac:chgData name="Vasia   Madesi" userId="S::vasia.madesi_yellowwindow.com#ext#@europeansf.onmicrosoft.com::16d47c5c-4b5a-452a-bc8a-bb2a63f077b9" providerId="AD" clId="Web-{16B49A32-CF84-0AB6-99D6-1056D42916D6}" dt="2026-05-10T16:36:27.334" v="35"/>
          <ac:spMkLst>
            <pc:docMk/>
            <pc:sldMk cId="2496409231" sldId="417"/>
            <ac:spMk id="20" creationId="{9BAEE553-EA56-9555-6F7F-300D8702F819}"/>
          </ac:spMkLst>
        </pc:spChg>
        <pc:spChg chg="mod">
          <ac:chgData name="Vasia   Madesi" userId="S::vasia.madesi_yellowwindow.com#ext#@europeansf.onmicrosoft.com::16d47c5c-4b5a-452a-bc8a-bb2a63f077b9" providerId="AD" clId="Web-{16B49A32-CF84-0AB6-99D6-1056D42916D6}" dt="2026-05-10T16:36:27.506" v="36"/>
          <ac:spMkLst>
            <pc:docMk/>
            <pc:sldMk cId="2496409231" sldId="417"/>
            <ac:spMk id="21" creationId="{43B72DDA-E65E-2C50-2D3F-C8FA29052463}"/>
          </ac:spMkLst>
        </pc:spChg>
      </pc:sldChg>
      <pc:sldChg chg="modSp">
        <pc:chgData name="Vasia   Madesi" userId="S::vasia.madesi_yellowwindow.com#ext#@europeansf.onmicrosoft.com::16d47c5c-4b5a-452a-bc8a-bb2a63f077b9" providerId="AD" clId="Web-{16B49A32-CF84-0AB6-99D6-1056D42916D6}" dt="2026-05-10T16:36:34.412" v="40"/>
        <pc:sldMkLst>
          <pc:docMk/>
          <pc:sldMk cId="2700610818" sldId="418"/>
        </pc:sldMkLst>
        <pc:spChg chg="mod">
          <ac:chgData name="Vasia   Madesi" userId="S::vasia.madesi_yellowwindow.com#ext#@europeansf.onmicrosoft.com::16d47c5c-4b5a-452a-bc8a-bb2a63f077b9" providerId="AD" clId="Web-{16B49A32-CF84-0AB6-99D6-1056D42916D6}" dt="2026-05-10T16:36:34.350" v="37"/>
          <ac:spMkLst>
            <pc:docMk/>
            <pc:sldMk cId="2700610818" sldId="418"/>
            <ac:spMk id="14" creationId="{1CE65454-ED34-AE2C-9D2D-2762BDF4CB38}"/>
          </ac:spMkLst>
        </pc:spChg>
        <pc:spChg chg="mod">
          <ac:chgData name="Vasia   Madesi" userId="S::vasia.madesi_yellowwindow.com#ext#@europeansf.onmicrosoft.com::16d47c5c-4b5a-452a-bc8a-bb2a63f077b9" providerId="AD" clId="Web-{16B49A32-CF84-0AB6-99D6-1056D42916D6}" dt="2026-05-10T16:36:34.350" v="38"/>
          <ac:spMkLst>
            <pc:docMk/>
            <pc:sldMk cId="2700610818" sldId="418"/>
            <ac:spMk id="15" creationId="{770D06BD-7F30-BAB2-AFAC-2483AE59CF51}"/>
          </ac:spMkLst>
        </pc:spChg>
        <pc:spChg chg="mod">
          <ac:chgData name="Vasia   Madesi" userId="S::vasia.madesi_yellowwindow.com#ext#@europeansf.onmicrosoft.com::16d47c5c-4b5a-452a-bc8a-bb2a63f077b9" providerId="AD" clId="Web-{16B49A32-CF84-0AB6-99D6-1056D42916D6}" dt="2026-05-10T16:36:34.350" v="39"/>
          <ac:spMkLst>
            <pc:docMk/>
            <pc:sldMk cId="2700610818" sldId="418"/>
            <ac:spMk id="16" creationId="{BC43A9DD-DFFA-DACC-2812-1584DE588ADD}"/>
          </ac:spMkLst>
        </pc:spChg>
        <pc:spChg chg="mod">
          <ac:chgData name="Vasia   Madesi" userId="S::vasia.madesi_yellowwindow.com#ext#@europeansf.onmicrosoft.com::16d47c5c-4b5a-452a-bc8a-bb2a63f077b9" providerId="AD" clId="Web-{16B49A32-CF84-0AB6-99D6-1056D42916D6}" dt="2026-05-10T16:36:34.412" v="40"/>
          <ac:spMkLst>
            <pc:docMk/>
            <pc:sldMk cId="2700610818" sldId="418"/>
            <ac:spMk id="17" creationId="{46D9FFE4-D5FF-A43B-D3CF-4270ACCDB641}"/>
          </ac:spMkLst>
        </pc:spChg>
      </pc:sldChg>
      <pc:sldChg chg="modSp">
        <pc:chgData name="Vasia   Madesi" userId="S::vasia.madesi_yellowwindow.com#ext#@europeansf.onmicrosoft.com::16d47c5c-4b5a-452a-bc8a-bb2a63f077b9" providerId="AD" clId="Web-{16B49A32-CF84-0AB6-99D6-1056D42916D6}" dt="2026-05-10T16:36:40.662" v="41"/>
        <pc:sldMkLst>
          <pc:docMk/>
          <pc:sldMk cId="2850247465" sldId="419"/>
        </pc:sldMkLst>
        <pc:spChg chg="mod">
          <ac:chgData name="Vasia   Madesi" userId="S::vasia.madesi_yellowwindow.com#ext#@europeansf.onmicrosoft.com::16d47c5c-4b5a-452a-bc8a-bb2a63f077b9" providerId="AD" clId="Web-{16B49A32-CF84-0AB6-99D6-1056D42916D6}" dt="2026-05-10T16:36:40.662" v="41"/>
          <ac:spMkLst>
            <pc:docMk/>
            <pc:sldMk cId="2850247465" sldId="419"/>
            <ac:spMk id="3" creationId="{ACFF8165-C591-401E-E8B0-E856321298A8}"/>
          </ac:spMkLst>
        </pc:spChg>
      </pc:sldChg>
      <pc:sldChg chg="modSp">
        <pc:chgData name="Vasia   Madesi" userId="S::vasia.madesi_yellowwindow.com#ext#@europeansf.onmicrosoft.com::16d47c5c-4b5a-452a-bc8a-bb2a63f077b9" providerId="AD" clId="Web-{16B49A32-CF84-0AB6-99D6-1056D42916D6}" dt="2026-05-10T16:36:45.991" v="42"/>
        <pc:sldMkLst>
          <pc:docMk/>
          <pc:sldMk cId="1402374315" sldId="420"/>
        </pc:sldMkLst>
        <pc:spChg chg="mod">
          <ac:chgData name="Vasia   Madesi" userId="S::vasia.madesi_yellowwindow.com#ext#@europeansf.onmicrosoft.com::16d47c5c-4b5a-452a-bc8a-bb2a63f077b9" providerId="AD" clId="Web-{16B49A32-CF84-0AB6-99D6-1056D42916D6}" dt="2026-05-10T16:36:45.991" v="42"/>
          <ac:spMkLst>
            <pc:docMk/>
            <pc:sldMk cId="1402374315" sldId="420"/>
            <ac:spMk id="3" creationId="{4EFF0BB8-19D6-D2CA-F5BD-2BC1A97DB31C}"/>
          </ac:spMkLst>
        </pc:spChg>
      </pc:sldChg>
      <pc:sldChg chg="modSp">
        <pc:chgData name="Vasia   Madesi" userId="S::vasia.madesi_yellowwindow.com#ext#@europeansf.onmicrosoft.com::16d47c5c-4b5a-452a-bc8a-bb2a63f077b9" providerId="AD" clId="Web-{16B49A32-CF84-0AB6-99D6-1056D42916D6}" dt="2026-05-10T16:36:56.225" v="48"/>
        <pc:sldMkLst>
          <pc:docMk/>
          <pc:sldMk cId="3251506409" sldId="421"/>
        </pc:sldMkLst>
        <pc:spChg chg="mod">
          <ac:chgData name="Vasia   Madesi" userId="S::vasia.madesi_yellowwindow.com#ext#@europeansf.onmicrosoft.com::16d47c5c-4b5a-452a-bc8a-bb2a63f077b9" providerId="AD" clId="Web-{16B49A32-CF84-0AB6-99D6-1056D42916D6}" dt="2026-05-10T16:36:56.131" v="44"/>
          <ac:spMkLst>
            <pc:docMk/>
            <pc:sldMk cId="3251506409" sldId="421"/>
            <ac:spMk id="2" creationId="{51958BB6-6317-955C-DE07-10624EB4BA4B}"/>
          </ac:spMkLst>
        </pc:spChg>
        <pc:spChg chg="mod">
          <ac:chgData name="Vasia   Madesi" userId="S::vasia.madesi_yellowwindow.com#ext#@europeansf.onmicrosoft.com::16d47c5c-4b5a-452a-bc8a-bb2a63f077b9" providerId="AD" clId="Web-{16B49A32-CF84-0AB6-99D6-1056D42916D6}" dt="2026-05-10T16:36:56.131" v="45"/>
          <ac:spMkLst>
            <pc:docMk/>
            <pc:sldMk cId="3251506409" sldId="421"/>
            <ac:spMk id="15" creationId="{E617E4A6-8202-7965-1F03-9303010167FE}"/>
          </ac:spMkLst>
        </pc:spChg>
        <pc:spChg chg="mod">
          <ac:chgData name="Vasia   Madesi" userId="S::vasia.madesi_yellowwindow.com#ext#@europeansf.onmicrosoft.com::16d47c5c-4b5a-452a-bc8a-bb2a63f077b9" providerId="AD" clId="Web-{16B49A32-CF84-0AB6-99D6-1056D42916D6}" dt="2026-05-10T16:36:56.131" v="46"/>
          <ac:spMkLst>
            <pc:docMk/>
            <pc:sldMk cId="3251506409" sldId="421"/>
            <ac:spMk id="16" creationId="{A1C738D4-07B3-AD98-7284-73E293FE96FC}"/>
          </ac:spMkLst>
        </pc:spChg>
        <pc:spChg chg="mod">
          <ac:chgData name="Vasia   Madesi" userId="S::vasia.madesi_yellowwindow.com#ext#@europeansf.onmicrosoft.com::16d47c5c-4b5a-452a-bc8a-bb2a63f077b9" providerId="AD" clId="Web-{16B49A32-CF84-0AB6-99D6-1056D42916D6}" dt="2026-05-10T16:36:56.131" v="47"/>
          <ac:spMkLst>
            <pc:docMk/>
            <pc:sldMk cId="3251506409" sldId="421"/>
            <ac:spMk id="17" creationId="{66975726-C8E8-FC42-336D-F89312BBE52A}"/>
          </ac:spMkLst>
        </pc:spChg>
        <pc:spChg chg="mod">
          <ac:chgData name="Vasia   Madesi" userId="S::vasia.madesi_yellowwindow.com#ext#@europeansf.onmicrosoft.com::16d47c5c-4b5a-452a-bc8a-bb2a63f077b9" providerId="AD" clId="Web-{16B49A32-CF84-0AB6-99D6-1056D42916D6}" dt="2026-05-10T16:36:56.225" v="48"/>
          <ac:spMkLst>
            <pc:docMk/>
            <pc:sldMk cId="3251506409" sldId="421"/>
            <ac:spMk id="18" creationId="{085F658C-F1AB-594E-36A1-5D0C4CE97F7D}"/>
          </ac:spMkLst>
        </pc:spChg>
      </pc:sldChg>
      <pc:sldChg chg="modSp">
        <pc:chgData name="Vasia   Madesi" userId="S::vasia.madesi_yellowwindow.com#ext#@europeansf.onmicrosoft.com::16d47c5c-4b5a-452a-bc8a-bb2a63f077b9" providerId="AD" clId="Web-{16B49A32-CF84-0AB6-99D6-1056D42916D6}" dt="2026-05-10T16:37:11.006" v="50"/>
        <pc:sldMkLst>
          <pc:docMk/>
          <pc:sldMk cId="3382747303" sldId="424"/>
        </pc:sldMkLst>
        <pc:spChg chg="mod">
          <ac:chgData name="Vasia   Madesi" userId="S::vasia.madesi_yellowwindow.com#ext#@europeansf.onmicrosoft.com::16d47c5c-4b5a-452a-bc8a-bb2a63f077b9" providerId="AD" clId="Web-{16B49A32-CF84-0AB6-99D6-1056D42916D6}" dt="2026-05-10T16:37:10.944" v="49"/>
          <ac:spMkLst>
            <pc:docMk/>
            <pc:sldMk cId="3382747303" sldId="424"/>
            <ac:spMk id="2" creationId="{704B807E-EE53-A3F1-F8A2-A47855EFF159}"/>
          </ac:spMkLst>
        </pc:spChg>
        <pc:spChg chg="mod">
          <ac:chgData name="Vasia   Madesi" userId="S::vasia.madesi_yellowwindow.com#ext#@europeansf.onmicrosoft.com::16d47c5c-4b5a-452a-bc8a-bb2a63f077b9" providerId="AD" clId="Web-{16B49A32-CF84-0AB6-99D6-1056D42916D6}" dt="2026-05-10T16:37:11.006" v="50"/>
          <ac:spMkLst>
            <pc:docMk/>
            <pc:sldMk cId="3382747303" sldId="424"/>
            <ac:spMk id="8" creationId="{E5EC6307-A734-6CD4-0750-F701D78E5EA6}"/>
          </ac:spMkLst>
        </pc:spChg>
      </pc:sldChg>
      <pc:sldChg chg="modSp">
        <pc:chgData name="Vasia   Madesi" userId="S::vasia.madesi_yellowwindow.com#ext#@europeansf.onmicrosoft.com::16d47c5c-4b5a-452a-bc8a-bb2a63f077b9" providerId="AD" clId="Web-{16B49A32-CF84-0AB6-99D6-1056D42916D6}" dt="2026-05-10T16:37:25.803" v="52"/>
        <pc:sldMkLst>
          <pc:docMk/>
          <pc:sldMk cId="1987158613" sldId="425"/>
        </pc:sldMkLst>
        <pc:spChg chg="mod">
          <ac:chgData name="Vasia   Madesi" userId="S::vasia.madesi_yellowwindow.com#ext#@europeansf.onmicrosoft.com::16d47c5c-4b5a-452a-bc8a-bb2a63f077b9" providerId="AD" clId="Web-{16B49A32-CF84-0AB6-99D6-1056D42916D6}" dt="2026-05-10T16:37:25.803" v="52"/>
          <ac:spMkLst>
            <pc:docMk/>
            <pc:sldMk cId="1987158613" sldId="425"/>
            <ac:spMk id="2" creationId="{8FA8E1FB-5F0E-D69B-06E0-0E9779111A55}"/>
          </ac:spMkLst>
        </pc:spChg>
      </pc:sldChg>
      <pc:sldChg chg="addSp delSp modSp">
        <pc:chgData name="Vasia   Madesi" userId="S::vasia.madesi_yellowwindow.com#ext#@europeansf.onmicrosoft.com::16d47c5c-4b5a-452a-bc8a-bb2a63f077b9" providerId="AD" clId="Web-{16B49A32-CF84-0AB6-99D6-1056D42916D6}" dt="2026-05-10T16:50:08.551" v="65"/>
        <pc:sldMkLst>
          <pc:docMk/>
          <pc:sldMk cId="266567861" sldId="428"/>
        </pc:sldMkLst>
        <pc:spChg chg="add del mod">
          <ac:chgData name="Vasia   Madesi" userId="S::vasia.madesi_yellowwindow.com#ext#@europeansf.onmicrosoft.com::16d47c5c-4b5a-452a-bc8a-bb2a63f077b9" providerId="AD" clId="Web-{16B49A32-CF84-0AB6-99D6-1056D42916D6}" dt="2026-05-10T16:50:08.551" v="65"/>
          <ac:spMkLst>
            <pc:docMk/>
            <pc:sldMk cId="266567861" sldId="428"/>
            <ac:spMk id="2" creationId="{C30EF7D9-DB3C-80FF-8EB7-F9D2AD6D148C}"/>
          </ac:spMkLst>
        </pc:spChg>
        <pc:spChg chg="add del mod">
          <ac:chgData name="Vasia   Madesi" userId="S::vasia.madesi_yellowwindow.com#ext#@europeansf.onmicrosoft.com::16d47c5c-4b5a-452a-bc8a-bb2a63f077b9" providerId="AD" clId="Web-{16B49A32-CF84-0AB6-99D6-1056D42916D6}" dt="2026-05-10T16:50:05.707" v="64"/>
          <ac:spMkLst>
            <pc:docMk/>
            <pc:sldMk cId="266567861" sldId="428"/>
            <ac:spMk id="6" creationId="{84E1AD56-62E1-B699-D16A-E83BD35FC267}"/>
          </ac:spMkLst>
        </pc:spChg>
      </pc:sldChg>
      <pc:sldChg chg="modSp">
        <pc:chgData name="Vasia   Madesi" userId="S::vasia.madesi_yellowwindow.com#ext#@europeansf.onmicrosoft.com::16d47c5c-4b5a-452a-bc8a-bb2a63f077b9" providerId="AD" clId="Web-{16B49A32-CF84-0AB6-99D6-1056D42916D6}" dt="2026-05-10T16:36:50.944" v="43"/>
        <pc:sldMkLst>
          <pc:docMk/>
          <pc:sldMk cId="1564821825" sldId="431"/>
        </pc:sldMkLst>
        <pc:spChg chg="mod">
          <ac:chgData name="Vasia   Madesi" userId="S::vasia.madesi_yellowwindow.com#ext#@europeansf.onmicrosoft.com::16d47c5c-4b5a-452a-bc8a-bb2a63f077b9" providerId="AD" clId="Web-{16B49A32-CF84-0AB6-99D6-1056D42916D6}" dt="2026-05-10T16:36:50.944" v="43"/>
          <ac:spMkLst>
            <pc:docMk/>
            <pc:sldMk cId="1564821825" sldId="431"/>
            <ac:spMk id="6" creationId="{044B8B12-85B3-41C7-C8FD-7BA4DBF4EC41}"/>
          </ac:spMkLst>
        </pc:spChg>
      </pc:sldChg>
      <pc:sldChg chg="modSp">
        <pc:chgData name="Vasia   Madesi" userId="S::vasia.madesi_yellowwindow.com#ext#@europeansf.onmicrosoft.com::16d47c5c-4b5a-452a-bc8a-bb2a63f077b9" providerId="AD" clId="Web-{16B49A32-CF84-0AB6-99D6-1056D42916D6}" dt="2026-05-10T16:37:17.194" v="51"/>
        <pc:sldMkLst>
          <pc:docMk/>
          <pc:sldMk cId="3809245211" sldId="432"/>
        </pc:sldMkLst>
        <pc:spChg chg="mod">
          <ac:chgData name="Vasia   Madesi" userId="S::vasia.madesi_yellowwindow.com#ext#@europeansf.onmicrosoft.com::16d47c5c-4b5a-452a-bc8a-bb2a63f077b9" providerId="AD" clId="Web-{16B49A32-CF84-0AB6-99D6-1056D42916D6}" dt="2026-05-10T16:37:17.194" v="51"/>
          <ac:spMkLst>
            <pc:docMk/>
            <pc:sldMk cId="3809245211" sldId="432"/>
            <ac:spMk id="6" creationId="{B5911089-CC80-7CBB-BD45-0159D59A18A9}"/>
          </ac:spMkLst>
        </pc:spChg>
      </pc:sldChg>
      <pc:sldChg chg="modSp">
        <pc:chgData name="Vasia   Madesi" userId="S::vasia.madesi_yellowwindow.com#ext#@europeansf.onmicrosoft.com::16d47c5c-4b5a-452a-bc8a-bb2a63f077b9" providerId="AD" clId="Web-{16B49A32-CF84-0AB6-99D6-1056D42916D6}" dt="2026-05-10T16:37:53.541" v="55"/>
        <pc:sldMkLst>
          <pc:docMk/>
          <pc:sldMk cId="3084722052" sldId="433"/>
        </pc:sldMkLst>
        <pc:spChg chg="mod">
          <ac:chgData name="Vasia   Madesi" userId="S::vasia.madesi_yellowwindow.com#ext#@europeansf.onmicrosoft.com::16d47c5c-4b5a-452a-bc8a-bb2a63f077b9" providerId="AD" clId="Web-{16B49A32-CF84-0AB6-99D6-1056D42916D6}" dt="2026-05-10T16:37:53.541" v="55"/>
          <ac:spMkLst>
            <pc:docMk/>
            <pc:sldMk cId="3084722052" sldId="433"/>
            <ac:spMk id="3" creationId="{F85D2635-6130-BE8A-E1F8-93C1374E6A62}"/>
          </ac:spMkLst>
        </pc:spChg>
      </pc:sldChg>
      <pc:sldChg chg="modSp">
        <pc:chgData name="Vasia   Madesi" userId="S::vasia.madesi_yellowwindow.com#ext#@europeansf.onmicrosoft.com::16d47c5c-4b5a-452a-bc8a-bb2a63f077b9" providerId="AD" clId="Web-{16B49A32-CF84-0AB6-99D6-1056D42916D6}" dt="2026-05-10T16:37:44.963" v="54" actId="20577"/>
        <pc:sldMkLst>
          <pc:docMk/>
          <pc:sldMk cId="2961964357" sldId="434"/>
        </pc:sldMkLst>
        <pc:spChg chg="mod">
          <ac:chgData name="Vasia   Madesi" userId="S::vasia.madesi_yellowwindow.com#ext#@europeansf.onmicrosoft.com::16d47c5c-4b5a-452a-bc8a-bb2a63f077b9" providerId="AD" clId="Web-{16B49A32-CF84-0AB6-99D6-1056D42916D6}" dt="2026-05-10T16:37:38.056" v="53" actId="20577"/>
          <ac:spMkLst>
            <pc:docMk/>
            <pc:sldMk cId="2961964357" sldId="434"/>
            <ac:spMk id="2" creationId="{E30A7D8E-0003-1D51-1A4E-E73A918F7872}"/>
          </ac:spMkLst>
        </pc:spChg>
        <pc:spChg chg="mod">
          <ac:chgData name="Vasia   Madesi" userId="S::vasia.madesi_yellowwindow.com#ext#@europeansf.onmicrosoft.com::16d47c5c-4b5a-452a-bc8a-bb2a63f077b9" providerId="AD" clId="Web-{16B49A32-CF84-0AB6-99D6-1056D42916D6}" dt="2026-05-10T16:37:44.963" v="54" actId="20577"/>
          <ac:spMkLst>
            <pc:docMk/>
            <pc:sldMk cId="2961964357" sldId="434"/>
            <ac:spMk id="3" creationId="{F6343DBA-943D-FA68-7964-9C0CEB70BA33}"/>
          </ac:spMkLst>
        </pc:spChg>
      </pc:sldChg>
      <pc:sldChg chg="modSp">
        <pc:chgData name="Vasia   Madesi" userId="S::vasia.madesi_yellowwindow.com#ext#@europeansf.onmicrosoft.com::16d47c5c-4b5a-452a-bc8a-bb2a63f077b9" providerId="AD" clId="Web-{16B49A32-CF84-0AB6-99D6-1056D42916D6}" dt="2026-05-10T16:35:00.021" v="6"/>
        <pc:sldMkLst>
          <pc:docMk/>
          <pc:sldMk cId="2428861967" sldId="436"/>
        </pc:sldMkLst>
        <pc:spChg chg="mod">
          <ac:chgData name="Vasia   Madesi" userId="S::vasia.madesi_yellowwindow.com#ext#@europeansf.onmicrosoft.com::16d47c5c-4b5a-452a-bc8a-bb2a63f077b9" providerId="AD" clId="Web-{16B49A32-CF84-0AB6-99D6-1056D42916D6}" dt="2026-05-10T16:35:00.021" v="6"/>
          <ac:spMkLst>
            <pc:docMk/>
            <pc:sldMk cId="2428861967" sldId="436"/>
            <ac:spMk id="6" creationId="{0DA403D3-98BD-59C5-4EEE-C303D907AB28}"/>
          </ac:spMkLst>
        </pc:spChg>
      </pc:sldChg>
      <pc:sldChg chg="modSp">
        <pc:chgData name="Vasia   Madesi" userId="S::vasia.madesi_yellowwindow.com#ext#@europeansf.onmicrosoft.com::16d47c5c-4b5a-452a-bc8a-bb2a63f077b9" providerId="AD" clId="Web-{16B49A32-CF84-0AB6-99D6-1056D42916D6}" dt="2026-05-10T16:35:50.709" v="21"/>
        <pc:sldMkLst>
          <pc:docMk/>
          <pc:sldMk cId="3452193226" sldId="439"/>
        </pc:sldMkLst>
        <pc:spChg chg="mod">
          <ac:chgData name="Vasia   Madesi" userId="S::vasia.madesi_yellowwindow.com#ext#@europeansf.onmicrosoft.com::16d47c5c-4b5a-452a-bc8a-bb2a63f077b9" providerId="AD" clId="Web-{16B49A32-CF84-0AB6-99D6-1056D42916D6}" dt="2026-05-10T16:35:50.709" v="21"/>
          <ac:spMkLst>
            <pc:docMk/>
            <pc:sldMk cId="3452193226" sldId="439"/>
            <ac:spMk id="6" creationId="{E82DCF2D-3234-411E-F909-7CFF4C7AA7C9}"/>
          </ac:spMkLst>
        </pc:spChg>
      </pc:sldChg>
      <pc:sldChg chg="modSp">
        <pc:chgData name="Vasia   Madesi" userId="S::vasia.madesi_yellowwindow.com#ext#@europeansf.onmicrosoft.com::16d47c5c-4b5a-452a-bc8a-bb2a63f077b9" providerId="AD" clId="Web-{16B49A32-CF84-0AB6-99D6-1056D42916D6}" dt="2026-05-10T16:36:04.037" v="23"/>
        <pc:sldMkLst>
          <pc:docMk/>
          <pc:sldMk cId="697497328" sldId="440"/>
        </pc:sldMkLst>
        <pc:spChg chg="mod">
          <ac:chgData name="Vasia   Madesi" userId="S::vasia.madesi_yellowwindow.com#ext#@europeansf.onmicrosoft.com::16d47c5c-4b5a-452a-bc8a-bb2a63f077b9" providerId="AD" clId="Web-{16B49A32-CF84-0AB6-99D6-1056D42916D6}" dt="2026-05-10T16:36:04.037" v="23"/>
          <ac:spMkLst>
            <pc:docMk/>
            <pc:sldMk cId="697497328" sldId="440"/>
            <ac:spMk id="4" creationId="{4C47A34B-1520-BC6F-912B-4E198B0889F7}"/>
          </ac:spMkLst>
        </pc:spChg>
      </pc:sldChg>
      <pc:sldChg chg="modSp">
        <pc:chgData name="Vasia   Madesi" userId="S::vasia.madesi_yellowwindow.com#ext#@europeansf.onmicrosoft.com::16d47c5c-4b5a-452a-bc8a-bb2a63f077b9" providerId="AD" clId="Web-{16B49A32-CF84-0AB6-99D6-1056D42916D6}" dt="2026-05-10T16:37:58.853" v="56"/>
        <pc:sldMkLst>
          <pc:docMk/>
          <pc:sldMk cId="215248537" sldId="441"/>
        </pc:sldMkLst>
        <pc:spChg chg="mod">
          <ac:chgData name="Vasia   Madesi" userId="S::vasia.madesi_yellowwindow.com#ext#@europeansf.onmicrosoft.com::16d47c5c-4b5a-452a-bc8a-bb2a63f077b9" providerId="AD" clId="Web-{16B49A32-CF84-0AB6-99D6-1056D42916D6}" dt="2026-05-10T16:37:58.853" v="56"/>
          <ac:spMkLst>
            <pc:docMk/>
            <pc:sldMk cId="215248537" sldId="441"/>
            <ac:spMk id="4" creationId="{A04A7CF4-5692-BD32-5053-84A102A4B0AA}"/>
          </ac:spMkLst>
        </pc:spChg>
      </pc:sldChg>
      <pc:sldChg chg="del">
        <pc:chgData name="Vasia   Madesi" userId="S::vasia.madesi_yellowwindow.com#ext#@europeansf.onmicrosoft.com::16d47c5c-4b5a-452a-bc8a-bb2a63f077b9" providerId="AD" clId="Web-{16B49A32-CF84-0AB6-99D6-1056D42916D6}" dt="2026-05-10T16:38:09.322" v="57"/>
        <pc:sldMkLst>
          <pc:docMk/>
          <pc:sldMk cId="949681119" sldId="442"/>
        </pc:sldMkLst>
      </pc:sldChg>
      <pc:sldChg chg="modSp">
        <pc:chgData name="Vasia   Madesi" userId="S::vasia.madesi_yellowwindow.com#ext#@europeansf.onmicrosoft.com::16d47c5c-4b5a-452a-bc8a-bb2a63f077b9" providerId="AD" clId="Web-{16B49A32-CF84-0AB6-99D6-1056D42916D6}" dt="2026-05-10T16:35:59.115" v="22"/>
        <pc:sldMkLst>
          <pc:docMk/>
          <pc:sldMk cId="2403853980" sldId="443"/>
        </pc:sldMkLst>
        <pc:spChg chg="mod">
          <ac:chgData name="Vasia   Madesi" userId="S::vasia.madesi_yellowwindow.com#ext#@europeansf.onmicrosoft.com::16d47c5c-4b5a-452a-bc8a-bb2a63f077b9" providerId="AD" clId="Web-{16B49A32-CF84-0AB6-99D6-1056D42916D6}" dt="2026-05-10T16:35:59.115" v="22"/>
          <ac:spMkLst>
            <pc:docMk/>
            <pc:sldMk cId="2403853980" sldId="443"/>
            <ac:spMk id="4" creationId="{4C47A34B-1520-BC6F-912B-4E198B0889F7}"/>
          </ac:spMkLst>
        </pc:spChg>
      </pc:sldChg>
      <pc:sldChg chg="del">
        <pc:chgData name="Vasia   Madesi" userId="S::vasia.madesi_yellowwindow.com#ext#@europeansf.onmicrosoft.com::16d47c5c-4b5a-452a-bc8a-bb2a63f077b9" providerId="AD" clId="Web-{16B49A32-CF84-0AB6-99D6-1056D42916D6}" dt="2026-05-10T16:38:13.744" v="58"/>
        <pc:sldMkLst>
          <pc:docMk/>
          <pc:sldMk cId="297706244" sldId="465"/>
        </pc:sldMkLst>
      </pc:sldChg>
      <pc:sldChg chg="add">
        <pc:chgData name="Vasia   Madesi" userId="S::vasia.madesi_yellowwindow.com#ext#@europeansf.onmicrosoft.com::16d47c5c-4b5a-452a-bc8a-bb2a63f077b9" providerId="AD" clId="Web-{16B49A32-CF84-0AB6-99D6-1056D42916D6}" dt="2026-05-10T16:50:02.223" v="63"/>
        <pc:sldMkLst>
          <pc:docMk/>
          <pc:sldMk cId="3469301786" sldId="642"/>
        </pc:sldMkLst>
      </pc:sldChg>
      <pc:sldChg chg="add">
        <pc:chgData name="Vasia   Madesi" userId="S::vasia.madesi_yellowwindow.com#ext#@europeansf.onmicrosoft.com::16d47c5c-4b5a-452a-bc8a-bb2a63f077b9" providerId="AD" clId="Web-{16B49A32-CF84-0AB6-99D6-1056D42916D6}" dt="2026-05-10T16:50:22.879" v="66"/>
        <pc:sldMkLst>
          <pc:docMk/>
          <pc:sldMk cId="1330816941" sldId="64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bar"/>
        <c:grouping val="clustered"/>
        <c:varyColors val="0"/>
        <c:ser>
          <c:idx val="0"/>
          <c:order val="0"/>
          <c:tx>
            <c:strRef>
              <c:f>Sheet1!$B$1</c:f>
              <c:strCache>
                <c:ptCount val="1"/>
                <c:pt idx="0">
                  <c:v>Column2</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DIN Condensed" pitchFamily="2"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0"/>
                <c:pt idx="0">
                  <c:v>Με αποθάρρυναν από το να υποβάλω καταγγελία </c:v>
                </c:pt>
                <c:pt idx="1">
                  <c:v>Φοβήθηκα ότι κανείς δεν θα με πίστευε </c:v>
                </c:pt>
                <c:pt idx="2">
                  <c:v>Ανησύχησα ότι δεν θα μπορούσα να συνεχίσω τις σπουδές ή την εργασία μου </c:v>
                </c:pt>
                <c:pt idx="3">
                  <c:v>Ανησυχούσα ότι η διαδικασία καταγγελίας θα ήταν δύσκολη για μένα </c:v>
                </c:pt>
                <c:pt idx="4">
                  <c:v>Ανησύχησα ότι ο/η παρενοχλητής/τριά μου θα με εκδικηθεί </c:v>
                </c:pt>
                <c:pt idx="5">
                  <c:v>Ένιωθα άβολα να μιλήσω για την εμπειρία μου </c:v>
                </c:pt>
                <c:pt idx="6">
                  <c:v>Δεν ήξερα σε ποιον/α να το πω </c:v>
                </c:pt>
                <c:pt idx="7">
                  <c:v>Πίστευα ότι δεν θα συνέβαινε τίποτα ακόμη και αν το ανέφερα </c:v>
                </c:pt>
                <c:pt idx="8">
                  <c:v>Εκείνη τη στιγμή δεν αναγνώρισα τη συμπεριφορά ως βία </c:v>
                </c:pt>
                <c:pt idx="9">
                  <c:v>Δεν ήμουν σίγουρη αν η συμπεριφορά ήταν αρκετά σοβαρή για να την αναφέρω </c:v>
                </c:pt>
              </c:strCache>
            </c:strRef>
          </c:cat>
          <c:val>
            <c:numRef>
              <c:f>Sheet1!$B$2:$B$12</c:f>
              <c:numCache>
                <c:formatCode>0%</c:formatCode>
                <c:ptCount val="11"/>
                <c:pt idx="0">
                  <c:v>0.03</c:v>
                </c:pt>
                <c:pt idx="1">
                  <c:v>7.0000000000000007E-2</c:v>
                </c:pt>
                <c:pt idx="2">
                  <c:v>0.08</c:v>
                </c:pt>
                <c:pt idx="3">
                  <c:v>0.09</c:v>
                </c:pt>
                <c:pt idx="4">
                  <c:v>0.12</c:v>
                </c:pt>
                <c:pt idx="5">
                  <c:v>0.13</c:v>
                </c:pt>
                <c:pt idx="6">
                  <c:v>0.17</c:v>
                </c:pt>
                <c:pt idx="7">
                  <c:v>0.26</c:v>
                </c:pt>
                <c:pt idx="8">
                  <c:v>0.31</c:v>
                </c:pt>
                <c:pt idx="9">
                  <c:v>0.47</c:v>
                </c:pt>
              </c:numCache>
            </c:numRef>
          </c:val>
          <c:extLst>
            <c:ext xmlns:c16="http://schemas.microsoft.com/office/drawing/2014/chart" uri="{C3380CC4-5D6E-409C-BE32-E72D297353CC}">
              <c16:uniqueId val="{00000000-5004-4503-9694-0ED2AFF69E84}"/>
            </c:ext>
          </c:extLst>
        </c:ser>
        <c:dLbls>
          <c:showLegendKey val="0"/>
          <c:showVal val="1"/>
          <c:showCatName val="0"/>
          <c:showSerName val="0"/>
          <c:showPercent val="0"/>
          <c:showBubbleSize val="0"/>
        </c:dLbls>
        <c:gapWidth val="150"/>
        <c:overlap val="-25"/>
        <c:axId val="28211695"/>
        <c:axId val="986362655"/>
      </c:barChart>
      <c:catAx>
        <c:axId val="28211695"/>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DIN Condensed" pitchFamily="2" charset="0"/>
                <a:ea typeface="+mn-ea"/>
                <a:cs typeface="+mn-cs"/>
              </a:defRPr>
            </a:pPr>
            <a:endParaRPr lang="en-US"/>
          </a:p>
        </c:txPr>
        <c:crossAx val="986362655"/>
        <c:crosses val="autoZero"/>
        <c:auto val="1"/>
        <c:lblAlgn val="ctr"/>
        <c:lblOffset val="100"/>
        <c:noMultiLvlLbl val="0"/>
      </c:catAx>
      <c:valAx>
        <c:axId val="986362655"/>
        <c:scaling>
          <c:orientation val="minMax"/>
        </c:scaling>
        <c:delete val="1"/>
        <c:axPos val="b"/>
        <c:numFmt formatCode="0%" sourceLinked="1"/>
        <c:majorTickMark val="none"/>
        <c:minorTickMark val="none"/>
        <c:tickLblPos val="nextTo"/>
        <c:crossAx val="2821169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latin typeface="DIN Condensed" pitchFamily="2"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10/05/2026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5/10/2026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299575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2653981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D-DIN"/>
              </a:rPr>
              <a:t>Όπ</a:t>
            </a:r>
            <a:r>
              <a:rPr lang="en-US" dirty="0" err="1">
                <a:latin typeface="D-DIN"/>
              </a:rPr>
              <a:t>ως</a:t>
            </a:r>
            <a:r>
              <a:rPr lang="en-US" dirty="0">
                <a:latin typeface="D-DIN"/>
              </a:rPr>
              <a:t> απ</a:t>
            </a:r>
            <a:r>
              <a:rPr lang="en-US" dirty="0" err="1">
                <a:latin typeface="D-DIN"/>
              </a:rPr>
              <a:t>εικονίζετ</a:t>
            </a:r>
            <a:r>
              <a:rPr lang="en-US" dirty="0">
                <a:latin typeface="D-DIN"/>
              </a:rPr>
              <a:t>αι από α</a:t>
            </a:r>
            <a:r>
              <a:rPr lang="en-US" dirty="0" err="1">
                <a:latin typeface="D-DIN"/>
              </a:rPr>
              <a:t>υτό</a:t>
            </a:r>
            <a:r>
              <a:rPr lang="en-US" dirty="0">
                <a:latin typeface="D-DIN"/>
              </a:rPr>
              <a:t> </a:t>
            </a:r>
            <a:r>
              <a:rPr lang="en-US" dirty="0" err="1">
                <a:latin typeface="D-DIN"/>
              </a:rPr>
              <a:t>το</a:t>
            </a:r>
            <a:r>
              <a:rPr lang="en-US" dirty="0">
                <a:latin typeface="D-DIN"/>
              </a:rPr>
              <a:t> «πα</a:t>
            </a:r>
            <a:r>
              <a:rPr lang="en-US" dirty="0" err="1">
                <a:latin typeface="D-DIN"/>
              </a:rPr>
              <a:t>γό</a:t>
            </a:r>
            <a:r>
              <a:rPr lang="en-US" dirty="0">
                <a:latin typeface="D-DIN"/>
              </a:rPr>
              <a:t>β</a:t>
            </a:r>
            <a:r>
              <a:rPr lang="en-US" dirty="0" err="1">
                <a:latin typeface="D-DIN"/>
              </a:rPr>
              <a:t>ουνο</a:t>
            </a:r>
            <a:r>
              <a:rPr lang="en-US" dirty="0">
                <a:latin typeface="D-DIN"/>
              </a:rPr>
              <a:t>», </a:t>
            </a:r>
            <a:r>
              <a:rPr lang="en-US" dirty="0" err="1">
                <a:latin typeface="D-DIN"/>
              </a:rPr>
              <a:t>το</a:t>
            </a:r>
            <a:r>
              <a:rPr lang="en-US" dirty="0">
                <a:latin typeface="D-DIN"/>
              </a:rPr>
              <a:t> </a:t>
            </a:r>
            <a:r>
              <a:rPr lang="en-US" dirty="0" err="1">
                <a:latin typeface="D-DIN"/>
              </a:rPr>
              <a:t>σχήμ</a:t>
            </a:r>
            <a:r>
              <a:rPr lang="en-US" dirty="0">
                <a:latin typeface="D-DIN"/>
              </a:rPr>
              <a:t>α α</a:t>
            </a:r>
            <a:r>
              <a:rPr lang="en-US" dirty="0" err="1">
                <a:latin typeface="D-DIN"/>
              </a:rPr>
              <a:t>υτό</a:t>
            </a:r>
            <a:r>
              <a:rPr lang="en-US" dirty="0">
                <a:latin typeface="D-DIN"/>
              </a:rPr>
              <a:t> </a:t>
            </a:r>
            <a:r>
              <a:rPr lang="en-US" dirty="0" err="1">
                <a:latin typeface="D-DIN"/>
              </a:rPr>
              <a:t>είν</a:t>
            </a:r>
            <a:r>
              <a:rPr lang="en-US" dirty="0">
                <a:latin typeface="D-DIN"/>
              </a:rPr>
              <a:t>αι </a:t>
            </a:r>
            <a:r>
              <a:rPr lang="en-US" dirty="0" err="1">
                <a:latin typeface="D-DIN"/>
              </a:rPr>
              <a:t>μι</a:t>
            </a:r>
            <a:r>
              <a:rPr lang="en-US" dirty="0">
                <a:latin typeface="D-DIN"/>
              </a:rPr>
              <a:t>α </a:t>
            </a:r>
            <a:r>
              <a:rPr lang="en-US" dirty="0" err="1">
                <a:latin typeface="D-DIN"/>
              </a:rPr>
              <a:t>μετ</a:t>
            </a:r>
            <a:r>
              <a:rPr lang="en-US" dirty="0">
                <a:latin typeface="D-DIN"/>
              </a:rPr>
              <a:t>α</a:t>
            </a:r>
            <a:r>
              <a:rPr lang="en-US" dirty="0" err="1">
                <a:latin typeface="D-DIN"/>
              </a:rPr>
              <a:t>φορική</a:t>
            </a:r>
            <a:r>
              <a:rPr lang="en-US" dirty="0">
                <a:latin typeface="D-DIN"/>
              </a:rPr>
              <a:t> αναπα</a:t>
            </a:r>
            <a:r>
              <a:rPr lang="en-US" dirty="0" err="1">
                <a:latin typeface="D-DIN"/>
              </a:rPr>
              <a:t>ράστ</a:t>
            </a:r>
            <a:r>
              <a:rPr lang="en-US" dirty="0">
                <a:latin typeface="D-DIN"/>
              </a:rPr>
              <a:t>α</a:t>
            </a:r>
            <a:r>
              <a:rPr lang="en-US" dirty="0" err="1">
                <a:latin typeface="D-DIN"/>
              </a:rPr>
              <a:t>ση</a:t>
            </a:r>
            <a:r>
              <a:rPr lang="en-US" dirty="0">
                <a:latin typeface="D-DIN"/>
              </a:rPr>
              <a:t> </a:t>
            </a:r>
            <a:r>
              <a:rPr lang="en-US" dirty="0" err="1">
                <a:latin typeface="D-DIN"/>
              </a:rPr>
              <a:t>των</a:t>
            </a:r>
            <a:r>
              <a:rPr lang="en-US" dirty="0">
                <a:latin typeface="D-DIN"/>
              </a:rPr>
              <a:t> </a:t>
            </a:r>
            <a:r>
              <a:rPr lang="en-US" dirty="0" err="1">
                <a:latin typeface="D-DIN"/>
              </a:rPr>
              <a:t>δι</a:t>
            </a:r>
            <a:r>
              <a:rPr lang="en-US" dirty="0">
                <a:latin typeface="D-DIN"/>
              </a:rPr>
              <a:t>α</a:t>
            </a:r>
            <a:r>
              <a:rPr lang="en-US" dirty="0" err="1">
                <a:latin typeface="D-DIN"/>
              </a:rPr>
              <a:t>φορετικών</a:t>
            </a:r>
            <a:r>
              <a:rPr lang="en-US" dirty="0">
                <a:latin typeface="D-DIN"/>
              </a:rPr>
              <a:t> επιπ</a:t>
            </a:r>
            <a:r>
              <a:rPr lang="en-US" dirty="0" err="1">
                <a:latin typeface="D-DIN"/>
              </a:rPr>
              <a:t>έδων</a:t>
            </a:r>
            <a:r>
              <a:rPr lang="en-US" dirty="0">
                <a:latin typeface="D-DIN"/>
              </a:rPr>
              <a:t> βίας π</a:t>
            </a:r>
            <a:r>
              <a:rPr lang="en-US" dirty="0" err="1">
                <a:latin typeface="D-DIN"/>
              </a:rPr>
              <a:t>ου</a:t>
            </a:r>
            <a:r>
              <a:rPr lang="en-US" dirty="0">
                <a:latin typeface="D-DIN"/>
              </a:rPr>
              <a:t> υπ</a:t>
            </a:r>
            <a:r>
              <a:rPr lang="en-US" dirty="0" err="1">
                <a:latin typeface="D-DIN"/>
              </a:rPr>
              <a:t>άρχουν</a:t>
            </a:r>
            <a:r>
              <a:rPr lang="en-US" dirty="0">
                <a:latin typeface="D-DIN"/>
              </a:rPr>
              <a:t> </a:t>
            </a:r>
            <a:r>
              <a:rPr lang="en-US" dirty="0" err="1">
                <a:latin typeface="D-DIN"/>
              </a:rPr>
              <a:t>στην</a:t>
            </a:r>
            <a:r>
              <a:rPr lang="en-US" dirty="0">
                <a:latin typeface="D-DIN"/>
              </a:rPr>
              <a:t> </a:t>
            </a:r>
            <a:r>
              <a:rPr lang="en-US" dirty="0" err="1">
                <a:latin typeface="D-DIN"/>
              </a:rPr>
              <a:t>κοινωνί</a:t>
            </a:r>
            <a:r>
              <a:rPr lang="en-US" dirty="0">
                <a:latin typeface="D-DIN"/>
              </a:rPr>
              <a:t>α. </a:t>
            </a:r>
            <a:r>
              <a:rPr lang="en-US" dirty="0" err="1">
                <a:latin typeface="D-DIN"/>
              </a:rPr>
              <a:t>Το</a:t>
            </a:r>
            <a:r>
              <a:rPr lang="en-US" dirty="0">
                <a:latin typeface="D-DIN"/>
              </a:rPr>
              <a:t> πα</a:t>
            </a:r>
            <a:r>
              <a:rPr lang="en-US" dirty="0" err="1">
                <a:latin typeface="D-DIN"/>
              </a:rPr>
              <a:t>γό</a:t>
            </a:r>
            <a:r>
              <a:rPr lang="en-US" dirty="0">
                <a:latin typeface="D-DIN"/>
              </a:rPr>
              <a:t>β</a:t>
            </a:r>
            <a:r>
              <a:rPr lang="en-US" dirty="0" err="1">
                <a:latin typeface="D-DIN"/>
              </a:rPr>
              <a:t>ουνο</a:t>
            </a:r>
            <a:r>
              <a:rPr lang="en-US" dirty="0">
                <a:latin typeface="D-DIN"/>
              </a:rPr>
              <a:t> α</a:t>
            </a:r>
            <a:r>
              <a:rPr lang="en-US" dirty="0" err="1">
                <a:latin typeface="D-DIN"/>
              </a:rPr>
              <a:t>ντι</a:t>
            </a:r>
            <a:r>
              <a:rPr lang="en-US" dirty="0">
                <a:latin typeface="D-DIN"/>
              </a:rPr>
              <a:t>π</a:t>
            </a:r>
            <a:r>
              <a:rPr lang="en-US" dirty="0" err="1">
                <a:latin typeface="D-DIN"/>
              </a:rPr>
              <a:t>ροσω</a:t>
            </a:r>
            <a:r>
              <a:rPr lang="en-US" dirty="0">
                <a:latin typeface="D-DIN"/>
              </a:rPr>
              <a:t>π</a:t>
            </a:r>
            <a:r>
              <a:rPr lang="en-US" dirty="0" err="1">
                <a:latin typeface="D-DIN"/>
              </a:rPr>
              <a:t>εύει</a:t>
            </a:r>
            <a:r>
              <a:rPr lang="en-US" dirty="0">
                <a:latin typeface="D-DIN"/>
              </a:rPr>
              <a:t> </a:t>
            </a:r>
            <a:r>
              <a:rPr lang="en-US" dirty="0" err="1">
                <a:latin typeface="D-DIN"/>
              </a:rPr>
              <a:t>τις</a:t>
            </a:r>
            <a:r>
              <a:rPr lang="en-US" dirty="0">
                <a:latin typeface="D-DIN"/>
              </a:rPr>
              <a:t> </a:t>
            </a:r>
            <a:r>
              <a:rPr lang="en-US" dirty="0" err="1">
                <a:latin typeface="D-DIN"/>
              </a:rPr>
              <a:t>ορ</a:t>
            </a:r>
            <a:r>
              <a:rPr lang="en-US" dirty="0">
                <a:latin typeface="D-DIN"/>
              </a:rPr>
              <a:t>α</a:t>
            </a:r>
            <a:r>
              <a:rPr lang="en-US" dirty="0" err="1">
                <a:latin typeface="D-DIN"/>
              </a:rPr>
              <a:t>τές</a:t>
            </a:r>
            <a:r>
              <a:rPr lang="en-US" dirty="0">
                <a:latin typeface="D-DIN"/>
              </a:rPr>
              <a:t> και α</a:t>
            </a:r>
            <a:r>
              <a:rPr lang="en-US" dirty="0" err="1">
                <a:latin typeface="D-DIN"/>
              </a:rPr>
              <a:t>όρ</a:t>
            </a:r>
            <a:r>
              <a:rPr lang="en-US" dirty="0">
                <a:latin typeface="D-DIN"/>
              </a:rPr>
              <a:t>α</a:t>
            </a:r>
            <a:r>
              <a:rPr lang="en-US" dirty="0" err="1">
                <a:latin typeface="D-DIN"/>
              </a:rPr>
              <a:t>τες</a:t>
            </a:r>
            <a:r>
              <a:rPr lang="en-US" dirty="0">
                <a:latin typeface="D-DIN"/>
              </a:rPr>
              <a:t> π</a:t>
            </a:r>
            <a:r>
              <a:rPr lang="en-US" dirty="0" err="1">
                <a:latin typeface="D-DIN"/>
              </a:rPr>
              <a:t>τυχές</a:t>
            </a:r>
            <a:r>
              <a:rPr lang="en-US" dirty="0">
                <a:latin typeface="D-DIN"/>
              </a:rPr>
              <a:t> </a:t>
            </a:r>
            <a:r>
              <a:rPr lang="en-US" dirty="0" err="1">
                <a:latin typeface="D-DIN"/>
              </a:rPr>
              <a:t>της</a:t>
            </a:r>
            <a:r>
              <a:rPr lang="en-US" dirty="0">
                <a:latin typeface="D-DIN"/>
              </a:rPr>
              <a:t> βίας. </a:t>
            </a:r>
            <a:r>
              <a:rPr lang="en-US" dirty="0" err="1">
                <a:latin typeface="D-DIN"/>
              </a:rPr>
              <a:t>Κάτω</a:t>
            </a:r>
            <a:r>
              <a:rPr lang="en-US" dirty="0">
                <a:latin typeface="D-DIN"/>
              </a:rPr>
              <a:t> από </a:t>
            </a:r>
            <a:r>
              <a:rPr lang="en-US" dirty="0" err="1">
                <a:latin typeface="D-DIN"/>
              </a:rPr>
              <a:t>την</a:t>
            </a:r>
            <a:r>
              <a:rPr lang="en-US" dirty="0">
                <a:latin typeface="D-DIN"/>
              </a:rPr>
              <a:t> επ</a:t>
            </a:r>
            <a:r>
              <a:rPr lang="en-US" dirty="0" err="1">
                <a:latin typeface="D-DIN"/>
              </a:rPr>
              <a:t>ιφάνει</a:t>
            </a:r>
            <a:r>
              <a:rPr lang="en-US" dirty="0">
                <a:latin typeface="D-DIN"/>
              </a:rPr>
              <a:t>α, υπ</a:t>
            </a:r>
            <a:r>
              <a:rPr lang="en-US" dirty="0" err="1">
                <a:latin typeface="D-DIN"/>
              </a:rPr>
              <a:t>άρχουν</a:t>
            </a:r>
            <a:r>
              <a:rPr lang="en-US" dirty="0">
                <a:latin typeface="D-DIN"/>
              </a:rPr>
              <a:t> π</a:t>
            </a:r>
            <a:r>
              <a:rPr lang="en-US" dirty="0" err="1">
                <a:latin typeface="D-DIN"/>
              </a:rPr>
              <a:t>ολλές</a:t>
            </a:r>
            <a:r>
              <a:rPr lang="en-US" dirty="0">
                <a:latin typeface="D-DIN"/>
              </a:rPr>
              <a:t> </a:t>
            </a:r>
            <a:r>
              <a:rPr lang="en-US" dirty="0" err="1">
                <a:latin typeface="D-DIN"/>
              </a:rPr>
              <a:t>άλλες</a:t>
            </a:r>
            <a:r>
              <a:rPr lang="en-US" dirty="0">
                <a:latin typeface="D-DIN"/>
              </a:rPr>
              <a:t> </a:t>
            </a:r>
            <a:r>
              <a:rPr lang="en-US" dirty="0" err="1">
                <a:latin typeface="D-DIN"/>
              </a:rPr>
              <a:t>μορφές</a:t>
            </a:r>
            <a:r>
              <a:rPr lang="en-US" dirty="0">
                <a:latin typeface="D-DIN"/>
              </a:rPr>
              <a:t> βίας π</a:t>
            </a:r>
            <a:r>
              <a:rPr lang="en-US" dirty="0" err="1">
                <a:latin typeface="D-DIN"/>
              </a:rPr>
              <a:t>ου</a:t>
            </a:r>
            <a:r>
              <a:rPr lang="en-US" dirty="0">
                <a:latin typeface="D-DIN"/>
              </a:rPr>
              <a:t> </a:t>
            </a:r>
            <a:r>
              <a:rPr lang="en-US" dirty="0" err="1">
                <a:latin typeface="D-DIN"/>
              </a:rPr>
              <a:t>είν</a:t>
            </a:r>
            <a:r>
              <a:rPr lang="en-US" dirty="0">
                <a:latin typeface="D-DIN"/>
              </a:rPr>
              <a:t>αι </a:t>
            </a:r>
            <a:r>
              <a:rPr lang="en-US" dirty="0" err="1">
                <a:latin typeface="D-DIN"/>
              </a:rPr>
              <a:t>λιγότερο</a:t>
            </a:r>
            <a:r>
              <a:rPr lang="en-US" dirty="0">
                <a:latin typeface="D-DIN"/>
              </a:rPr>
              <a:t> </a:t>
            </a:r>
            <a:r>
              <a:rPr lang="en-US" dirty="0" err="1">
                <a:latin typeface="D-DIN"/>
              </a:rPr>
              <a:t>ορ</a:t>
            </a:r>
            <a:r>
              <a:rPr lang="en-US" dirty="0">
                <a:latin typeface="D-DIN"/>
              </a:rPr>
              <a:t>α</a:t>
            </a:r>
            <a:r>
              <a:rPr lang="en-US" dirty="0" err="1">
                <a:latin typeface="D-DIN"/>
              </a:rPr>
              <a:t>τές</a:t>
            </a:r>
            <a:r>
              <a:rPr lang="en-US" dirty="0">
                <a:latin typeface="D-DIN"/>
              </a:rPr>
              <a:t> α</a:t>
            </a:r>
            <a:r>
              <a:rPr lang="en-US" dirty="0" err="1">
                <a:latin typeface="D-DIN"/>
              </a:rPr>
              <a:t>λλά</a:t>
            </a:r>
            <a:r>
              <a:rPr lang="en-US" dirty="0">
                <a:latin typeface="D-DIN"/>
              </a:rPr>
              <a:t> μπ</a:t>
            </a:r>
            <a:r>
              <a:rPr lang="en-US" dirty="0" err="1">
                <a:latin typeface="D-DIN"/>
              </a:rPr>
              <a:t>ορούν</a:t>
            </a:r>
            <a:r>
              <a:rPr lang="en-US" dirty="0">
                <a:latin typeface="D-DIN"/>
              </a:rPr>
              <a:t> να </a:t>
            </a:r>
            <a:r>
              <a:rPr lang="en-US" dirty="0" err="1">
                <a:latin typeface="D-DIN"/>
              </a:rPr>
              <a:t>είν</a:t>
            </a:r>
            <a:r>
              <a:rPr lang="en-US" dirty="0">
                <a:latin typeface="D-DIN"/>
              </a:rPr>
              <a:t>αι </a:t>
            </a:r>
            <a:r>
              <a:rPr lang="en-US" dirty="0" err="1">
                <a:latin typeface="D-DIN"/>
              </a:rPr>
              <a:t>εξίσου</a:t>
            </a:r>
            <a:r>
              <a:rPr lang="en-US" dirty="0">
                <a:latin typeface="D-DIN"/>
              </a:rPr>
              <a:t> επ</a:t>
            </a:r>
            <a:r>
              <a:rPr lang="en-US" dirty="0" err="1">
                <a:latin typeface="D-DIN"/>
              </a:rPr>
              <a:t>ιζήμιες</a:t>
            </a:r>
            <a:r>
              <a:rPr lang="en-US" dirty="0">
                <a:latin typeface="D-DIN"/>
              </a:rPr>
              <a:t>. </a:t>
            </a:r>
            <a:r>
              <a:rPr lang="en-US" dirty="0" err="1">
                <a:latin typeface="D-DIN"/>
              </a:rPr>
              <a:t>Σε</a:t>
            </a:r>
            <a:r>
              <a:rPr lang="en-US" dirty="0">
                <a:latin typeface="D-DIN"/>
              </a:rPr>
              <a:t> α</a:t>
            </a:r>
            <a:r>
              <a:rPr lang="en-US" dirty="0" err="1">
                <a:latin typeface="D-DIN"/>
              </a:rPr>
              <a:t>υτές</a:t>
            </a:r>
            <a:r>
              <a:rPr lang="en-US" dirty="0">
                <a:latin typeface="D-DIN"/>
              </a:rPr>
              <a:t> π</a:t>
            </a:r>
            <a:r>
              <a:rPr lang="en-US" dirty="0" err="1">
                <a:latin typeface="D-DIN"/>
              </a:rPr>
              <a:t>εριλ</a:t>
            </a:r>
            <a:r>
              <a:rPr lang="en-US" dirty="0">
                <a:latin typeface="D-DIN"/>
              </a:rPr>
              <a:t>αμβ</a:t>
            </a:r>
            <a:r>
              <a:rPr lang="en-US" dirty="0" err="1">
                <a:latin typeface="D-DIN"/>
              </a:rPr>
              <a:t>άνοντ</a:t>
            </a:r>
            <a:r>
              <a:rPr lang="en-US" dirty="0">
                <a:latin typeface="D-DIN"/>
              </a:rPr>
              <a:t>αι η </a:t>
            </a:r>
            <a:r>
              <a:rPr lang="en-US" dirty="0" err="1">
                <a:latin typeface="D-DIN"/>
              </a:rPr>
              <a:t>ψυχολογική</a:t>
            </a:r>
            <a:r>
              <a:rPr lang="en-US" dirty="0">
                <a:latin typeface="D-DIN"/>
              </a:rPr>
              <a:t> βία, όπ</a:t>
            </a:r>
            <a:r>
              <a:rPr lang="en-US" dirty="0" err="1">
                <a:latin typeface="D-DIN"/>
              </a:rPr>
              <a:t>ως</a:t>
            </a:r>
            <a:r>
              <a:rPr lang="en-US" dirty="0">
                <a:latin typeface="D-DIN"/>
              </a:rPr>
              <a:t> </a:t>
            </a:r>
            <a:r>
              <a:rPr lang="en-US" dirty="0" err="1">
                <a:latin typeface="D-DIN"/>
              </a:rPr>
              <a:t>οι</a:t>
            </a:r>
            <a:r>
              <a:rPr lang="en-US" dirty="0">
                <a:latin typeface="D-DIN"/>
              </a:rPr>
              <a:t> απ</a:t>
            </a:r>
            <a:r>
              <a:rPr lang="en-US" dirty="0" err="1">
                <a:latin typeface="D-DIN"/>
              </a:rPr>
              <a:t>ειλές</a:t>
            </a:r>
            <a:r>
              <a:rPr lang="en-US" dirty="0">
                <a:latin typeface="D-DIN"/>
              </a:rPr>
              <a:t>, ο </a:t>
            </a:r>
            <a:r>
              <a:rPr lang="en-US" dirty="0" err="1">
                <a:latin typeface="D-DIN"/>
              </a:rPr>
              <a:t>εκφο</a:t>
            </a:r>
            <a:r>
              <a:rPr lang="en-US" dirty="0">
                <a:latin typeface="D-DIN"/>
              </a:rPr>
              <a:t>β</a:t>
            </a:r>
            <a:r>
              <a:rPr lang="en-US" dirty="0" err="1">
                <a:latin typeface="D-DIN"/>
              </a:rPr>
              <a:t>ισμός</a:t>
            </a:r>
            <a:r>
              <a:rPr lang="en-US" dirty="0">
                <a:latin typeface="D-DIN"/>
              </a:rPr>
              <a:t> και η </a:t>
            </a:r>
            <a:r>
              <a:rPr lang="en-US" dirty="0" err="1">
                <a:latin typeface="D-DIN"/>
              </a:rPr>
              <a:t>συν</a:t>
            </a:r>
            <a:r>
              <a:rPr lang="en-US" dirty="0">
                <a:latin typeface="D-DIN"/>
              </a:rPr>
              <a:t>α</a:t>
            </a:r>
            <a:r>
              <a:rPr lang="en-US" dirty="0" err="1">
                <a:latin typeface="D-DIN"/>
              </a:rPr>
              <a:t>ισθημ</a:t>
            </a:r>
            <a:r>
              <a:rPr lang="en-US" dirty="0">
                <a:latin typeface="D-DIN"/>
              </a:rPr>
              <a:t>α</a:t>
            </a:r>
            <a:r>
              <a:rPr lang="en-US" dirty="0" err="1">
                <a:latin typeface="D-DIN"/>
              </a:rPr>
              <a:t>τική</a:t>
            </a:r>
            <a:r>
              <a:rPr lang="en-US" dirty="0">
                <a:latin typeface="D-DIN"/>
              </a:rPr>
              <a:t> κα</a:t>
            </a:r>
            <a:r>
              <a:rPr lang="en-US" dirty="0" err="1">
                <a:latin typeface="D-DIN"/>
              </a:rPr>
              <a:t>κο</a:t>
            </a:r>
            <a:r>
              <a:rPr lang="en-US" dirty="0">
                <a:latin typeface="D-DIN"/>
              </a:rPr>
              <a:t>π</a:t>
            </a:r>
            <a:r>
              <a:rPr lang="en-US" dirty="0" err="1">
                <a:latin typeface="D-DIN"/>
              </a:rPr>
              <a:t>οίηση</a:t>
            </a:r>
            <a:r>
              <a:rPr lang="en-US" dirty="0">
                <a:latin typeface="D-DIN"/>
              </a:rPr>
              <a:t>, κα</a:t>
            </a:r>
            <a:r>
              <a:rPr lang="en-US" dirty="0" err="1">
                <a:latin typeface="D-DIN"/>
              </a:rPr>
              <a:t>θώς</a:t>
            </a:r>
            <a:r>
              <a:rPr lang="en-US" dirty="0">
                <a:latin typeface="D-DIN"/>
              </a:rPr>
              <a:t> και η </a:t>
            </a:r>
            <a:r>
              <a:rPr lang="en-US" dirty="0" err="1">
                <a:latin typeface="D-DIN"/>
              </a:rPr>
              <a:t>συστημική</a:t>
            </a:r>
            <a:r>
              <a:rPr lang="en-US" dirty="0">
                <a:latin typeface="D-DIN"/>
              </a:rPr>
              <a:t> βία, όπ</a:t>
            </a:r>
            <a:r>
              <a:rPr lang="en-US" dirty="0" err="1">
                <a:latin typeface="D-DIN"/>
              </a:rPr>
              <a:t>ως</a:t>
            </a:r>
            <a:r>
              <a:rPr lang="en-US" dirty="0">
                <a:latin typeface="D-DIN"/>
              </a:rPr>
              <a:t> </a:t>
            </a:r>
            <a:r>
              <a:rPr lang="en-US" dirty="0" err="1">
                <a:latin typeface="D-DIN"/>
              </a:rPr>
              <a:t>οι</a:t>
            </a:r>
            <a:r>
              <a:rPr lang="en-US" dirty="0">
                <a:latin typeface="D-DIN"/>
              </a:rPr>
              <a:t> </a:t>
            </a:r>
            <a:r>
              <a:rPr lang="en-US" dirty="0" err="1">
                <a:latin typeface="D-DIN"/>
              </a:rPr>
              <a:t>δι</a:t>
            </a:r>
            <a:r>
              <a:rPr lang="en-US" dirty="0">
                <a:latin typeface="D-DIN"/>
              </a:rPr>
              <a:t>α</a:t>
            </a:r>
            <a:r>
              <a:rPr lang="en-US" dirty="0" err="1">
                <a:latin typeface="D-DIN"/>
              </a:rPr>
              <a:t>κρίσεις</a:t>
            </a:r>
            <a:r>
              <a:rPr lang="en-US" dirty="0">
                <a:latin typeface="D-DIN"/>
              </a:rPr>
              <a:t> και ο απ</a:t>
            </a:r>
            <a:r>
              <a:rPr lang="en-US" dirty="0" err="1">
                <a:latin typeface="D-DIN"/>
              </a:rPr>
              <a:t>οκλεισμός</a:t>
            </a:r>
            <a:r>
              <a:rPr lang="en-US" dirty="0">
                <a:latin typeface="D-DIN"/>
              </a:rPr>
              <a:t>, η </a:t>
            </a:r>
            <a:r>
              <a:rPr lang="en-US" dirty="0" err="1">
                <a:latin typeface="D-DIN"/>
              </a:rPr>
              <a:t>χρήση</a:t>
            </a:r>
            <a:r>
              <a:rPr lang="en-US" dirty="0">
                <a:latin typeface="D-DIN"/>
              </a:rPr>
              <a:t> </a:t>
            </a:r>
            <a:r>
              <a:rPr lang="en-US" dirty="0" err="1">
                <a:latin typeface="D-DIN"/>
              </a:rPr>
              <a:t>σεξιστικής</a:t>
            </a:r>
            <a:r>
              <a:rPr lang="en-US" dirty="0">
                <a:latin typeface="D-DIN"/>
              </a:rPr>
              <a:t> </a:t>
            </a:r>
            <a:r>
              <a:rPr lang="en-US" dirty="0" err="1">
                <a:latin typeface="D-DIN"/>
              </a:rPr>
              <a:t>γλώσσ</a:t>
            </a:r>
            <a:r>
              <a:rPr lang="en-US" dirty="0">
                <a:latin typeface="D-DIN"/>
              </a:rPr>
              <a:t>ας και </a:t>
            </a:r>
            <a:r>
              <a:rPr lang="en-US" dirty="0" err="1">
                <a:latin typeface="D-DIN"/>
              </a:rPr>
              <a:t>άλλ</a:t>
            </a:r>
            <a:r>
              <a:rPr lang="en-US" dirty="0">
                <a:latin typeface="D-DIN"/>
              </a:rPr>
              <a:t>α. </a:t>
            </a:r>
            <a:r>
              <a:rPr lang="en-US" dirty="0" err="1">
                <a:latin typeface="D-DIN"/>
              </a:rPr>
              <a:t>Αυτές</a:t>
            </a:r>
            <a:r>
              <a:rPr lang="en-US" dirty="0">
                <a:latin typeface="D-DIN"/>
              </a:rPr>
              <a:t> </a:t>
            </a:r>
            <a:r>
              <a:rPr lang="en-US" dirty="0" err="1">
                <a:latin typeface="D-DIN"/>
              </a:rPr>
              <a:t>οι</a:t>
            </a:r>
            <a:r>
              <a:rPr lang="en-US" dirty="0">
                <a:latin typeface="D-DIN"/>
              </a:rPr>
              <a:t> </a:t>
            </a:r>
            <a:r>
              <a:rPr lang="en-US" dirty="0" err="1">
                <a:latin typeface="D-DIN"/>
              </a:rPr>
              <a:t>μορφές</a:t>
            </a:r>
            <a:r>
              <a:rPr lang="en-US" dirty="0">
                <a:latin typeface="D-DIN"/>
              </a:rPr>
              <a:t> βίας </a:t>
            </a:r>
            <a:r>
              <a:rPr lang="en-US" dirty="0" err="1">
                <a:latin typeface="D-DIN"/>
              </a:rPr>
              <a:t>συχνά</a:t>
            </a:r>
            <a:r>
              <a:rPr lang="en-US" dirty="0">
                <a:latin typeface="D-DIN"/>
              </a:rPr>
              <a:t> παραβ</a:t>
            </a:r>
            <a:r>
              <a:rPr lang="en-US" dirty="0" err="1">
                <a:latin typeface="D-DIN"/>
              </a:rPr>
              <a:t>λέ</a:t>
            </a:r>
            <a:r>
              <a:rPr lang="en-US" dirty="0">
                <a:latin typeface="D-DIN"/>
              </a:rPr>
              <a:t>π</a:t>
            </a:r>
            <a:r>
              <a:rPr lang="en-US" dirty="0" err="1">
                <a:latin typeface="D-DIN"/>
              </a:rPr>
              <a:t>οντ</a:t>
            </a:r>
            <a:r>
              <a:rPr lang="en-US" dirty="0">
                <a:latin typeface="D-DIN"/>
              </a:rPr>
              <a:t>αι ή απ</a:t>
            </a:r>
            <a:r>
              <a:rPr lang="en-US" dirty="0" err="1">
                <a:latin typeface="D-DIN"/>
              </a:rPr>
              <a:t>οσιω</a:t>
            </a:r>
            <a:r>
              <a:rPr lang="en-US" dirty="0">
                <a:latin typeface="D-DIN"/>
              </a:rPr>
              <a:t>π</a:t>
            </a:r>
            <a:r>
              <a:rPr lang="en-US" dirty="0" err="1">
                <a:latin typeface="D-DIN"/>
              </a:rPr>
              <a:t>ούντ</a:t>
            </a:r>
            <a:r>
              <a:rPr lang="en-US" dirty="0">
                <a:latin typeface="D-DIN"/>
              </a:rPr>
              <a:t>αι, α</a:t>
            </a:r>
            <a:r>
              <a:rPr lang="en-US" dirty="0" err="1">
                <a:latin typeface="D-DIN"/>
              </a:rPr>
              <a:t>λλά</a:t>
            </a:r>
            <a:r>
              <a:rPr lang="en-US" dirty="0">
                <a:latin typeface="D-DIN"/>
              </a:rPr>
              <a:t> μπ</a:t>
            </a:r>
            <a:r>
              <a:rPr lang="en-US" dirty="0" err="1">
                <a:latin typeface="D-DIN"/>
              </a:rPr>
              <a:t>ορούν</a:t>
            </a:r>
            <a:r>
              <a:rPr lang="en-US" dirty="0">
                <a:latin typeface="D-DIN"/>
              </a:rPr>
              <a:t> να </a:t>
            </a:r>
            <a:r>
              <a:rPr lang="en-US" dirty="0" err="1">
                <a:latin typeface="D-DIN"/>
              </a:rPr>
              <a:t>έχουν</a:t>
            </a:r>
            <a:r>
              <a:rPr lang="en-US" dirty="0">
                <a:latin typeface="D-DIN"/>
              </a:rPr>
              <a:t> βα</a:t>
            </a:r>
            <a:r>
              <a:rPr lang="en-US" dirty="0" err="1">
                <a:latin typeface="D-DIN"/>
              </a:rPr>
              <a:t>θύτ</a:t>
            </a:r>
            <a:r>
              <a:rPr lang="en-US" dirty="0">
                <a:latin typeface="D-DIN"/>
              </a:rPr>
              <a:t>α</a:t>
            </a:r>
            <a:r>
              <a:rPr lang="en-US" dirty="0" err="1">
                <a:latin typeface="D-DIN"/>
              </a:rPr>
              <a:t>το</a:t>
            </a:r>
            <a:r>
              <a:rPr lang="en-US" dirty="0">
                <a:latin typeface="D-DIN"/>
              </a:rPr>
              <a:t> α</a:t>
            </a:r>
            <a:r>
              <a:rPr lang="en-US" dirty="0" err="1">
                <a:latin typeface="D-DIN"/>
              </a:rPr>
              <a:t>ντίκτυ</a:t>
            </a:r>
            <a:r>
              <a:rPr lang="en-US" dirty="0">
                <a:latin typeface="D-DIN"/>
              </a:rPr>
              <a:t>πο </a:t>
            </a:r>
            <a:r>
              <a:rPr lang="en-US" dirty="0" err="1">
                <a:latin typeface="D-DIN"/>
              </a:rPr>
              <a:t>στ</a:t>
            </a:r>
            <a:r>
              <a:rPr lang="en-US" dirty="0">
                <a:latin typeface="D-DIN"/>
              </a:rPr>
              <a:t>α </a:t>
            </a:r>
            <a:r>
              <a:rPr lang="en-US" dirty="0" err="1">
                <a:latin typeface="D-DIN"/>
              </a:rPr>
              <a:t>άτομ</a:t>
            </a:r>
            <a:r>
              <a:rPr lang="en-US" dirty="0">
                <a:latin typeface="D-DIN"/>
              </a:rPr>
              <a:t>α και </a:t>
            </a:r>
            <a:r>
              <a:rPr lang="en-US" dirty="0" err="1">
                <a:latin typeface="D-DIN"/>
              </a:rPr>
              <a:t>την</a:t>
            </a:r>
            <a:r>
              <a:rPr lang="en-US" dirty="0">
                <a:latin typeface="D-DIN"/>
              </a:rPr>
              <a:t> </a:t>
            </a:r>
            <a:r>
              <a:rPr lang="en-US" dirty="0" err="1">
                <a:latin typeface="D-DIN"/>
              </a:rPr>
              <a:t>κοινωνί</a:t>
            </a:r>
            <a:r>
              <a:rPr lang="en-US" dirty="0">
                <a:latin typeface="D-DIN"/>
              </a:rPr>
              <a:t>α </a:t>
            </a:r>
            <a:r>
              <a:rPr lang="en-US" dirty="0" err="1">
                <a:latin typeface="D-DIN"/>
              </a:rPr>
              <a:t>στο</a:t>
            </a:r>
            <a:r>
              <a:rPr lang="en-US" dirty="0">
                <a:latin typeface="D-DIN"/>
              </a:rPr>
              <a:t> </a:t>
            </a:r>
            <a:r>
              <a:rPr lang="en-US" dirty="0" err="1">
                <a:latin typeface="D-DIN"/>
              </a:rPr>
              <a:t>σύνολό</a:t>
            </a:r>
            <a:r>
              <a:rPr lang="en-US" dirty="0">
                <a:latin typeface="D-DIN"/>
              </a:rPr>
              <a:t> </a:t>
            </a:r>
            <a:r>
              <a:rPr lang="en-US" dirty="0" err="1">
                <a:latin typeface="D-DIN"/>
              </a:rPr>
              <a:t>της</a:t>
            </a:r>
            <a:r>
              <a:rPr lang="en-US" dirty="0">
                <a:latin typeface="D-DIN"/>
              </a:rPr>
              <a:t>. </a:t>
            </a:r>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1050766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D-DIN"/>
              </a:rPr>
              <a:t>Η </a:t>
            </a:r>
            <a:r>
              <a:rPr lang="en-US" dirty="0" err="1">
                <a:latin typeface="D-DIN"/>
              </a:rPr>
              <a:t>UniSAFE</a:t>
            </a:r>
            <a:r>
              <a:rPr lang="en-US" dirty="0">
                <a:latin typeface="D-DIN"/>
              </a:rPr>
              <a:t> </a:t>
            </a:r>
            <a:r>
              <a:rPr lang="en-US" dirty="0" err="1">
                <a:latin typeface="D-DIN"/>
              </a:rPr>
              <a:t>διεξήγ</a:t>
            </a:r>
            <a:r>
              <a:rPr lang="en-US" dirty="0">
                <a:latin typeface="D-DIN"/>
              </a:rPr>
              <a:t>α</a:t>
            </a:r>
            <a:r>
              <a:rPr lang="en-US" dirty="0" err="1">
                <a:latin typeface="D-DIN"/>
              </a:rPr>
              <a:t>γε</a:t>
            </a:r>
            <a:r>
              <a:rPr lang="en-US" dirty="0">
                <a:latin typeface="D-DIN"/>
              </a:rPr>
              <a:t> </a:t>
            </a:r>
            <a:r>
              <a:rPr lang="en-US" dirty="0" err="1">
                <a:latin typeface="D-DIN"/>
              </a:rPr>
              <a:t>τη</a:t>
            </a:r>
            <a:r>
              <a:rPr lang="en-US" dirty="0">
                <a:latin typeface="D-DIN"/>
              </a:rPr>
              <a:t> </a:t>
            </a:r>
            <a:r>
              <a:rPr lang="en-US" dirty="0" err="1">
                <a:latin typeface="D-DIN"/>
              </a:rPr>
              <a:t>μεγ</a:t>
            </a:r>
            <a:r>
              <a:rPr lang="en-US" dirty="0">
                <a:latin typeface="D-DIN"/>
              </a:rPr>
              <a:t>α</a:t>
            </a:r>
            <a:r>
              <a:rPr lang="en-US" dirty="0" err="1">
                <a:latin typeface="D-DIN"/>
              </a:rPr>
              <a:t>λύτερη</a:t>
            </a:r>
            <a:r>
              <a:rPr lang="en-US" dirty="0">
                <a:latin typeface="D-DIN"/>
              </a:rPr>
              <a:t> </a:t>
            </a:r>
            <a:r>
              <a:rPr lang="en-US" dirty="0" err="1">
                <a:latin typeface="D-DIN"/>
              </a:rPr>
              <a:t>στην</a:t>
            </a:r>
            <a:r>
              <a:rPr lang="en-US" dirty="0">
                <a:latin typeface="D-DIN"/>
              </a:rPr>
              <a:t> </a:t>
            </a:r>
            <a:r>
              <a:rPr lang="en-US" dirty="0" err="1">
                <a:latin typeface="D-DIN"/>
              </a:rPr>
              <a:t>Ευρώ</a:t>
            </a:r>
            <a:r>
              <a:rPr lang="en-US" dirty="0">
                <a:latin typeface="D-DIN"/>
              </a:rPr>
              <a:t>πη </a:t>
            </a:r>
            <a:r>
              <a:rPr lang="en-US" dirty="0" err="1">
                <a:latin typeface="D-DIN"/>
              </a:rPr>
              <a:t>δι</a:t>
            </a:r>
            <a:r>
              <a:rPr lang="en-US" dirty="0">
                <a:latin typeface="D-DIN"/>
              </a:rPr>
              <a:t>απ</a:t>
            </a:r>
            <a:r>
              <a:rPr lang="en-US" dirty="0" err="1">
                <a:latin typeface="D-DIN"/>
              </a:rPr>
              <a:t>ολιτισμική</a:t>
            </a:r>
            <a:r>
              <a:rPr lang="en-US" dirty="0">
                <a:latin typeface="D-DIN"/>
              </a:rPr>
              <a:t> </a:t>
            </a:r>
            <a:r>
              <a:rPr lang="en-US" dirty="0" err="1">
                <a:latin typeface="D-DIN"/>
              </a:rPr>
              <a:t>έρευν</a:t>
            </a:r>
            <a:r>
              <a:rPr lang="en-US" dirty="0">
                <a:latin typeface="D-DIN"/>
              </a:rPr>
              <a:t>α </a:t>
            </a:r>
            <a:r>
              <a:rPr lang="en-US" dirty="0" err="1">
                <a:latin typeface="D-DIN"/>
              </a:rPr>
              <a:t>στον</a:t>
            </a:r>
            <a:r>
              <a:rPr lang="en-US" dirty="0">
                <a:latin typeface="D-DIN"/>
              </a:rPr>
              <a:t> </a:t>
            </a:r>
            <a:r>
              <a:rPr lang="en-US" dirty="0" err="1">
                <a:latin typeface="D-DIN"/>
              </a:rPr>
              <a:t>ερευνητικό</a:t>
            </a:r>
            <a:r>
              <a:rPr lang="en-US" dirty="0">
                <a:latin typeface="D-DIN"/>
              </a:rPr>
              <a:t> </a:t>
            </a:r>
            <a:r>
              <a:rPr lang="en-US" dirty="0" err="1">
                <a:latin typeface="D-DIN"/>
              </a:rPr>
              <a:t>τομέ</a:t>
            </a:r>
            <a:r>
              <a:rPr lang="en-US" dirty="0">
                <a:latin typeface="D-DIN"/>
              </a:rPr>
              <a:t>α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τη</a:t>
            </a:r>
            <a:r>
              <a:rPr lang="en-US" dirty="0">
                <a:latin typeface="D-DIN"/>
              </a:rPr>
              <a:t> </a:t>
            </a:r>
            <a:r>
              <a:rPr lang="en-US" dirty="0" err="1">
                <a:latin typeface="D-DIN"/>
              </a:rPr>
              <a:t>έμφυλη</a:t>
            </a:r>
            <a:r>
              <a:rPr lang="en-US" dirty="0">
                <a:latin typeface="D-DIN"/>
              </a:rPr>
              <a:t> βία. </a:t>
            </a:r>
            <a:r>
              <a:rPr lang="en-US" dirty="0" err="1">
                <a:latin typeface="D-DIN"/>
              </a:rPr>
              <a:t>Συλλέξ</a:t>
            </a:r>
            <a:r>
              <a:rPr lang="en-US" dirty="0">
                <a:latin typeface="D-DIN"/>
              </a:rPr>
              <a:t>α</a:t>
            </a:r>
            <a:r>
              <a:rPr lang="en-US" dirty="0" err="1">
                <a:latin typeface="D-DIN"/>
              </a:rPr>
              <a:t>με</a:t>
            </a:r>
            <a:r>
              <a:rPr lang="en-US" dirty="0">
                <a:latin typeface="D-DIN"/>
              </a:rPr>
              <a:t> π</a:t>
            </a:r>
            <a:r>
              <a:rPr lang="en-US" dirty="0" err="1">
                <a:latin typeface="D-DIN"/>
              </a:rPr>
              <a:t>άνω</a:t>
            </a:r>
            <a:r>
              <a:rPr lang="en-US" dirty="0">
                <a:latin typeface="D-DIN"/>
              </a:rPr>
              <a:t> από 42.000 απα</a:t>
            </a:r>
            <a:r>
              <a:rPr lang="en-US" dirty="0" err="1">
                <a:latin typeface="D-DIN"/>
              </a:rPr>
              <a:t>ντήσεις</a:t>
            </a:r>
            <a:r>
              <a:rPr lang="en-US" dirty="0">
                <a:latin typeface="D-DIN"/>
              </a:rPr>
              <a:t> από </a:t>
            </a:r>
            <a:r>
              <a:rPr lang="en-US" dirty="0" err="1">
                <a:latin typeface="D-DIN"/>
              </a:rPr>
              <a:t>το</a:t>
            </a:r>
            <a:r>
              <a:rPr lang="en-US" dirty="0">
                <a:latin typeface="D-DIN"/>
              </a:rPr>
              <a:t> π</a:t>
            </a:r>
            <a:r>
              <a:rPr lang="en-US" dirty="0" err="1">
                <a:latin typeface="D-DIN"/>
              </a:rPr>
              <a:t>ροσω</a:t>
            </a:r>
            <a:r>
              <a:rPr lang="en-US" dirty="0">
                <a:latin typeface="D-DIN"/>
              </a:rPr>
              <a:t>π</a:t>
            </a:r>
            <a:r>
              <a:rPr lang="en-US" dirty="0" err="1">
                <a:latin typeface="D-DIN"/>
              </a:rPr>
              <a:t>ικό</a:t>
            </a:r>
            <a:r>
              <a:rPr lang="en-US" dirty="0">
                <a:latin typeface="D-DIN"/>
              </a:rPr>
              <a:t> και </a:t>
            </a:r>
            <a:r>
              <a:rPr lang="en-US" dirty="0" err="1">
                <a:latin typeface="D-DIN"/>
              </a:rPr>
              <a:t>τους</a:t>
            </a:r>
            <a:r>
              <a:rPr lang="en-US" dirty="0">
                <a:latin typeface="D-DIN"/>
              </a:rPr>
              <a:t> </a:t>
            </a:r>
            <a:r>
              <a:rPr lang="en-US" dirty="0" err="1">
                <a:latin typeface="D-DIN"/>
              </a:rPr>
              <a:t>φοιτητές</a:t>
            </a:r>
            <a:r>
              <a:rPr lang="en-US" dirty="0">
                <a:latin typeface="D-DIN"/>
              </a:rPr>
              <a:t> </a:t>
            </a:r>
            <a:r>
              <a:rPr lang="en-US" dirty="0" err="1">
                <a:latin typeface="D-DIN"/>
              </a:rPr>
              <a:t>σε</a:t>
            </a:r>
            <a:r>
              <a:rPr lang="en-US" dirty="0">
                <a:latin typeface="D-DIN"/>
              </a:rPr>
              <a:t> 46 </a:t>
            </a:r>
            <a:r>
              <a:rPr lang="en-US" dirty="0" err="1">
                <a:latin typeface="D-DIN"/>
              </a:rPr>
              <a:t>οργ</a:t>
            </a:r>
            <a:r>
              <a:rPr lang="en-US" dirty="0">
                <a:latin typeface="D-DIN"/>
              </a:rPr>
              <a:t>α</a:t>
            </a:r>
            <a:r>
              <a:rPr lang="en-US" dirty="0" err="1">
                <a:latin typeface="D-DIN"/>
              </a:rPr>
              <a:t>νισμούς</a:t>
            </a:r>
            <a:r>
              <a:rPr lang="en-US" dirty="0">
                <a:latin typeface="D-DIN"/>
              </a:rPr>
              <a:t> π</a:t>
            </a:r>
            <a:r>
              <a:rPr lang="en-US" dirty="0" err="1">
                <a:latin typeface="D-DIN"/>
              </a:rPr>
              <a:t>ου</a:t>
            </a:r>
            <a:r>
              <a:rPr lang="en-US" dirty="0">
                <a:latin typeface="D-DIN"/>
              </a:rPr>
              <a:t> </a:t>
            </a:r>
            <a:r>
              <a:rPr lang="en-US" dirty="0" err="1">
                <a:latin typeface="D-DIN"/>
              </a:rPr>
              <a:t>διεξάγουν</a:t>
            </a:r>
            <a:r>
              <a:rPr lang="en-US" dirty="0">
                <a:latin typeface="D-DIN"/>
              </a:rPr>
              <a:t> </a:t>
            </a:r>
            <a:r>
              <a:rPr lang="en-US" dirty="0" err="1">
                <a:latin typeface="D-DIN"/>
              </a:rPr>
              <a:t>έρευν</a:t>
            </a:r>
            <a:r>
              <a:rPr lang="en-US" dirty="0">
                <a:latin typeface="D-DIN"/>
              </a:rPr>
              <a:t>α, </a:t>
            </a:r>
            <a:r>
              <a:rPr lang="en-US" dirty="0" err="1">
                <a:latin typeface="D-DIN"/>
              </a:rPr>
              <a:t>σε</a:t>
            </a:r>
            <a:r>
              <a:rPr lang="en-US" dirty="0">
                <a:latin typeface="D-DIN"/>
              </a:rPr>
              <a:t> 15 </a:t>
            </a:r>
            <a:r>
              <a:rPr lang="en-US" dirty="0" err="1">
                <a:latin typeface="D-DIN"/>
              </a:rPr>
              <a:t>χώρες</a:t>
            </a:r>
            <a:r>
              <a:rPr lang="en-US" dirty="0">
                <a:latin typeface="D-DIN"/>
              </a:rPr>
              <a:t>. Η </a:t>
            </a:r>
            <a:r>
              <a:rPr lang="en-US" dirty="0" err="1">
                <a:latin typeface="D-DIN"/>
              </a:rPr>
              <a:t>έρευν</a:t>
            </a:r>
            <a:r>
              <a:rPr lang="en-US" dirty="0">
                <a:latin typeface="D-DIN"/>
              </a:rPr>
              <a:t>α </a:t>
            </a:r>
            <a:r>
              <a:rPr lang="en-US" dirty="0" err="1">
                <a:latin typeface="D-DIN"/>
              </a:rPr>
              <a:t>μετ</a:t>
            </a:r>
            <a:r>
              <a:rPr lang="en-US" dirty="0">
                <a:latin typeface="D-DIN"/>
              </a:rPr>
              <a:t>α</a:t>
            </a:r>
            <a:r>
              <a:rPr lang="en-US" dirty="0" err="1">
                <a:latin typeface="D-DIN"/>
              </a:rPr>
              <a:t>φράστηκε</a:t>
            </a:r>
            <a:r>
              <a:rPr lang="en-US" dirty="0">
                <a:latin typeface="D-DIN"/>
              </a:rPr>
              <a:t> </a:t>
            </a:r>
            <a:r>
              <a:rPr lang="en-US" dirty="0" err="1">
                <a:latin typeface="D-DIN"/>
              </a:rPr>
              <a:t>σε</a:t>
            </a:r>
            <a:r>
              <a:rPr lang="en-US" dirty="0">
                <a:latin typeface="D-DIN"/>
              </a:rPr>
              <a:t> 14 </a:t>
            </a:r>
            <a:r>
              <a:rPr lang="en-US" dirty="0" err="1">
                <a:latin typeface="D-DIN"/>
              </a:rPr>
              <a:t>γλώσσες</a:t>
            </a:r>
            <a:r>
              <a:rPr lang="en-US" dirty="0">
                <a:latin typeface="D-DIN"/>
              </a:rPr>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2235800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D-DIN"/>
              </a:rPr>
              <a:t>Το</a:t>
            </a:r>
            <a:r>
              <a:rPr lang="en-US" dirty="0">
                <a:latin typeface="D-DIN"/>
              </a:rPr>
              <a:t> απ</a:t>
            </a:r>
            <a:r>
              <a:rPr lang="en-US" dirty="0" err="1">
                <a:latin typeface="D-DIN"/>
              </a:rPr>
              <a:t>οτέλεσμ</a:t>
            </a:r>
            <a:r>
              <a:rPr lang="en-US" dirty="0">
                <a:latin typeface="D-DIN"/>
              </a:rPr>
              <a:t>α </a:t>
            </a:r>
            <a:r>
              <a:rPr lang="en-US" dirty="0" err="1">
                <a:latin typeface="D-DIN"/>
              </a:rPr>
              <a:t>της</a:t>
            </a:r>
            <a:r>
              <a:rPr lang="en-US" dirty="0">
                <a:latin typeface="D-DIN"/>
              </a:rPr>
              <a:t> </a:t>
            </a:r>
            <a:r>
              <a:rPr lang="en-US" dirty="0" err="1">
                <a:latin typeface="D-DIN"/>
              </a:rPr>
              <a:t>έρευν</a:t>
            </a:r>
            <a:r>
              <a:rPr lang="en-US" dirty="0">
                <a:latin typeface="D-DIN"/>
              </a:rPr>
              <a:t>ας κατα</a:t>
            </a:r>
            <a:r>
              <a:rPr lang="en-US" dirty="0" err="1">
                <a:latin typeface="D-DIN"/>
              </a:rPr>
              <a:t>δεικνύει</a:t>
            </a:r>
            <a:r>
              <a:rPr lang="en-US" dirty="0">
                <a:latin typeface="D-DIN"/>
              </a:rPr>
              <a:t> </a:t>
            </a:r>
            <a:r>
              <a:rPr lang="en-US" dirty="0" err="1">
                <a:latin typeface="D-DIN"/>
              </a:rPr>
              <a:t>ότι</a:t>
            </a:r>
            <a:r>
              <a:rPr lang="en-US" dirty="0">
                <a:latin typeface="D-DIN"/>
              </a:rPr>
              <a:t> </a:t>
            </a:r>
            <a:r>
              <a:rPr lang="en-US" dirty="0" err="1">
                <a:latin typeface="D-DIN"/>
              </a:rPr>
              <a:t>σχεδόν</a:t>
            </a:r>
            <a:r>
              <a:rPr lang="en-US" dirty="0">
                <a:latin typeface="D-DIN"/>
              </a:rPr>
              <a:t> 2 </a:t>
            </a:r>
            <a:r>
              <a:rPr lang="en-US" dirty="0" err="1">
                <a:latin typeface="D-DIN"/>
              </a:rPr>
              <a:t>στους</a:t>
            </a:r>
            <a:r>
              <a:rPr lang="en-US" dirty="0">
                <a:latin typeface="D-DIN"/>
              </a:rPr>
              <a:t> 3 </a:t>
            </a:r>
            <a:r>
              <a:rPr lang="en-US" dirty="0" err="1">
                <a:latin typeface="D-DIN"/>
              </a:rPr>
              <a:t>ερωτηθέντες</a:t>
            </a:r>
            <a:r>
              <a:rPr lang="en-US" dirty="0">
                <a:latin typeface="D-DIN"/>
              </a:rPr>
              <a:t> </a:t>
            </a:r>
            <a:r>
              <a:rPr lang="en-US" dirty="0" err="1">
                <a:latin typeface="D-DIN"/>
              </a:rPr>
              <a:t>έχουν</a:t>
            </a:r>
            <a:r>
              <a:rPr lang="en-US" dirty="0">
                <a:latin typeface="D-DIN"/>
              </a:rPr>
              <a:t> β</a:t>
            </a:r>
            <a:r>
              <a:rPr lang="en-US" dirty="0" err="1">
                <a:latin typeface="D-DIN"/>
              </a:rPr>
              <a:t>ιώσει</a:t>
            </a:r>
            <a:r>
              <a:rPr lang="en-US" dirty="0">
                <a:latin typeface="D-DIN"/>
              </a:rPr>
              <a:t> </a:t>
            </a:r>
            <a:r>
              <a:rPr lang="en-US" dirty="0" err="1">
                <a:latin typeface="D-DIN"/>
              </a:rPr>
              <a:t>τουλάχιστον</a:t>
            </a:r>
            <a:r>
              <a:rPr lang="en-US" dirty="0">
                <a:latin typeface="D-DIN"/>
              </a:rPr>
              <a:t> </a:t>
            </a:r>
            <a:r>
              <a:rPr lang="en-US" dirty="0" err="1">
                <a:latin typeface="D-DIN"/>
              </a:rPr>
              <a:t>μί</a:t>
            </a:r>
            <a:r>
              <a:rPr lang="en-US" dirty="0">
                <a:latin typeface="D-DIN"/>
              </a:rPr>
              <a:t>α </a:t>
            </a:r>
            <a:r>
              <a:rPr lang="en-US" dirty="0" err="1">
                <a:latin typeface="D-DIN"/>
              </a:rPr>
              <a:t>μορφή</a:t>
            </a:r>
            <a:r>
              <a:rPr lang="en-US" dirty="0">
                <a:latin typeface="D-DIN"/>
              </a:rPr>
              <a:t> </a:t>
            </a:r>
            <a:r>
              <a:rPr lang="en-US" dirty="0" err="1">
                <a:latin typeface="D-DIN"/>
              </a:rPr>
              <a:t>έμφυλης</a:t>
            </a:r>
            <a:r>
              <a:rPr lang="en-US" dirty="0">
                <a:latin typeface="D-DIN"/>
              </a:rPr>
              <a:t> βίας από </a:t>
            </a:r>
            <a:r>
              <a:rPr lang="en-US" dirty="0" err="1">
                <a:latin typeface="D-DIN"/>
              </a:rPr>
              <a:t>τότε</a:t>
            </a:r>
            <a:r>
              <a:rPr lang="en-US" dirty="0">
                <a:latin typeface="D-DIN"/>
              </a:rPr>
              <a:t> π</a:t>
            </a:r>
            <a:r>
              <a:rPr lang="en-US" dirty="0" err="1">
                <a:latin typeface="D-DIN"/>
              </a:rPr>
              <a:t>ου</a:t>
            </a:r>
            <a:r>
              <a:rPr lang="en-US" dirty="0">
                <a:latin typeface="D-DIN"/>
              </a:rPr>
              <a:t> </a:t>
            </a:r>
            <a:r>
              <a:rPr lang="en-US" dirty="0" err="1">
                <a:latin typeface="D-DIN"/>
              </a:rPr>
              <a:t>άρχισ</a:t>
            </a:r>
            <a:r>
              <a:rPr lang="en-US" dirty="0">
                <a:latin typeface="D-DIN"/>
              </a:rPr>
              <a:t>αν να </a:t>
            </a:r>
            <a:r>
              <a:rPr lang="en-US" dirty="0" err="1">
                <a:latin typeface="D-DIN"/>
              </a:rPr>
              <a:t>εργάζοντ</a:t>
            </a:r>
            <a:r>
              <a:rPr lang="en-US" dirty="0">
                <a:latin typeface="D-DIN"/>
              </a:rPr>
              <a:t>αι ή να σπ</a:t>
            </a:r>
            <a:r>
              <a:rPr lang="en-US" dirty="0" err="1">
                <a:latin typeface="D-DIN"/>
              </a:rPr>
              <a:t>ουδάζουν</a:t>
            </a:r>
            <a:r>
              <a:rPr lang="en-US" dirty="0">
                <a:latin typeface="D-DIN"/>
              </a:rPr>
              <a:t> </a:t>
            </a:r>
            <a:r>
              <a:rPr lang="en-US" dirty="0" err="1">
                <a:latin typeface="D-DIN"/>
              </a:rPr>
              <a:t>στο</a:t>
            </a:r>
            <a:r>
              <a:rPr lang="en-US" dirty="0">
                <a:latin typeface="D-DIN"/>
              </a:rPr>
              <a:t> </a:t>
            </a:r>
            <a:r>
              <a:rPr lang="en-US" dirty="0" err="1">
                <a:latin typeface="D-DIN"/>
              </a:rPr>
              <a:t>ίδρυμά</a:t>
            </a:r>
            <a:r>
              <a:rPr lang="en-US" dirty="0">
                <a:latin typeface="D-DIN"/>
              </a:rPr>
              <a:t> </a:t>
            </a:r>
            <a:r>
              <a:rPr lang="en-US" dirty="0" err="1">
                <a:latin typeface="D-DIN"/>
              </a:rPr>
              <a:t>τους</a:t>
            </a:r>
            <a:r>
              <a:rPr lang="en-US" dirty="0">
                <a:latin typeface="D-DIN"/>
              </a:rPr>
              <a:t>. </a:t>
            </a:r>
            <a:r>
              <a:rPr lang="en-US" dirty="0" err="1">
                <a:latin typeface="D-DIN"/>
              </a:rPr>
              <a:t>Αυτό</a:t>
            </a:r>
            <a:r>
              <a:rPr lang="en-US" dirty="0">
                <a:latin typeface="D-DIN"/>
              </a:rPr>
              <a:t> </a:t>
            </a:r>
            <a:r>
              <a:rPr lang="en-US" dirty="0" err="1">
                <a:latin typeface="D-DIN"/>
              </a:rPr>
              <a:t>ήτ</a:t>
            </a:r>
            <a:r>
              <a:rPr lang="en-US" dirty="0">
                <a:latin typeface="D-DIN"/>
              </a:rPr>
              <a:t>αν </a:t>
            </a:r>
            <a:r>
              <a:rPr lang="en-US" dirty="0" err="1">
                <a:latin typeface="D-DIN"/>
              </a:rPr>
              <a:t>το</a:t>
            </a:r>
            <a:r>
              <a:rPr lang="en-US" dirty="0">
                <a:latin typeface="D-DIN"/>
              </a:rPr>
              <a:t> 62% </a:t>
            </a:r>
            <a:r>
              <a:rPr lang="en-US" dirty="0" err="1">
                <a:latin typeface="D-DIN"/>
              </a:rPr>
              <a:t>γι</a:t>
            </a:r>
            <a:r>
              <a:rPr lang="en-US" dirty="0">
                <a:latin typeface="D-DIN"/>
              </a:rPr>
              <a:t>α να </a:t>
            </a:r>
            <a:r>
              <a:rPr lang="en-US" dirty="0" err="1">
                <a:latin typeface="D-DIN"/>
              </a:rPr>
              <a:t>είμ</a:t>
            </a:r>
            <a:r>
              <a:rPr lang="en-US" dirty="0">
                <a:latin typeface="D-DIN"/>
              </a:rPr>
              <a:t>α</a:t>
            </a:r>
            <a:r>
              <a:rPr lang="en-US" dirty="0" err="1">
                <a:latin typeface="D-DIN"/>
              </a:rPr>
              <a:t>στε</a:t>
            </a:r>
            <a:r>
              <a:rPr lang="en-US" dirty="0">
                <a:latin typeface="D-DIN"/>
              </a:rPr>
              <a:t> π</a:t>
            </a:r>
            <a:r>
              <a:rPr lang="en-US" dirty="0" err="1">
                <a:latin typeface="D-DIN"/>
              </a:rPr>
              <a:t>ιο</a:t>
            </a:r>
            <a:r>
              <a:rPr lang="en-US" dirty="0">
                <a:latin typeface="D-DIN"/>
              </a:rPr>
              <a:t> α</a:t>
            </a:r>
            <a:r>
              <a:rPr lang="en-US" dirty="0" err="1">
                <a:latin typeface="D-DIN"/>
              </a:rPr>
              <a:t>κρι</a:t>
            </a:r>
            <a:r>
              <a:rPr lang="en-US" dirty="0">
                <a:latin typeface="D-DIN"/>
              </a:rPr>
              <a:t>β</a:t>
            </a:r>
            <a:r>
              <a:rPr lang="en-US" dirty="0" err="1">
                <a:latin typeface="D-DIN"/>
              </a:rPr>
              <a:t>είς</a:t>
            </a:r>
            <a:r>
              <a:rPr lang="en-US" dirty="0">
                <a:latin typeface="D-DIN"/>
              </a:rPr>
              <a:t>. </a:t>
            </a:r>
            <a:endParaRPr lang="en-US"/>
          </a:p>
          <a:p>
            <a:r>
              <a:rPr lang="en-US" dirty="0">
                <a:latin typeface="D-DIN"/>
              </a:rPr>
              <a:t>Από α</a:t>
            </a:r>
            <a:r>
              <a:rPr lang="en-US" dirty="0" err="1">
                <a:latin typeface="D-DIN"/>
              </a:rPr>
              <a:t>υτούς</a:t>
            </a:r>
            <a:r>
              <a:rPr lang="en-US" dirty="0">
                <a:latin typeface="D-DIN"/>
              </a:rPr>
              <a:t>, </a:t>
            </a:r>
            <a:r>
              <a:rPr lang="en-US" dirty="0" err="1">
                <a:latin typeface="D-DIN"/>
              </a:rPr>
              <a:t>οι</a:t>
            </a:r>
            <a:r>
              <a:rPr lang="en-US" dirty="0">
                <a:latin typeface="D-DIN"/>
              </a:rPr>
              <a:t> </a:t>
            </a:r>
            <a:r>
              <a:rPr lang="en-US" dirty="0" err="1">
                <a:latin typeface="D-DIN"/>
              </a:rPr>
              <a:t>ερωτηθέντες</a:t>
            </a:r>
            <a:r>
              <a:rPr lang="en-US" dirty="0">
                <a:latin typeface="D-DIN"/>
              </a:rPr>
              <a:t> π</a:t>
            </a:r>
            <a:r>
              <a:rPr lang="en-US" dirty="0" err="1">
                <a:latin typeface="D-DIN"/>
              </a:rPr>
              <a:t>ου</a:t>
            </a:r>
            <a:r>
              <a:rPr lang="en-US" dirty="0">
                <a:latin typeface="D-DIN"/>
              </a:rPr>
              <a:t> α</a:t>
            </a:r>
            <a:r>
              <a:rPr lang="en-US" dirty="0" err="1">
                <a:latin typeface="D-DIN"/>
              </a:rPr>
              <a:t>υτο</a:t>
            </a:r>
            <a:r>
              <a:rPr lang="en-US" dirty="0">
                <a:latin typeface="D-DIN"/>
              </a:rPr>
              <a:t>π</a:t>
            </a:r>
            <a:r>
              <a:rPr lang="en-US" dirty="0" err="1">
                <a:latin typeface="D-DIN"/>
              </a:rPr>
              <a:t>ροσδιορίζοντ</a:t>
            </a:r>
            <a:r>
              <a:rPr lang="en-US" dirty="0">
                <a:latin typeface="D-DIN"/>
              </a:rPr>
              <a:t>αι </a:t>
            </a:r>
            <a:r>
              <a:rPr lang="en-US" dirty="0" err="1">
                <a:latin typeface="D-DIN"/>
              </a:rPr>
              <a:t>ως</a:t>
            </a:r>
            <a:r>
              <a:rPr lang="en-US" dirty="0">
                <a:latin typeface="D-DIN"/>
              </a:rPr>
              <a:t> LGBQ+ (68%), </a:t>
            </a:r>
            <a:r>
              <a:rPr lang="en-US" dirty="0" err="1">
                <a:latin typeface="D-DIN"/>
              </a:rPr>
              <a:t>όσοι</a:t>
            </a:r>
            <a:r>
              <a:rPr lang="en-US" dirty="0">
                <a:latin typeface="D-DIN"/>
              </a:rPr>
              <a:t> α</a:t>
            </a:r>
            <a:r>
              <a:rPr lang="en-US" dirty="0" err="1">
                <a:latin typeface="D-DIN"/>
              </a:rPr>
              <a:t>νέφερ</a:t>
            </a:r>
            <a:r>
              <a:rPr lang="en-US" dirty="0">
                <a:latin typeface="D-DIN"/>
              </a:rPr>
              <a:t>αν αναπ</a:t>
            </a:r>
            <a:r>
              <a:rPr lang="en-US" dirty="0" err="1">
                <a:latin typeface="D-DIN"/>
              </a:rPr>
              <a:t>ηρί</a:t>
            </a:r>
            <a:r>
              <a:rPr lang="en-US" dirty="0">
                <a:latin typeface="D-DIN"/>
              </a:rPr>
              <a:t>α ή </a:t>
            </a:r>
            <a:r>
              <a:rPr lang="en-US" dirty="0" err="1">
                <a:latin typeface="D-DIN"/>
              </a:rPr>
              <a:t>χρόνι</a:t>
            </a:r>
            <a:r>
              <a:rPr lang="en-US" dirty="0">
                <a:latin typeface="D-DIN"/>
              </a:rPr>
              <a:t>α α</a:t>
            </a:r>
            <a:r>
              <a:rPr lang="en-US" dirty="0" err="1">
                <a:latin typeface="D-DIN"/>
              </a:rPr>
              <a:t>σθένει</a:t>
            </a:r>
            <a:r>
              <a:rPr lang="en-US" dirty="0">
                <a:latin typeface="D-DIN"/>
              </a:rPr>
              <a:t>α (72%) και </a:t>
            </a:r>
            <a:r>
              <a:rPr lang="en-US" dirty="0" err="1">
                <a:latin typeface="D-DIN"/>
              </a:rPr>
              <a:t>όσοι</a:t>
            </a:r>
            <a:r>
              <a:rPr lang="en-US" dirty="0">
                <a:latin typeface="D-DIN"/>
              </a:rPr>
              <a:t> α</a:t>
            </a:r>
            <a:r>
              <a:rPr lang="en-US" dirty="0" err="1">
                <a:latin typeface="D-DIN"/>
              </a:rPr>
              <a:t>νήκουν</a:t>
            </a:r>
            <a:r>
              <a:rPr lang="en-US" dirty="0">
                <a:latin typeface="D-DIN"/>
              </a:rPr>
              <a:t> </a:t>
            </a:r>
            <a:r>
              <a:rPr lang="en-US" dirty="0" err="1">
                <a:latin typeface="D-DIN"/>
              </a:rPr>
              <a:t>σε</a:t>
            </a:r>
            <a:r>
              <a:rPr lang="en-US" dirty="0">
                <a:latin typeface="D-DIN"/>
              </a:rPr>
              <a:t> </a:t>
            </a:r>
            <a:r>
              <a:rPr lang="en-US" dirty="0" err="1">
                <a:latin typeface="D-DIN"/>
              </a:rPr>
              <a:t>ομάδ</a:t>
            </a:r>
            <a:r>
              <a:rPr lang="en-US" dirty="0">
                <a:latin typeface="D-DIN"/>
              </a:rPr>
              <a:t>α </a:t>
            </a:r>
            <a:r>
              <a:rPr lang="en-US" dirty="0" err="1">
                <a:latin typeface="D-DIN"/>
              </a:rPr>
              <a:t>εθνοτικής</a:t>
            </a:r>
            <a:r>
              <a:rPr lang="en-US" dirty="0">
                <a:latin typeface="D-DIN"/>
              </a:rPr>
              <a:t> </a:t>
            </a:r>
            <a:r>
              <a:rPr lang="en-US" dirty="0" err="1">
                <a:latin typeface="D-DIN"/>
              </a:rPr>
              <a:t>μειονότητ</a:t>
            </a:r>
            <a:r>
              <a:rPr lang="en-US" dirty="0">
                <a:latin typeface="D-DIN"/>
              </a:rPr>
              <a:t>ας (69%) </a:t>
            </a:r>
            <a:r>
              <a:rPr lang="en-US" dirty="0" err="1">
                <a:latin typeface="D-DIN"/>
              </a:rPr>
              <a:t>είχ</a:t>
            </a:r>
            <a:r>
              <a:rPr lang="en-US" dirty="0">
                <a:latin typeface="D-DIN"/>
              </a:rPr>
              <a:t>αν π</a:t>
            </a:r>
            <a:r>
              <a:rPr lang="en-US" dirty="0" err="1">
                <a:latin typeface="D-DIN"/>
              </a:rPr>
              <a:t>ερισσότερες</a:t>
            </a:r>
            <a:r>
              <a:rPr lang="en-US" dirty="0">
                <a:latin typeface="D-DIN"/>
              </a:rPr>
              <a:t> π</a:t>
            </a:r>
            <a:r>
              <a:rPr lang="en-US" dirty="0" err="1">
                <a:latin typeface="D-DIN"/>
              </a:rPr>
              <a:t>ιθ</a:t>
            </a:r>
            <a:r>
              <a:rPr lang="en-US" dirty="0">
                <a:latin typeface="D-DIN"/>
              </a:rPr>
              <a:t>α</a:t>
            </a:r>
            <a:r>
              <a:rPr lang="en-US" dirty="0" err="1">
                <a:latin typeface="D-DIN"/>
              </a:rPr>
              <a:t>νότητες</a:t>
            </a:r>
            <a:r>
              <a:rPr lang="en-US" dirty="0">
                <a:latin typeface="D-DIN"/>
              </a:rPr>
              <a:t> να </a:t>
            </a:r>
            <a:r>
              <a:rPr lang="en-US" dirty="0" err="1">
                <a:latin typeface="D-DIN"/>
              </a:rPr>
              <a:t>έχουν</a:t>
            </a:r>
            <a:r>
              <a:rPr lang="en-US" dirty="0">
                <a:latin typeface="D-DIN"/>
              </a:rPr>
              <a:t> β</a:t>
            </a:r>
            <a:r>
              <a:rPr lang="en-US" dirty="0" err="1">
                <a:latin typeface="D-DIN"/>
              </a:rPr>
              <a:t>ιώσει</a:t>
            </a:r>
            <a:r>
              <a:rPr lang="en-US" dirty="0">
                <a:latin typeface="D-DIN"/>
              </a:rPr>
              <a:t> </a:t>
            </a:r>
            <a:r>
              <a:rPr lang="en-US" dirty="0" err="1">
                <a:latin typeface="D-DIN"/>
              </a:rPr>
              <a:t>τουλάχιστον</a:t>
            </a:r>
            <a:r>
              <a:rPr lang="en-US" dirty="0">
                <a:latin typeface="D-DIN"/>
              </a:rPr>
              <a:t> </a:t>
            </a:r>
            <a:r>
              <a:rPr lang="en-US" dirty="0" err="1">
                <a:latin typeface="D-DIN"/>
              </a:rPr>
              <a:t>έν</a:t>
            </a:r>
            <a:r>
              <a:rPr lang="en-US" dirty="0">
                <a:latin typeface="D-DIN"/>
              </a:rPr>
              <a:t>α π</a:t>
            </a:r>
            <a:r>
              <a:rPr lang="en-US" dirty="0" err="1">
                <a:latin typeface="D-DIN"/>
              </a:rPr>
              <a:t>εριστ</a:t>
            </a:r>
            <a:r>
              <a:rPr lang="en-US" dirty="0">
                <a:latin typeface="D-DIN"/>
              </a:rPr>
              <a:t>α</a:t>
            </a:r>
            <a:r>
              <a:rPr lang="en-US" dirty="0" err="1">
                <a:latin typeface="D-DIN"/>
              </a:rPr>
              <a:t>τικό</a:t>
            </a:r>
            <a:r>
              <a:rPr lang="en-US" dirty="0">
                <a:latin typeface="D-DIN"/>
              </a:rPr>
              <a:t> </a:t>
            </a:r>
            <a:r>
              <a:rPr lang="en-US" dirty="0" err="1">
                <a:latin typeface="D-DIN"/>
              </a:rPr>
              <a:t>έμφυλης</a:t>
            </a:r>
            <a:r>
              <a:rPr lang="en-US" dirty="0">
                <a:latin typeface="D-DIN"/>
              </a:rPr>
              <a:t> βίας, </a:t>
            </a:r>
            <a:r>
              <a:rPr lang="en-US" dirty="0" err="1">
                <a:latin typeface="D-DIN"/>
              </a:rPr>
              <a:t>σε</a:t>
            </a:r>
            <a:r>
              <a:rPr lang="en-US" dirty="0">
                <a:latin typeface="D-DIN"/>
              </a:rPr>
              <a:t> </a:t>
            </a:r>
            <a:r>
              <a:rPr lang="en-US" dirty="0" err="1">
                <a:latin typeface="D-DIN"/>
              </a:rPr>
              <a:t>σύγκριση</a:t>
            </a:r>
            <a:r>
              <a:rPr lang="en-US" dirty="0">
                <a:latin typeface="D-DIN"/>
              </a:rPr>
              <a:t> </a:t>
            </a:r>
            <a:r>
              <a:rPr lang="en-US" dirty="0" err="1">
                <a:latin typeface="D-DIN"/>
              </a:rPr>
              <a:t>με</a:t>
            </a:r>
            <a:r>
              <a:rPr lang="en-US" dirty="0">
                <a:latin typeface="D-DIN"/>
              </a:rPr>
              <a:t> </a:t>
            </a:r>
            <a:r>
              <a:rPr lang="en-US" dirty="0" err="1">
                <a:latin typeface="D-DIN"/>
              </a:rPr>
              <a:t>όσους</a:t>
            </a:r>
            <a:r>
              <a:rPr lang="en-US" dirty="0">
                <a:latin typeface="D-DIN"/>
              </a:rPr>
              <a:t> </a:t>
            </a:r>
            <a:r>
              <a:rPr lang="en-US" dirty="0" err="1">
                <a:latin typeface="D-DIN"/>
              </a:rPr>
              <a:t>δεν</a:t>
            </a:r>
            <a:r>
              <a:rPr lang="en-US" dirty="0">
                <a:latin typeface="D-DIN"/>
              </a:rPr>
              <a:t> τα</a:t>
            </a:r>
            <a:r>
              <a:rPr lang="en-US" dirty="0" err="1">
                <a:latin typeface="D-DIN"/>
              </a:rPr>
              <a:t>υτίζοντ</a:t>
            </a:r>
            <a:r>
              <a:rPr lang="en-US" dirty="0">
                <a:latin typeface="D-DIN"/>
              </a:rPr>
              <a:t>αι </a:t>
            </a:r>
            <a:r>
              <a:rPr lang="en-US" dirty="0" err="1">
                <a:latin typeface="D-DIN"/>
              </a:rPr>
              <a:t>με</a:t>
            </a:r>
            <a:r>
              <a:rPr lang="en-US" dirty="0">
                <a:latin typeface="D-DIN"/>
              </a:rPr>
              <a:t> α</a:t>
            </a:r>
            <a:r>
              <a:rPr lang="en-US" dirty="0" err="1">
                <a:latin typeface="D-DIN"/>
              </a:rPr>
              <a:t>υτά</a:t>
            </a:r>
            <a:r>
              <a:rPr lang="en-US" dirty="0">
                <a:latin typeface="D-DIN"/>
              </a:rPr>
              <a:t> τα χαρα</a:t>
            </a:r>
            <a:r>
              <a:rPr lang="en-US" dirty="0" err="1">
                <a:latin typeface="D-DIN"/>
              </a:rPr>
              <a:t>κτηριστικά</a:t>
            </a:r>
            <a:r>
              <a:rPr lang="en-US" dirty="0">
                <a:latin typeface="D-DIN"/>
              </a:rPr>
              <a:t>.</a:t>
            </a:r>
          </a:p>
          <a:p>
            <a:r>
              <a:rPr lang="en-US" err="1">
                <a:latin typeface="D-DIN"/>
              </a:rPr>
              <a:t>Σχεδόν</a:t>
            </a:r>
            <a:r>
              <a:rPr lang="en-US" dirty="0">
                <a:latin typeface="D-DIN"/>
              </a:rPr>
              <a:t> </a:t>
            </a:r>
            <a:r>
              <a:rPr lang="en-US" err="1">
                <a:latin typeface="D-DIN"/>
              </a:rPr>
              <a:t>έν</a:t>
            </a:r>
            <a:r>
              <a:rPr lang="en-US" dirty="0">
                <a:latin typeface="D-DIN"/>
              </a:rPr>
              <a:t>ας </a:t>
            </a:r>
            <a:r>
              <a:rPr lang="en-US" err="1">
                <a:latin typeface="D-DIN"/>
              </a:rPr>
              <a:t>στους</a:t>
            </a:r>
            <a:r>
              <a:rPr lang="en-US" dirty="0">
                <a:latin typeface="D-DIN"/>
              </a:rPr>
              <a:t> </a:t>
            </a:r>
            <a:r>
              <a:rPr lang="en-US" err="1">
                <a:latin typeface="D-DIN"/>
              </a:rPr>
              <a:t>τρεις</a:t>
            </a:r>
            <a:r>
              <a:rPr lang="en-US" dirty="0">
                <a:latin typeface="D-DIN"/>
              </a:rPr>
              <a:t> </a:t>
            </a:r>
            <a:r>
              <a:rPr lang="en-US" err="1">
                <a:latin typeface="D-DIN"/>
              </a:rPr>
              <a:t>φοιτητές</a:t>
            </a:r>
            <a:r>
              <a:rPr lang="en-US" dirty="0">
                <a:latin typeface="D-DIN"/>
              </a:rPr>
              <a:t> και </a:t>
            </a:r>
            <a:r>
              <a:rPr lang="en-US" err="1">
                <a:latin typeface="D-DIN"/>
              </a:rPr>
              <a:t>το</a:t>
            </a:r>
            <a:r>
              <a:rPr lang="en-US" dirty="0">
                <a:latin typeface="D-DIN"/>
              </a:rPr>
              <a:t> π</a:t>
            </a:r>
            <a:r>
              <a:rPr lang="en-US" err="1">
                <a:latin typeface="D-DIN"/>
              </a:rPr>
              <a:t>ροσω</a:t>
            </a:r>
            <a:r>
              <a:rPr lang="en-US" dirty="0">
                <a:latin typeface="D-DIN"/>
              </a:rPr>
              <a:t>π</a:t>
            </a:r>
            <a:r>
              <a:rPr lang="en-US" err="1">
                <a:latin typeface="D-DIN"/>
              </a:rPr>
              <a:t>ικό</a:t>
            </a:r>
            <a:r>
              <a:rPr lang="en-US" dirty="0">
                <a:latin typeface="D-DIN"/>
              </a:rPr>
              <a:t> </a:t>
            </a:r>
            <a:r>
              <a:rPr lang="en-US" err="1">
                <a:latin typeface="D-DIN"/>
              </a:rPr>
              <a:t>δηλώνουν</a:t>
            </a:r>
            <a:r>
              <a:rPr lang="en-US" dirty="0">
                <a:latin typeface="D-DIN"/>
              </a:rPr>
              <a:t> </a:t>
            </a:r>
            <a:r>
              <a:rPr lang="en-US" err="1">
                <a:latin typeface="D-DIN"/>
              </a:rPr>
              <a:t>ότι</a:t>
            </a:r>
            <a:r>
              <a:rPr lang="en-US" dirty="0">
                <a:latin typeface="D-DIN"/>
              </a:rPr>
              <a:t> </a:t>
            </a:r>
            <a:r>
              <a:rPr lang="en-US" err="1">
                <a:latin typeface="D-DIN"/>
              </a:rPr>
              <a:t>έχουν</a:t>
            </a:r>
            <a:r>
              <a:rPr lang="en-US" dirty="0">
                <a:latin typeface="D-DIN"/>
              </a:rPr>
              <a:t> β</a:t>
            </a:r>
            <a:r>
              <a:rPr lang="en-US" err="1">
                <a:latin typeface="D-DIN"/>
              </a:rPr>
              <a:t>ιώσει</a:t>
            </a:r>
            <a:r>
              <a:rPr lang="en-US" dirty="0">
                <a:latin typeface="D-DIN"/>
              </a:rPr>
              <a:t> </a:t>
            </a:r>
            <a:r>
              <a:rPr lang="en-US" err="1">
                <a:latin typeface="D-DIN"/>
              </a:rPr>
              <a:t>σεξου</a:t>
            </a:r>
            <a:r>
              <a:rPr lang="en-US" dirty="0">
                <a:latin typeface="D-DIN"/>
              </a:rPr>
              <a:t>α</a:t>
            </a:r>
            <a:r>
              <a:rPr lang="en-US" err="1">
                <a:latin typeface="D-DIN"/>
              </a:rPr>
              <a:t>λική</a:t>
            </a:r>
            <a:r>
              <a:rPr lang="en-US" dirty="0">
                <a:latin typeface="D-DIN"/>
              </a:rPr>
              <a:t> πα</a:t>
            </a:r>
            <a:r>
              <a:rPr lang="en-US" err="1">
                <a:latin typeface="D-DIN"/>
              </a:rPr>
              <a:t>ρενόχληση</a:t>
            </a:r>
            <a:r>
              <a:rPr lang="en-US" dirty="0">
                <a:latin typeface="D-DIN"/>
              </a:rPr>
              <a:t> </a:t>
            </a:r>
            <a:r>
              <a:rPr lang="en-US" err="1">
                <a:latin typeface="D-DIN"/>
              </a:rPr>
              <a:t>στο</a:t>
            </a:r>
            <a:r>
              <a:rPr lang="en-US" dirty="0">
                <a:latin typeface="D-DIN"/>
              </a:rPr>
              <a:t> </a:t>
            </a:r>
            <a:r>
              <a:rPr lang="en-US" err="1">
                <a:latin typeface="D-DIN"/>
              </a:rPr>
              <a:t>ίδρυμά</a:t>
            </a:r>
            <a:r>
              <a:rPr lang="en-US" dirty="0">
                <a:latin typeface="D-DIN"/>
              </a:rPr>
              <a:t> </a:t>
            </a:r>
            <a:r>
              <a:rPr lang="en-US" err="1">
                <a:latin typeface="D-DIN"/>
              </a:rPr>
              <a:t>τους</a:t>
            </a:r>
            <a:r>
              <a:rPr lang="en-US" dirty="0">
                <a:latin typeface="D-DIN"/>
              </a:rPr>
              <a:t> (31%)</a:t>
            </a:r>
          </a:p>
          <a:p>
            <a:endParaRPr lang="en-US" dirty="0"/>
          </a:p>
          <a:p>
            <a:r>
              <a:rPr lang="en-US" dirty="0" err="1">
                <a:latin typeface="D-DIN"/>
              </a:rPr>
              <a:t>Σημείωση</a:t>
            </a:r>
            <a:r>
              <a:rPr lang="en-US" dirty="0">
                <a:latin typeface="D-DIN"/>
              </a:rPr>
              <a:t>: Η </a:t>
            </a:r>
            <a:r>
              <a:rPr lang="en-US" dirty="0" err="1">
                <a:latin typeface="D-DIN"/>
              </a:rPr>
              <a:t>έρευν</a:t>
            </a:r>
            <a:r>
              <a:rPr lang="en-US" dirty="0">
                <a:latin typeface="D-DIN"/>
              </a:rPr>
              <a:t>α </a:t>
            </a:r>
            <a:r>
              <a:rPr lang="en-US" dirty="0" err="1">
                <a:latin typeface="D-DIN"/>
              </a:rPr>
              <a:t>UniSAFE</a:t>
            </a:r>
            <a:r>
              <a:rPr lang="en-US" dirty="0">
                <a:latin typeface="D-DIN"/>
              </a:rPr>
              <a:t> π</a:t>
            </a:r>
            <a:r>
              <a:rPr lang="en-US" dirty="0" err="1">
                <a:latin typeface="D-DIN"/>
              </a:rPr>
              <a:t>ροσφέρει</a:t>
            </a:r>
            <a:r>
              <a:rPr lang="en-US" dirty="0">
                <a:latin typeface="D-DIN"/>
              </a:rPr>
              <a:t> </a:t>
            </a:r>
            <a:r>
              <a:rPr lang="en-US" dirty="0" err="1">
                <a:latin typeface="D-DIN"/>
              </a:rPr>
              <a:t>τη</a:t>
            </a:r>
            <a:r>
              <a:rPr lang="en-US" dirty="0">
                <a:latin typeface="D-DIN"/>
              </a:rPr>
              <a:t> </a:t>
            </a:r>
            <a:r>
              <a:rPr lang="en-US" dirty="0" err="1">
                <a:latin typeface="D-DIN"/>
              </a:rPr>
              <a:t>δυν</a:t>
            </a:r>
            <a:r>
              <a:rPr lang="en-US" dirty="0">
                <a:latin typeface="D-DIN"/>
              </a:rPr>
              <a:t>α</a:t>
            </a:r>
            <a:r>
              <a:rPr lang="en-US" dirty="0" err="1">
                <a:latin typeface="D-DIN"/>
              </a:rPr>
              <a:t>τότητ</a:t>
            </a:r>
            <a:r>
              <a:rPr lang="en-US" dirty="0">
                <a:latin typeface="D-DIN"/>
              </a:rPr>
              <a:t>α να ανα</a:t>
            </a:r>
            <a:r>
              <a:rPr lang="en-US" dirty="0" err="1">
                <a:latin typeface="D-DIN"/>
              </a:rPr>
              <a:t>λύοντ</a:t>
            </a:r>
            <a:r>
              <a:rPr lang="en-US" dirty="0">
                <a:latin typeface="D-DIN"/>
              </a:rPr>
              <a:t>αι τα </a:t>
            </a:r>
            <a:r>
              <a:rPr lang="en-US" dirty="0" err="1">
                <a:latin typeface="D-DIN"/>
              </a:rPr>
              <a:t>δεδομέν</a:t>
            </a:r>
            <a:r>
              <a:rPr lang="en-US" dirty="0">
                <a:latin typeface="D-DIN"/>
              </a:rPr>
              <a:t>α </a:t>
            </a:r>
            <a:r>
              <a:rPr lang="en-US" dirty="0" err="1">
                <a:latin typeface="D-DIN"/>
              </a:rPr>
              <a:t>με</a:t>
            </a:r>
            <a:r>
              <a:rPr lang="en-US" dirty="0">
                <a:latin typeface="D-DIN"/>
              </a:rPr>
              <a:t> β</a:t>
            </a:r>
            <a:r>
              <a:rPr lang="en-US" dirty="0" err="1">
                <a:latin typeface="D-DIN"/>
              </a:rPr>
              <a:t>άση</a:t>
            </a:r>
            <a:r>
              <a:rPr lang="en-US" dirty="0">
                <a:latin typeface="D-DIN"/>
              </a:rPr>
              <a:t> </a:t>
            </a:r>
            <a:r>
              <a:rPr lang="en-US" dirty="0" err="1">
                <a:latin typeface="D-DIN"/>
              </a:rPr>
              <a:t>διάφορους</a:t>
            </a:r>
            <a:r>
              <a:rPr lang="en-US" dirty="0">
                <a:latin typeface="D-DIN"/>
              </a:rPr>
              <a:t> </a:t>
            </a:r>
            <a:r>
              <a:rPr lang="en-US" dirty="0" err="1">
                <a:latin typeface="D-DIN"/>
              </a:rPr>
              <a:t>σεξου</a:t>
            </a:r>
            <a:r>
              <a:rPr lang="en-US" dirty="0">
                <a:latin typeface="D-DIN"/>
              </a:rPr>
              <a:t>α</a:t>
            </a:r>
            <a:r>
              <a:rPr lang="en-US" dirty="0" err="1">
                <a:latin typeface="D-DIN"/>
              </a:rPr>
              <a:t>λικούς</a:t>
            </a:r>
            <a:r>
              <a:rPr lang="en-US" dirty="0">
                <a:latin typeface="D-DIN"/>
              </a:rPr>
              <a:t> π</a:t>
            </a:r>
            <a:r>
              <a:rPr lang="en-US" dirty="0" err="1">
                <a:latin typeface="D-DIN"/>
              </a:rPr>
              <a:t>ροσ</a:t>
            </a:r>
            <a:r>
              <a:rPr lang="en-US" dirty="0">
                <a:latin typeface="D-DIN"/>
              </a:rPr>
              <a:t>ανα</a:t>
            </a:r>
            <a:r>
              <a:rPr lang="en-US" dirty="0" err="1">
                <a:latin typeface="D-DIN"/>
              </a:rPr>
              <a:t>τολισμούς</a:t>
            </a:r>
            <a:r>
              <a:rPr lang="en-US" dirty="0">
                <a:latin typeface="D-DIN"/>
              </a:rPr>
              <a:t> και τα</a:t>
            </a:r>
            <a:r>
              <a:rPr lang="en-US" dirty="0" err="1">
                <a:latin typeface="D-DIN"/>
              </a:rPr>
              <a:t>υτότητες</a:t>
            </a:r>
            <a:r>
              <a:rPr lang="en-US" dirty="0">
                <a:latin typeface="D-DIN"/>
              </a:rPr>
              <a:t> </a:t>
            </a:r>
            <a:r>
              <a:rPr lang="en-US" dirty="0" err="1">
                <a:latin typeface="D-DIN"/>
              </a:rPr>
              <a:t>φύλου</a:t>
            </a:r>
            <a:r>
              <a:rPr lang="en-US" dirty="0">
                <a:latin typeface="D-DIN"/>
              </a:rPr>
              <a:t>, επ</a:t>
            </a:r>
            <a:r>
              <a:rPr lang="en-US" dirty="0" err="1">
                <a:latin typeface="D-DIN"/>
              </a:rPr>
              <a:t>ιτρέ</a:t>
            </a:r>
            <a:r>
              <a:rPr lang="en-US" dirty="0">
                <a:latin typeface="D-DIN"/>
              </a:rPr>
              <a:t>π</a:t>
            </a:r>
            <a:r>
              <a:rPr lang="en-US" dirty="0" err="1">
                <a:latin typeface="D-DIN"/>
              </a:rPr>
              <a:t>οντ</a:t>
            </a:r>
            <a:r>
              <a:rPr lang="en-US" dirty="0">
                <a:latin typeface="D-DIN"/>
              </a:rPr>
              <a:t>ας </a:t>
            </a:r>
            <a:r>
              <a:rPr lang="en-US" dirty="0" err="1">
                <a:latin typeface="D-DIN"/>
              </a:rPr>
              <a:t>τη</a:t>
            </a:r>
            <a:r>
              <a:rPr lang="en-US" dirty="0">
                <a:latin typeface="D-DIN"/>
              </a:rPr>
              <a:t> βα</a:t>
            </a:r>
            <a:r>
              <a:rPr lang="en-US" dirty="0" err="1">
                <a:latin typeface="D-DIN"/>
              </a:rPr>
              <a:t>θύτερη</a:t>
            </a:r>
            <a:r>
              <a:rPr lang="en-US" dirty="0">
                <a:latin typeface="D-DIN"/>
              </a:rPr>
              <a:t> κατα</a:t>
            </a:r>
            <a:r>
              <a:rPr lang="en-US" dirty="0" err="1">
                <a:latin typeface="D-DIN"/>
              </a:rPr>
              <a:t>νόηση</a:t>
            </a:r>
            <a:r>
              <a:rPr lang="en-US" dirty="0">
                <a:latin typeface="D-DIN"/>
              </a:rPr>
              <a:t> </a:t>
            </a:r>
            <a:r>
              <a:rPr lang="en-US" dirty="0" err="1">
                <a:latin typeface="D-DIN"/>
              </a:rPr>
              <a:t>της</a:t>
            </a:r>
            <a:r>
              <a:rPr lang="en-US" dirty="0">
                <a:latin typeface="D-DIN"/>
              </a:rPr>
              <a:t> </a:t>
            </a:r>
            <a:r>
              <a:rPr lang="en-US" dirty="0" err="1">
                <a:latin typeface="D-DIN"/>
              </a:rPr>
              <a:t>σχέσης</a:t>
            </a:r>
            <a:r>
              <a:rPr lang="en-US" dirty="0">
                <a:latin typeface="D-DIN"/>
              </a:rPr>
              <a:t> </a:t>
            </a:r>
            <a:r>
              <a:rPr lang="en-US" dirty="0" err="1">
                <a:latin typeface="D-DIN"/>
              </a:rPr>
              <a:t>μετ</a:t>
            </a:r>
            <a:r>
              <a:rPr lang="en-US" dirty="0">
                <a:latin typeface="D-DIN"/>
              </a:rPr>
              <a:t>α</a:t>
            </a:r>
            <a:r>
              <a:rPr lang="en-US" dirty="0" err="1">
                <a:latin typeface="D-DIN"/>
              </a:rPr>
              <a:t>ξύ</a:t>
            </a:r>
            <a:r>
              <a:rPr lang="en-US" dirty="0">
                <a:latin typeface="D-DIN"/>
              </a:rPr>
              <a:t> </a:t>
            </a:r>
            <a:r>
              <a:rPr lang="en-US" dirty="0" err="1">
                <a:latin typeface="D-DIN"/>
              </a:rPr>
              <a:t>του</a:t>
            </a:r>
            <a:r>
              <a:rPr lang="en-US" dirty="0">
                <a:latin typeface="D-DIN"/>
              </a:rPr>
              <a:t> </a:t>
            </a:r>
            <a:r>
              <a:rPr lang="en-US" dirty="0" err="1">
                <a:latin typeface="D-DIN"/>
              </a:rPr>
              <a:t>σεξου</a:t>
            </a:r>
            <a:r>
              <a:rPr lang="en-US" dirty="0">
                <a:latin typeface="D-DIN"/>
              </a:rPr>
              <a:t>α</a:t>
            </a:r>
            <a:r>
              <a:rPr lang="en-US" dirty="0" err="1">
                <a:latin typeface="D-DIN"/>
              </a:rPr>
              <a:t>λικού</a:t>
            </a:r>
            <a:r>
              <a:rPr lang="en-US" dirty="0">
                <a:latin typeface="D-DIN"/>
              </a:rPr>
              <a:t> π</a:t>
            </a:r>
            <a:r>
              <a:rPr lang="en-US" dirty="0" err="1">
                <a:latin typeface="D-DIN"/>
              </a:rPr>
              <a:t>ροσ</a:t>
            </a:r>
            <a:r>
              <a:rPr lang="en-US" dirty="0">
                <a:latin typeface="D-DIN"/>
              </a:rPr>
              <a:t>ανα</a:t>
            </a:r>
            <a:r>
              <a:rPr lang="en-US" dirty="0" err="1">
                <a:latin typeface="D-DIN"/>
              </a:rPr>
              <a:t>τολισμού</a:t>
            </a:r>
            <a:r>
              <a:rPr lang="en-US" dirty="0">
                <a:latin typeface="D-DIN"/>
              </a:rPr>
              <a:t>, </a:t>
            </a:r>
            <a:r>
              <a:rPr lang="en-US" dirty="0" err="1">
                <a:latin typeface="D-DIN"/>
              </a:rPr>
              <a:t>της</a:t>
            </a:r>
            <a:r>
              <a:rPr lang="en-US" dirty="0">
                <a:latin typeface="D-DIN"/>
              </a:rPr>
              <a:t> τα</a:t>
            </a:r>
            <a:r>
              <a:rPr lang="en-US" dirty="0" err="1">
                <a:latin typeface="D-DIN"/>
              </a:rPr>
              <a:t>υτότητ</a:t>
            </a:r>
            <a:r>
              <a:rPr lang="en-US" dirty="0">
                <a:latin typeface="D-DIN"/>
              </a:rPr>
              <a:t>ας </a:t>
            </a:r>
            <a:r>
              <a:rPr lang="en-US" dirty="0" err="1">
                <a:latin typeface="D-DIN"/>
              </a:rPr>
              <a:t>φύλου</a:t>
            </a:r>
            <a:r>
              <a:rPr lang="en-US" dirty="0">
                <a:latin typeface="D-DIN"/>
              </a:rPr>
              <a:t> και </a:t>
            </a:r>
            <a:r>
              <a:rPr lang="en-US" dirty="0" err="1">
                <a:latin typeface="D-DIN"/>
              </a:rPr>
              <a:t>των</a:t>
            </a:r>
            <a:r>
              <a:rPr lang="en-US" dirty="0">
                <a:latin typeface="D-DIN"/>
              </a:rPr>
              <a:t> </a:t>
            </a:r>
            <a:r>
              <a:rPr lang="en-US" dirty="0" err="1">
                <a:latin typeface="D-DIN"/>
              </a:rPr>
              <a:t>εμ</a:t>
            </a:r>
            <a:r>
              <a:rPr lang="en-US" dirty="0">
                <a:latin typeface="D-DIN"/>
              </a:rPr>
              <a:t>π</a:t>
            </a:r>
            <a:r>
              <a:rPr lang="en-US" dirty="0" err="1">
                <a:latin typeface="D-DIN"/>
              </a:rPr>
              <a:t>ειριών</a:t>
            </a:r>
            <a:r>
              <a:rPr lang="en-US" dirty="0">
                <a:latin typeface="D-DIN"/>
              </a:rPr>
              <a:t> </a:t>
            </a:r>
            <a:r>
              <a:rPr lang="en-US" dirty="0" err="1">
                <a:latin typeface="D-DIN"/>
              </a:rPr>
              <a:t>έμφυλης</a:t>
            </a:r>
            <a:r>
              <a:rPr lang="en-US" dirty="0">
                <a:latin typeface="D-DIN"/>
              </a:rPr>
              <a:t> βίας. Τα απ</a:t>
            </a:r>
            <a:r>
              <a:rPr lang="en-US" dirty="0" err="1">
                <a:latin typeface="D-DIN"/>
              </a:rPr>
              <a:t>οτελέσμ</a:t>
            </a:r>
            <a:r>
              <a:rPr lang="en-US" dirty="0">
                <a:latin typeface="D-DIN"/>
              </a:rPr>
              <a:t>ατα </a:t>
            </a:r>
            <a:r>
              <a:rPr lang="en-US" dirty="0" err="1">
                <a:latin typeface="D-DIN"/>
              </a:rPr>
              <a:t>της</a:t>
            </a:r>
            <a:r>
              <a:rPr lang="en-US" dirty="0">
                <a:latin typeface="D-DIN"/>
              </a:rPr>
              <a:t> </a:t>
            </a:r>
            <a:r>
              <a:rPr lang="en-US" dirty="0" err="1">
                <a:latin typeface="D-DIN"/>
              </a:rPr>
              <a:t>έρευν</a:t>
            </a:r>
            <a:r>
              <a:rPr lang="en-US" dirty="0">
                <a:latin typeface="D-DIN"/>
              </a:rPr>
              <a:t>ας πα</a:t>
            </a:r>
            <a:r>
              <a:rPr lang="en-US" dirty="0" err="1">
                <a:latin typeface="D-DIN"/>
              </a:rPr>
              <a:t>ρέχουν</a:t>
            </a:r>
            <a:r>
              <a:rPr lang="en-US" dirty="0">
                <a:latin typeface="D-DIN"/>
              </a:rPr>
              <a:t> </a:t>
            </a:r>
            <a:r>
              <a:rPr lang="en-US" dirty="0" err="1">
                <a:latin typeface="D-DIN"/>
              </a:rPr>
              <a:t>εκτιμήσεις</a:t>
            </a:r>
            <a:r>
              <a:rPr lang="en-US" dirty="0">
                <a:latin typeface="D-DIN"/>
              </a:rPr>
              <a:t> </a:t>
            </a:r>
            <a:r>
              <a:rPr lang="en-US" dirty="0" err="1">
                <a:latin typeface="D-DIN"/>
              </a:rPr>
              <a:t>γι</a:t>
            </a:r>
            <a:r>
              <a:rPr lang="en-US" dirty="0">
                <a:latin typeface="D-DIN"/>
              </a:rPr>
              <a:t>α </a:t>
            </a:r>
            <a:r>
              <a:rPr lang="en-US" dirty="0" err="1">
                <a:latin typeface="D-DIN"/>
              </a:rPr>
              <a:t>τις</a:t>
            </a:r>
            <a:r>
              <a:rPr lang="en-US" dirty="0">
                <a:latin typeface="D-DIN"/>
              </a:rPr>
              <a:t> κα</a:t>
            </a:r>
            <a:r>
              <a:rPr lang="en-US" dirty="0" err="1">
                <a:latin typeface="D-DIN"/>
              </a:rPr>
              <a:t>τηγορίες</a:t>
            </a:r>
            <a:r>
              <a:rPr lang="en-US" dirty="0">
                <a:latin typeface="D-DIN"/>
              </a:rPr>
              <a:t> LGBQ+, </a:t>
            </a:r>
            <a:r>
              <a:rPr lang="en-US" dirty="0" err="1">
                <a:latin typeface="D-DIN"/>
              </a:rPr>
              <a:t>μη</a:t>
            </a:r>
            <a:r>
              <a:rPr lang="en-US" dirty="0">
                <a:latin typeface="D-DIN"/>
              </a:rPr>
              <a:t> </a:t>
            </a:r>
            <a:r>
              <a:rPr lang="en-US" dirty="0" err="1">
                <a:latin typeface="D-DIN"/>
              </a:rPr>
              <a:t>δυ</a:t>
            </a:r>
            <a:r>
              <a:rPr lang="en-US" dirty="0">
                <a:latin typeface="D-DIN"/>
              </a:rPr>
              <a:t>α</a:t>
            </a:r>
            <a:r>
              <a:rPr lang="en-US" dirty="0" err="1">
                <a:latin typeface="D-DIN"/>
              </a:rPr>
              <a:t>δικά</a:t>
            </a:r>
            <a:r>
              <a:rPr lang="en-US" dirty="0">
                <a:latin typeface="D-DIN"/>
              </a:rPr>
              <a:t>, </a:t>
            </a:r>
            <a:r>
              <a:rPr lang="en-US" dirty="0" err="1">
                <a:latin typeface="D-DIN"/>
              </a:rPr>
              <a:t>ίντερσεξ</a:t>
            </a:r>
            <a:r>
              <a:rPr lang="en-US" dirty="0">
                <a:latin typeface="D-DIN"/>
              </a:rPr>
              <a:t> και </a:t>
            </a:r>
            <a:r>
              <a:rPr lang="en-US" dirty="0" err="1">
                <a:latin typeface="D-DIN"/>
              </a:rPr>
              <a:t>τρ</a:t>
            </a:r>
            <a:r>
              <a:rPr lang="en-US" dirty="0">
                <a:latin typeface="D-DIN"/>
              </a:rPr>
              <a:t>α</a:t>
            </a:r>
            <a:r>
              <a:rPr lang="en-US" dirty="0" err="1">
                <a:latin typeface="D-DIN"/>
              </a:rPr>
              <a:t>νς</a:t>
            </a:r>
            <a:r>
              <a:rPr lang="en-US" dirty="0">
                <a:latin typeface="D-DIN"/>
              </a:rPr>
              <a:t> </a:t>
            </a:r>
            <a:r>
              <a:rPr lang="en-US" dirty="0" err="1">
                <a:latin typeface="D-DIN"/>
              </a:rPr>
              <a:t>άτομ</a:t>
            </a:r>
            <a:r>
              <a:rPr lang="en-US" dirty="0">
                <a:latin typeface="D-DIN"/>
              </a:rPr>
              <a:t>α. </a:t>
            </a:r>
            <a:r>
              <a:rPr lang="en-US" dirty="0" err="1">
                <a:latin typeface="D-DIN"/>
              </a:rPr>
              <a:t>Αυτή</a:t>
            </a:r>
            <a:r>
              <a:rPr lang="en-US" dirty="0">
                <a:latin typeface="D-DIN"/>
              </a:rPr>
              <a:t> η </a:t>
            </a:r>
            <a:r>
              <a:rPr lang="en-US" dirty="0" err="1">
                <a:latin typeface="D-DIN"/>
              </a:rPr>
              <a:t>δι</a:t>
            </a:r>
            <a:r>
              <a:rPr lang="en-US" dirty="0">
                <a:latin typeface="D-DIN"/>
              </a:rPr>
              <a:t>α</a:t>
            </a:r>
            <a:r>
              <a:rPr lang="en-US" dirty="0" err="1">
                <a:latin typeface="D-DIN"/>
              </a:rPr>
              <a:t>φορο</a:t>
            </a:r>
            <a:r>
              <a:rPr lang="en-US" dirty="0">
                <a:latin typeface="D-DIN"/>
              </a:rPr>
              <a:t>π</a:t>
            </a:r>
            <a:r>
              <a:rPr lang="en-US" dirty="0" err="1">
                <a:latin typeface="D-DIN"/>
              </a:rPr>
              <a:t>οίηση</a:t>
            </a:r>
            <a:r>
              <a:rPr lang="en-US" dirty="0">
                <a:latin typeface="D-DIN"/>
              </a:rPr>
              <a:t> πα</a:t>
            </a:r>
            <a:r>
              <a:rPr lang="en-US" dirty="0" err="1">
                <a:latin typeface="D-DIN"/>
              </a:rPr>
              <a:t>ρέχει</a:t>
            </a:r>
            <a:r>
              <a:rPr lang="en-US" dirty="0">
                <a:latin typeface="D-DIN"/>
              </a:rPr>
              <a:t> π</a:t>
            </a:r>
            <a:r>
              <a:rPr lang="en-US" dirty="0" err="1">
                <a:latin typeface="D-DIN"/>
              </a:rPr>
              <a:t>ιο</a:t>
            </a:r>
            <a:r>
              <a:rPr lang="en-US" dirty="0">
                <a:latin typeface="D-DIN"/>
              </a:rPr>
              <a:t> </a:t>
            </a:r>
            <a:r>
              <a:rPr lang="en-US" dirty="0" err="1">
                <a:latin typeface="D-DIN"/>
              </a:rPr>
              <a:t>λε</a:t>
            </a:r>
            <a:r>
              <a:rPr lang="en-US" dirty="0">
                <a:latin typeface="D-DIN"/>
              </a:rPr>
              <a:t>π</a:t>
            </a:r>
            <a:r>
              <a:rPr lang="en-US" dirty="0" err="1">
                <a:latin typeface="D-DIN"/>
              </a:rPr>
              <a:t>τομερείς</a:t>
            </a:r>
            <a:r>
              <a:rPr lang="en-US" dirty="0">
                <a:latin typeface="D-DIN"/>
              </a:rPr>
              <a:t> </a:t>
            </a:r>
            <a:r>
              <a:rPr lang="en-US" dirty="0" err="1">
                <a:latin typeface="D-DIN"/>
              </a:rPr>
              <a:t>γνώσεις</a:t>
            </a:r>
            <a:r>
              <a:rPr lang="en-US" dirty="0">
                <a:latin typeface="D-DIN"/>
              </a:rPr>
              <a:t> και επ</a:t>
            </a:r>
            <a:r>
              <a:rPr lang="en-US" dirty="0" err="1">
                <a:latin typeface="D-DIN"/>
              </a:rPr>
              <a:t>ιτρέ</a:t>
            </a:r>
            <a:r>
              <a:rPr lang="en-US" dirty="0">
                <a:latin typeface="D-DIN"/>
              </a:rPr>
              <a:t>π</a:t>
            </a:r>
            <a:r>
              <a:rPr lang="en-US" dirty="0" err="1">
                <a:latin typeface="D-DIN"/>
              </a:rPr>
              <a:t>ει</a:t>
            </a:r>
            <a:r>
              <a:rPr lang="en-US" dirty="0">
                <a:latin typeface="D-DIN"/>
              </a:rPr>
              <a:t> </a:t>
            </a:r>
            <a:r>
              <a:rPr lang="en-US" dirty="0" err="1">
                <a:latin typeface="D-DIN"/>
              </a:rPr>
              <a:t>τη</a:t>
            </a:r>
            <a:r>
              <a:rPr lang="en-US" dirty="0">
                <a:latin typeface="D-DIN"/>
              </a:rPr>
              <a:t> </a:t>
            </a:r>
            <a:r>
              <a:rPr lang="en-US" dirty="0" err="1">
                <a:latin typeface="D-DIN"/>
              </a:rPr>
              <a:t>δι</a:t>
            </a:r>
            <a:r>
              <a:rPr lang="en-US" dirty="0">
                <a:latin typeface="D-DIN"/>
              </a:rPr>
              <a:t>α</a:t>
            </a:r>
            <a:r>
              <a:rPr lang="en-US" dirty="0" err="1">
                <a:latin typeface="D-DIN"/>
              </a:rPr>
              <a:t>τύ</a:t>
            </a:r>
            <a:r>
              <a:rPr lang="en-US" dirty="0">
                <a:latin typeface="D-DIN"/>
              </a:rPr>
              <a:t>π</a:t>
            </a:r>
            <a:r>
              <a:rPr lang="en-US" dirty="0" err="1">
                <a:latin typeface="D-DIN"/>
              </a:rPr>
              <a:t>ωση</a:t>
            </a:r>
            <a:r>
              <a:rPr lang="en-US" dirty="0">
                <a:latin typeface="D-DIN"/>
              </a:rPr>
              <a:t> </a:t>
            </a:r>
            <a:r>
              <a:rPr lang="en-US" dirty="0" err="1">
                <a:latin typeface="D-DIN"/>
              </a:rPr>
              <a:t>στοχευμένων</a:t>
            </a:r>
            <a:r>
              <a:rPr lang="en-US" dirty="0">
                <a:latin typeface="D-DIN"/>
              </a:rPr>
              <a:t> π</a:t>
            </a:r>
            <a:r>
              <a:rPr lang="en-US" dirty="0" err="1">
                <a:latin typeface="D-DIN"/>
              </a:rPr>
              <a:t>ροτάσεων</a:t>
            </a:r>
            <a:r>
              <a:rPr lang="en-US" dirty="0">
                <a:latin typeface="D-DIN"/>
              </a:rPr>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3902206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latin typeface="D-DIN"/>
              </a:rPr>
              <a:t>Το</a:t>
            </a:r>
            <a:r>
              <a:rPr lang="en-US">
                <a:latin typeface="D-DIN"/>
              </a:rPr>
              <a:t> π</a:t>
            </a:r>
            <a:r>
              <a:rPr lang="en-US" err="1">
                <a:latin typeface="D-DIN"/>
              </a:rPr>
              <a:t>ιο</a:t>
            </a:r>
            <a:r>
              <a:rPr lang="en-US">
                <a:latin typeface="D-DIN"/>
              </a:rPr>
              <a:t> α</a:t>
            </a:r>
            <a:r>
              <a:rPr lang="en-US" err="1">
                <a:latin typeface="D-DIN"/>
              </a:rPr>
              <a:t>νησυχητικό</a:t>
            </a:r>
            <a:r>
              <a:rPr lang="en-US">
                <a:latin typeface="D-DIN"/>
              </a:rPr>
              <a:t> είναι ότι μεταξύ των ερωτηθέντων που είχαν βιώσει έμφυλη βία, μόνο το 13% την κατήγγειλε.  Και εδώ έρχεται το ερώτημα, γιατί; Γιατί ένα τόσο χαμηλό ποσοστό αναφοράς; </a:t>
            </a:r>
            <a:endParaRPr lang="en-US"/>
          </a:p>
          <a:p>
            <a:r>
              <a:rPr lang="en-US" dirty="0" err="1">
                <a:latin typeface="D-DIN"/>
              </a:rPr>
              <a:t>Μετ</a:t>
            </a:r>
            <a:r>
              <a:rPr lang="en-US" dirty="0">
                <a:latin typeface="D-DIN"/>
              </a:rPr>
              <a:t>α</a:t>
            </a:r>
            <a:r>
              <a:rPr lang="en-US" dirty="0" err="1">
                <a:latin typeface="D-DIN"/>
              </a:rPr>
              <a:t>ξύ</a:t>
            </a:r>
            <a:r>
              <a:rPr lang="en-US" dirty="0">
                <a:latin typeface="D-DIN"/>
              </a:rPr>
              <a:t> </a:t>
            </a:r>
            <a:r>
              <a:rPr lang="en-US" dirty="0" err="1">
                <a:latin typeface="D-DIN"/>
              </a:rPr>
              <a:t>των</a:t>
            </a:r>
            <a:r>
              <a:rPr lang="en-US" dirty="0">
                <a:latin typeface="D-DIN"/>
              </a:rPr>
              <a:t> </a:t>
            </a:r>
            <a:r>
              <a:rPr lang="en-US" dirty="0" err="1">
                <a:latin typeface="D-DIN"/>
              </a:rPr>
              <a:t>λόγων</a:t>
            </a:r>
            <a:r>
              <a:rPr lang="en-US" dirty="0">
                <a:latin typeface="D-DIN"/>
              </a:rPr>
              <a:t> </a:t>
            </a:r>
            <a:r>
              <a:rPr lang="en-US" dirty="0" err="1">
                <a:latin typeface="D-DIN"/>
              </a:rPr>
              <a:t>γι</a:t>
            </a:r>
            <a:r>
              <a:rPr lang="en-US" dirty="0">
                <a:latin typeface="D-DIN"/>
              </a:rPr>
              <a:t>α </a:t>
            </a:r>
            <a:r>
              <a:rPr lang="en-US" dirty="0" err="1">
                <a:latin typeface="D-DIN"/>
              </a:rPr>
              <a:t>τους</a:t>
            </a:r>
            <a:r>
              <a:rPr lang="en-US" dirty="0">
                <a:latin typeface="D-DIN"/>
              </a:rPr>
              <a:t> οπ</a:t>
            </a:r>
            <a:r>
              <a:rPr lang="en-US" dirty="0" err="1">
                <a:latin typeface="D-DIN"/>
              </a:rPr>
              <a:t>οίους</a:t>
            </a:r>
            <a:r>
              <a:rPr lang="en-US" dirty="0">
                <a:latin typeface="D-DIN"/>
              </a:rPr>
              <a:t> </a:t>
            </a:r>
            <a:r>
              <a:rPr lang="en-US" dirty="0" err="1">
                <a:latin typeface="D-DIN"/>
              </a:rPr>
              <a:t>δεν</a:t>
            </a:r>
            <a:r>
              <a:rPr lang="en-US" dirty="0">
                <a:latin typeface="D-DIN"/>
              </a:rPr>
              <a:t> κατα</a:t>
            </a:r>
            <a:r>
              <a:rPr lang="en-US" dirty="0" err="1">
                <a:latin typeface="D-DIN"/>
              </a:rPr>
              <a:t>γγέλλουν</a:t>
            </a:r>
            <a:r>
              <a:rPr lang="en-US" dirty="0">
                <a:latin typeface="D-DIN"/>
              </a:rPr>
              <a:t> </a:t>
            </a:r>
            <a:r>
              <a:rPr lang="en-US" dirty="0" err="1">
                <a:latin typeface="D-DIN"/>
              </a:rPr>
              <a:t>γεγονότ</a:t>
            </a:r>
            <a:r>
              <a:rPr lang="en-US" dirty="0">
                <a:latin typeface="D-DIN"/>
              </a:rPr>
              <a:t>α </a:t>
            </a:r>
            <a:r>
              <a:rPr lang="en-US" dirty="0" err="1">
                <a:latin typeface="D-DIN"/>
              </a:rPr>
              <a:t>έμφυλης</a:t>
            </a:r>
            <a:r>
              <a:rPr lang="en-US" dirty="0">
                <a:latin typeface="D-DIN"/>
              </a:rPr>
              <a:t> βίας, </a:t>
            </a:r>
            <a:r>
              <a:rPr lang="en-US" dirty="0" err="1">
                <a:latin typeface="D-DIN"/>
              </a:rPr>
              <a:t>σύμφων</a:t>
            </a:r>
            <a:r>
              <a:rPr lang="en-US" dirty="0">
                <a:latin typeface="D-DIN"/>
              </a:rPr>
              <a:t>α </a:t>
            </a:r>
            <a:r>
              <a:rPr lang="en-US" dirty="0" err="1">
                <a:latin typeface="D-DIN"/>
              </a:rPr>
              <a:t>με</a:t>
            </a:r>
            <a:r>
              <a:rPr lang="en-US" dirty="0">
                <a:latin typeface="D-DIN"/>
              </a:rPr>
              <a:t> </a:t>
            </a:r>
            <a:r>
              <a:rPr lang="en-US" dirty="0" err="1">
                <a:latin typeface="D-DIN"/>
              </a:rPr>
              <a:t>την</a:t>
            </a:r>
            <a:r>
              <a:rPr lang="en-US" dirty="0">
                <a:latin typeface="D-DIN"/>
              </a:rPr>
              <a:t> </a:t>
            </a:r>
            <a:r>
              <a:rPr lang="en-US" dirty="0" err="1">
                <a:latin typeface="D-DIN"/>
              </a:rPr>
              <a:t>έρευν</a:t>
            </a:r>
            <a:r>
              <a:rPr lang="en-US" dirty="0">
                <a:latin typeface="D-DIN"/>
              </a:rPr>
              <a:t>α </a:t>
            </a:r>
            <a:r>
              <a:rPr lang="en-US" dirty="0" err="1">
                <a:latin typeface="D-DIN"/>
              </a:rPr>
              <a:t>της</a:t>
            </a:r>
            <a:r>
              <a:rPr lang="en-US" dirty="0">
                <a:latin typeface="D-DIN"/>
              </a:rPr>
              <a:t> </a:t>
            </a:r>
            <a:r>
              <a:rPr lang="en-US" dirty="0" err="1">
                <a:latin typeface="D-DIN"/>
              </a:rPr>
              <a:t>UniSAFE</a:t>
            </a:r>
            <a:r>
              <a:rPr lang="en-US" dirty="0">
                <a:latin typeface="D-DIN"/>
              </a:rPr>
              <a:t>, </a:t>
            </a:r>
            <a:r>
              <a:rPr lang="en-US" dirty="0" err="1">
                <a:latin typeface="D-DIN"/>
              </a:rPr>
              <a:t>σχεδόν</a:t>
            </a:r>
            <a:r>
              <a:rPr lang="en-US" dirty="0">
                <a:latin typeface="D-DIN"/>
              </a:rPr>
              <a:t> τα </a:t>
            </a:r>
            <a:r>
              <a:rPr lang="en-US" dirty="0" err="1">
                <a:latin typeface="D-DIN"/>
              </a:rPr>
              <a:t>μισά</a:t>
            </a:r>
            <a:r>
              <a:rPr lang="en-US" dirty="0">
                <a:latin typeface="D-DIN"/>
              </a:rPr>
              <a:t> από τα </a:t>
            </a:r>
            <a:r>
              <a:rPr lang="en-US" dirty="0" err="1">
                <a:latin typeface="D-DIN"/>
              </a:rPr>
              <a:t>θύμ</a:t>
            </a:r>
            <a:r>
              <a:rPr lang="en-US" dirty="0">
                <a:latin typeface="D-DIN"/>
              </a:rPr>
              <a:t>ατα (46%) </a:t>
            </a:r>
            <a:r>
              <a:rPr lang="en-US" dirty="0" err="1">
                <a:latin typeface="D-DIN"/>
              </a:rPr>
              <a:t>δήλωσ</a:t>
            </a:r>
            <a:r>
              <a:rPr lang="en-US" dirty="0">
                <a:latin typeface="D-DIN"/>
              </a:rPr>
              <a:t>αν </a:t>
            </a:r>
            <a:r>
              <a:rPr lang="en-US" dirty="0" err="1">
                <a:latin typeface="D-DIN"/>
              </a:rPr>
              <a:t>ότι</a:t>
            </a:r>
            <a:r>
              <a:rPr lang="en-US" dirty="0">
                <a:latin typeface="D-DIN"/>
              </a:rPr>
              <a:t> α</a:t>
            </a:r>
            <a:r>
              <a:rPr lang="en-US" dirty="0" err="1">
                <a:latin typeface="D-DIN"/>
              </a:rPr>
              <a:t>ισθάνοντ</a:t>
            </a:r>
            <a:r>
              <a:rPr lang="en-US" dirty="0">
                <a:latin typeface="D-DIN"/>
              </a:rPr>
              <a:t>αι αβέβαια </a:t>
            </a:r>
            <a:r>
              <a:rPr lang="en-US" dirty="0" err="1">
                <a:latin typeface="D-DIN"/>
              </a:rPr>
              <a:t>γι</a:t>
            </a:r>
            <a:r>
              <a:rPr lang="en-US" dirty="0">
                <a:latin typeface="D-DIN"/>
              </a:rPr>
              <a:t>α </a:t>
            </a:r>
            <a:r>
              <a:rPr lang="en-US" dirty="0" err="1">
                <a:latin typeface="D-DIN"/>
              </a:rPr>
              <a:t>το</a:t>
            </a:r>
            <a:r>
              <a:rPr lang="en-US" dirty="0">
                <a:latin typeface="D-DIN"/>
              </a:rPr>
              <a:t> αν η </a:t>
            </a:r>
            <a:r>
              <a:rPr lang="en-US" dirty="0" err="1">
                <a:latin typeface="D-DIN"/>
              </a:rPr>
              <a:t>συμ</a:t>
            </a:r>
            <a:r>
              <a:rPr lang="en-US" dirty="0">
                <a:latin typeface="D-DIN"/>
              </a:rPr>
              <a:t>π</a:t>
            </a:r>
            <a:r>
              <a:rPr lang="en-US" dirty="0" err="1">
                <a:latin typeface="D-DIN"/>
              </a:rPr>
              <a:t>εριφορά</a:t>
            </a:r>
            <a:r>
              <a:rPr lang="en-US" dirty="0">
                <a:latin typeface="D-DIN"/>
              </a:rPr>
              <a:t> </a:t>
            </a:r>
            <a:r>
              <a:rPr lang="en-US" dirty="0" err="1">
                <a:latin typeface="D-DIN"/>
              </a:rPr>
              <a:t>ήτ</a:t>
            </a:r>
            <a:r>
              <a:rPr lang="en-US" dirty="0">
                <a:latin typeface="D-DIN"/>
              </a:rPr>
              <a:t>αν α</a:t>
            </a:r>
            <a:r>
              <a:rPr lang="en-US" dirty="0" err="1">
                <a:latin typeface="D-DIN"/>
              </a:rPr>
              <a:t>ρκετά</a:t>
            </a:r>
            <a:r>
              <a:rPr lang="en-US" dirty="0">
                <a:latin typeface="D-DIN"/>
              </a:rPr>
              <a:t> </a:t>
            </a:r>
            <a:r>
              <a:rPr lang="en-US" dirty="0" err="1">
                <a:latin typeface="D-DIN"/>
              </a:rPr>
              <a:t>σο</a:t>
            </a:r>
            <a:r>
              <a:rPr lang="en-US" dirty="0">
                <a:latin typeface="D-DIN"/>
              </a:rPr>
              <a:t>βα</a:t>
            </a:r>
            <a:r>
              <a:rPr lang="en-US" dirty="0" err="1">
                <a:latin typeface="D-DIN"/>
              </a:rPr>
              <a:t>ρή</a:t>
            </a:r>
            <a:r>
              <a:rPr lang="en-US" dirty="0">
                <a:latin typeface="D-DIN"/>
              </a:rPr>
              <a:t> </a:t>
            </a:r>
            <a:r>
              <a:rPr lang="en-US" dirty="0" err="1">
                <a:latin typeface="D-DIN"/>
              </a:rPr>
              <a:t>ώστε</a:t>
            </a:r>
            <a:r>
              <a:rPr lang="en-US" dirty="0">
                <a:latin typeface="D-DIN"/>
              </a:rPr>
              <a:t> να </a:t>
            </a:r>
            <a:r>
              <a:rPr lang="en-US" dirty="0" err="1">
                <a:latin typeface="D-DIN"/>
              </a:rPr>
              <a:t>την</a:t>
            </a:r>
            <a:r>
              <a:rPr lang="en-US" dirty="0">
                <a:latin typeface="D-DIN"/>
              </a:rPr>
              <a:t> κατα</a:t>
            </a:r>
            <a:r>
              <a:rPr lang="en-US" dirty="0" err="1">
                <a:latin typeface="D-DIN"/>
              </a:rPr>
              <a:t>γγείλουν</a:t>
            </a:r>
            <a:r>
              <a:rPr lang="en-US" dirty="0">
                <a:latin typeface="D-DIN"/>
              </a:rPr>
              <a:t>. </a:t>
            </a:r>
            <a:r>
              <a:rPr lang="en-US" dirty="0" err="1">
                <a:latin typeface="D-DIN"/>
              </a:rPr>
              <a:t>Έν</a:t>
            </a:r>
            <a:r>
              <a:rPr lang="en-US" dirty="0">
                <a:latin typeface="D-DIN"/>
              </a:rPr>
              <a:t>ας </a:t>
            </a:r>
            <a:r>
              <a:rPr lang="en-US" dirty="0" err="1">
                <a:latin typeface="D-DIN"/>
              </a:rPr>
              <a:t>άλλος</a:t>
            </a:r>
            <a:r>
              <a:rPr lang="en-US" dirty="0">
                <a:latin typeface="D-DIN"/>
              </a:rPr>
              <a:t> </a:t>
            </a:r>
            <a:r>
              <a:rPr lang="en-US" dirty="0" err="1">
                <a:latin typeface="D-DIN"/>
              </a:rPr>
              <a:t>συχνός</a:t>
            </a:r>
            <a:r>
              <a:rPr lang="en-US" dirty="0">
                <a:latin typeface="D-DIN"/>
              </a:rPr>
              <a:t> </a:t>
            </a:r>
            <a:r>
              <a:rPr lang="en-US" dirty="0" err="1">
                <a:latin typeface="D-DIN"/>
              </a:rPr>
              <a:t>λόγος</a:t>
            </a:r>
            <a:r>
              <a:rPr lang="en-US" dirty="0">
                <a:latin typeface="D-DIN"/>
              </a:rPr>
              <a:t> </a:t>
            </a:r>
            <a:r>
              <a:rPr lang="en-US" dirty="0" err="1">
                <a:latin typeface="D-DIN"/>
              </a:rPr>
              <a:t>γι</a:t>
            </a:r>
            <a:r>
              <a:rPr lang="en-US" dirty="0">
                <a:latin typeface="D-DIN"/>
              </a:rPr>
              <a:t>α </a:t>
            </a:r>
            <a:r>
              <a:rPr lang="en-US" dirty="0" err="1">
                <a:latin typeface="D-DIN"/>
              </a:rPr>
              <a:t>τη</a:t>
            </a:r>
            <a:r>
              <a:rPr lang="en-US" dirty="0">
                <a:latin typeface="D-DIN"/>
              </a:rPr>
              <a:t> </a:t>
            </a:r>
            <a:r>
              <a:rPr lang="en-US" dirty="0" err="1">
                <a:latin typeface="D-DIN"/>
              </a:rPr>
              <a:t>μη</a:t>
            </a:r>
            <a:r>
              <a:rPr lang="en-US" dirty="0">
                <a:latin typeface="D-DIN"/>
              </a:rPr>
              <a:t> κατα</a:t>
            </a:r>
            <a:r>
              <a:rPr lang="en-US" dirty="0" err="1">
                <a:latin typeface="D-DIN"/>
              </a:rPr>
              <a:t>γγελί</a:t>
            </a:r>
            <a:r>
              <a:rPr lang="en-US" dirty="0">
                <a:latin typeface="D-DIN"/>
              </a:rPr>
              <a:t>α </a:t>
            </a:r>
            <a:r>
              <a:rPr lang="en-US" dirty="0" err="1">
                <a:latin typeface="D-DIN"/>
              </a:rPr>
              <a:t>ήτ</a:t>
            </a:r>
            <a:r>
              <a:rPr lang="en-US" dirty="0">
                <a:latin typeface="D-DIN"/>
              </a:rPr>
              <a:t>αν </a:t>
            </a:r>
            <a:r>
              <a:rPr lang="en-US" dirty="0" err="1">
                <a:latin typeface="D-DIN"/>
              </a:rPr>
              <a:t>ότι</a:t>
            </a:r>
            <a:r>
              <a:rPr lang="en-US" dirty="0">
                <a:latin typeface="D-DIN"/>
              </a:rPr>
              <a:t> τα </a:t>
            </a:r>
            <a:r>
              <a:rPr lang="en-US" dirty="0" err="1">
                <a:latin typeface="D-DIN"/>
              </a:rPr>
              <a:t>θύμ</a:t>
            </a:r>
            <a:r>
              <a:rPr lang="en-US" dirty="0">
                <a:latin typeface="D-DIN"/>
              </a:rPr>
              <a:t>ατα </a:t>
            </a:r>
            <a:r>
              <a:rPr lang="en-US" dirty="0" err="1">
                <a:latin typeface="D-DIN"/>
              </a:rPr>
              <a:t>δεν</a:t>
            </a:r>
            <a:r>
              <a:rPr lang="en-US" dirty="0">
                <a:latin typeface="D-DIN"/>
              </a:rPr>
              <a:t> ανα</a:t>
            </a:r>
            <a:r>
              <a:rPr lang="en-US" dirty="0" err="1">
                <a:latin typeface="D-DIN"/>
              </a:rPr>
              <a:t>γνωρίζουν</a:t>
            </a:r>
            <a:r>
              <a:rPr lang="en-US" dirty="0">
                <a:latin typeface="D-DIN"/>
              </a:rPr>
              <a:t> π</a:t>
            </a:r>
            <a:r>
              <a:rPr lang="en-US" dirty="0" err="1">
                <a:latin typeface="D-DIN"/>
              </a:rPr>
              <a:t>άντ</a:t>
            </a:r>
            <a:r>
              <a:rPr lang="en-US" dirty="0">
                <a:latin typeface="D-DIN"/>
              </a:rPr>
              <a:t>α </a:t>
            </a:r>
            <a:r>
              <a:rPr lang="en-US" dirty="0" err="1">
                <a:latin typeface="D-DIN"/>
              </a:rPr>
              <a:t>τη</a:t>
            </a:r>
            <a:r>
              <a:rPr lang="en-US" dirty="0">
                <a:latin typeface="D-DIN"/>
              </a:rPr>
              <a:t> </a:t>
            </a:r>
            <a:r>
              <a:rPr lang="en-US" dirty="0" err="1">
                <a:latin typeface="D-DIN"/>
              </a:rPr>
              <a:t>συμ</a:t>
            </a:r>
            <a:r>
              <a:rPr lang="en-US" dirty="0">
                <a:latin typeface="D-DIN"/>
              </a:rPr>
              <a:t>π</a:t>
            </a:r>
            <a:r>
              <a:rPr lang="en-US" dirty="0" err="1">
                <a:latin typeface="D-DIN"/>
              </a:rPr>
              <a:t>εριφορά</a:t>
            </a:r>
            <a:r>
              <a:rPr lang="en-US" dirty="0">
                <a:latin typeface="D-DIN"/>
              </a:rPr>
              <a:t> </a:t>
            </a:r>
            <a:r>
              <a:rPr lang="en-US" dirty="0" err="1">
                <a:latin typeface="D-DIN"/>
              </a:rPr>
              <a:t>ως</a:t>
            </a:r>
            <a:r>
              <a:rPr lang="en-US" dirty="0">
                <a:latin typeface="D-DIN"/>
              </a:rPr>
              <a:t> βία κα</a:t>
            </a:r>
            <a:r>
              <a:rPr lang="en-US" dirty="0" err="1">
                <a:latin typeface="D-DIN"/>
              </a:rPr>
              <a:t>τά</a:t>
            </a:r>
            <a:r>
              <a:rPr lang="en-US" dirty="0">
                <a:latin typeface="D-DIN"/>
              </a:rPr>
              <a:t> </a:t>
            </a:r>
            <a:r>
              <a:rPr lang="en-US" dirty="0" err="1">
                <a:latin typeface="D-DIN"/>
              </a:rPr>
              <a:t>τη</a:t>
            </a:r>
            <a:r>
              <a:rPr lang="en-US" dirty="0">
                <a:latin typeface="D-DIN"/>
              </a:rPr>
              <a:t> </a:t>
            </a:r>
            <a:r>
              <a:rPr lang="en-US" dirty="0" err="1">
                <a:latin typeface="D-DIN"/>
              </a:rPr>
              <a:t>στιγμή</a:t>
            </a:r>
            <a:r>
              <a:rPr lang="en-US" dirty="0">
                <a:latin typeface="D-DIN"/>
              </a:rPr>
              <a:t> </a:t>
            </a:r>
            <a:r>
              <a:rPr lang="en-US" dirty="0" err="1">
                <a:latin typeface="D-DIN"/>
              </a:rPr>
              <a:t>του</a:t>
            </a:r>
            <a:r>
              <a:rPr lang="en-US" dirty="0">
                <a:latin typeface="D-DIN"/>
              </a:rPr>
              <a:t> π</a:t>
            </a:r>
            <a:r>
              <a:rPr lang="en-US" dirty="0" err="1">
                <a:latin typeface="D-DIN"/>
              </a:rPr>
              <a:t>εριστ</a:t>
            </a:r>
            <a:r>
              <a:rPr lang="en-US" dirty="0">
                <a:latin typeface="D-DIN"/>
              </a:rPr>
              <a:t>α</a:t>
            </a:r>
            <a:r>
              <a:rPr lang="en-US" dirty="0" err="1">
                <a:latin typeface="D-DIN"/>
              </a:rPr>
              <a:t>τικού</a:t>
            </a:r>
            <a:r>
              <a:rPr lang="en-US" dirty="0">
                <a:latin typeface="D-DIN"/>
              </a:rPr>
              <a:t>, όπ</a:t>
            </a:r>
            <a:r>
              <a:rPr lang="en-US" dirty="0" err="1">
                <a:latin typeface="D-DIN"/>
              </a:rPr>
              <a:t>ως</a:t>
            </a:r>
            <a:r>
              <a:rPr lang="en-US" dirty="0">
                <a:latin typeface="D-DIN"/>
              </a:rPr>
              <a:t> α</a:t>
            </a:r>
            <a:r>
              <a:rPr lang="en-US" dirty="0" err="1">
                <a:latin typeface="D-DIN"/>
              </a:rPr>
              <a:t>νέφερε</a:t>
            </a:r>
            <a:r>
              <a:rPr lang="en-US" dirty="0">
                <a:latin typeface="D-DIN"/>
              </a:rPr>
              <a:t> </a:t>
            </a:r>
            <a:r>
              <a:rPr lang="en-US" dirty="0" err="1">
                <a:latin typeface="D-DIN"/>
              </a:rPr>
              <a:t>το</a:t>
            </a:r>
            <a:r>
              <a:rPr lang="en-US" dirty="0">
                <a:latin typeface="D-DIN"/>
              </a:rPr>
              <a:t> 31% </a:t>
            </a:r>
            <a:r>
              <a:rPr lang="en-US" dirty="0" err="1">
                <a:latin typeface="D-DIN"/>
              </a:rPr>
              <a:t>των</a:t>
            </a:r>
            <a:r>
              <a:rPr lang="en-US" dirty="0">
                <a:latin typeface="D-DIN"/>
              </a:rPr>
              <a:t> </a:t>
            </a:r>
            <a:r>
              <a:rPr lang="en-US" dirty="0" err="1">
                <a:latin typeface="D-DIN"/>
              </a:rPr>
              <a:t>θυμάτων</a:t>
            </a:r>
            <a:r>
              <a:rPr lang="en-US" dirty="0">
                <a:latin typeface="D-DIN"/>
              </a:rPr>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1704617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Η κατα</a:t>
            </a:r>
            <a:r>
              <a:rPr lang="en-US" dirty="0" err="1"/>
              <a:t>νόηση</a:t>
            </a:r>
            <a:r>
              <a:rPr lang="en-US" dirty="0"/>
              <a:t> </a:t>
            </a:r>
            <a:r>
              <a:rPr lang="en-US" dirty="0" err="1"/>
              <a:t>του</a:t>
            </a:r>
            <a:r>
              <a:rPr lang="en-US" dirty="0"/>
              <a:t> αντίκτυπου και των συνεπειών ήταν επίσης μια σημαντική πτυχή της έρευνας. Τα στοιχεία από την έρευνα UniSAFE δείχνουν ότι για το προσωπικό, τέτοιες εμπειρίες οδήγησαν σε μείωση της ικανοποίησης από την εργασία, μείωση της παραγωγικότητας της εργασίας και αύξηση της σκέψης να εγκαταλείψουν τον ακαδημαϊκό τομέα. </a:t>
            </a:r>
          </a:p>
          <a:p>
            <a:r>
              <a:rPr lang="en-US" dirty="0" err="1"/>
              <a:t>Γι</a:t>
            </a:r>
            <a:r>
              <a:rPr lang="en-US" dirty="0"/>
              <a:t>α </a:t>
            </a:r>
            <a:r>
              <a:rPr lang="en-US" dirty="0" err="1"/>
              <a:t>τους</a:t>
            </a:r>
            <a:r>
              <a:rPr lang="en-US" dirty="0"/>
              <a:t> </a:t>
            </a:r>
            <a:r>
              <a:rPr lang="en-US" dirty="0" err="1"/>
              <a:t>φοιτητές</a:t>
            </a:r>
            <a:r>
              <a:rPr lang="en-US" dirty="0"/>
              <a:t>, οι εμπειρίες έμφυλης βίας οδήγησαν σε απώλεια μαθημάτων, μειωμένα μαθησιακά επιτεύγματα, μεγαλύτερη απομάκρυνση από τους συμφοιτητές τους και δυσαρέσκεια για την πορεία </a:t>
            </a:r>
            <a:r>
              <a:rPr lang="en-US" dirty="0" err="1"/>
              <a:t>των</a:t>
            </a:r>
            <a:r>
              <a:rPr lang="en-US" dirty="0"/>
              <a:t> σπ</a:t>
            </a:r>
            <a:r>
              <a:rPr lang="en-US" dirty="0" err="1"/>
              <a:t>ουδών</a:t>
            </a:r>
            <a:r>
              <a:rPr lang="en-US" dirty="0"/>
              <a:t> </a:t>
            </a:r>
            <a:r>
              <a:rPr lang="en-US" dirty="0" err="1"/>
              <a:t>τους</a:t>
            </a:r>
            <a:r>
              <a:rPr lang="en-US" dirty="0"/>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11459376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err="1">
                <a:latin typeface="D-DIN"/>
              </a:rPr>
              <a:t>Αυτό</a:t>
            </a:r>
            <a:r>
              <a:rPr lang="en-GB">
                <a:latin typeface="D-DIN"/>
              </a:rPr>
              <a:t> π</a:t>
            </a:r>
            <a:r>
              <a:rPr lang="en-GB" err="1">
                <a:latin typeface="D-DIN"/>
              </a:rPr>
              <a:t>ου</a:t>
            </a:r>
            <a:r>
              <a:rPr lang="en-GB">
                <a:latin typeface="D-DIN"/>
              </a:rPr>
              <a:t> </a:t>
            </a:r>
            <a:r>
              <a:rPr lang="en-GB" err="1">
                <a:latin typeface="D-DIN"/>
              </a:rPr>
              <a:t>είν</a:t>
            </a:r>
            <a:r>
              <a:rPr lang="en-GB">
                <a:latin typeface="D-DIN"/>
              </a:rPr>
              <a:t>αι επίσης σημαντικό είναι να κατανοήσουμε τους παράγοντες που προκαλούν την </a:t>
            </a:r>
            <a:r>
              <a:rPr lang="en-GB">
                <a:effectLst/>
                <a:latin typeface="D-DIN"/>
              </a:rPr>
              <a:t>gbv. </a:t>
            </a:r>
            <a:r>
              <a:rPr lang="en-GB">
                <a:latin typeface="D-DIN"/>
              </a:rPr>
              <a:t>Όπως αναφέρθηκε προηγουμένως</a:t>
            </a:r>
            <a:r>
              <a:rPr lang="en-GB">
                <a:effectLst/>
                <a:latin typeface="D-DIN"/>
              </a:rPr>
              <a:t>, </a:t>
            </a:r>
            <a:r>
              <a:rPr lang="en-GB">
                <a:latin typeface="D-DIN"/>
              </a:rPr>
              <a:t>η ΓΒ είναι βαθιά ριζωμένη στις κοινωνικές και πολιτισμικές δομές</a:t>
            </a:r>
            <a:r>
              <a:rPr lang="en-GB">
                <a:effectLst/>
                <a:latin typeface="D-DIN"/>
              </a:rPr>
              <a:t>, </a:t>
            </a:r>
            <a:r>
              <a:rPr lang="en-GB">
                <a:latin typeface="D-DIN"/>
              </a:rPr>
              <a:t>τους κανόνες και τις αξίες που διέπουν την τριτοβάθμια εκπαίδευση και την κοινωνία γενικότερα και συχνά διαιωνίζεται από μια κουλτούρα άρνησης και σιωπής</a:t>
            </a:r>
            <a:r>
              <a:rPr lang="en-GB">
                <a:effectLst/>
                <a:latin typeface="D-DIN"/>
              </a:rPr>
              <a:t>. </a:t>
            </a:r>
            <a:r>
              <a:rPr lang="en-GB">
                <a:latin typeface="D-DIN"/>
              </a:rPr>
              <a:t>Η έμφυλη βία βασίζεται σε μια ανισορροπία δύναμης και ασκείται με σκοπό να ταπεινώσει και να κάνει ένα άτομο ή μια ομάδα ανθρώπων να αισθανθεί μειονεκτικά</a:t>
            </a:r>
            <a:endParaRPr lang="en-US">
              <a:latin typeface="D-DIN"/>
            </a:endParaRPr>
          </a:p>
          <a:p>
            <a:pPr algn="just"/>
            <a:r>
              <a:rPr lang="en-GB" dirty="0">
                <a:latin typeface="D-DIN"/>
              </a:rPr>
              <a:t> </a:t>
            </a:r>
          </a:p>
          <a:p>
            <a:pPr algn="just">
              <a:lnSpc>
                <a:spcPct val="114999"/>
              </a:lnSpc>
              <a:spcAft>
                <a:spcPts val="800"/>
              </a:spcAft>
            </a:pPr>
            <a:r>
              <a:rPr lang="en-GB" dirty="0" err="1">
                <a:latin typeface="D-DIN"/>
              </a:rPr>
              <a:t>Είν</a:t>
            </a:r>
            <a:r>
              <a:rPr lang="en-GB" dirty="0">
                <a:latin typeface="D-DIN"/>
              </a:rPr>
              <a:t>αι </a:t>
            </a:r>
            <a:r>
              <a:rPr lang="en-GB" dirty="0" err="1">
                <a:latin typeface="D-DIN"/>
              </a:rPr>
              <a:t>σημ</a:t>
            </a:r>
            <a:r>
              <a:rPr lang="en-GB" dirty="0">
                <a:latin typeface="D-DIN"/>
              </a:rPr>
              <a:t>α</a:t>
            </a:r>
            <a:r>
              <a:rPr lang="en-GB" dirty="0" err="1">
                <a:latin typeface="D-DIN"/>
              </a:rPr>
              <a:t>ντικό</a:t>
            </a:r>
            <a:r>
              <a:rPr lang="en-GB" dirty="0">
                <a:latin typeface="D-DIN"/>
              </a:rPr>
              <a:t> </a:t>
            </a:r>
            <a:r>
              <a:rPr lang="en-GB" dirty="0" err="1">
                <a:latin typeface="D-DIN"/>
              </a:rPr>
              <a:t>ότι</a:t>
            </a:r>
            <a:r>
              <a:rPr lang="en-GB" dirty="0">
                <a:latin typeface="D-DIN"/>
              </a:rPr>
              <a:t> </a:t>
            </a:r>
            <a:r>
              <a:rPr lang="en-GB" dirty="0" err="1">
                <a:latin typeface="D-DIN"/>
              </a:rPr>
              <a:t>οι</a:t>
            </a:r>
            <a:r>
              <a:rPr lang="en-GB" dirty="0">
                <a:latin typeface="D-DIN"/>
              </a:rPr>
              <a:t> α</a:t>
            </a:r>
            <a:r>
              <a:rPr lang="en-GB" dirty="0" err="1">
                <a:latin typeface="D-DIN"/>
              </a:rPr>
              <a:t>νισότητες</a:t>
            </a:r>
            <a:r>
              <a:rPr lang="en-GB" dirty="0">
                <a:latin typeface="D-DIN"/>
              </a:rPr>
              <a:t> </a:t>
            </a:r>
            <a:r>
              <a:rPr lang="en-GB" dirty="0" err="1">
                <a:latin typeface="D-DIN"/>
              </a:rPr>
              <a:t>εξουσί</a:t>
            </a:r>
            <a:r>
              <a:rPr lang="en-GB" dirty="0">
                <a:latin typeface="D-DIN"/>
              </a:rPr>
              <a:t>ας απ</a:t>
            </a:r>
            <a:r>
              <a:rPr lang="en-GB" dirty="0" err="1">
                <a:latin typeface="D-DIN"/>
              </a:rPr>
              <a:t>οτελούν</a:t>
            </a:r>
            <a:r>
              <a:rPr lang="en-GB" dirty="0">
                <a:latin typeface="D-DIN"/>
              </a:rPr>
              <a:t> </a:t>
            </a:r>
            <a:r>
              <a:rPr lang="en-GB" dirty="0" err="1">
                <a:latin typeface="D-DIN"/>
              </a:rPr>
              <a:t>κεντρική</a:t>
            </a:r>
            <a:r>
              <a:rPr lang="en-GB" dirty="0">
                <a:latin typeface="D-DIN"/>
              </a:rPr>
              <a:t> α</a:t>
            </a:r>
            <a:r>
              <a:rPr lang="en-GB" dirty="0" err="1">
                <a:latin typeface="D-DIN"/>
              </a:rPr>
              <a:t>ιτί</a:t>
            </a:r>
            <a:r>
              <a:rPr lang="en-GB" dirty="0">
                <a:latin typeface="D-DIN"/>
              </a:rPr>
              <a:t>α </a:t>
            </a:r>
            <a:r>
              <a:rPr lang="en-GB" dirty="0" err="1">
                <a:latin typeface="D-DIN"/>
              </a:rPr>
              <a:t>της</a:t>
            </a:r>
            <a:r>
              <a:rPr lang="en-GB" dirty="0">
                <a:latin typeface="D-DIN"/>
              </a:rPr>
              <a:t> βίας</a:t>
            </a:r>
            <a:r>
              <a:rPr lang="en-GB" dirty="0">
                <a:effectLst/>
                <a:latin typeface="D-DIN"/>
              </a:rPr>
              <a:t>. </a:t>
            </a:r>
            <a:r>
              <a:rPr lang="en-GB" dirty="0">
                <a:latin typeface="D-DIN"/>
              </a:rPr>
              <a:t>Επ</a:t>
            </a:r>
            <a:r>
              <a:rPr lang="en-GB" dirty="0" err="1">
                <a:latin typeface="D-DIN"/>
              </a:rPr>
              <a:t>ίσης</a:t>
            </a:r>
            <a:r>
              <a:rPr lang="en-GB" dirty="0">
                <a:effectLst/>
                <a:latin typeface="D-DIN"/>
              </a:rPr>
              <a:t>, </a:t>
            </a:r>
            <a:r>
              <a:rPr lang="en-GB" dirty="0">
                <a:latin typeface="D-DIN"/>
              </a:rPr>
              <a:t>η ΓΒ βία </a:t>
            </a:r>
            <a:r>
              <a:rPr lang="en-GB" dirty="0" err="1">
                <a:latin typeface="D-DIN"/>
              </a:rPr>
              <a:t>συνήθως</a:t>
            </a:r>
            <a:r>
              <a:rPr lang="en-GB" dirty="0">
                <a:latin typeface="D-DIN"/>
              </a:rPr>
              <a:t> </a:t>
            </a:r>
            <a:r>
              <a:rPr lang="en-GB" dirty="0" err="1">
                <a:latin typeface="D-DIN"/>
              </a:rPr>
              <a:t>δι</a:t>
            </a:r>
            <a:r>
              <a:rPr lang="en-GB" dirty="0">
                <a:latin typeface="D-DIN"/>
              </a:rPr>
              <a:t>α</a:t>
            </a:r>
            <a:r>
              <a:rPr lang="en-GB" dirty="0" err="1">
                <a:latin typeface="D-DIN"/>
              </a:rPr>
              <a:t>στ</a:t>
            </a:r>
            <a:r>
              <a:rPr lang="en-GB" dirty="0">
                <a:latin typeface="D-DIN"/>
              </a:rPr>
              <a:t>α</a:t>
            </a:r>
            <a:r>
              <a:rPr lang="en-GB" dirty="0" err="1">
                <a:latin typeface="D-DIN"/>
              </a:rPr>
              <a:t>υρώνετ</a:t>
            </a:r>
            <a:r>
              <a:rPr lang="en-GB" dirty="0">
                <a:latin typeface="D-DIN"/>
              </a:rPr>
              <a:t>αι </a:t>
            </a:r>
            <a:r>
              <a:rPr lang="en-GB" dirty="0" err="1">
                <a:latin typeface="D-DIN"/>
              </a:rPr>
              <a:t>με</a:t>
            </a:r>
            <a:r>
              <a:rPr lang="en-GB" dirty="0">
                <a:latin typeface="D-DIN"/>
              </a:rPr>
              <a:t> </a:t>
            </a:r>
            <a:r>
              <a:rPr lang="en-GB" dirty="0" err="1">
                <a:latin typeface="D-DIN"/>
              </a:rPr>
              <a:t>άλλους</a:t>
            </a:r>
            <a:r>
              <a:rPr lang="en-GB" dirty="0">
                <a:latin typeface="D-DIN"/>
              </a:rPr>
              <a:t> </a:t>
            </a:r>
            <a:r>
              <a:rPr lang="en-GB" dirty="0" err="1">
                <a:latin typeface="D-DIN"/>
              </a:rPr>
              <a:t>λόγους</a:t>
            </a:r>
            <a:r>
              <a:rPr lang="en-GB" dirty="0">
                <a:latin typeface="D-DIN"/>
              </a:rPr>
              <a:t> καταπ</a:t>
            </a:r>
            <a:r>
              <a:rPr lang="en-GB" dirty="0" err="1">
                <a:latin typeface="D-DIN"/>
              </a:rPr>
              <a:t>ίεσης</a:t>
            </a:r>
            <a:r>
              <a:rPr lang="en-GB" dirty="0">
                <a:effectLst/>
                <a:latin typeface="D-DIN"/>
              </a:rPr>
              <a:t>. </a:t>
            </a:r>
            <a:r>
              <a:rPr lang="en-GB" dirty="0" err="1">
                <a:latin typeface="D-DIN"/>
              </a:rPr>
              <a:t>Ως</a:t>
            </a:r>
            <a:r>
              <a:rPr lang="en-GB" dirty="0">
                <a:latin typeface="D-DIN"/>
              </a:rPr>
              <a:t> </a:t>
            </a:r>
            <a:r>
              <a:rPr lang="en-GB" dirty="0" err="1">
                <a:latin typeface="D-DIN"/>
              </a:rPr>
              <a:t>εκ</a:t>
            </a:r>
            <a:r>
              <a:rPr lang="en-GB" dirty="0">
                <a:latin typeface="D-DIN"/>
              </a:rPr>
              <a:t> </a:t>
            </a:r>
            <a:r>
              <a:rPr lang="en-GB" dirty="0" err="1">
                <a:latin typeface="D-DIN"/>
              </a:rPr>
              <a:t>τούτου</a:t>
            </a:r>
            <a:r>
              <a:rPr lang="en-GB" dirty="0">
                <a:effectLst/>
                <a:latin typeface="D-DIN"/>
              </a:rPr>
              <a:t>, </a:t>
            </a:r>
            <a:r>
              <a:rPr lang="en-GB" dirty="0">
                <a:latin typeface="D-DIN"/>
              </a:rPr>
              <a:t>η ΒΚΒ και</a:t>
            </a:r>
            <a:r>
              <a:rPr lang="en-GB" dirty="0">
                <a:effectLst/>
                <a:latin typeface="D-DIN"/>
              </a:rPr>
              <a:t>, </a:t>
            </a:r>
            <a:r>
              <a:rPr lang="en-GB" dirty="0" err="1">
                <a:latin typeface="D-DIN"/>
              </a:rPr>
              <a:t>γι</a:t>
            </a:r>
            <a:r>
              <a:rPr lang="en-GB" dirty="0">
                <a:latin typeface="D-DIN"/>
              </a:rPr>
              <a:t>α πα</a:t>
            </a:r>
            <a:r>
              <a:rPr lang="en-GB" dirty="0" err="1">
                <a:latin typeface="D-DIN"/>
              </a:rPr>
              <a:t>ράδειγμ</a:t>
            </a:r>
            <a:r>
              <a:rPr lang="en-GB" dirty="0">
                <a:latin typeface="D-DIN"/>
              </a:rPr>
              <a:t>α</a:t>
            </a:r>
            <a:r>
              <a:rPr lang="en-GB" dirty="0">
                <a:effectLst/>
                <a:latin typeface="D-DIN"/>
              </a:rPr>
              <a:t>, </a:t>
            </a:r>
            <a:r>
              <a:rPr lang="en-GB" dirty="0">
                <a:latin typeface="D-DIN"/>
              </a:rPr>
              <a:t>η ρα</a:t>
            </a:r>
            <a:r>
              <a:rPr lang="en-GB" dirty="0" err="1">
                <a:latin typeface="D-DIN"/>
              </a:rPr>
              <a:t>τσιστική</a:t>
            </a:r>
            <a:r>
              <a:rPr lang="en-GB" dirty="0">
                <a:latin typeface="D-DIN"/>
              </a:rPr>
              <a:t> βία μπ</a:t>
            </a:r>
            <a:r>
              <a:rPr lang="en-GB" dirty="0" err="1">
                <a:latin typeface="D-DIN"/>
              </a:rPr>
              <a:t>ορεί</a:t>
            </a:r>
            <a:r>
              <a:rPr lang="en-GB" dirty="0">
                <a:latin typeface="D-DIN"/>
              </a:rPr>
              <a:t> να </a:t>
            </a:r>
            <a:r>
              <a:rPr lang="en-GB" dirty="0" err="1">
                <a:latin typeface="D-DIN"/>
              </a:rPr>
              <a:t>είν</a:t>
            </a:r>
            <a:r>
              <a:rPr lang="en-GB" dirty="0">
                <a:latin typeface="D-DIN"/>
              </a:rPr>
              <a:t>αι </a:t>
            </a:r>
            <a:r>
              <a:rPr lang="en-GB" dirty="0" err="1">
                <a:latin typeface="D-DIN"/>
              </a:rPr>
              <a:t>στενά</a:t>
            </a:r>
            <a:r>
              <a:rPr lang="en-GB" dirty="0">
                <a:latin typeface="D-DIN"/>
              </a:rPr>
              <a:t> </a:t>
            </a:r>
            <a:r>
              <a:rPr lang="en-GB" dirty="0" err="1">
                <a:latin typeface="D-DIN"/>
              </a:rPr>
              <a:t>συνδεδεμένες</a:t>
            </a:r>
            <a:r>
              <a:rPr lang="en-GB" dirty="0">
                <a:latin typeface="D-DIN"/>
              </a:rPr>
              <a:t> </a:t>
            </a:r>
            <a:r>
              <a:rPr lang="en-GB" dirty="0" err="1">
                <a:latin typeface="D-DIN"/>
              </a:rPr>
              <a:t>μετ</a:t>
            </a:r>
            <a:r>
              <a:rPr lang="en-GB" dirty="0">
                <a:latin typeface="D-DIN"/>
              </a:rPr>
              <a:t>α</a:t>
            </a:r>
            <a:r>
              <a:rPr lang="en-GB" dirty="0" err="1">
                <a:latin typeface="D-DIN"/>
              </a:rPr>
              <a:t>ξύ</a:t>
            </a:r>
            <a:r>
              <a:rPr lang="en-GB" dirty="0">
                <a:latin typeface="D-DIN"/>
              </a:rPr>
              <a:t> </a:t>
            </a:r>
            <a:r>
              <a:rPr lang="en-GB" dirty="0" err="1">
                <a:latin typeface="D-DIN"/>
              </a:rPr>
              <a:t>τους</a:t>
            </a:r>
            <a:r>
              <a:rPr lang="en-GB" dirty="0">
                <a:effectLst/>
                <a:latin typeface="D-DIN"/>
              </a:rPr>
              <a:t>. </a:t>
            </a:r>
            <a:r>
              <a:rPr lang="en-GB" dirty="0" err="1">
                <a:latin typeface="D-DIN"/>
              </a:rPr>
              <a:t>Δι</a:t>
            </a:r>
            <a:r>
              <a:rPr lang="en-GB" dirty="0">
                <a:latin typeface="D-DIN"/>
              </a:rPr>
              <a:t>α</a:t>
            </a:r>
            <a:r>
              <a:rPr lang="en-GB" dirty="0" err="1">
                <a:latin typeface="D-DIN"/>
              </a:rPr>
              <a:t>φορετικοί</a:t>
            </a:r>
            <a:r>
              <a:rPr lang="en-GB" dirty="0">
                <a:latin typeface="D-DIN"/>
              </a:rPr>
              <a:t> </a:t>
            </a:r>
            <a:r>
              <a:rPr lang="en-GB" dirty="0" err="1">
                <a:latin typeface="D-DIN"/>
              </a:rPr>
              <a:t>λόγοι</a:t>
            </a:r>
            <a:r>
              <a:rPr lang="en-GB" dirty="0">
                <a:latin typeface="D-DIN"/>
              </a:rPr>
              <a:t> καταπ</a:t>
            </a:r>
            <a:r>
              <a:rPr lang="en-GB" dirty="0" err="1">
                <a:latin typeface="D-DIN"/>
              </a:rPr>
              <a:t>ίεσης</a:t>
            </a:r>
            <a:r>
              <a:rPr lang="en-GB" dirty="0">
                <a:latin typeface="D-DIN"/>
              </a:rPr>
              <a:t> και α</a:t>
            </a:r>
            <a:r>
              <a:rPr lang="en-GB" dirty="0" err="1">
                <a:latin typeface="D-DIN"/>
              </a:rPr>
              <a:t>νισότητ</a:t>
            </a:r>
            <a:r>
              <a:rPr lang="en-GB" dirty="0">
                <a:latin typeface="D-DIN"/>
              </a:rPr>
              <a:t>ας </a:t>
            </a:r>
            <a:r>
              <a:rPr lang="en-GB" dirty="0" err="1">
                <a:latin typeface="D-DIN"/>
              </a:rPr>
              <a:t>εκθέτουν</a:t>
            </a:r>
            <a:r>
              <a:rPr lang="en-GB" dirty="0">
                <a:latin typeface="D-DIN"/>
              </a:rPr>
              <a:t> </a:t>
            </a:r>
            <a:r>
              <a:rPr lang="en-GB" dirty="0" err="1">
                <a:latin typeface="D-DIN"/>
              </a:rPr>
              <a:t>τους</a:t>
            </a:r>
            <a:r>
              <a:rPr lang="en-GB" dirty="0">
                <a:latin typeface="D-DIN"/>
              </a:rPr>
              <a:t> α</a:t>
            </a:r>
            <a:r>
              <a:rPr lang="en-GB" dirty="0" err="1">
                <a:latin typeface="D-DIN"/>
              </a:rPr>
              <a:t>νθρώ</a:t>
            </a:r>
            <a:r>
              <a:rPr lang="en-GB" dirty="0">
                <a:latin typeface="D-DIN"/>
              </a:rPr>
              <a:t>π</a:t>
            </a:r>
            <a:r>
              <a:rPr lang="en-GB" dirty="0" err="1">
                <a:latin typeface="D-DIN"/>
              </a:rPr>
              <a:t>ους</a:t>
            </a:r>
            <a:r>
              <a:rPr lang="en-GB" dirty="0">
                <a:latin typeface="D-DIN"/>
              </a:rPr>
              <a:t> </a:t>
            </a:r>
            <a:r>
              <a:rPr lang="en-GB" dirty="0" err="1">
                <a:latin typeface="D-DIN"/>
              </a:rPr>
              <a:t>δυσ</a:t>
            </a:r>
            <a:r>
              <a:rPr lang="en-GB" dirty="0">
                <a:latin typeface="D-DIN"/>
              </a:rPr>
              <a:t>α</a:t>
            </a:r>
            <a:r>
              <a:rPr lang="en-GB" dirty="0" err="1">
                <a:latin typeface="D-DIN"/>
              </a:rPr>
              <a:t>νάλογ</a:t>
            </a:r>
            <a:r>
              <a:rPr lang="en-GB" dirty="0">
                <a:latin typeface="D-DIN"/>
              </a:rPr>
              <a:t>α </a:t>
            </a:r>
            <a:r>
              <a:rPr lang="en-GB" dirty="0" err="1">
                <a:latin typeface="D-DIN"/>
              </a:rPr>
              <a:t>στο</a:t>
            </a:r>
            <a:r>
              <a:rPr lang="en-GB" dirty="0">
                <a:latin typeface="D-DIN"/>
              </a:rPr>
              <a:t> να υπ</a:t>
            </a:r>
            <a:r>
              <a:rPr lang="en-GB" dirty="0" err="1">
                <a:latin typeface="D-DIN"/>
              </a:rPr>
              <a:t>οστούν</a:t>
            </a:r>
            <a:r>
              <a:rPr lang="en-GB" dirty="0">
                <a:latin typeface="D-DIN"/>
              </a:rPr>
              <a:t> βία</a:t>
            </a:r>
            <a:r>
              <a:rPr lang="en-GB" dirty="0">
                <a:effectLst/>
                <a:latin typeface="D-DIN"/>
              </a:rPr>
              <a:t>. </a:t>
            </a:r>
            <a:r>
              <a:rPr lang="en-GB" dirty="0">
                <a:latin typeface="D-DIN"/>
              </a:rPr>
              <a:t>Επ</a:t>
            </a:r>
            <a:r>
              <a:rPr lang="en-GB" dirty="0" err="1">
                <a:latin typeface="D-DIN"/>
              </a:rPr>
              <a:t>ομένως</a:t>
            </a:r>
            <a:r>
              <a:rPr lang="en-GB" dirty="0">
                <a:latin typeface="D-DIN"/>
              </a:rPr>
              <a:t>, </a:t>
            </a:r>
            <a:r>
              <a:rPr lang="en-GB" dirty="0" err="1">
                <a:latin typeface="D-DIN"/>
              </a:rPr>
              <a:t>είν</a:t>
            </a:r>
            <a:r>
              <a:rPr lang="en-GB" dirty="0">
                <a:latin typeface="D-DIN"/>
              </a:rPr>
              <a:t>αι </a:t>
            </a:r>
            <a:r>
              <a:rPr lang="en-GB" dirty="0" err="1">
                <a:latin typeface="D-DIN"/>
              </a:rPr>
              <a:t>ύψιστης</a:t>
            </a:r>
            <a:r>
              <a:rPr lang="en-GB" dirty="0">
                <a:latin typeface="D-DIN"/>
              </a:rPr>
              <a:t> </a:t>
            </a:r>
            <a:r>
              <a:rPr lang="en-GB" dirty="0" err="1">
                <a:latin typeface="D-DIN"/>
              </a:rPr>
              <a:t>σημ</a:t>
            </a:r>
            <a:r>
              <a:rPr lang="en-GB" dirty="0">
                <a:latin typeface="D-DIN"/>
              </a:rPr>
              <a:t>α</a:t>
            </a:r>
            <a:r>
              <a:rPr lang="en-GB" dirty="0" err="1">
                <a:latin typeface="D-DIN"/>
              </a:rPr>
              <a:t>σί</a:t>
            </a:r>
            <a:r>
              <a:rPr lang="en-GB" dirty="0">
                <a:latin typeface="D-DIN"/>
              </a:rPr>
              <a:t>ας να </a:t>
            </a:r>
            <a:r>
              <a:rPr lang="en-GB" dirty="0" err="1">
                <a:latin typeface="D-DIN"/>
              </a:rPr>
              <a:t>εξετ</a:t>
            </a:r>
            <a:r>
              <a:rPr lang="en-GB" dirty="0">
                <a:latin typeface="D-DIN"/>
              </a:rPr>
              <a:t>α</a:t>
            </a:r>
            <a:r>
              <a:rPr lang="en-GB" dirty="0" err="1">
                <a:latin typeface="D-DIN"/>
              </a:rPr>
              <a:t>στεί</a:t>
            </a:r>
            <a:r>
              <a:rPr lang="en-GB" dirty="0">
                <a:latin typeface="D-DIN"/>
              </a:rPr>
              <a:t> η </a:t>
            </a:r>
            <a:r>
              <a:rPr lang="en-GB" dirty="0" err="1">
                <a:latin typeface="D-DIN"/>
              </a:rPr>
              <a:t>ιδι</a:t>
            </a:r>
            <a:r>
              <a:rPr lang="en-GB" dirty="0">
                <a:latin typeface="D-DIN"/>
              </a:rPr>
              <a:t>α</a:t>
            </a:r>
            <a:r>
              <a:rPr lang="en-GB" dirty="0" err="1">
                <a:latin typeface="D-DIN"/>
              </a:rPr>
              <a:t>ιτερότητ</a:t>
            </a:r>
            <a:r>
              <a:rPr lang="en-GB" dirty="0">
                <a:latin typeface="D-DIN"/>
              </a:rPr>
              <a:t>α </a:t>
            </a:r>
            <a:r>
              <a:rPr lang="en-GB" dirty="0" err="1">
                <a:latin typeface="D-DIN"/>
              </a:rPr>
              <a:t>του</a:t>
            </a:r>
            <a:r>
              <a:rPr lang="en-GB" dirty="0">
                <a:latin typeface="D-DIN"/>
              </a:rPr>
              <a:t> ακα</a:t>
            </a:r>
            <a:r>
              <a:rPr lang="en-GB" dirty="0" err="1">
                <a:latin typeface="D-DIN"/>
              </a:rPr>
              <a:t>δημ</a:t>
            </a:r>
            <a:r>
              <a:rPr lang="en-GB" dirty="0">
                <a:latin typeface="D-DIN"/>
              </a:rPr>
              <a:t>α</a:t>
            </a:r>
            <a:r>
              <a:rPr lang="en-GB" dirty="0" err="1">
                <a:latin typeface="D-DIN"/>
              </a:rPr>
              <a:t>ϊκού</a:t>
            </a:r>
            <a:r>
              <a:rPr lang="en-GB" dirty="0">
                <a:latin typeface="D-DIN"/>
              </a:rPr>
              <a:t> </a:t>
            </a:r>
            <a:r>
              <a:rPr lang="en-GB" dirty="0" err="1">
                <a:latin typeface="D-DIN"/>
              </a:rPr>
              <a:t>χώρου</a:t>
            </a:r>
            <a:r>
              <a:rPr lang="en-GB" dirty="0">
                <a:latin typeface="D-DIN"/>
              </a:rPr>
              <a:t>, π</a:t>
            </a:r>
            <a:r>
              <a:rPr lang="en-GB" dirty="0" err="1">
                <a:latin typeface="D-DIN"/>
              </a:rPr>
              <a:t>ου</a:t>
            </a:r>
            <a:r>
              <a:rPr lang="en-GB" dirty="0">
                <a:latin typeface="D-DIN"/>
              </a:rPr>
              <a:t> χαρα</a:t>
            </a:r>
            <a:r>
              <a:rPr lang="en-GB" dirty="0" err="1">
                <a:latin typeface="D-DIN"/>
              </a:rPr>
              <a:t>κτηρίζετ</a:t>
            </a:r>
            <a:r>
              <a:rPr lang="en-GB" dirty="0">
                <a:latin typeface="D-DIN"/>
              </a:rPr>
              <a:t>αι από </a:t>
            </a:r>
            <a:r>
              <a:rPr lang="en-GB" dirty="0" err="1">
                <a:latin typeface="D-DIN"/>
              </a:rPr>
              <a:t>ιερ</a:t>
            </a:r>
            <a:r>
              <a:rPr lang="en-GB" dirty="0">
                <a:latin typeface="D-DIN"/>
              </a:rPr>
              <a:t>α</a:t>
            </a:r>
            <a:r>
              <a:rPr lang="en-GB" dirty="0" err="1">
                <a:latin typeface="D-DIN"/>
              </a:rPr>
              <a:t>ρχικές</a:t>
            </a:r>
            <a:r>
              <a:rPr lang="en-GB" dirty="0">
                <a:latin typeface="D-DIN"/>
              </a:rPr>
              <a:t> </a:t>
            </a:r>
            <a:r>
              <a:rPr lang="en-GB" dirty="0" err="1">
                <a:latin typeface="D-DIN"/>
              </a:rPr>
              <a:t>δομές</a:t>
            </a:r>
            <a:r>
              <a:rPr lang="en-GB" dirty="0">
                <a:latin typeface="D-DIN"/>
              </a:rPr>
              <a:t> π</a:t>
            </a:r>
            <a:r>
              <a:rPr lang="en-GB" dirty="0" err="1">
                <a:latin typeface="D-DIN"/>
              </a:rPr>
              <a:t>ου</a:t>
            </a:r>
            <a:r>
              <a:rPr lang="en-GB" dirty="0">
                <a:latin typeface="D-DIN"/>
              </a:rPr>
              <a:t> </a:t>
            </a:r>
            <a:r>
              <a:rPr lang="en-GB" dirty="0" err="1">
                <a:latin typeface="D-DIN"/>
              </a:rPr>
              <a:t>το</a:t>
            </a:r>
            <a:r>
              <a:rPr lang="en-GB" dirty="0">
                <a:latin typeface="D-DIN"/>
              </a:rPr>
              <a:t>π</a:t>
            </a:r>
            <a:r>
              <a:rPr lang="en-GB" dirty="0" err="1">
                <a:latin typeface="D-DIN"/>
              </a:rPr>
              <a:t>οθετούν</a:t>
            </a:r>
            <a:r>
              <a:rPr lang="en-GB" dirty="0">
                <a:latin typeface="D-DIN"/>
              </a:rPr>
              <a:t> </a:t>
            </a:r>
            <a:r>
              <a:rPr lang="en-GB" dirty="0" err="1">
                <a:latin typeface="D-DIN"/>
              </a:rPr>
              <a:t>τους</a:t>
            </a:r>
            <a:r>
              <a:rPr lang="en-GB" dirty="0">
                <a:latin typeface="D-DIN"/>
              </a:rPr>
              <a:t> α</a:t>
            </a:r>
            <a:r>
              <a:rPr lang="en-GB" dirty="0" err="1">
                <a:latin typeface="D-DIN"/>
              </a:rPr>
              <a:t>νθρώ</a:t>
            </a:r>
            <a:r>
              <a:rPr lang="en-GB" dirty="0">
                <a:latin typeface="D-DIN"/>
              </a:rPr>
              <a:t>π</a:t>
            </a:r>
            <a:r>
              <a:rPr lang="en-GB" dirty="0" err="1">
                <a:latin typeface="D-DIN"/>
              </a:rPr>
              <a:t>ους</a:t>
            </a:r>
            <a:r>
              <a:rPr lang="en-GB" dirty="0">
                <a:latin typeface="D-DIN"/>
              </a:rPr>
              <a:t> </a:t>
            </a:r>
            <a:r>
              <a:rPr lang="en-GB" dirty="0" err="1">
                <a:latin typeface="D-DIN"/>
              </a:rPr>
              <a:t>σε</a:t>
            </a:r>
            <a:r>
              <a:rPr lang="en-GB" dirty="0">
                <a:latin typeface="D-DIN"/>
              </a:rPr>
              <a:t> σα</a:t>
            </a:r>
            <a:r>
              <a:rPr lang="en-GB" dirty="0" err="1">
                <a:latin typeface="D-DIN"/>
              </a:rPr>
              <a:t>φώς</a:t>
            </a:r>
            <a:r>
              <a:rPr lang="en-GB" dirty="0">
                <a:latin typeface="D-DIN"/>
              </a:rPr>
              <a:t> </a:t>
            </a:r>
            <a:r>
              <a:rPr lang="en-GB" dirty="0" err="1">
                <a:latin typeface="D-DIN"/>
              </a:rPr>
              <a:t>δι</a:t>
            </a:r>
            <a:r>
              <a:rPr lang="en-GB" dirty="0">
                <a:latin typeface="D-DIN"/>
              </a:rPr>
              <a:t>α</a:t>
            </a:r>
            <a:r>
              <a:rPr lang="en-GB" dirty="0" err="1">
                <a:latin typeface="D-DIN"/>
              </a:rPr>
              <a:t>φορετικά</a:t>
            </a:r>
            <a:r>
              <a:rPr lang="en-GB" dirty="0">
                <a:latin typeface="D-DIN"/>
              </a:rPr>
              <a:t> επίπ</a:t>
            </a:r>
            <a:r>
              <a:rPr lang="en-GB" dirty="0" err="1">
                <a:latin typeface="D-DIN"/>
              </a:rPr>
              <a:t>εδ</a:t>
            </a:r>
            <a:r>
              <a:rPr lang="en-GB" dirty="0">
                <a:latin typeface="D-DIN"/>
              </a:rPr>
              <a:t>α </a:t>
            </a:r>
            <a:r>
              <a:rPr lang="en-GB" dirty="0" err="1">
                <a:latin typeface="D-DIN"/>
              </a:rPr>
              <a:t>εξουσί</a:t>
            </a:r>
            <a:r>
              <a:rPr lang="en-GB" dirty="0">
                <a:latin typeface="D-DIN"/>
              </a:rPr>
              <a:t>ας και </a:t>
            </a:r>
            <a:r>
              <a:rPr lang="en-GB" dirty="0" err="1">
                <a:latin typeface="D-DIN"/>
              </a:rPr>
              <a:t>δύν</a:t>
            </a:r>
            <a:r>
              <a:rPr lang="en-GB" dirty="0">
                <a:latin typeface="D-DIN"/>
              </a:rPr>
              <a:t>α</a:t>
            </a:r>
            <a:r>
              <a:rPr lang="en-GB" dirty="0" err="1">
                <a:latin typeface="D-DIN"/>
              </a:rPr>
              <a:t>μης</a:t>
            </a:r>
            <a:r>
              <a:rPr lang="en-GB" dirty="0">
                <a:effectLst/>
                <a:latin typeface="D-DIN"/>
              </a:rPr>
              <a:t>, </a:t>
            </a:r>
            <a:r>
              <a:rPr lang="en-GB" dirty="0">
                <a:latin typeface="D-DIN"/>
              </a:rPr>
              <a:t>όπ</a:t>
            </a:r>
            <a:r>
              <a:rPr lang="en-GB" dirty="0" err="1">
                <a:latin typeface="D-DIN"/>
              </a:rPr>
              <a:t>ου</a:t>
            </a:r>
            <a:r>
              <a:rPr lang="en-GB" dirty="0">
                <a:latin typeface="D-DIN"/>
              </a:rPr>
              <a:t> </a:t>
            </a:r>
            <a:r>
              <a:rPr lang="en-GB" dirty="0" err="1">
                <a:latin typeface="D-DIN"/>
              </a:rPr>
              <a:t>κά</a:t>
            </a:r>
            <a:r>
              <a:rPr lang="en-GB" dirty="0">
                <a:latin typeface="D-DIN"/>
              </a:rPr>
              <a:t>π</a:t>
            </a:r>
            <a:r>
              <a:rPr lang="en-GB" dirty="0" err="1">
                <a:latin typeface="D-DIN"/>
              </a:rPr>
              <a:t>οιοι</a:t>
            </a:r>
            <a:r>
              <a:rPr lang="en-GB" dirty="0">
                <a:latin typeface="D-DIN"/>
              </a:rPr>
              <a:t> απ</a:t>
            </a:r>
            <a:r>
              <a:rPr lang="en-GB" dirty="0" err="1">
                <a:latin typeface="D-DIN"/>
              </a:rPr>
              <a:t>ολ</a:t>
            </a:r>
            <a:r>
              <a:rPr lang="en-GB" dirty="0">
                <a:latin typeface="D-DIN"/>
              </a:rPr>
              <a:t>αμβ</a:t>
            </a:r>
            <a:r>
              <a:rPr lang="en-GB" dirty="0" err="1">
                <a:latin typeface="D-DIN"/>
              </a:rPr>
              <a:t>άνουν</a:t>
            </a:r>
            <a:r>
              <a:rPr lang="en-GB" dirty="0">
                <a:latin typeface="D-DIN"/>
              </a:rPr>
              <a:t> </a:t>
            </a:r>
            <a:r>
              <a:rPr lang="en-GB" dirty="0" err="1">
                <a:latin typeface="D-DIN"/>
              </a:rPr>
              <a:t>ισχυρή</a:t>
            </a:r>
            <a:r>
              <a:rPr lang="en-GB" dirty="0">
                <a:latin typeface="D-DIN"/>
              </a:rPr>
              <a:t> </a:t>
            </a:r>
            <a:r>
              <a:rPr lang="en-GB" dirty="0" err="1">
                <a:latin typeface="D-DIN"/>
              </a:rPr>
              <a:t>θεσμική</a:t>
            </a:r>
            <a:r>
              <a:rPr lang="en-GB" dirty="0">
                <a:latin typeface="D-DIN"/>
              </a:rPr>
              <a:t> π</a:t>
            </a:r>
            <a:r>
              <a:rPr lang="en-GB" dirty="0" err="1">
                <a:latin typeface="D-DIN"/>
              </a:rPr>
              <a:t>ροστ</a:t>
            </a:r>
            <a:r>
              <a:rPr lang="en-GB" dirty="0">
                <a:latin typeface="D-DIN"/>
              </a:rPr>
              <a:t>α</a:t>
            </a:r>
            <a:r>
              <a:rPr lang="en-GB" dirty="0" err="1">
                <a:latin typeface="D-DIN"/>
              </a:rPr>
              <a:t>σί</a:t>
            </a:r>
            <a:r>
              <a:rPr lang="en-GB" dirty="0">
                <a:latin typeface="D-DIN"/>
              </a:rPr>
              <a:t>α</a:t>
            </a:r>
            <a:r>
              <a:rPr lang="en-GB" dirty="0">
                <a:effectLst/>
                <a:latin typeface="D-DIN"/>
              </a:rPr>
              <a:t>, </a:t>
            </a:r>
            <a:r>
              <a:rPr lang="en-GB" dirty="0" err="1">
                <a:latin typeface="D-DIN"/>
              </a:rPr>
              <a:t>ενώ</a:t>
            </a:r>
            <a:r>
              <a:rPr lang="en-GB" dirty="0">
                <a:latin typeface="D-DIN"/>
              </a:rPr>
              <a:t> </a:t>
            </a:r>
            <a:r>
              <a:rPr lang="en-GB" dirty="0" err="1">
                <a:latin typeface="D-DIN"/>
              </a:rPr>
              <a:t>άλλοι</a:t>
            </a:r>
            <a:r>
              <a:rPr lang="en-GB" dirty="0">
                <a:latin typeface="D-DIN"/>
              </a:rPr>
              <a:t> </a:t>
            </a:r>
            <a:r>
              <a:rPr lang="en-GB" dirty="0" err="1">
                <a:latin typeface="D-DIN"/>
              </a:rPr>
              <a:t>εργάζοντ</a:t>
            </a:r>
            <a:r>
              <a:rPr lang="en-GB" dirty="0">
                <a:latin typeface="D-DIN"/>
              </a:rPr>
              <a:t>αι </a:t>
            </a:r>
            <a:r>
              <a:rPr lang="en-GB" dirty="0" err="1">
                <a:latin typeface="D-DIN"/>
              </a:rPr>
              <a:t>με</a:t>
            </a:r>
            <a:r>
              <a:rPr lang="en-GB" dirty="0">
                <a:latin typeface="D-DIN"/>
              </a:rPr>
              <a:t> επ</a:t>
            </a:r>
            <a:r>
              <a:rPr lang="en-GB" dirty="0" err="1">
                <a:latin typeface="D-DIN"/>
              </a:rPr>
              <a:t>ισφ</a:t>
            </a:r>
            <a:r>
              <a:rPr lang="en-GB" dirty="0">
                <a:latin typeface="D-DIN"/>
              </a:rPr>
              <a:t>α</a:t>
            </a:r>
            <a:r>
              <a:rPr lang="en-GB" dirty="0" err="1">
                <a:latin typeface="D-DIN"/>
              </a:rPr>
              <a:t>λείς</a:t>
            </a:r>
            <a:r>
              <a:rPr lang="en-GB" dirty="0">
                <a:latin typeface="D-DIN"/>
              </a:rPr>
              <a:t> </a:t>
            </a:r>
            <a:r>
              <a:rPr lang="en-GB" dirty="0" err="1">
                <a:latin typeface="D-DIN"/>
              </a:rPr>
              <a:t>συμ</a:t>
            </a:r>
            <a:r>
              <a:rPr lang="en-GB" dirty="0">
                <a:latin typeface="D-DIN"/>
              </a:rPr>
              <a:t>β</a:t>
            </a:r>
            <a:r>
              <a:rPr lang="en-GB" dirty="0" err="1">
                <a:latin typeface="D-DIN"/>
              </a:rPr>
              <a:t>άσεις</a:t>
            </a:r>
            <a:r>
              <a:rPr lang="en-GB" dirty="0">
                <a:latin typeface="D-DIN"/>
              </a:rPr>
              <a:t> και </a:t>
            </a:r>
            <a:r>
              <a:rPr lang="en-GB" dirty="0" err="1">
                <a:latin typeface="D-DIN"/>
              </a:rPr>
              <a:t>άλλοι</a:t>
            </a:r>
            <a:r>
              <a:rPr lang="en-GB" dirty="0">
                <a:latin typeface="D-DIN"/>
              </a:rPr>
              <a:t> </a:t>
            </a:r>
            <a:r>
              <a:rPr lang="en-GB" dirty="0" err="1">
                <a:latin typeface="D-DIN"/>
              </a:rPr>
              <a:t>είν</a:t>
            </a:r>
            <a:r>
              <a:rPr lang="en-GB" dirty="0">
                <a:latin typeface="D-DIN"/>
              </a:rPr>
              <a:t>αι «απ</a:t>
            </a:r>
            <a:r>
              <a:rPr lang="en-GB" dirty="0" err="1">
                <a:latin typeface="D-DIN"/>
              </a:rPr>
              <a:t>λώς</a:t>
            </a:r>
            <a:r>
              <a:rPr lang="en-GB" dirty="0">
                <a:latin typeface="D-DIN"/>
              </a:rPr>
              <a:t>» </a:t>
            </a:r>
            <a:r>
              <a:rPr lang="en-GB" dirty="0" err="1">
                <a:latin typeface="D-DIN"/>
              </a:rPr>
              <a:t>φοιτητές</a:t>
            </a:r>
            <a:r>
              <a:rPr lang="en-GB" dirty="0">
                <a:effectLst/>
                <a:latin typeface="D-DIN"/>
              </a:rPr>
              <a:t>.</a:t>
            </a:r>
            <a:endParaRPr lang="en-GB" dirty="0">
              <a:latin typeface="D-DIN"/>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4195454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D-DIN"/>
              </a:rPr>
              <a:t>Η </a:t>
            </a:r>
            <a:r>
              <a:rPr lang="en-US" dirty="0" err="1">
                <a:latin typeface="D-DIN"/>
              </a:rPr>
              <a:t>δι</a:t>
            </a:r>
            <a:r>
              <a:rPr lang="en-US" dirty="0">
                <a:latin typeface="D-DIN"/>
              </a:rPr>
              <a:t>α</a:t>
            </a:r>
            <a:r>
              <a:rPr lang="en-US" dirty="0" err="1">
                <a:latin typeface="D-DIN"/>
              </a:rPr>
              <a:t>θεμ</a:t>
            </a:r>
            <a:r>
              <a:rPr lang="en-US" dirty="0">
                <a:latin typeface="D-DIN"/>
              </a:rPr>
              <a:t>α</a:t>
            </a:r>
            <a:r>
              <a:rPr lang="en-US" dirty="0" err="1">
                <a:latin typeface="D-DIN"/>
              </a:rPr>
              <a:t>τικότητ</a:t>
            </a:r>
            <a:r>
              <a:rPr lang="en-US" dirty="0">
                <a:latin typeface="D-DIN"/>
              </a:rPr>
              <a:t>α </a:t>
            </a:r>
            <a:r>
              <a:rPr lang="en-US" dirty="0" err="1">
                <a:latin typeface="D-DIN"/>
              </a:rPr>
              <a:t>είν</a:t>
            </a:r>
            <a:r>
              <a:rPr lang="en-US" dirty="0">
                <a:latin typeface="D-DIN"/>
              </a:rPr>
              <a:t>αι </a:t>
            </a:r>
            <a:r>
              <a:rPr lang="en-US" dirty="0" err="1">
                <a:latin typeface="D-DIN"/>
              </a:rPr>
              <a:t>μι</a:t>
            </a:r>
            <a:r>
              <a:rPr lang="en-US" dirty="0">
                <a:latin typeface="D-DIN"/>
              </a:rPr>
              <a:t>α </a:t>
            </a:r>
            <a:r>
              <a:rPr lang="en-US" dirty="0" err="1">
                <a:latin typeface="D-DIN"/>
              </a:rPr>
              <a:t>έννοι</a:t>
            </a:r>
            <a:r>
              <a:rPr lang="en-US" dirty="0">
                <a:latin typeface="D-DIN"/>
              </a:rPr>
              <a:t>α π</a:t>
            </a:r>
            <a:r>
              <a:rPr lang="en-US" dirty="0" err="1">
                <a:latin typeface="D-DIN"/>
              </a:rPr>
              <a:t>ου</a:t>
            </a:r>
            <a:r>
              <a:rPr lang="en-US" dirty="0">
                <a:latin typeface="D-DIN"/>
              </a:rPr>
              <a:t> π</a:t>
            </a:r>
            <a:r>
              <a:rPr lang="en-US" dirty="0" err="1">
                <a:latin typeface="D-DIN"/>
              </a:rPr>
              <a:t>εριγράφει</a:t>
            </a:r>
            <a:r>
              <a:rPr lang="en-US" dirty="0">
                <a:latin typeface="D-DIN"/>
              </a:rPr>
              <a:t> π</a:t>
            </a:r>
            <a:r>
              <a:rPr lang="en-US" dirty="0" err="1">
                <a:latin typeface="D-DIN"/>
              </a:rPr>
              <a:t>ώς</a:t>
            </a:r>
            <a:r>
              <a:rPr lang="en-US" dirty="0">
                <a:latin typeface="D-DIN"/>
              </a:rPr>
              <a:t> </a:t>
            </a:r>
            <a:r>
              <a:rPr lang="en-US" dirty="0" err="1">
                <a:latin typeface="D-DIN"/>
              </a:rPr>
              <a:t>δι</a:t>
            </a:r>
            <a:r>
              <a:rPr lang="en-US" dirty="0">
                <a:latin typeface="D-DIN"/>
              </a:rPr>
              <a:t>α</a:t>
            </a:r>
            <a:r>
              <a:rPr lang="en-US" dirty="0" err="1">
                <a:latin typeface="D-DIN"/>
              </a:rPr>
              <a:t>φορετικές</a:t>
            </a:r>
            <a:r>
              <a:rPr lang="en-US" dirty="0">
                <a:latin typeface="D-DIN"/>
              </a:rPr>
              <a:t> </a:t>
            </a:r>
            <a:r>
              <a:rPr lang="en-US" dirty="0" err="1">
                <a:latin typeface="D-DIN"/>
              </a:rPr>
              <a:t>κοινωνικές</a:t>
            </a:r>
            <a:r>
              <a:rPr lang="en-US" dirty="0">
                <a:latin typeface="D-DIN"/>
              </a:rPr>
              <a:t> τα</a:t>
            </a:r>
            <a:r>
              <a:rPr lang="en-US" dirty="0" err="1">
                <a:latin typeface="D-DIN"/>
              </a:rPr>
              <a:t>υτότητες</a:t>
            </a:r>
            <a:r>
              <a:rPr lang="en-US" dirty="0">
                <a:latin typeface="D-DIN"/>
              </a:rPr>
              <a:t>, όπ</a:t>
            </a:r>
            <a:r>
              <a:rPr lang="en-US" dirty="0" err="1">
                <a:latin typeface="D-DIN"/>
              </a:rPr>
              <a:t>ως</a:t>
            </a:r>
            <a:r>
              <a:rPr lang="en-US" dirty="0">
                <a:latin typeface="D-DIN"/>
              </a:rPr>
              <a:t> </a:t>
            </a:r>
            <a:r>
              <a:rPr lang="en-US" dirty="0" err="1">
                <a:latin typeface="D-DIN"/>
              </a:rPr>
              <a:t>το</a:t>
            </a:r>
            <a:r>
              <a:rPr lang="en-US" dirty="0">
                <a:latin typeface="D-DIN"/>
              </a:rPr>
              <a:t> </a:t>
            </a:r>
            <a:r>
              <a:rPr lang="en-US" dirty="0" err="1">
                <a:latin typeface="D-DIN"/>
              </a:rPr>
              <a:t>φύλο</a:t>
            </a:r>
            <a:r>
              <a:rPr lang="en-US" dirty="0">
                <a:latin typeface="D-DIN"/>
              </a:rPr>
              <a:t>, η </a:t>
            </a:r>
            <a:r>
              <a:rPr lang="en-US" dirty="0" err="1">
                <a:latin typeface="D-DIN"/>
              </a:rPr>
              <a:t>φυλή</a:t>
            </a:r>
            <a:r>
              <a:rPr lang="en-US" dirty="0">
                <a:latin typeface="D-DIN"/>
              </a:rPr>
              <a:t>, η </a:t>
            </a:r>
            <a:r>
              <a:rPr lang="en-US" dirty="0" err="1">
                <a:latin typeface="D-DIN"/>
              </a:rPr>
              <a:t>εθνικότητ</a:t>
            </a:r>
            <a:r>
              <a:rPr lang="en-US" dirty="0">
                <a:latin typeface="D-DIN"/>
              </a:rPr>
              <a:t>α, η </a:t>
            </a:r>
            <a:r>
              <a:rPr lang="en-US" dirty="0" err="1">
                <a:latin typeface="D-DIN"/>
              </a:rPr>
              <a:t>τάξη</a:t>
            </a:r>
            <a:r>
              <a:rPr lang="en-US" dirty="0">
                <a:latin typeface="D-DIN"/>
              </a:rPr>
              <a:t>, η </a:t>
            </a:r>
            <a:r>
              <a:rPr lang="en-US" dirty="0" err="1">
                <a:latin typeface="D-DIN"/>
              </a:rPr>
              <a:t>σεξου</a:t>
            </a:r>
            <a:r>
              <a:rPr lang="en-US" dirty="0">
                <a:latin typeface="D-DIN"/>
              </a:rPr>
              <a:t>α</a:t>
            </a:r>
            <a:r>
              <a:rPr lang="en-US" dirty="0" err="1">
                <a:latin typeface="D-DIN"/>
              </a:rPr>
              <a:t>λικότητ</a:t>
            </a:r>
            <a:r>
              <a:rPr lang="en-US" dirty="0">
                <a:latin typeface="D-DIN"/>
              </a:rPr>
              <a:t>α και η </a:t>
            </a:r>
            <a:r>
              <a:rPr lang="en-US" dirty="0" err="1">
                <a:latin typeface="D-DIN"/>
              </a:rPr>
              <a:t>ικ</a:t>
            </a:r>
            <a:r>
              <a:rPr lang="en-US" dirty="0">
                <a:latin typeface="D-DIN"/>
              </a:rPr>
              <a:t>α</a:t>
            </a:r>
            <a:r>
              <a:rPr lang="en-US" dirty="0" err="1">
                <a:latin typeface="D-DIN"/>
              </a:rPr>
              <a:t>νότητ</a:t>
            </a:r>
            <a:r>
              <a:rPr lang="en-US" dirty="0">
                <a:latin typeface="D-DIN"/>
              </a:rPr>
              <a:t>α, </a:t>
            </a:r>
            <a:r>
              <a:rPr lang="en-US" dirty="0" err="1">
                <a:latin typeface="D-DIN"/>
              </a:rPr>
              <a:t>δι</a:t>
            </a:r>
            <a:r>
              <a:rPr lang="en-US" dirty="0">
                <a:latin typeface="D-DIN"/>
              </a:rPr>
              <a:t>α</a:t>
            </a:r>
            <a:r>
              <a:rPr lang="en-US" dirty="0" err="1">
                <a:latin typeface="D-DIN"/>
              </a:rPr>
              <a:t>στ</a:t>
            </a:r>
            <a:r>
              <a:rPr lang="en-US" dirty="0">
                <a:latin typeface="D-DIN"/>
              </a:rPr>
              <a:t>α</a:t>
            </a:r>
            <a:r>
              <a:rPr lang="en-US" dirty="0" err="1">
                <a:latin typeface="D-DIN"/>
              </a:rPr>
              <a:t>υρώνοντ</a:t>
            </a:r>
            <a:r>
              <a:rPr lang="en-US" dirty="0">
                <a:latin typeface="D-DIN"/>
              </a:rPr>
              <a:t>αι και α</a:t>
            </a:r>
            <a:r>
              <a:rPr lang="en-US" dirty="0" err="1">
                <a:latin typeface="D-DIN"/>
              </a:rPr>
              <a:t>λληλε</a:t>
            </a:r>
            <a:r>
              <a:rPr lang="en-US" dirty="0">
                <a:latin typeface="D-DIN"/>
              </a:rPr>
              <a:t>π</a:t>
            </a:r>
            <a:r>
              <a:rPr lang="en-US" dirty="0" err="1">
                <a:latin typeface="D-DIN"/>
              </a:rPr>
              <a:t>ιδρούν</a:t>
            </a:r>
            <a:r>
              <a:rPr lang="en-US" dirty="0">
                <a:latin typeface="D-DIN"/>
              </a:rPr>
              <a:t> </a:t>
            </a:r>
            <a:r>
              <a:rPr lang="en-US" dirty="0" err="1">
                <a:latin typeface="D-DIN"/>
              </a:rPr>
              <a:t>μετ</a:t>
            </a:r>
            <a:r>
              <a:rPr lang="en-US" dirty="0">
                <a:latin typeface="D-DIN"/>
              </a:rPr>
              <a:t>α</a:t>
            </a:r>
            <a:r>
              <a:rPr lang="en-US" dirty="0" err="1">
                <a:latin typeface="D-DIN"/>
              </a:rPr>
              <a:t>ξύ</a:t>
            </a:r>
            <a:r>
              <a:rPr lang="en-US" dirty="0">
                <a:latin typeface="D-DIN"/>
              </a:rPr>
              <a:t> </a:t>
            </a:r>
            <a:r>
              <a:rPr lang="en-US" dirty="0" err="1">
                <a:latin typeface="D-DIN"/>
              </a:rPr>
              <a:t>τους</a:t>
            </a:r>
            <a:r>
              <a:rPr lang="en-US" dirty="0">
                <a:latin typeface="D-DIN"/>
              </a:rPr>
              <a:t> </a:t>
            </a:r>
            <a:r>
              <a:rPr lang="en-US" dirty="0" err="1">
                <a:latin typeface="D-DIN"/>
              </a:rPr>
              <a:t>γι</a:t>
            </a:r>
            <a:r>
              <a:rPr lang="en-US" dirty="0">
                <a:latin typeface="D-DIN"/>
              </a:rPr>
              <a:t>α να </a:t>
            </a:r>
            <a:r>
              <a:rPr lang="en-US" dirty="0" err="1">
                <a:latin typeface="D-DIN"/>
              </a:rPr>
              <a:t>δι</a:t>
            </a:r>
            <a:r>
              <a:rPr lang="en-US" dirty="0">
                <a:latin typeface="D-DIN"/>
              </a:rPr>
              <a:t>α</a:t>
            </a:r>
            <a:r>
              <a:rPr lang="en-US" dirty="0" err="1">
                <a:latin typeface="D-DIN"/>
              </a:rPr>
              <a:t>μορφώσουν</a:t>
            </a:r>
            <a:r>
              <a:rPr lang="en-US" dirty="0">
                <a:latin typeface="D-DIN"/>
              </a:rPr>
              <a:t> </a:t>
            </a:r>
            <a:r>
              <a:rPr lang="en-US" dirty="0" err="1">
                <a:latin typeface="D-DIN"/>
              </a:rPr>
              <a:t>τις</a:t>
            </a:r>
            <a:r>
              <a:rPr lang="en-US" dirty="0">
                <a:latin typeface="D-DIN"/>
              </a:rPr>
              <a:t> </a:t>
            </a:r>
            <a:r>
              <a:rPr lang="en-US" dirty="0" err="1">
                <a:latin typeface="D-DIN"/>
              </a:rPr>
              <a:t>εμ</a:t>
            </a:r>
            <a:r>
              <a:rPr lang="en-US" dirty="0">
                <a:latin typeface="D-DIN"/>
              </a:rPr>
              <a:t>π</a:t>
            </a:r>
            <a:r>
              <a:rPr lang="en-US" dirty="0" err="1">
                <a:latin typeface="D-DIN"/>
              </a:rPr>
              <a:t>ειρίες</a:t>
            </a:r>
            <a:r>
              <a:rPr lang="en-US" dirty="0">
                <a:latin typeface="D-DIN"/>
              </a:rPr>
              <a:t> </a:t>
            </a:r>
            <a:r>
              <a:rPr lang="en-US" dirty="0" err="1">
                <a:latin typeface="D-DIN"/>
              </a:rPr>
              <a:t>των</a:t>
            </a:r>
            <a:r>
              <a:rPr lang="en-US" dirty="0">
                <a:latin typeface="D-DIN"/>
              </a:rPr>
              <a:t> α</a:t>
            </a:r>
            <a:r>
              <a:rPr lang="en-US" dirty="0" err="1">
                <a:latin typeface="D-DIN"/>
              </a:rPr>
              <a:t>τόμων</a:t>
            </a:r>
            <a:r>
              <a:rPr lang="en-US" dirty="0">
                <a:latin typeface="D-DIN"/>
              </a:rPr>
              <a:t> και </a:t>
            </a:r>
            <a:r>
              <a:rPr lang="en-US" dirty="0" err="1">
                <a:latin typeface="D-DIN"/>
              </a:rPr>
              <a:t>τις</a:t>
            </a:r>
            <a:r>
              <a:rPr lang="en-US" dirty="0">
                <a:latin typeface="D-DIN"/>
              </a:rPr>
              <a:t> </a:t>
            </a:r>
            <a:r>
              <a:rPr lang="en-US" dirty="0" err="1">
                <a:latin typeface="D-DIN"/>
              </a:rPr>
              <a:t>κοινωνικές</a:t>
            </a:r>
            <a:r>
              <a:rPr lang="en-US" dirty="0">
                <a:latin typeface="D-DIN"/>
              </a:rPr>
              <a:t> </a:t>
            </a:r>
            <a:r>
              <a:rPr lang="en-US" dirty="0" err="1">
                <a:latin typeface="D-DIN"/>
              </a:rPr>
              <a:t>δομές</a:t>
            </a:r>
            <a:r>
              <a:rPr lang="en-US" dirty="0">
                <a:latin typeface="D-DIN"/>
              </a:rPr>
              <a:t>. Η </a:t>
            </a:r>
            <a:r>
              <a:rPr lang="en-US" dirty="0" err="1">
                <a:latin typeface="D-DIN"/>
              </a:rPr>
              <a:t>δι</a:t>
            </a:r>
            <a:r>
              <a:rPr lang="en-US" dirty="0">
                <a:latin typeface="D-DIN"/>
              </a:rPr>
              <a:t>α</a:t>
            </a:r>
            <a:r>
              <a:rPr lang="en-US" dirty="0" err="1">
                <a:latin typeface="D-DIN"/>
              </a:rPr>
              <a:t>θεμ</a:t>
            </a:r>
            <a:r>
              <a:rPr lang="en-US" dirty="0">
                <a:latin typeface="D-DIN"/>
              </a:rPr>
              <a:t>α</a:t>
            </a:r>
            <a:r>
              <a:rPr lang="en-US" dirty="0" err="1">
                <a:latin typeface="D-DIN"/>
              </a:rPr>
              <a:t>τικότητ</a:t>
            </a:r>
            <a:r>
              <a:rPr lang="en-US" dirty="0">
                <a:latin typeface="D-DIN"/>
              </a:rPr>
              <a:t>α ανα</a:t>
            </a:r>
            <a:r>
              <a:rPr lang="en-US" dirty="0" err="1">
                <a:latin typeface="D-DIN"/>
              </a:rPr>
              <a:t>γνωρίζει</a:t>
            </a:r>
            <a:r>
              <a:rPr lang="en-US" dirty="0">
                <a:latin typeface="D-DIN"/>
              </a:rPr>
              <a:t> </a:t>
            </a:r>
            <a:r>
              <a:rPr lang="en-US" dirty="0" err="1">
                <a:latin typeface="D-DIN"/>
              </a:rPr>
              <a:t>ότι</a:t>
            </a:r>
            <a:r>
              <a:rPr lang="en-US" dirty="0">
                <a:latin typeface="D-DIN"/>
              </a:rPr>
              <a:t> α</a:t>
            </a:r>
            <a:r>
              <a:rPr lang="en-US" dirty="0" err="1">
                <a:latin typeface="D-DIN"/>
              </a:rPr>
              <a:t>υτές</a:t>
            </a:r>
            <a:r>
              <a:rPr lang="en-US" dirty="0">
                <a:latin typeface="D-DIN"/>
              </a:rPr>
              <a:t> </a:t>
            </a:r>
            <a:r>
              <a:rPr lang="en-US" dirty="0" err="1">
                <a:latin typeface="D-DIN"/>
              </a:rPr>
              <a:t>οι</a:t>
            </a:r>
            <a:r>
              <a:rPr lang="en-US" dirty="0">
                <a:latin typeface="D-DIN"/>
              </a:rPr>
              <a:t> τα</a:t>
            </a:r>
            <a:r>
              <a:rPr lang="en-US" dirty="0" err="1">
                <a:latin typeface="D-DIN"/>
              </a:rPr>
              <a:t>υτότητες</a:t>
            </a:r>
            <a:r>
              <a:rPr lang="en-US" dirty="0">
                <a:latin typeface="D-DIN"/>
              </a:rPr>
              <a:t> </a:t>
            </a:r>
            <a:r>
              <a:rPr lang="en-US" dirty="0" err="1">
                <a:latin typeface="D-DIN"/>
              </a:rPr>
              <a:t>δεν</a:t>
            </a:r>
            <a:r>
              <a:rPr lang="en-US" dirty="0">
                <a:latin typeface="D-DIN"/>
              </a:rPr>
              <a:t> </a:t>
            </a:r>
            <a:r>
              <a:rPr lang="en-US" dirty="0" err="1">
                <a:latin typeface="D-DIN"/>
              </a:rPr>
              <a:t>είν</a:t>
            </a:r>
            <a:r>
              <a:rPr lang="en-US" dirty="0">
                <a:latin typeface="D-DIN"/>
              </a:rPr>
              <a:t>αι </a:t>
            </a:r>
            <a:r>
              <a:rPr lang="en-US" dirty="0" err="1">
                <a:latin typeface="D-DIN"/>
              </a:rPr>
              <a:t>ξεχωριστές</a:t>
            </a:r>
            <a:r>
              <a:rPr lang="en-US" dirty="0">
                <a:latin typeface="D-DIN"/>
              </a:rPr>
              <a:t> και α</a:t>
            </a:r>
            <a:r>
              <a:rPr lang="en-US" dirty="0" err="1">
                <a:latin typeface="D-DIN"/>
              </a:rPr>
              <a:t>νεξάρτητες</a:t>
            </a:r>
            <a:r>
              <a:rPr lang="en-US" dirty="0">
                <a:latin typeface="D-DIN"/>
              </a:rPr>
              <a:t>, α</a:t>
            </a:r>
            <a:r>
              <a:rPr lang="en-US" dirty="0" err="1">
                <a:latin typeface="D-DIN"/>
              </a:rPr>
              <a:t>λλά</a:t>
            </a:r>
            <a:r>
              <a:rPr lang="en-US" dirty="0">
                <a:latin typeface="D-DIN"/>
              </a:rPr>
              <a:t> α</a:t>
            </a:r>
            <a:r>
              <a:rPr lang="en-US" dirty="0" err="1">
                <a:latin typeface="D-DIN"/>
              </a:rPr>
              <a:t>λληλοσυνδέοντ</a:t>
            </a:r>
            <a:r>
              <a:rPr lang="en-US" dirty="0">
                <a:latin typeface="D-DIN"/>
              </a:rPr>
              <a:t>αι και επ</a:t>
            </a:r>
            <a:r>
              <a:rPr lang="en-US" dirty="0" err="1">
                <a:latin typeface="D-DIN"/>
              </a:rPr>
              <a:t>ηρεάζουν</a:t>
            </a:r>
            <a:r>
              <a:rPr lang="en-US" dirty="0">
                <a:latin typeface="D-DIN"/>
              </a:rPr>
              <a:t> η </a:t>
            </a:r>
            <a:r>
              <a:rPr lang="en-US" dirty="0" err="1">
                <a:latin typeface="D-DIN"/>
              </a:rPr>
              <a:t>μί</a:t>
            </a:r>
            <a:r>
              <a:rPr lang="en-US" dirty="0">
                <a:latin typeface="D-DIN"/>
              </a:rPr>
              <a:t>α </a:t>
            </a:r>
            <a:r>
              <a:rPr lang="en-US" dirty="0" err="1">
                <a:latin typeface="D-DIN"/>
              </a:rPr>
              <a:t>την</a:t>
            </a:r>
            <a:r>
              <a:rPr lang="en-US" dirty="0">
                <a:latin typeface="D-DIN"/>
              </a:rPr>
              <a:t> </a:t>
            </a:r>
            <a:r>
              <a:rPr lang="en-US" dirty="0" err="1">
                <a:latin typeface="D-DIN"/>
              </a:rPr>
              <a:t>άλλη</a:t>
            </a:r>
            <a:r>
              <a:rPr lang="en-US" dirty="0">
                <a:latin typeface="D-DIN"/>
              </a:rPr>
              <a:t> </a:t>
            </a:r>
            <a:r>
              <a:rPr lang="en-US" dirty="0" err="1">
                <a:latin typeface="D-DIN"/>
              </a:rPr>
              <a:t>με</a:t>
            </a:r>
            <a:r>
              <a:rPr lang="en-US" dirty="0">
                <a:latin typeface="D-DIN"/>
              </a:rPr>
              <a:t> π</a:t>
            </a:r>
            <a:r>
              <a:rPr lang="en-US" dirty="0" err="1">
                <a:latin typeface="D-DIN"/>
              </a:rPr>
              <a:t>ολύ</a:t>
            </a:r>
            <a:r>
              <a:rPr lang="en-US" dirty="0">
                <a:latin typeface="D-DIN"/>
              </a:rPr>
              <a:t>π</a:t>
            </a:r>
            <a:r>
              <a:rPr lang="en-US" dirty="0" err="1">
                <a:latin typeface="D-DIN"/>
              </a:rPr>
              <a:t>λοκους</a:t>
            </a:r>
            <a:r>
              <a:rPr lang="en-US" dirty="0">
                <a:latin typeface="D-DIN"/>
              </a:rPr>
              <a:t> </a:t>
            </a:r>
            <a:r>
              <a:rPr lang="en-US" dirty="0" err="1">
                <a:latin typeface="D-DIN"/>
              </a:rPr>
              <a:t>τρό</a:t>
            </a:r>
            <a:r>
              <a:rPr lang="en-US" dirty="0">
                <a:latin typeface="D-DIN"/>
              </a:rPr>
              <a:t>π</a:t>
            </a:r>
            <a:r>
              <a:rPr lang="en-US" dirty="0" err="1">
                <a:latin typeface="D-DIN"/>
              </a:rPr>
              <a:t>ους</a:t>
            </a:r>
            <a:r>
              <a:rPr lang="en-US" dirty="0">
                <a:latin typeface="D-DIN"/>
              </a:rPr>
              <a:t>.  </a:t>
            </a:r>
            <a:endParaRPr lang="en-US"/>
          </a:p>
          <a:p>
            <a:r>
              <a:rPr lang="en-US" dirty="0" err="1">
                <a:latin typeface="D-DIN"/>
              </a:rPr>
              <a:t>Στο</a:t>
            </a:r>
            <a:r>
              <a:rPr lang="en-US" dirty="0">
                <a:latin typeface="D-DIN"/>
              </a:rPr>
              <a:t> πλα</a:t>
            </a:r>
            <a:r>
              <a:rPr lang="en-US" dirty="0" err="1">
                <a:latin typeface="D-DIN"/>
              </a:rPr>
              <a:t>ίσιο</a:t>
            </a:r>
            <a:r>
              <a:rPr lang="en-US" dirty="0">
                <a:latin typeface="D-DIN"/>
              </a:rPr>
              <a:t> </a:t>
            </a:r>
            <a:r>
              <a:rPr lang="en-US" dirty="0" err="1">
                <a:latin typeface="D-DIN"/>
              </a:rPr>
              <a:t>της</a:t>
            </a:r>
            <a:r>
              <a:rPr lang="en-US" dirty="0">
                <a:latin typeface="D-DIN"/>
              </a:rPr>
              <a:t> α</a:t>
            </a:r>
            <a:r>
              <a:rPr lang="en-US" dirty="0" err="1">
                <a:latin typeface="D-DIN"/>
              </a:rPr>
              <a:t>ντιμετώ</a:t>
            </a:r>
            <a:r>
              <a:rPr lang="en-US" dirty="0">
                <a:latin typeface="D-DIN"/>
              </a:rPr>
              <a:t>π</a:t>
            </a:r>
            <a:r>
              <a:rPr lang="en-US" dirty="0" err="1">
                <a:latin typeface="D-DIN"/>
              </a:rPr>
              <a:t>ισης</a:t>
            </a:r>
            <a:r>
              <a:rPr lang="en-US" dirty="0">
                <a:latin typeface="D-DIN"/>
              </a:rPr>
              <a:t> </a:t>
            </a:r>
            <a:r>
              <a:rPr lang="en-US" dirty="0" err="1">
                <a:latin typeface="D-DIN"/>
              </a:rPr>
              <a:t>της</a:t>
            </a:r>
            <a:r>
              <a:rPr lang="en-US" dirty="0">
                <a:latin typeface="D-DIN"/>
              </a:rPr>
              <a:t> </a:t>
            </a:r>
            <a:r>
              <a:rPr lang="en-US" dirty="0" err="1">
                <a:latin typeface="D-DIN"/>
              </a:rPr>
              <a:t>έμφυλης</a:t>
            </a:r>
            <a:r>
              <a:rPr lang="en-US" dirty="0">
                <a:latin typeface="D-DIN"/>
              </a:rPr>
              <a:t> βίας </a:t>
            </a:r>
            <a:r>
              <a:rPr lang="en-US" dirty="0" err="1">
                <a:latin typeface="D-DIN"/>
              </a:rPr>
              <a:t>στον</a:t>
            </a:r>
            <a:r>
              <a:rPr lang="en-US" dirty="0">
                <a:latin typeface="D-DIN"/>
              </a:rPr>
              <a:t> ακα</a:t>
            </a:r>
            <a:r>
              <a:rPr lang="en-US" dirty="0" err="1">
                <a:latin typeface="D-DIN"/>
              </a:rPr>
              <a:t>δημ</a:t>
            </a:r>
            <a:r>
              <a:rPr lang="en-US" dirty="0">
                <a:latin typeface="D-DIN"/>
              </a:rPr>
              <a:t>α</a:t>
            </a:r>
            <a:r>
              <a:rPr lang="en-US" dirty="0" err="1">
                <a:latin typeface="D-DIN"/>
              </a:rPr>
              <a:t>ϊκό</a:t>
            </a:r>
            <a:r>
              <a:rPr lang="en-US" dirty="0">
                <a:latin typeface="D-DIN"/>
              </a:rPr>
              <a:t> </a:t>
            </a:r>
            <a:r>
              <a:rPr lang="en-US" dirty="0" err="1">
                <a:latin typeface="D-DIN"/>
              </a:rPr>
              <a:t>χώρο</a:t>
            </a:r>
            <a:r>
              <a:rPr lang="en-US" dirty="0">
                <a:latin typeface="D-DIN"/>
              </a:rPr>
              <a:t>, η </a:t>
            </a:r>
            <a:r>
              <a:rPr lang="en-US" dirty="0" err="1">
                <a:latin typeface="D-DIN"/>
              </a:rPr>
              <a:t>δι</a:t>
            </a:r>
            <a:r>
              <a:rPr lang="en-US" dirty="0">
                <a:latin typeface="D-DIN"/>
              </a:rPr>
              <a:t>α</a:t>
            </a:r>
            <a:r>
              <a:rPr lang="en-US" dirty="0" err="1">
                <a:latin typeface="D-DIN"/>
              </a:rPr>
              <a:t>θεμ</a:t>
            </a:r>
            <a:r>
              <a:rPr lang="en-US" dirty="0">
                <a:latin typeface="D-DIN"/>
              </a:rPr>
              <a:t>α</a:t>
            </a:r>
            <a:r>
              <a:rPr lang="en-US" dirty="0" err="1">
                <a:latin typeface="D-DIN"/>
              </a:rPr>
              <a:t>τικότητ</a:t>
            </a:r>
            <a:r>
              <a:rPr lang="en-US" dirty="0">
                <a:latin typeface="D-DIN"/>
              </a:rPr>
              <a:t>α ανα</a:t>
            </a:r>
            <a:r>
              <a:rPr lang="en-US" dirty="0" err="1">
                <a:latin typeface="D-DIN"/>
              </a:rPr>
              <a:t>γνωρίζει</a:t>
            </a:r>
            <a:r>
              <a:rPr lang="en-US" dirty="0">
                <a:latin typeface="D-DIN"/>
              </a:rPr>
              <a:t> </a:t>
            </a:r>
            <a:r>
              <a:rPr lang="en-US" dirty="0" err="1">
                <a:latin typeface="D-DIN"/>
              </a:rPr>
              <a:t>ότι</a:t>
            </a:r>
            <a:r>
              <a:rPr lang="en-US" dirty="0">
                <a:latin typeface="D-DIN"/>
              </a:rPr>
              <a:t> η </a:t>
            </a:r>
            <a:r>
              <a:rPr lang="en-US" dirty="0" err="1">
                <a:latin typeface="D-DIN"/>
              </a:rPr>
              <a:t>έμφυλη</a:t>
            </a:r>
            <a:r>
              <a:rPr lang="en-US" dirty="0">
                <a:latin typeface="D-DIN"/>
              </a:rPr>
              <a:t> βία μπ</a:t>
            </a:r>
            <a:r>
              <a:rPr lang="en-US" dirty="0" err="1">
                <a:latin typeface="D-DIN"/>
              </a:rPr>
              <a:t>ορεί</a:t>
            </a:r>
            <a:r>
              <a:rPr lang="en-US" dirty="0">
                <a:latin typeface="D-DIN"/>
              </a:rPr>
              <a:t> να επ</a:t>
            </a:r>
            <a:r>
              <a:rPr lang="en-US" dirty="0" err="1">
                <a:latin typeface="D-DIN"/>
              </a:rPr>
              <a:t>ηρεάσει</a:t>
            </a:r>
            <a:r>
              <a:rPr lang="en-US" dirty="0">
                <a:latin typeface="D-DIN"/>
              </a:rPr>
              <a:t> </a:t>
            </a:r>
            <a:r>
              <a:rPr lang="en-US" dirty="0" err="1">
                <a:latin typeface="D-DIN"/>
              </a:rPr>
              <a:t>δυσ</a:t>
            </a:r>
            <a:r>
              <a:rPr lang="en-US" dirty="0">
                <a:latin typeface="D-DIN"/>
              </a:rPr>
              <a:t>α</a:t>
            </a:r>
            <a:r>
              <a:rPr lang="en-US" dirty="0" err="1">
                <a:latin typeface="D-DIN"/>
              </a:rPr>
              <a:t>νάλογ</a:t>
            </a:r>
            <a:r>
              <a:rPr lang="en-US" dirty="0">
                <a:latin typeface="D-DIN"/>
              </a:rPr>
              <a:t>α τα </a:t>
            </a:r>
            <a:r>
              <a:rPr lang="en-US" dirty="0" err="1">
                <a:latin typeface="D-DIN"/>
              </a:rPr>
              <a:t>άτομ</a:t>
            </a:r>
            <a:r>
              <a:rPr lang="en-US" dirty="0">
                <a:latin typeface="D-DIN"/>
              </a:rPr>
              <a:t>α π</a:t>
            </a:r>
            <a:r>
              <a:rPr lang="en-US" dirty="0" err="1">
                <a:latin typeface="D-DIN"/>
              </a:rPr>
              <a:t>ου</a:t>
            </a:r>
            <a:r>
              <a:rPr lang="en-US" dirty="0">
                <a:latin typeface="D-DIN"/>
              </a:rPr>
              <a:t> κα</a:t>
            </a:r>
            <a:r>
              <a:rPr lang="en-US" dirty="0" err="1">
                <a:latin typeface="D-DIN"/>
              </a:rPr>
              <a:t>τέχουν</a:t>
            </a:r>
            <a:r>
              <a:rPr lang="en-US" dirty="0">
                <a:latin typeface="D-DIN"/>
              </a:rPr>
              <a:t> π</a:t>
            </a:r>
            <a:r>
              <a:rPr lang="en-US" dirty="0" err="1">
                <a:latin typeface="D-DIN"/>
              </a:rPr>
              <a:t>ολλ</a:t>
            </a:r>
            <a:r>
              <a:rPr lang="en-US" dirty="0">
                <a:latin typeface="D-DIN"/>
              </a:rPr>
              <a:t>απ</a:t>
            </a:r>
            <a:r>
              <a:rPr lang="en-US" dirty="0" err="1">
                <a:latin typeface="D-DIN"/>
              </a:rPr>
              <a:t>λές</a:t>
            </a:r>
            <a:r>
              <a:rPr lang="en-US" dirty="0">
                <a:latin typeface="D-DIN"/>
              </a:rPr>
              <a:t> τα</a:t>
            </a:r>
            <a:r>
              <a:rPr lang="en-US" dirty="0" err="1">
                <a:latin typeface="D-DIN"/>
              </a:rPr>
              <a:t>υτότητες</a:t>
            </a:r>
            <a:r>
              <a:rPr lang="en-US" dirty="0">
                <a:latin typeface="D-DIN"/>
              </a:rPr>
              <a:t>. </a:t>
            </a:r>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2584855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D-DIN"/>
              </a:rPr>
              <a:t>Αφού</a:t>
            </a:r>
            <a:r>
              <a:rPr lang="en-US" dirty="0">
                <a:latin typeface="D-DIN"/>
              </a:rPr>
              <a:t> </a:t>
            </a:r>
            <a:r>
              <a:rPr lang="en-US" dirty="0" err="1">
                <a:latin typeface="D-DIN"/>
              </a:rPr>
              <a:t>το</a:t>
            </a:r>
            <a:r>
              <a:rPr lang="en-US" dirty="0">
                <a:latin typeface="D-DIN"/>
              </a:rPr>
              <a:t> </a:t>
            </a:r>
            <a:r>
              <a:rPr lang="en-US" dirty="0" err="1">
                <a:latin typeface="D-DIN"/>
              </a:rPr>
              <a:t>εί</a:t>
            </a:r>
            <a:r>
              <a:rPr lang="en-US" dirty="0">
                <a:latin typeface="D-DIN"/>
              </a:rPr>
              <a:t>πα</a:t>
            </a:r>
            <a:r>
              <a:rPr lang="en-US" dirty="0" err="1">
                <a:latin typeface="D-DIN"/>
              </a:rPr>
              <a:t>με</a:t>
            </a:r>
            <a:r>
              <a:rPr lang="en-US" dirty="0">
                <a:latin typeface="D-DIN"/>
              </a:rPr>
              <a:t> α</a:t>
            </a:r>
            <a:r>
              <a:rPr lang="en-US" dirty="0" err="1">
                <a:latin typeface="D-DIN"/>
              </a:rPr>
              <a:t>υτό</a:t>
            </a:r>
            <a:r>
              <a:rPr lang="en-US" dirty="0">
                <a:latin typeface="D-DIN"/>
              </a:rPr>
              <a:t>, π</a:t>
            </a:r>
            <a:r>
              <a:rPr lang="en-US" dirty="0" err="1">
                <a:latin typeface="D-DIN"/>
              </a:rPr>
              <a:t>ριν</a:t>
            </a:r>
            <a:r>
              <a:rPr lang="en-US" dirty="0">
                <a:latin typeface="D-DIN"/>
              </a:rPr>
              <a:t> π</a:t>
            </a:r>
            <a:r>
              <a:rPr lang="en-US" dirty="0" err="1">
                <a:latin typeface="D-DIN"/>
              </a:rPr>
              <a:t>ροχωρήσουμε</a:t>
            </a:r>
            <a:r>
              <a:rPr lang="en-US" dirty="0">
                <a:latin typeface="D-DIN"/>
              </a:rPr>
              <a:t> παρα</a:t>
            </a:r>
            <a:r>
              <a:rPr lang="en-US" dirty="0" err="1">
                <a:latin typeface="D-DIN"/>
              </a:rPr>
              <a:t>κάτω</a:t>
            </a:r>
            <a:r>
              <a:rPr lang="en-US" dirty="0">
                <a:latin typeface="D-DIN"/>
              </a:rPr>
              <a:t>, θα π</a:t>
            </a:r>
            <a:r>
              <a:rPr lang="en-US" dirty="0" err="1">
                <a:latin typeface="D-DIN"/>
              </a:rPr>
              <a:t>ροχωρήσουμε</a:t>
            </a:r>
            <a:r>
              <a:rPr lang="en-US" dirty="0">
                <a:latin typeface="D-DIN"/>
              </a:rPr>
              <a:t> </a:t>
            </a:r>
            <a:r>
              <a:rPr lang="en-US" dirty="0" err="1">
                <a:latin typeface="D-DIN"/>
              </a:rPr>
              <a:t>στην</a:t>
            </a:r>
            <a:r>
              <a:rPr lang="en-US" dirty="0">
                <a:latin typeface="D-DIN"/>
              </a:rPr>
              <a:t> επ</a:t>
            </a:r>
            <a:r>
              <a:rPr lang="en-US" dirty="0" err="1">
                <a:latin typeface="D-DIN"/>
              </a:rPr>
              <a:t>όμενη</a:t>
            </a:r>
            <a:r>
              <a:rPr lang="en-US" dirty="0">
                <a:latin typeface="D-DIN"/>
              </a:rPr>
              <a:t> </a:t>
            </a:r>
            <a:r>
              <a:rPr lang="en-US" dirty="0" err="1">
                <a:latin typeface="D-DIN"/>
              </a:rPr>
              <a:t>άσκηση</a:t>
            </a:r>
            <a:r>
              <a:rPr lang="en-US" dirty="0">
                <a:latin typeface="D-DIN"/>
              </a:rPr>
              <a:t>, </a:t>
            </a:r>
            <a:r>
              <a:rPr lang="en-US" dirty="0" err="1">
                <a:latin typeface="D-DIN"/>
              </a:rPr>
              <a:t>την</a:t>
            </a:r>
            <a:r>
              <a:rPr lang="en-US" dirty="0">
                <a:latin typeface="D-DIN"/>
              </a:rPr>
              <a:t> οπ</a:t>
            </a:r>
            <a:r>
              <a:rPr lang="en-US" dirty="0" err="1">
                <a:latin typeface="D-DIN"/>
              </a:rPr>
              <a:t>οί</a:t>
            </a:r>
            <a:r>
              <a:rPr lang="en-US" dirty="0">
                <a:latin typeface="D-DIN"/>
              </a:rPr>
              <a:t>α θα </a:t>
            </a:r>
            <a:r>
              <a:rPr lang="en-US" dirty="0" err="1">
                <a:latin typeface="D-DIN"/>
              </a:rPr>
              <a:t>κάνετε</a:t>
            </a:r>
            <a:r>
              <a:rPr lang="en-US" dirty="0">
                <a:latin typeface="D-DIN"/>
              </a:rPr>
              <a:t> </a:t>
            </a:r>
            <a:r>
              <a:rPr lang="en-US" dirty="0" err="1">
                <a:latin typeface="D-DIN"/>
              </a:rPr>
              <a:t>σε</a:t>
            </a:r>
            <a:r>
              <a:rPr lang="en-US" dirty="0">
                <a:latin typeface="D-DIN"/>
              </a:rPr>
              <a:t> υπ</a:t>
            </a:r>
            <a:r>
              <a:rPr lang="en-US" dirty="0" err="1">
                <a:latin typeface="D-DIN"/>
              </a:rPr>
              <a:t>οομάδες</a:t>
            </a:r>
            <a:r>
              <a:rPr lang="en-US" dirty="0">
                <a:latin typeface="D-DIN"/>
              </a:rPr>
              <a:t> </a:t>
            </a:r>
            <a:r>
              <a:rPr lang="en-US" dirty="0" err="1">
                <a:latin typeface="D-DIN"/>
              </a:rPr>
              <a:t>γι</a:t>
            </a:r>
            <a:r>
              <a:rPr lang="en-US" dirty="0">
                <a:latin typeface="D-DIN"/>
              </a:rPr>
              <a:t>α 10 </a:t>
            </a:r>
            <a:r>
              <a:rPr lang="en-US" dirty="0" err="1">
                <a:latin typeface="D-DIN"/>
              </a:rPr>
              <a:t>λε</a:t>
            </a:r>
            <a:r>
              <a:rPr lang="en-US" dirty="0">
                <a:latin typeface="D-DIN"/>
              </a:rPr>
              <a:t>π</a:t>
            </a:r>
            <a:r>
              <a:rPr lang="en-US" dirty="0" err="1">
                <a:latin typeface="D-DIN"/>
              </a:rPr>
              <a:t>τά</a:t>
            </a:r>
            <a:r>
              <a:rPr lang="en-US" dirty="0">
                <a:latin typeface="D-DIN"/>
              </a:rPr>
              <a:t>. </a:t>
            </a:r>
            <a:endParaRPr lang="en-US"/>
          </a:p>
          <a:p>
            <a:r>
              <a:rPr lang="en-US" dirty="0">
                <a:latin typeface="D-DIN"/>
              </a:rPr>
              <a:t>Ο </a:t>
            </a:r>
            <a:r>
              <a:rPr lang="en-US" dirty="0" err="1">
                <a:latin typeface="D-DIN"/>
              </a:rPr>
              <a:t>στόχος</a:t>
            </a:r>
            <a:r>
              <a:rPr lang="en-US" dirty="0">
                <a:latin typeface="D-DIN"/>
              </a:rPr>
              <a:t> α</a:t>
            </a:r>
            <a:r>
              <a:rPr lang="en-US" dirty="0" err="1">
                <a:latin typeface="D-DIN"/>
              </a:rPr>
              <a:t>υτής</a:t>
            </a:r>
            <a:r>
              <a:rPr lang="en-US" dirty="0">
                <a:latin typeface="D-DIN"/>
              </a:rPr>
              <a:t> </a:t>
            </a:r>
            <a:r>
              <a:rPr lang="en-US" dirty="0" err="1">
                <a:latin typeface="D-DIN"/>
              </a:rPr>
              <a:t>της</a:t>
            </a:r>
            <a:r>
              <a:rPr lang="en-US" dirty="0">
                <a:latin typeface="D-DIN"/>
              </a:rPr>
              <a:t> </a:t>
            </a:r>
            <a:r>
              <a:rPr lang="en-US" dirty="0" err="1">
                <a:latin typeface="D-DIN"/>
              </a:rPr>
              <a:t>άσκησης</a:t>
            </a:r>
            <a:r>
              <a:rPr lang="en-US" dirty="0">
                <a:latin typeface="D-DIN"/>
              </a:rPr>
              <a:t> </a:t>
            </a:r>
            <a:r>
              <a:rPr lang="en-US" dirty="0" err="1">
                <a:latin typeface="D-DIN"/>
              </a:rPr>
              <a:t>είν</a:t>
            </a:r>
            <a:r>
              <a:rPr lang="en-US" dirty="0">
                <a:latin typeface="D-DIN"/>
              </a:rPr>
              <a:t>αι να </a:t>
            </a:r>
            <a:r>
              <a:rPr lang="en-US" dirty="0" err="1">
                <a:latin typeface="D-DIN"/>
              </a:rPr>
              <a:t>εξετάσετε</a:t>
            </a:r>
            <a:r>
              <a:rPr lang="en-US" dirty="0">
                <a:latin typeface="D-DIN"/>
              </a:rPr>
              <a:t> </a:t>
            </a:r>
            <a:r>
              <a:rPr lang="en-US" dirty="0" err="1">
                <a:latin typeface="D-DIN"/>
              </a:rPr>
              <a:t>διάφορες</a:t>
            </a:r>
            <a:r>
              <a:rPr lang="en-US" dirty="0">
                <a:latin typeface="D-DIN"/>
              </a:rPr>
              <a:t> π</a:t>
            </a:r>
            <a:r>
              <a:rPr lang="en-US" dirty="0" err="1">
                <a:latin typeface="D-DIN"/>
              </a:rPr>
              <a:t>ερι</a:t>
            </a:r>
            <a:r>
              <a:rPr lang="en-US" dirty="0">
                <a:latin typeface="D-DIN"/>
              </a:rPr>
              <a:t>π</a:t>
            </a:r>
            <a:r>
              <a:rPr lang="en-US" dirty="0" err="1">
                <a:latin typeface="D-DIN"/>
              </a:rPr>
              <a:t>τώσεις</a:t>
            </a:r>
            <a:r>
              <a:rPr lang="en-US" dirty="0">
                <a:latin typeface="D-DIN"/>
              </a:rPr>
              <a:t> </a:t>
            </a:r>
            <a:r>
              <a:rPr lang="en-US" dirty="0" err="1">
                <a:latin typeface="D-DIN"/>
              </a:rPr>
              <a:t>έμφυλης</a:t>
            </a:r>
            <a:r>
              <a:rPr lang="en-US" dirty="0">
                <a:latin typeface="D-DIN"/>
              </a:rPr>
              <a:t> βίας π</a:t>
            </a:r>
            <a:r>
              <a:rPr lang="en-US" dirty="0" err="1">
                <a:latin typeface="D-DIN"/>
              </a:rPr>
              <a:t>ου</a:t>
            </a:r>
            <a:r>
              <a:rPr lang="en-US" dirty="0">
                <a:latin typeface="D-DIN"/>
              </a:rPr>
              <a:t> πα</a:t>
            </a:r>
            <a:r>
              <a:rPr lang="en-US" dirty="0" err="1">
                <a:latin typeface="D-DIN"/>
              </a:rPr>
              <a:t>ρουσιάζοντ</a:t>
            </a:r>
            <a:r>
              <a:rPr lang="en-US" dirty="0">
                <a:latin typeface="D-DIN"/>
              </a:rPr>
              <a:t>αι </a:t>
            </a:r>
            <a:r>
              <a:rPr lang="en-US" dirty="0" err="1">
                <a:latin typeface="D-DIN"/>
              </a:rPr>
              <a:t>σε</a:t>
            </a:r>
            <a:r>
              <a:rPr lang="en-US" dirty="0">
                <a:latin typeface="D-DIN"/>
              </a:rPr>
              <a:t> </a:t>
            </a:r>
            <a:r>
              <a:rPr lang="en-US" dirty="0" err="1">
                <a:latin typeface="D-DIN"/>
              </a:rPr>
              <a:t>σύντομες</a:t>
            </a:r>
            <a:r>
              <a:rPr lang="en-US" dirty="0">
                <a:latin typeface="D-DIN"/>
              </a:rPr>
              <a:t> </a:t>
            </a:r>
            <a:r>
              <a:rPr lang="en-US" dirty="0" err="1">
                <a:latin typeface="D-DIN"/>
              </a:rPr>
              <a:t>δηλώσεις</a:t>
            </a:r>
            <a:r>
              <a:rPr lang="en-US" dirty="0">
                <a:latin typeface="D-DIN"/>
              </a:rPr>
              <a:t> και </a:t>
            </a:r>
            <a:r>
              <a:rPr lang="en-US" dirty="0" err="1">
                <a:latin typeface="D-DIN"/>
              </a:rPr>
              <a:t>στη</a:t>
            </a:r>
            <a:r>
              <a:rPr lang="en-US" dirty="0">
                <a:latin typeface="D-DIN"/>
              </a:rPr>
              <a:t> </a:t>
            </a:r>
            <a:r>
              <a:rPr lang="en-US" dirty="0" err="1">
                <a:latin typeface="D-DIN"/>
              </a:rPr>
              <a:t>συνέχει</a:t>
            </a:r>
            <a:r>
              <a:rPr lang="en-US" dirty="0">
                <a:latin typeface="D-DIN"/>
              </a:rPr>
              <a:t>α να </a:t>
            </a:r>
            <a:r>
              <a:rPr lang="en-US" dirty="0" err="1">
                <a:latin typeface="D-DIN"/>
              </a:rPr>
              <a:t>τις</a:t>
            </a:r>
            <a:r>
              <a:rPr lang="en-US" dirty="0">
                <a:latin typeface="D-DIN"/>
              </a:rPr>
              <a:t> κα</a:t>
            </a:r>
            <a:r>
              <a:rPr lang="en-US" dirty="0" err="1">
                <a:latin typeface="D-DIN"/>
              </a:rPr>
              <a:t>τηγοριο</a:t>
            </a:r>
            <a:r>
              <a:rPr lang="en-US" dirty="0">
                <a:latin typeface="D-DIN"/>
              </a:rPr>
              <a:t>π</a:t>
            </a:r>
            <a:r>
              <a:rPr lang="en-US" dirty="0" err="1">
                <a:latin typeface="D-DIN"/>
              </a:rPr>
              <a:t>οιήσετε</a:t>
            </a:r>
            <a:r>
              <a:rPr lang="en-US" dirty="0">
                <a:latin typeface="D-DIN"/>
              </a:rPr>
              <a:t> </a:t>
            </a:r>
            <a:r>
              <a:rPr lang="en-US" dirty="0" err="1">
                <a:latin typeface="D-DIN"/>
              </a:rPr>
              <a:t>με</a:t>
            </a:r>
            <a:r>
              <a:rPr lang="en-US" dirty="0">
                <a:latin typeface="D-DIN"/>
              </a:rPr>
              <a:t> β</a:t>
            </a:r>
            <a:r>
              <a:rPr lang="en-US" dirty="0" err="1">
                <a:latin typeface="D-DIN"/>
              </a:rPr>
              <a:t>άση</a:t>
            </a:r>
            <a:r>
              <a:rPr lang="en-US" dirty="0">
                <a:latin typeface="D-DIN"/>
              </a:rPr>
              <a:t> </a:t>
            </a:r>
            <a:r>
              <a:rPr lang="en-US" dirty="0" err="1">
                <a:latin typeface="D-DIN"/>
              </a:rPr>
              <a:t>την</a:t>
            </a:r>
            <a:r>
              <a:rPr lang="en-US" dirty="0">
                <a:latin typeface="D-DIN"/>
              </a:rPr>
              <a:t> κατα</a:t>
            </a:r>
            <a:r>
              <a:rPr lang="en-US" dirty="0" err="1">
                <a:latin typeface="D-DIN"/>
              </a:rPr>
              <a:t>νόησή</a:t>
            </a:r>
            <a:r>
              <a:rPr lang="en-US" dirty="0">
                <a:latin typeface="D-DIN"/>
              </a:rPr>
              <a:t> σας. </a:t>
            </a:r>
            <a:r>
              <a:rPr lang="en-US" dirty="0" err="1">
                <a:latin typeface="D-DIN"/>
              </a:rPr>
              <a:t>Αυτή</a:t>
            </a:r>
            <a:r>
              <a:rPr lang="en-US" dirty="0">
                <a:latin typeface="D-DIN"/>
              </a:rPr>
              <a:t> η </a:t>
            </a:r>
            <a:r>
              <a:rPr lang="en-US" dirty="0" err="1">
                <a:latin typeface="D-DIN"/>
              </a:rPr>
              <a:t>εργ</a:t>
            </a:r>
            <a:r>
              <a:rPr lang="en-US" dirty="0">
                <a:latin typeface="D-DIN"/>
              </a:rPr>
              <a:t>α</a:t>
            </a:r>
            <a:r>
              <a:rPr lang="en-US" dirty="0" err="1">
                <a:latin typeface="D-DIN"/>
              </a:rPr>
              <a:t>σί</a:t>
            </a:r>
            <a:r>
              <a:rPr lang="en-US" dirty="0">
                <a:latin typeface="D-DIN"/>
              </a:rPr>
              <a:t>α </a:t>
            </a:r>
            <a:r>
              <a:rPr lang="en-US" dirty="0" err="1">
                <a:latin typeface="D-DIN"/>
              </a:rPr>
              <a:t>δεν</a:t>
            </a:r>
            <a:r>
              <a:rPr lang="en-US" dirty="0">
                <a:latin typeface="D-DIN"/>
              </a:rPr>
              <a:t> α</a:t>
            </a:r>
            <a:r>
              <a:rPr lang="en-US" dirty="0" err="1">
                <a:latin typeface="D-DIN"/>
              </a:rPr>
              <a:t>φορά</a:t>
            </a:r>
            <a:r>
              <a:rPr lang="en-US" dirty="0">
                <a:latin typeface="D-DIN"/>
              </a:rPr>
              <a:t> </a:t>
            </a:r>
            <a:r>
              <a:rPr lang="en-US" dirty="0" err="1">
                <a:latin typeface="D-DIN"/>
              </a:rPr>
              <a:t>την</a:t>
            </a:r>
            <a:r>
              <a:rPr lang="en-US" dirty="0">
                <a:latin typeface="D-DIN"/>
              </a:rPr>
              <a:t> </a:t>
            </a:r>
            <a:r>
              <a:rPr lang="en-US" dirty="0" err="1">
                <a:latin typeface="D-DIN"/>
              </a:rPr>
              <a:t>το</a:t>
            </a:r>
            <a:r>
              <a:rPr lang="en-US" dirty="0">
                <a:latin typeface="D-DIN"/>
              </a:rPr>
              <a:t>π</a:t>
            </a:r>
            <a:r>
              <a:rPr lang="en-US" dirty="0" err="1">
                <a:latin typeface="D-DIN"/>
              </a:rPr>
              <a:t>οθέτηση</a:t>
            </a:r>
            <a:r>
              <a:rPr lang="en-US" dirty="0">
                <a:latin typeface="D-DIN"/>
              </a:rPr>
              <a:t> α</a:t>
            </a:r>
            <a:r>
              <a:rPr lang="en-US" dirty="0" err="1">
                <a:latin typeface="D-DIN"/>
              </a:rPr>
              <a:t>υτών</a:t>
            </a:r>
            <a:r>
              <a:rPr lang="en-US" dirty="0">
                <a:latin typeface="D-DIN"/>
              </a:rPr>
              <a:t> </a:t>
            </a:r>
            <a:r>
              <a:rPr lang="en-US" dirty="0" err="1">
                <a:latin typeface="D-DIN"/>
              </a:rPr>
              <a:t>των</a:t>
            </a:r>
            <a:r>
              <a:rPr lang="en-US" dirty="0">
                <a:latin typeface="D-DIN"/>
              </a:rPr>
              <a:t> παρα</a:t>
            </a:r>
            <a:r>
              <a:rPr lang="en-US" dirty="0" err="1">
                <a:latin typeface="D-DIN"/>
              </a:rPr>
              <a:t>δειγμάτων</a:t>
            </a:r>
            <a:r>
              <a:rPr lang="en-US" dirty="0">
                <a:latin typeface="D-DIN"/>
              </a:rPr>
              <a:t> </a:t>
            </a:r>
            <a:r>
              <a:rPr lang="en-US" dirty="0" err="1">
                <a:latin typeface="D-DIN"/>
              </a:rPr>
              <a:t>στις</a:t>
            </a:r>
            <a:r>
              <a:rPr lang="en-US" dirty="0">
                <a:latin typeface="D-DIN"/>
              </a:rPr>
              <a:t> «</a:t>
            </a:r>
            <a:r>
              <a:rPr lang="en-US" dirty="0" err="1">
                <a:latin typeface="D-DIN"/>
              </a:rPr>
              <a:t>σωστές</a:t>
            </a:r>
            <a:r>
              <a:rPr lang="en-US" dirty="0">
                <a:latin typeface="D-DIN"/>
              </a:rPr>
              <a:t>» κα</a:t>
            </a:r>
            <a:r>
              <a:rPr lang="en-US" dirty="0" err="1">
                <a:latin typeface="D-DIN"/>
              </a:rPr>
              <a:t>τηγορίες</a:t>
            </a:r>
            <a:r>
              <a:rPr lang="en-US" dirty="0">
                <a:latin typeface="D-DIN"/>
              </a:rPr>
              <a:t>, α</a:t>
            </a:r>
            <a:r>
              <a:rPr lang="en-US" dirty="0" err="1">
                <a:latin typeface="D-DIN"/>
              </a:rPr>
              <a:t>λλά</a:t>
            </a:r>
            <a:r>
              <a:rPr lang="en-US" dirty="0">
                <a:latin typeface="D-DIN"/>
              </a:rPr>
              <a:t> </a:t>
            </a:r>
            <a:r>
              <a:rPr lang="en-US" dirty="0" err="1">
                <a:latin typeface="D-DIN"/>
              </a:rPr>
              <a:t>μάλλον</a:t>
            </a:r>
            <a:r>
              <a:rPr lang="en-US" dirty="0">
                <a:latin typeface="D-DIN"/>
              </a:rPr>
              <a:t> </a:t>
            </a:r>
            <a:r>
              <a:rPr lang="en-US" dirty="0" err="1">
                <a:latin typeface="D-DIN"/>
              </a:rPr>
              <a:t>την</a:t>
            </a:r>
            <a:r>
              <a:rPr lang="en-US" dirty="0">
                <a:latin typeface="D-DIN"/>
              </a:rPr>
              <a:t> ανα</a:t>
            </a:r>
            <a:r>
              <a:rPr lang="en-US" dirty="0" err="1">
                <a:latin typeface="D-DIN"/>
              </a:rPr>
              <a:t>γνώριση</a:t>
            </a:r>
            <a:r>
              <a:rPr lang="en-US" dirty="0">
                <a:latin typeface="D-DIN"/>
              </a:rPr>
              <a:t> </a:t>
            </a:r>
            <a:r>
              <a:rPr lang="en-US" dirty="0" err="1">
                <a:latin typeface="D-DIN"/>
              </a:rPr>
              <a:t>του</a:t>
            </a:r>
            <a:r>
              <a:rPr lang="en-US" dirty="0">
                <a:latin typeface="D-DIN"/>
              </a:rPr>
              <a:t> </a:t>
            </a:r>
            <a:r>
              <a:rPr lang="en-US" dirty="0" err="1">
                <a:latin typeface="D-DIN"/>
              </a:rPr>
              <a:t>τρό</a:t>
            </a:r>
            <a:r>
              <a:rPr lang="en-US" dirty="0">
                <a:latin typeface="D-DIN"/>
              </a:rPr>
              <a:t>π</a:t>
            </a:r>
            <a:r>
              <a:rPr lang="en-US" dirty="0" err="1">
                <a:latin typeface="D-DIN"/>
              </a:rPr>
              <a:t>ου</a:t>
            </a:r>
            <a:r>
              <a:rPr lang="en-US" dirty="0">
                <a:latin typeface="D-DIN"/>
              </a:rPr>
              <a:t> </a:t>
            </a:r>
            <a:r>
              <a:rPr lang="en-US" dirty="0" err="1">
                <a:latin typeface="D-DIN"/>
              </a:rPr>
              <a:t>με</a:t>
            </a:r>
            <a:r>
              <a:rPr lang="en-US" dirty="0">
                <a:latin typeface="D-DIN"/>
              </a:rPr>
              <a:t> </a:t>
            </a:r>
            <a:r>
              <a:rPr lang="en-US" dirty="0" err="1">
                <a:latin typeface="D-DIN"/>
              </a:rPr>
              <a:t>τον</a:t>
            </a:r>
            <a:r>
              <a:rPr lang="en-US" dirty="0">
                <a:latin typeface="D-DIN"/>
              </a:rPr>
              <a:t> οπ</a:t>
            </a:r>
            <a:r>
              <a:rPr lang="en-US" dirty="0" err="1">
                <a:latin typeface="D-DIN"/>
              </a:rPr>
              <a:t>οίο</a:t>
            </a:r>
            <a:r>
              <a:rPr lang="en-US" dirty="0">
                <a:latin typeface="D-DIN"/>
              </a:rPr>
              <a:t> </a:t>
            </a:r>
            <a:r>
              <a:rPr lang="en-US" dirty="0" err="1">
                <a:latin typeface="D-DIN"/>
              </a:rPr>
              <a:t>οι</a:t>
            </a:r>
            <a:r>
              <a:rPr lang="en-US" dirty="0">
                <a:latin typeface="D-DIN"/>
              </a:rPr>
              <a:t> </a:t>
            </a:r>
            <a:r>
              <a:rPr lang="en-US" dirty="0" err="1">
                <a:latin typeface="D-DIN"/>
              </a:rPr>
              <a:t>διάφορες</a:t>
            </a:r>
            <a:r>
              <a:rPr lang="en-US" dirty="0">
                <a:latin typeface="D-DIN"/>
              </a:rPr>
              <a:t> </a:t>
            </a:r>
            <a:r>
              <a:rPr lang="en-US" dirty="0" err="1">
                <a:latin typeface="D-DIN"/>
              </a:rPr>
              <a:t>μορφές</a:t>
            </a:r>
            <a:r>
              <a:rPr lang="en-US" dirty="0">
                <a:latin typeface="D-DIN"/>
              </a:rPr>
              <a:t> βίας μπ</a:t>
            </a:r>
            <a:r>
              <a:rPr lang="en-US" dirty="0" err="1">
                <a:latin typeface="D-DIN"/>
              </a:rPr>
              <a:t>ορούν</a:t>
            </a:r>
            <a:r>
              <a:rPr lang="en-US" dirty="0">
                <a:latin typeface="D-DIN"/>
              </a:rPr>
              <a:t> να </a:t>
            </a:r>
            <a:r>
              <a:rPr lang="en-US" dirty="0" err="1">
                <a:latin typeface="D-DIN"/>
              </a:rPr>
              <a:t>εκδηλωθούν</a:t>
            </a:r>
            <a:r>
              <a:rPr lang="en-US" dirty="0">
                <a:latin typeface="D-DIN"/>
              </a:rPr>
              <a:t> </a:t>
            </a:r>
            <a:r>
              <a:rPr lang="en-US" dirty="0" err="1">
                <a:latin typeface="D-DIN"/>
              </a:rPr>
              <a:t>με</a:t>
            </a:r>
            <a:r>
              <a:rPr lang="en-US" dirty="0">
                <a:latin typeface="D-DIN"/>
              </a:rPr>
              <a:t> </a:t>
            </a:r>
            <a:r>
              <a:rPr lang="en-US" dirty="0" err="1">
                <a:latin typeface="D-DIN"/>
              </a:rPr>
              <a:t>δι</a:t>
            </a:r>
            <a:r>
              <a:rPr lang="en-US" dirty="0">
                <a:latin typeface="D-DIN"/>
              </a:rPr>
              <a:t>α</a:t>
            </a:r>
            <a:r>
              <a:rPr lang="en-US" dirty="0" err="1">
                <a:latin typeface="D-DIN"/>
              </a:rPr>
              <a:t>φορετικό</a:t>
            </a:r>
            <a:r>
              <a:rPr lang="en-US" dirty="0">
                <a:latin typeface="D-DIN"/>
              </a:rPr>
              <a:t> </a:t>
            </a:r>
            <a:r>
              <a:rPr lang="en-US" dirty="0" err="1">
                <a:latin typeface="D-DIN"/>
              </a:rPr>
              <a:t>τρό</a:t>
            </a:r>
            <a:r>
              <a:rPr lang="en-US" dirty="0">
                <a:latin typeface="D-DIN"/>
              </a:rPr>
              <a:t>πο.</a:t>
            </a:r>
          </a:p>
          <a:p>
            <a:r>
              <a:rPr lang="en-US" dirty="0">
                <a:latin typeface="D-DIN"/>
              </a:rPr>
              <a:t>Θα κατα</a:t>
            </a:r>
            <a:r>
              <a:rPr lang="en-US" dirty="0" err="1">
                <a:latin typeface="D-DIN"/>
              </a:rPr>
              <a:t>νεμηθείτε</a:t>
            </a:r>
            <a:r>
              <a:rPr lang="en-US" dirty="0">
                <a:latin typeface="D-DIN"/>
              </a:rPr>
              <a:t> </a:t>
            </a:r>
            <a:r>
              <a:rPr lang="en-US" dirty="0" err="1">
                <a:latin typeface="D-DIN"/>
              </a:rPr>
              <a:t>τώρ</a:t>
            </a:r>
            <a:r>
              <a:rPr lang="en-US" dirty="0">
                <a:latin typeface="D-DIN"/>
              </a:rPr>
              <a:t>α </a:t>
            </a:r>
            <a:r>
              <a:rPr lang="en-US" dirty="0" err="1">
                <a:latin typeface="D-DIN"/>
              </a:rPr>
              <a:t>σε</a:t>
            </a:r>
            <a:r>
              <a:rPr lang="en-US" dirty="0">
                <a:latin typeface="D-DIN"/>
              </a:rPr>
              <a:t> 5 </a:t>
            </a:r>
            <a:r>
              <a:rPr lang="en-US" dirty="0" err="1">
                <a:latin typeface="D-DIN"/>
              </a:rPr>
              <a:t>δι</a:t>
            </a:r>
            <a:r>
              <a:rPr lang="en-US" dirty="0">
                <a:latin typeface="D-DIN"/>
              </a:rPr>
              <a:t>α</a:t>
            </a:r>
            <a:r>
              <a:rPr lang="en-US" dirty="0" err="1">
                <a:latin typeface="D-DIN"/>
              </a:rPr>
              <a:t>φορετικές</a:t>
            </a:r>
            <a:r>
              <a:rPr lang="en-US" dirty="0">
                <a:latin typeface="D-DIN"/>
              </a:rPr>
              <a:t> </a:t>
            </a:r>
            <a:r>
              <a:rPr lang="en-US" dirty="0" err="1">
                <a:latin typeface="D-DIN"/>
              </a:rPr>
              <a:t>ομάδες</a:t>
            </a:r>
            <a:r>
              <a:rPr lang="en-US" dirty="0">
                <a:latin typeface="D-DIN"/>
              </a:rPr>
              <a:t> και θα π</a:t>
            </a:r>
            <a:r>
              <a:rPr lang="en-US" dirty="0" err="1">
                <a:latin typeface="D-DIN"/>
              </a:rPr>
              <a:t>ρέ</a:t>
            </a:r>
            <a:r>
              <a:rPr lang="en-US" dirty="0">
                <a:latin typeface="D-DIN"/>
              </a:rPr>
              <a:t>π</a:t>
            </a:r>
            <a:r>
              <a:rPr lang="en-US" dirty="0" err="1">
                <a:latin typeface="D-DIN"/>
              </a:rPr>
              <a:t>ει</a:t>
            </a:r>
            <a:r>
              <a:rPr lang="en-US" dirty="0">
                <a:latin typeface="D-DIN"/>
              </a:rPr>
              <a:t> π</a:t>
            </a:r>
            <a:r>
              <a:rPr lang="en-US" dirty="0" err="1">
                <a:latin typeface="D-DIN"/>
              </a:rPr>
              <a:t>ρώτ</a:t>
            </a:r>
            <a:r>
              <a:rPr lang="en-US" dirty="0">
                <a:latin typeface="D-DIN"/>
              </a:rPr>
              <a:t>α να β</a:t>
            </a:r>
            <a:r>
              <a:rPr lang="en-US" dirty="0" err="1">
                <a:latin typeface="D-DIN"/>
              </a:rPr>
              <a:t>ρείτε</a:t>
            </a:r>
            <a:r>
              <a:rPr lang="en-US" dirty="0">
                <a:latin typeface="D-DIN"/>
              </a:rPr>
              <a:t> </a:t>
            </a:r>
            <a:r>
              <a:rPr lang="en-US" dirty="0" err="1">
                <a:latin typeface="D-DIN"/>
              </a:rPr>
              <a:t>τον</a:t>
            </a:r>
            <a:r>
              <a:rPr lang="en-US" dirty="0">
                <a:latin typeface="D-DIN"/>
              </a:rPr>
              <a:t> π</a:t>
            </a:r>
            <a:r>
              <a:rPr lang="en-US" dirty="0" err="1">
                <a:latin typeface="D-DIN"/>
              </a:rPr>
              <a:t>ίν</a:t>
            </a:r>
            <a:r>
              <a:rPr lang="en-US" dirty="0">
                <a:latin typeface="D-DIN"/>
              </a:rPr>
              <a:t>ακα </a:t>
            </a:r>
            <a:r>
              <a:rPr lang="en-US" dirty="0" err="1">
                <a:latin typeface="D-DIN"/>
              </a:rPr>
              <a:t>εργ</a:t>
            </a:r>
            <a:r>
              <a:rPr lang="en-US" dirty="0">
                <a:latin typeface="D-DIN"/>
              </a:rPr>
              <a:t>α</a:t>
            </a:r>
            <a:r>
              <a:rPr lang="en-US" dirty="0" err="1">
                <a:latin typeface="D-DIN"/>
              </a:rPr>
              <a:t>σί</a:t>
            </a:r>
            <a:r>
              <a:rPr lang="en-US" dirty="0">
                <a:latin typeface="D-DIN"/>
              </a:rPr>
              <a:t>ας σας </a:t>
            </a:r>
            <a:r>
              <a:rPr lang="en-US" dirty="0" err="1">
                <a:latin typeface="D-DIN"/>
              </a:rPr>
              <a:t>στο</a:t>
            </a:r>
            <a:r>
              <a:rPr lang="en-US" dirty="0">
                <a:latin typeface="D-DIN"/>
              </a:rPr>
              <a:t> </a:t>
            </a:r>
            <a:r>
              <a:rPr lang="en-US" dirty="0" err="1">
                <a:latin typeface="D-DIN"/>
              </a:rPr>
              <a:t>σύνδεσμο</a:t>
            </a:r>
            <a:r>
              <a:rPr lang="en-US" dirty="0">
                <a:latin typeface="D-DIN"/>
              </a:rPr>
              <a:t> Miro π</a:t>
            </a:r>
            <a:r>
              <a:rPr lang="en-US" dirty="0" err="1">
                <a:latin typeface="D-DIN"/>
              </a:rPr>
              <a:t>ου</a:t>
            </a:r>
            <a:r>
              <a:rPr lang="en-US" dirty="0">
                <a:latin typeface="D-DIN"/>
              </a:rPr>
              <a:t> </a:t>
            </a:r>
            <a:r>
              <a:rPr lang="en-US" dirty="0" err="1">
                <a:latin typeface="D-DIN"/>
              </a:rPr>
              <a:t>στάλθηκε</a:t>
            </a:r>
            <a:r>
              <a:rPr lang="en-US" dirty="0">
                <a:latin typeface="D-DIN"/>
              </a:rPr>
              <a:t> </a:t>
            </a:r>
            <a:r>
              <a:rPr lang="en-US" dirty="0" err="1">
                <a:latin typeface="D-DIN"/>
              </a:rPr>
              <a:t>στο</a:t>
            </a:r>
            <a:r>
              <a:rPr lang="en-US" dirty="0">
                <a:latin typeface="D-DIN"/>
              </a:rPr>
              <a:t> πλα</a:t>
            </a:r>
            <a:r>
              <a:rPr lang="en-US" dirty="0" err="1">
                <a:latin typeface="D-DIN"/>
              </a:rPr>
              <a:t>ίσιο</a:t>
            </a:r>
            <a:r>
              <a:rPr lang="en-US" dirty="0">
                <a:latin typeface="D-DIN"/>
              </a:rPr>
              <a:t> </a:t>
            </a:r>
            <a:r>
              <a:rPr lang="en-US" dirty="0" err="1">
                <a:latin typeface="D-DIN"/>
              </a:rPr>
              <a:t>συνομιλί</a:t>
            </a:r>
            <a:r>
              <a:rPr lang="en-US" dirty="0">
                <a:latin typeface="D-DIN"/>
              </a:rPr>
              <a:t>ας </a:t>
            </a:r>
            <a:r>
              <a:rPr lang="en-US" dirty="0" err="1">
                <a:latin typeface="D-DIN"/>
              </a:rPr>
              <a:t>τώρ</a:t>
            </a:r>
            <a:r>
              <a:rPr lang="en-US" dirty="0">
                <a:latin typeface="D-DIN"/>
              </a:rPr>
              <a:t>α (ο </a:t>
            </a:r>
            <a:r>
              <a:rPr lang="en-US" dirty="0" err="1">
                <a:latin typeface="D-DIN"/>
              </a:rPr>
              <a:t>ίδιος</a:t>
            </a:r>
            <a:r>
              <a:rPr lang="en-US" dirty="0">
                <a:latin typeface="D-DIN"/>
              </a:rPr>
              <a:t> π</a:t>
            </a:r>
            <a:r>
              <a:rPr lang="en-US" dirty="0" err="1">
                <a:latin typeface="D-DIN"/>
              </a:rPr>
              <a:t>ου</a:t>
            </a:r>
            <a:r>
              <a:rPr lang="en-US" dirty="0">
                <a:latin typeface="D-DIN"/>
              </a:rPr>
              <a:t> </a:t>
            </a:r>
            <a:r>
              <a:rPr lang="en-US" dirty="0" err="1">
                <a:latin typeface="D-DIN"/>
              </a:rPr>
              <a:t>χρησιμο</a:t>
            </a:r>
            <a:r>
              <a:rPr lang="en-US" dirty="0">
                <a:latin typeface="D-DIN"/>
              </a:rPr>
              <a:t>π</a:t>
            </a:r>
            <a:r>
              <a:rPr lang="en-US" dirty="0" err="1">
                <a:latin typeface="D-DIN"/>
              </a:rPr>
              <a:t>οιήθηκε</a:t>
            </a:r>
            <a:r>
              <a:rPr lang="en-US" dirty="0">
                <a:latin typeface="D-DIN"/>
              </a:rPr>
              <a:t> και π</a:t>
            </a:r>
            <a:r>
              <a:rPr lang="en-US" dirty="0" err="1">
                <a:latin typeface="D-DIN"/>
              </a:rPr>
              <a:t>ριν</a:t>
            </a:r>
            <a:r>
              <a:rPr lang="en-US" dirty="0">
                <a:latin typeface="D-DIN"/>
              </a:rPr>
              <a:t>). </a:t>
            </a:r>
            <a:endParaRPr lang="en-US" dirty="0"/>
          </a:p>
          <a:p>
            <a:r>
              <a:rPr lang="en-US" dirty="0" err="1">
                <a:latin typeface="D-DIN"/>
              </a:rPr>
              <a:t>Σύνδεσμος</a:t>
            </a:r>
            <a:r>
              <a:rPr lang="en-US" dirty="0">
                <a:latin typeface="D-DIN"/>
              </a:rPr>
              <a:t> Miro </a:t>
            </a:r>
            <a:r>
              <a:rPr lang="en-US" dirty="0" err="1">
                <a:latin typeface="D-DIN"/>
              </a:rPr>
              <a:t>γι</a:t>
            </a:r>
            <a:r>
              <a:rPr lang="en-US" dirty="0">
                <a:latin typeface="D-DIN"/>
              </a:rPr>
              <a:t>α </a:t>
            </a:r>
            <a:r>
              <a:rPr lang="en-US" dirty="0" err="1">
                <a:latin typeface="D-DIN"/>
              </a:rPr>
              <a:t>την</a:t>
            </a:r>
            <a:r>
              <a:rPr lang="en-US" dirty="0">
                <a:latin typeface="D-DIN"/>
              </a:rPr>
              <a:t> </a:t>
            </a:r>
            <a:r>
              <a:rPr lang="en-US" dirty="0" err="1">
                <a:latin typeface="D-DIN"/>
              </a:rPr>
              <a:t>άσκηση</a:t>
            </a:r>
            <a:r>
              <a:rPr lang="en-US" dirty="0">
                <a:latin typeface="D-DIN"/>
              </a:rPr>
              <a:t> 2: [</a:t>
            </a:r>
            <a:r>
              <a:rPr lang="en-US" dirty="0" err="1">
                <a:latin typeface="D-DIN"/>
              </a:rPr>
              <a:t>σύνδεσμος</a:t>
            </a:r>
            <a:r>
              <a:rPr lang="en-US" dirty="0">
                <a:latin typeface="D-DIN"/>
              </a:rPr>
              <a:t>]</a:t>
            </a:r>
          </a:p>
          <a:p>
            <a:r>
              <a:rPr lang="en-US" dirty="0">
                <a:latin typeface="D-DIN"/>
              </a:rPr>
              <a:t>Και να </a:t>
            </a:r>
            <a:r>
              <a:rPr lang="en-US" dirty="0" err="1">
                <a:latin typeface="D-DIN"/>
              </a:rPr>
              <a:t>θυμάστε</a:t>
            </a:r>
            <a:r>
              <a:rPr lang="en-US" dirty="0">
                <a:latin typeface="D-DIN"/>
              </a:rPr>
              <a:t> </a:t>
            </a:r>
            <a:r>
              <a:rPr lang="en-US" dirty="0" err="1">
                <a:latin typeface="D-DIN"/>
              </a:rPr>
              <a:t>ότι</a:t>
            </a:r>
            <a:r>
              <a:rPr lang="en-US" dirty="0">
                <a:latin typeface="D-DIN"/>
              </a:rPr>
              <a:t> ο α</a:t>
            </a:r>
            <a:r>
              <a:rPr lang="en-US" dirty="0" err="1">
                <a:latin typeface="D-DIN"/>
              </a:rPr>
              <a:t>ριθμός</a:t>
            </a:r>
            <a:r>
              <a:rPr lang="en-US" dirty="0">
                <a:latin typeface="D-DIN"/>
              </a:rPr>
              <a:t> </a:t>
            </a:r>
            <a:r>
              <a:rPr lang="en-US" dirty="0" err="1">
                <a:latin typeface="D-DIN"/>
              </a:rPr>
              <a:t>του</a:t>
            </a:r>
            <a:r>
              <a:rPr lang="en-US" dirty="0">
                <a:latin typeface="D-DIN"/>
              </a:rPr>
              <a:t> π</a:t>
            </a:r>
            <a:r>
              <a:rPr lang="en-US" dirty="0" err="1">
                <a:latin typeface="D-DIN"/>
              </a:rPr>
              <a:t>ίν</a:t>
            </a:r>
            <a:r>
              <a:rPr lang="en-US" dirty="0">
                <a:latin typeface="D-DIN"/>
              </a:rPr>
              <a:t>ακα </a:t>
            </a:r>
            <a:r>
              <a:rPr lang="en-US" dirty="0" err="1">
                <a:latin typeface="D-DIN"/>
              </a:rPr>
              <a:t>εργ</a:t>
            </a:r>
            <a:r>
              <a:rPr lang="en-US" dirty="0">
                <a:latin typeface="D-DIN"/>
              </a:rPr>
              <a:t>α</a:t>
            </a:r>
            <a:r>
              <a:rPr lang="en-US" dirty="0" err="1">
                <a:latin typeface="D-DIN"/>
              </a:rPr>
              <a:t>σί</a:t>
            </a:r>
            <a:r>
              <a:rPr lang="en-US" dirty="0">
                <a:latin typeface="D-DIN"/>
              </a:rPr>
              <a:t>ας σας </a:t>
            </a:r>
            <a:r>
              <a:rPr lang="en-US" dirty="0" err="1">
                <a:latin typeface="D-DIN"/>
              </a:rPr>
              <a:t>είν</a:t>
            </a:r>
            <a:r>
              <a:rPr lang="en-US" dirty="0">
                <a:latin typeface="D-DIN"/>
              </a:rPr>
              <a:t>αι ο α</a:t>
            </a:r>
            <a:r>
              <a:rPr lang="en-US" dirty="0" err="1">
                <a:latin typeface="D-DIN"/>
              </a:rPr>
              <a:t>ριθμός</a:t>
            </a:r>
            <a:r>
              <a:rPr lang="en-US" dirty="0">
                <a:latin typeface="D-DIN"/>
              </a:rPr>
              <a:t> </a:t>
            </a:r>
            <a:r>
              <a:rPr lang="en-US" dirty="0" err="1">
                <a:latin typeface="D-DIN"/>
              </a:rPr>
              <a:t>της</a:t>
            </a:r>
            <a:r>
              <a:rPr lang="en-US" dirty="0">
                <a:latin typeface="D-DIN"/>
              </a:rPr>
              <a:t> α</a:t>
            </a:r>
            <a:r>
              <a:rPr lang="en-US" dirty="0" err="1">
                <a:latin typeface="D-DIN"/>
              </a:rPr>
              <a:t>ίθουσ</a:t>
            </a:r>
            <a:r>
              <a:rPr lang="en-US" dirty="0">
                <a:latin typeface="D-DIN"/>
              </a:rPr>
              <a:t>ας </a:t>
            </a:r>
            <a:r>
              <a:rPr lang="en-US" dirty="0" err="1">
                <a:latin typeface="D-DIN"/>
              </a:rPr>
              <a:t>ζουμ</a:t>
            </a:r>
            <a:r>
              <a:rPr lang="en-US" dirty="0">
                <a:latin typeface="D-DIN"/>
              </a:rPr>
              <a:t> σας. </a:t>
            </a:r>
            <a:r>
              <a:rPr lang="en-US" dirty="0" err="1">
                <a:latin typeface="D-DIN"/>
              </a:rPr>
              <a:t>Εάν</a:t>
            </a:r>
            <a:r>
              <a:rPr lang="en-US" dirty="0">
                <a:latin typeface="D-DIN"/>
              </a:rPr>
              <a:t> β</a:t>
            </a:r>
            <a:r>
              <a:rPr lang="en-US" dirty="0" err="1">
                <a:latin typeface="D-DIN"/>
              </a:rPr>
              <a:t>ρίσκεστε</a:t>
            </a:r>
            <a:r>
              <a:rPr lang="en-US" dirty="0">
                <a:latin typeface="D-DIN"/>
              </a:rPr>
              <a:t> </a:t>
            </a:r>
            <a:r>
              <a:rPr lang="en-US" dirty="0" err="1">
                <a:latin typeface="D-DIN"/>
              </a:rPr>
              <a:t>στο</a:t>
            </a:r>
            <a:r>
              <a:rPr lang="en-US" dirty="0">
                <a:latin typeface="D-DIN"/>
              </a:rPr>
              <a:t> </a:t>
            </a:r>
            <a:r>
              <a:rPr lang="en-US" dirty="0" err="1">
                <a:latin typeface="D-DIN"/>
              </a:rPr>
              <a:t>δωμάτιο</a:t>
            </a:r>
            <a:r>
              <a:rPr lang="en-US" dirty="0">
                <a:latin typeface="D-DIN"/>
              </a:rPr>
              <a:t> </a:t>
            </a:r>
            <a:r>
              <a:rPr lang="en-US" dirty="0" err="1">
                <a:latin typeface="D-DIN"/>
              </a:rPr>
              <a:t>ζουμ</a:t>
            </a:r>
            <a:r>
              <a:rPr lang="en-US" dirty="0">
                <a:latin typeface="D-DIN"/>
              </a:rPr>
              <a:t> 2, β</a:t>
            </a:r>
            <a:r>
              <a:rPr lang="en-US" dirty="0" err="1">
                <a:latin typeface="D-DIN"/>
              </a:rPr>
              <a:t>ρείτε</a:t>
            </a:r>
            <a:r>
              <a:rPr lang="en-US" dirty="0">
                <a:latin typeface="D-DIN"/>
              </a:rPr>
              <a:t> </a:t>
            </a:r>
            <a:r>
              <a:rPr lang="en-US" dirty="0" err="1">
                <a:latin typeface="D-DIN"/>
              </a:rPr>
              <a:t>την</a:t>
            </a:r>
            <a:r>
              <a:rPr lang="en-US" dirty="0">
                <a:latin typeface="D-DIN"/>
              </a:rPr>
              <a:t> ΟΜΑΔΑ 2 </a:t>
            </a:r>
            <a:r>
              <a:rPr lang="en-US" dirty="0" err="1">
                <a:latin typeface="D-DIN"/>
              </a:rPr>
              <a:t>στον</a:t>
            </a:r>
            <a:r>
              <a:rPr lang="en-US" dirty="0">
                <a:latin typeface="D-DIN"/>
              </a:rPr>
              <a:t> π</a:t>
            </a:r>
            <a:r>
              <a:rPr lang="en-US" dirty="0" err="1">
                <a:latin typeface="D-DIN"/>
              </a:rPr>
              <a:t>ίν</a:t>
            </a:r>
            <a:r>
              <a:rPr lang="en-US" dirty="0">
                <a:latin typeface="D-DIN"/>
              </a:rPr>
              <a:t>ακα Miro. </a:t>
            </a:r>
            <a:endParaRPr lang="en-US" dirty="0"/>
          </a:p>
          <a:p>
            <a:r>
              <a:rPr lang="en-US" dirty="0" err="1">
                <a:latin typeface="D-DIN"/>
              </a:rPr>
              <a:t>Στη</a:t>
            </a:r>
            <a:r>
              <a:rPr lang="en-US" dirty="0">
                <a:latin typeface="D-DIN"/>
              </a:rPr>
              <a:t> </a:t>
            </a:r>
            <a:r>
              <a:rPr lang="en-US" dirty="0" err="1">
                <a:latin typeface="D-DIN"/>
              </a:rPr>
              <a:t>συνέχει</a:t>
            </a:r>
            <a:r>
              <a:rPr lang="en-US" dirty="0">
                <a:latin typeface="D-DIN"/>
              </a:rPr>
              <a:t>α, </a:t>
            </a:r>
            <a:r>
              <a:rPr lang="en-US" dirty="0" err="1">
                <a:latin typeface="D-DIN"/>
              </a:rPr>
              <a:t>ορίστε</a:t>
            </a:r>
            <a:r>
              <a:rPr lang="en-US" dirty="0">
                <a:latin typeface="D-DIN"/>
              </a:rPr>
              <a:t> </a:t>
            </a:r>
            <a:r>
              <a:rPr lang="en-US" dirty="0" err="1">
                <a:latin typeface="D-DIN"/>
              </a:rPr>
              <a:t>έν</a:t>
            </a:r>
            <a:r>
              <a:rPr lang="en-US" dirty="0">
                <a:latin typeface="D-DIN"/>
              </a:rPr>
              <a:t>α </a:t>
            </a:r>
            <a:r>
              <a:rPr lang="en-US" dirty="0" err="1">
                <a:latin typeface="D-DIN"/>
              </a:rPr>
              <a:t>άτομο</a:t>
            </a:r>
            <a:r>
              <a:rPr lang="en-US" dirty="0">
                <a:latin typeface="D-DIN"/>
              </a:rPr>
              <a:t> υπ</a:t>
            </a:r>
            <a:r>
              <a:rPr lang="en-US" dirty="0" err="1">
                <a:latin typeface="D-DIN"/>
              </a:rPr>
              <a:t>εύθυνο</a:t>
            </a:r>
            <a:r>
              <a:rPr lang="en-US" dirty="0">
                <a:latin typeface="D-DIN"/>
              </a:rPr>
              <a:t> </a:t>
            </a:r>
            <a:r>
              <a:rPr lang="en-US" dirty="0" err="1">
                <a:latin typeface="D-DIN"/>
              </a:rPr>
              <a:t>γι</a:t>
            </a:r>
            <a:r>
              <a:rPr lang="en-US" dirty="0">
                <a:latin typeface="D-DIN"/>
              </a:rPr>
              <a:t>α </a:t>
            </a:r>
            <a:r>
              <a:rPr lang="en-US" dirty="0" err="1">
                <a:latin typeface="D-DIN"/>
              </a:rPr>
              <a:t>τη</a:t>
            </a:r>
            <a:r>
              <a:rPr lang="en-US" dirty="0">
                <a:latin typeface="D-DIN"/>
              </a:rPr>
              <a:t> </a:t>
            </a:r>
            <a:r>
              <a:rPr lang="en-US" dirty="0" err="1">
                <a:latin typeface="D-DIN"/>
              </a:rPr>
              <a:t>μετ</a:t>
            </a:r>
            <a:r>
              <a:rPr lang="en-US" dirty="0">
                <a:latin typeface="D-DIN"/>
              </a:rPr>
              <a:t>α</a:t>
            </a:r>
            <a:r>
              <a:rPr lang="en-US" dirty="0" err="1">
                <a:latin typeface="D-DIN"/>
              </a:rPr>
              <a:t>κίνηση</a:t>
            </a:r>
            <a:r>
              <a:rPr lang="en-US" dirty="0">
                <a:latin typeface="D-DIN"/>
              </a:rPr>
              <a:t> </a:t>
            </a:r>
            <a:r>
              <a:rPr lang="en-US" dirty="0" err="1">
                <a:latin typeface="D-DIN"/>
              </a:rPr>
              <a:t>των</a:t>
            </a:r>
            <a:r>
              <a:rPr lang="en-US" dirty="0">
                <a:latin typeface="D-DIN"/>
              </a:rPr>
              <a:t> α</a:t>
            </a:r>
            <a:r>
              <a:rPr lang="en-US" dirty="0" err="1">
                <a:latin typeface="D-DIN"/>
              </a:rPr>
              <a:t>υτοκόλλητων</a:t>
            </a:r>
            <a:r>
              <a:rPr lang="en-US" dirty="0">
                <a:latin typeface="D-DIN"/>
              </a:rPr>
              <a:t> </a:t>
            </a:r>
            <a:r>
              <a:rPr lang="en-US" dirty="0" err="1">
                <a:latin typeface="D-DIN"/>
              </a:rPr>
              <a:t>σημειώσεων</a:t>
            </a:r>
            <a:r>
              <a:rPr lang="en-US" dirty="0">
                <a:latin typeface="D-DIN"/>
              </a:rPr>
              <a:t> </a:t>
            </a:r>
            <a:r>
              <a:rPr lang="en-US" dirty="0" err="1">
                <a:latin typeface="D-DIN"/>
              </a:rPr>
              <a:t>στην</a:t>
            </a:r>
            <a:r>
              <a:rPr lang="en-US" dirty="0">
                <a:latin typeface="D-DIN"/>
              </a:rPr>
              <a:t> κα</a:t>
            </a:r>
            <a:r>
              <a:rPr lang="en-US" dirty="0" err="1">
                <a:latin typeface="D-DIN"/>
              </a:rPr>
              <a:t>τηγορί</a:t>
            </a:r>
            <a:r>
              <a:rPr lang="en-US" dirty="0">
                <a:latin typeface="D-DIN"/>
              </a:rPr>
              <a:t>α π</a:t>
            </a:r>
            <a:r>
              <a:rPr lang="en-US" dirty="0" err="1">
                <a:latin typeface="D-DIN"/>
              </a:rPr>
              <a:t>ου</a:t>
            </a:r>
            <a:r>
              <a:rPr lang="en-US" dirty="0">
                <a:latin typeface="D-DIN"/>
              </a:rPr>
              <a:t> </a:t>
            </a:r>
            <a:r>
              <a:rPr lang="en-US" dirty="0" err="1">
                <a:latin typeface="D-DIN"/>
              </a:rPr>
              <a:t>συμφωνήσ</a:t>
            </a:r>
            <a:r>
              <a:rPr lang="en-US" dirty="0">
                <a:latin typeface="D-DIN"/>
              </a:rPr>
              <a:t>α</a:t>
            </a:r>
            <a:r>
              <a:rPr lang="en-US" dirty="0" err="1">
                <a:latin typeface="D-DIN"/>
              </a:rPr>
              <a:t>τε</a:t>
            </a:r>
            <a:r>
              <a:rPr lang="en-US" dirty="0">
                <a:latin typeface="D-DIN"/>
              </a:rPr>
              <a:t>. </a:t>
            </a:r>
            <a:endParaRPr lang="en-US" dirty="0"/>
          </a:p>
          <a:p>
            <a:r>
              <a:rPr lang="en-US" dirty="0" err="1">
                <a:latin typeface="D-DIN"/>
              </a:rPr>
              <a:t>Στη</a:t>
            </a:r>
            <a:r>
              <a:rPr lang="en-US" dirty="0">
                <a:latin typeface="D-DIN"/>
              </a:rPr>
              <a:t> </a:t>
            </a:r>
            <a:r>
              <a:rPr lang="en-US" dirty="0" err="1">
                <a:latin typeface="D-DIN"/>
              </a:rPr>
              <a:t>συνέχει</a:t>
            </a:r>
            <a:r>
              <a:rPr lang="en-US" dirty="0">
                <a:latin typeface="D-DIN"/>
              </a:rPr>
              <a:t>α, επ</a:t>
            </a:r>
            <a:r>
              <a:rPr lang="en-US" dirty="0" err="1">
                <a:latin typeface="D-DIN"/>
              </a:rPr>
              <a:t>ιλέξτε</a:t>
            </a:r>
            <a:r>
              <a:rPr lang="en-US" dirty="0">
                <a:latin typeface="D-DIN"/>
              </a:rPr>
              <a:t> </a:t>
            </a:r>
            <a:r>
              <a:rPr lang="en-US" dirty="0" err="1">
                <a:latin typeface="D-DIN"/>
              </a:rPr>
              <a:t>την</a:t>
            </a:r>
            <a:r>
              <a:rPr lang="en-US" dirty="0">
                <a:latin typeface="D-DIN"/>
              </a:rPr>
              <a:t> π</a:t>
            </a:r>
            <a:r>
              <a:rPr lang="en-US" dirty="0" err="1">
                <a:latin typeface="D-DIN"/>
              </a:rPr>
              <a:t>ρώτη</a:t>
            </a:r>
            <a:r>
              <a:rPr lang="en-US" dirty="0">
                <a:latin typeface="D-DIN"/>
              </a:rPr>
              <a:t> π</a:t>
            </a:r>
            <a:r>
              <a:rPr lang="en-US" dirty="0" err="1">
                <a:latin typeface="D-DIN"/>
              </a:rPr>
              <a:t>ερί</a:t>
            </a:r>
            <a:r>
              <a:rPr lang="en-US" dirty="0">
                <a:latin typeface="D-DIN"/>
              </a:rPr>
              <a:t>π</a:t>
            </a:r>
            <a:r>
              <a:rPr lang="en-US" dirty="0" err="1">
                <a:latin typeface="D-DIN"/>
              </a:rPr>
              <a:t>τωση</a:t>
            </a:r>
            <a:r>
              <a:rPr lang="en-US" dirty="0">
                <a:latin typeface="D-DIN"/>
              </a:rPr>
              <a:t> και α</a:t>
            </a:r>
            <a:r>
              <a:rPr lang="en-US" dirty="0" err="1">
                <a:latin typeface="D-DIN"/>
              </a:rPr>
              <a:t>ρχίστε</a:t>
            </a:r>
            <a:r>
              <a:rPr lang="en-US" dirty="0">
                <a:latin typeface="D-DIN"/>
              </a:rPr>
              <a:t> να </a:t>
            </a:r>
            <a:r>
              <a:rPr lang="en-US" dirty="0" err="1">
                <a:latin typeface="D-DIN"/>
              </a:rPr>
              <a:t>συζητάτε</a:t>
            </a:r>
            <a:r>
              <a:rPr lang="en-US" dirty="0">
                <a:latin typeface="D-DIN"/>
              </a:rPr>
              <a:t>. Θα </a:t>
            </a:r>
            <a:r>
              <a:rPr lang="en-US" dirty="0" err="1">
                <a:latin typeface="D-DIN"/>
              </a:rPr>
              <a:t>έχετε</a:t>
            </a:r>
            <a:r>
              <a:rPr lang="en-US" dirty="0">
                <a:latin typeface="D-DIN"/>
              </a:rPr>
              <a:t> 10 </a:t>
            </a:r>
            <a:r>
              <a:rPr lang="en-US" dirty="0" err="1">
                <a:latin typeface="D-DIN"/>
              </a:rPr>
              <a:t>λε</a:t>
            </a:r>
            <a:r>
              <a:rPr lang="en-US" dirty="0">
                <a:latin typeface="D-DIN"/>
              </a:rPr>
              <a:t>π</a:t>
            </a:r>
            <a:r>
              <a:rPr lang="en-US" dirty="0" err="1">
                <a:latin typeface="D-DIN"/>
              </a:rPr>
              <a:t>τά</a:t>
            </a:r>
            <a:r>
              <a:rPr lang="en-US" dirty="0">
                <a:latin typeface="D-DIN"/>
              </a:rPr>
              <a:t> </a:t>
            </a:r>
            <a:r>
              <a:rPr lang="en-US" dirty="0" err="1">
                <a:latin typeface="D-DIN"/>
              </a:rPr>
              <a:t>γι</a:t>
            </a:r>
            <a:r>
              <a:rPr lang="en-US" dirty="0">
                <a:latin typeface="D-DIN"/>
              </a:rPr>
              <a:t>α να </a:t>
            </a:r>
            <a:r>
              <a:rPr lang="en-US" dirty="0" err="1">
                <a:latin typeface="D-DIN"/>
              </a:rPr>
              <a:t>συζητήσετε</a:t>
            </a:r>
            <a:r>
              <a:rPr lang="en-US" dirty="0">
                <a:latin typeface="D-DIN"/>
              </a:rPr>
              <a:t> α</a:t>
            </a:r>
            <a:r>
              <a:rPr lang="en-US" dirty="0" err="1">
                <a:latin typeface="D-DIN"/>
              </a:rPr>
              <a:t>υτές</a:t>
            </a:r>
            <a:r>
              <a:rPr lang="en-US" dirty="0">
                <a:latin typeface="D-DIN"/>
              </a:rPr>
              <a:t> </a:t>
            </a:r>
            <a:r>
              <a:rPr lang="en-US" dirty="0" err="1">
                <a:latin typeface="D-DIN"/>
              </a:rPr>
              <a:t>τις</a:t>
            </a:r>
            <a:r>
              <a:rPr lang="en-US" dirty="0">
                <a:latin typeface="D-DIN"/>
              </a:rPr>
              <a:t> π</a:t>
            </a:r>
            <a:r>
              <a:rPr lang="en-US" dirty="0" err="1">
                <a:latin typeface="D-DIN"/>
              </a:rPr>
              <a:t>ερι</a:t>
            </a:r>
            <a:r>
              <a:rPr lang="en-US" dirty="0">
                <a:latin typeface="D-DIN"/>
              </a:rPr>
              <a:t>π</a:t>
            </a:r>
            <a:r>
              <a:rPr lang="en-US" dirty="0" err="1">
                <a:latin typeface="D-DIN"/>
              </a:rPr>
              <a:t>τώσεις</a:t>
            </a:r>
            <a:r>
              <a:rPr lang="en-US" dirty="0">
                <a:latin typeface="D-DIN"/>
              </a:rPr>
              <a:t>, </a:t>
            </a:r>
            <a:r>
              <a:rPr lang="en-US" dirty="0" err="1">
                <a:latin typeface="D-DIN"/>
              </a:rPr>
              <a:t>δεν</a:t>
            </a:r>
            <a:r>
              <a:rPr lang="en-US" dirty="0">
                <a:latin typeface="D-DIN"/>
              </a:rPr>
              <a:t> </a:t>
            </a:r>
            <a:r>
              <a:rPr lang="en-US" dirty="0" err="1">
                <a:latin typeface="D-DIN"/>
              </a:rPr>
              <a:t>χρειάζετ</a:t>
            </a:r>
            <a:r>
              <a:rPr lang="en-US" dirty="0">
                <a:latin typeface="D-DIN"/>
              </a:rPr>
              <a:t>αι να </a:t>
            </a:r>
            <a:r>
              <a:rPr lang="en-US" dirty="0" err="1">
                <a:latin typeface="D-DIN"/>
              </a:rPr>
              <a:t>τις</a:t>
            </a:r>
            <a:r>
              <a:rPr lang="en-US" dirty="0">
                <a:latin typeface="D-DIN"/>
              </a:rPr>
              <a:t> </a:t>
            </a:r>
            <a:r>
              <a:rPr lang="en-US" dirty="0" err="1">
                <a:latin typeface="D-DIN"/>
              </a:rPr>
              <a:t>εξετάσετε</a:t>
            </a:r>
            <a:r>
              <a:rPr lang="en-US" dirty="0">
                <a:latin typeface="D-DIN"/>
              </a:rPr>
              <a:t> </a:t>
            </a:r>
            <a:r>
              <a:rPr lang="en-US" dirty="0" err="1">
                <a:latin typeface="D-DIN"/>
              </a:rPr>
              <a:t>όλες</a:t>
            </a:r>
            <a:r>
              <a:rPr lang="en-US" dirty="0">
                <a:latin typeface="D-DIN"/>
              </a:rPr>
              <a:t> αν </a:t>
            </a:r>
            <a:r>
              <a:rPr lang="en-US" dirty="0" err="1">
                <a:latin typeface="D-DIN"/>
              </a:rPr>
              <a:t>δεν</a:t>
            </a:r>
            <a:r>
              <a:rPr lang="en-US" dirty="0">
                <a:latin typeface="D-DIN"/>
              </a:rPr>
              <a:t> </a:t>
            </a:r>
            <a:r>
              <a:rPr lang="en-US" dirty="0" err="1">
                <a:latin typeface="D-DIN"/>
              </a:rPr>
              <a:t>είν</a:t>
            </a:r>
            <a:r>
              <a:rPr lang="en-US" dirty="0">
                <a:latin typeface="D-DIN"/>
              </a:rPr>
              <a:t>αι </a:t>
            </a:r>
            <a:r>
              <a:rPr lang="en-US" dirty="0" err="1">
                <a:latin typeface="D-DIN"/>
              </a:rPr>
              <a:t>δυν</a:t>
            </a:r>
            <a:r>
              <a:rPr lang="en-US" dirty="0">
                <a:latin typeface="D-DIN"/>
              </a:rPr>
              <a:t>α</a:t>
            </a:r>
            <a:r>
              <a:rPr lang="en-US" dirty="0" err="1">
                <a:latin typeface="D-DIN"/>
              </a:rPr>
              <a:t>τόν</a:t>
            </a:r>
            <a:r>
              <a:rPr lang="en-US" dirty="0">
                <a:latin typeface="D-DIN"/>
              </a:rPr>
              <a:t>.</a:t>
            </a:r>
          </a:p>
          <a:p>
            <a:endParaRPr lang="en-US" dirty="0">
              <a:latin typeface="D-DIN"/>
            </a:endParaRPr>
          </a:p>
          <a:p>
            <a:r>
              <a:rPr lang="en-US" dirty="0">
                <a:latin typeface="D-DIN"/>
              </a:rPr>
              <a:t> </a:t>
            </a:r>
          </a:p>
          <a:p>
            <a:r>
              <a:rPr lang="en-US" dirty="0">
                <a:latin typeface="D-DIN"/>
              </a:rPr>
              <a:t>[</a:t>
            </a:r>
            <a:r>
              <a:rPr lang="en-US" dirty="0" err="1">
                <a:latin typeface="D-DIN"/>
              </a:rPr>
              <a:t>Όλοι</a:t>
            </a:r>
            <a:r>
              <a:rPr lang="en-US" dirty="0">
                <a:latin typeface="D-DIN"/>
              </a:rPr>
              <a:t> επ</a:t>
            </a:r>
            <a:r>
              <a:rPr lang="en-US" dirty="0" err="1">
                <a:latin typeface="D-DIN"/>
              </a:rPr>
              <a:t>ιστρέφουν</a:t>
            </a:r>
            <a:r>
              <a:rPr lang="en-US" dirty="0">
                <a:latin typeface="D-DIN"/>
              </a:rPr>
              <a:t> </a:t>
            </a:r>
            <a:r>
              <a:rPr lang="en-US" dirty="0" err="1">
                <a:latin typeface="D-DIN"/>
              </a:rPr>
              <a:t>στην</a:t>
            </a:r>
            <a:r>
              <a:rPr lang="en-US" dirty="0">
                <a:latin typeface="D-DIN"/>
              </a:rPr>
              <a:t> </a:t>
            </a:r>
            <a:r>
              <a:rPr lang="en-US" dirty="0" err="1">
                <a:latin typeface="D-DIN"/>
              </a:rPr>
              <a:t>ολομέλει</a:t>
            </a:r>
            <a:r>
              <a:rPr lang="en-US" dirty="0">
                <a:latin typeface="D-DIN"/>
              </a:rPr>
              <a:t>α. </a:t>
            </a:r>
            <a:r>
              <a:rPr lang="en-US" dirty="0" err="1">
                <a:latin typeface="D-DIN"/>
              </a:rPr>
              <a:t>Οι</a:t>
            </a:r>
            <a:r>
              <a:rPr lang="en-US" dirty="0">
                <a:latin typeface="D-DIN"/>
              </a:rPr>
              <a:t> </a:t>
            </a:r>
            <a:r>
              <a:rPr lang="en-US" dirty="0" err="1">
                <a:latin typeface="D-DIN"/>
              </a:rPr>
              <a:t>εκ</a:t>
            </a:r>
            <a:r>
              <a:rPr lang="en-US" dirty="0">
                <a:latin typeface="D-DIN"/>
              </a:rPr>
              <a:t>πα</a:t>
            </a:r>
            <a:r>
              <a:rPr lang="en-US" dirty="0" err="1">
                <a:latin typeface="D-DIN"/>
              </a:rPr>
              <a:t>ιδευτές</a:t>
            </a:r>
            <a:r>
              <a:rPr lang="en-US" dirty="0">
                <a:latin typeface="D-DIN"/>
              </a:rPr>
              <a:t> κατα</a:t>
            </a:r>
            <a:r>
              <a:rPr lang="en-US" dirty="0" err="1">
                <a:latin typeface="D-DIN"/>
              </a:rPr>
              <a:t>γράφουν</a:t>
            </a:r>
            <a:r>
              <a:rPr lang="en-US" dirty="0">
                <a:latin typeface="D-DIN"/>
              </a:rPr>
              <a:t> </a:t>
            </a:r>
            <a:r>
              <a:rPr lang="en-US" dirty="0" err="1">
                <a:latin typeface="D-DIN"/>
              </a:rPr>
              <a:t>κά</a:t>
            </a:r>
            <a:r>
              <a:rPr lang="en-US" dirty="0">
                <a:latin typeface="D-DIN"/>
              </a:rPr>
              <a:t>π</a:t>
            </a:r>
            <a:r>
              <a:rPr lang="en-US" dirty="0" err="1">
                <a:latin typeface="D-DIN"/>
              </a:rPr>
              <a:t>οιες</a:t>
            </a:r>
            <a:r>
              <a:rPr lang="en-US" dirty="0">
                <a:latin typeface="D-DIN"/>
              </a:rPr>
              <a:t> </a:t>
            </a:r>
            <a:r>
              <a:rPr lang="en-US" dirty="0" err="1">
                <a:latin typeface="D-DIN"/>
              </a:rPr>
              <a:t>σκέψεις</a:t>
            </a:r>
            <a:r>
              <a:rPr lang="en-US" dirty="0">
                <a:latin typeface="D-DIN"/>
              </a:rPr>
              <a:t>/</a:t>
            </a:r>
            <a:r>
              <a:rPr lang="en-US" dirty="0" err="1">
                <a:latin typeface="D-DIN"/>
              </a:rPr>
              <a:t>εντυ</a:t>
            </a:r>
            <a:r>
              <a:rPr lang="en-US" dirty="0">
                <a:latin typeface="D-DIN"/>
              </a:rPr>
              <a:t>π</a:t>
            </a:r>
            <a:r>
              <a:rPr lang="en-US" dirty="0" err="1">
                <a:latin typeface="D-DIN"/>
              </a:rPr>
              <a:t>ώσεις</a:t>
            </a:r>
            <a:r>
              <a:rPr lang="en-US" dirty="0">
                <a:latin typeface="D-DIN"/>
              </a:rPr>
              <a:t> από </a:t>
            </a:r>
            <a:r>
              <a:rPr lang="en-US" dirty="0" err="1">
                <a:latin typeface="D-DIN"/>
              </a:rPr>
              <a:t>τους</a:t>
            </a:r>
            <a:r>
              <a:rPr lang="en-US" dirty="0">
                <a:latin typeface="D-DIN"/>
              </a:rPr>
              <a:t> </a:t>
            </a:r>
            <a:r>
              <a:rPr lang="en-US" dirty="0" err="1">
                <a:latin typeface="D-DIN"/>
              </a:rPr>
              <a:t>συμμετέχοντες</a:t>
            </a:r>
            <a:r>
              <a:rPr lang="en-US" dirty="0">
                <a:latin typeface="D-DIN"/>
              </a:rPr>
              <a:t>. </a:t>
            </a:r>
            <a:r>
              <a:rPr lang="en-US" dirty="0" err="1">
                <a:latin typeface="D-DIN"/>
              </a:rPr>
              <a:t>Δυσκολεύτηκ</a:t>
            </a:r>
            <a:r>
              <a:rPr lang="en-US" dirty="0">
                <a:latin typeface="D-DIN"/>
              </a:rPr>
              <a:t>αν να κατα</a:t>
            </a:r>
            <a:r>
              <a:rPr lang="en-US" dirty="0" err="1">
                <a:latin typeface="D-DIN"/>
              </a:rPr>
              <a:t>νείμουν</a:t>
            </a:r>
            <a:r>
              <a:rPr lang="en-US" dirty="0">
                <a:latin typeface="D-DIN"/>
              </a:rPr>
              <a:t> </a:t>
            </a:r>
            <a:r>
              <a:rPr lang="en-US" dirty="0" err="1">
                <a:latin typeface="D-DIN"/>
              </a:rPr>
              <a:t>τις</a:t>
            </a:r>
            <a:r>
              <a:rPr lang="en-US" dirty="0">
                <a:latin typeface="D-DIN"/>
              </a:rPr>
              <a:t> </a:t>
            </a:r>
            <a:r>
              <a:rPr lang="en-US" dirty="0" err="1">
                <a:latin typeface="D-DIN"/>
              </a:rPr>
              <a:t>κάρτες</a:t>
            </a:r>
            <a:r>
              <a:rPr lang="en-US" dirty="0">
                <a:latin typeface="D-DIN"/>
              </a:rPr>
              <a:t> </a:t>
            </a:r>
            <a:r>
              <a:rPr lang="en-US" dirty="0" err="1">
                <a:latin typeface="D-DIN"/>
              </a:rPr>
              <a:t>σε</a:t>
            </a:r>
            <a:r>
              <a:rPr lang="en-US" dirty="0">
                <a:latin typeface="D-DIN"/>
              </a:rPr>
              <a:t> </a:t>
            </a:r>
            <a:r>
              <a:rPr lang="en-US" dirty="0" err="1">
                <a:latin typeface="D-DIN"/>
              </a:rPr>
              <a:t>δι</a:t>
            </a:r>
            <a:r>
              <a:rPr lang="en-US" dirty="0">
                <a:latin typeface="D-DIN"/>
              </a:rPr>
              <a:t>α</a:t>
            </a:r>
            <a:r>
              <a:rPr lang="en-US" dirty="0" err="1">
                <a:latin typeface="D-DIN"/>
              </a:rPr>
              <a:t>φορετικές</a:t>
            </a:r>
            <a:r>
              <a:rPr lang="en-US" dirty="0">
                <a:latin typeface="D-DIN"/>
              </a:rPr>
              <a:t> </a:t>
            </a:r>
            <a:r>
              <a:rPr lang="en-US" dirty="0" err="1">
                <a:latin typeface="D-DIN"/>
              </a:rPr>
              <a:t>μορφές</a:t>
            </a:r>
            <a:r>
              <a:rPr lang="en-US" dirty="0">
                <a:latin typeface="D-DIN"/>
              </a:rPr>
              <a:t>; </a:t>
            </a:r>
            <a:r>
              <a:rPr lang="en-US" dirty="0" err="1">
                <a:latin typeface="D-DIN"/>
              </a:rPr>
              <a:t>Είχ</a:t>
            </a:r>
            <a:r>
              <a:rPr lang="en-US" dirty="0">
                <a:latin typeface="D-DIN"/>
              </a:rPr>
              <a:t>αν α</a:t>
            </a:r>
            <a:r>
              <a:rPr lang="en-US" dirty="0" err="1">
                <a:latin typeface="D-DIN"/>
              </a:rPr>
              <a:t>μφι</a:t>
            </a:r>
            <a:r>
              <a:rPr lang="en-US" dirty="0">
                <a:latin typeface="D-DIN"/>
              </a:rPr>
              <a:t>β</a:t>
            </a:r>
            <a:r>
              <a:rPr lang="en-US" dirty="0" err="1">
                <a:latin typeface="D-DIN"/>
              </a:rPr>
              <a:t>ολίες</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το</a:t>
            </a:r>
            <a:r>
              <a:rPr lang="en-US" dirty="0">
                <a:latin typeface="D-DIN"/>
              </a:rPr>
              <a:t> αν </a:t>
            </a:r>
            <a:r>
              <a:rPr lang="en-US" dirty="0" err="1">
                <a:latin typeface="D-DIN"/>
              </a:rPr>
              <a:t>μι</a:t>
            </a:r>
            <a:r>
              <a:rPr lang="en-US" dirty="0">
                <a:latin typeface="D-DIN"/>
              </a:rPr>
              <a:t>α </a:t>
            </a:r>
            <a:r>
              <a:rPr lang="en-US" dirty="0" err="1">
                <a:latin typeface="D-DIN"/>
              </a:rPr>
              <a:t>ιστορί</a:t>
            </a:r>
            <a:r>
              <a:rPr lang="en-US" dirty="0">
                <a:latin typeface="D-DIN"/>
              </a:rPr>
              <a:t>α θα π</a:t>
            </a:r>
            <a:r>
              <a:rPr lang="en-US" dirty="0" err="1">
                <a:latin typeface="D-DIN"/>
              </a:rPr>
              <a:t>ρέ</a:t>
            </a:r>
            <a:r>
              <a:rPr lang="en-US" dirty="0">
                <a:latin typeface="D-DIN"/>
              </a:rPr>
              <a:t>π</a:t>
            </a:r>
            <a:r>
              <a:rPr lang="en-US" dirty="0" err="1">
                <a:latin typeface="D-DIN"/>
              </a:rPr>
              <a:t>ει</a:t>
            </a:r>
            <a:r>
              <a:rPr lang="en-US" dirty="0">
                <a:latin typeface="D-DIN"/>
              </a:rPr>
              <a:t> να </a:t>
            </a:r>
            <a:r>
              <a:rPr lang="en-US" dirty="0" err="1">
                <a:latin typeface="D-DIN"/>
              </a:rPr>
              <a:t>θεωρηθεί</a:t>
            </a:r>
            <a:r>
              <a:rPr lang="en-US" dirty="0">
                <a:latin typeface="D-DIN"/>
              </a:rPr>
              <a:t> πα</a:t>
            </a:r>
            <a:r>
              <a:rPr lang="en-US" dirty="0" err="1">
                <a:latin typeface="D-DIN"/>
              </a:rPr>
              <a:t>ράδειγμ</a:t>
            </a:r>
            <a:r>
              <a:rPr lang="en-US" dirty="0">
                <a:latin typeface="D-DIN"/>
              </a:rPr>
              <a:t>α ΒΚΠ];</a:t>
            </a:r>
          </a:p>
        </p:txBody>
      </p:sp>
      <p:sp>
        <p:nvSpPr>
          <p:cNvPr id="4" name="Slide Number Placeholder 3"/>
          <p:cNvSpPr>
            <a:spLocks noGrp="1"/>
          </p:cNvSpPr>
          <p:nvPr>
            <p:ph type="sldNum" sz="quarter" idx="5"/>
          </p:nvPr>
        </p:nvSpPr>
        <p:spPr/>
        <p:txBody>
          <a:bodyPr/>
          <a:lstStyle/>
          <a:p>
            <a:fld id="{6F8E2375-F1B1-284C-A827-B0E603FDBDD8}" type="slidenum">
              <a:rPr lang="en-US" smtClean="0"/>
              <a:pPr/>
              <a:t>19</a:t>
            </a:fld>
            <a:endParaRPr lang="en-US"/>
          </a:p>
        </p:txBody>
      </p:sp>
    </p:spTree>
    <p:extLst>
      <p:ext uri="{BB962C8B-B14F-4D97-AF65-F5344CB8AC3E}">
        <p14:creationId xmlns:p14="http://schemas.microsoft.com/office/powerpoint/2010/main" val="394238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latin typeface="D-DIN"/>
              </a:rPr>
              <a:t> </a:t>
            </a:r>
          </a:p>
          <a:p>
            <a:pPr algn="just"/>
            <a:r>
              <a:rPr lang="en-US" dirty="0" err="1">
                <a:latin typeface="D-DIN"/>
              </a:rPr>
              <a:t>Το</a:t>
            </a:r>
            <a:r>
              <a:rPr lang="en-US" dirty="0">
                <a:latin typeface="D-DIN"/>
              </a:rPr>
              <a:t> π</a:t>
            </a:r>
            <a:r>
              <a:rPr lang="en-US" dirty="0" err="1">
                <a:latin typeface="D-DIN"/>
              </a:rPr>
              <a:t>ρόγρ</a:t>
            </a:r>
            <a:r>
              <a:rPr lang="en-US" dirty="0">
                <a:latin typeface="D-DIN"/>
              </a:rPr>
              <a:t>α</a:t>
            </a:r>
            <a:r>
              <a:rPr lang="en-US" dirty="0" err="1">
                <a:latin typeface="D-DIN"/>
              </a:rPr>
              <a:t>μμ</a:t>
            </a:r>
            <a:r>
              <a:rPr lang="en-US" dirty="0">
                <a:latin typeface="D-DIN"/>
              </a:rPr>
              <a:t>α UniSAFE βα</a:t>
            </a:r>
            <a:r>
              <a:rPr lang="en-US" dirty="0" err="1">
                <a:latin typeface="D-DIN"/>
              </a:rPr>
              <a:t>σίζετ</a:t>
            </a:r>
            <a:r>
              <a:rPr lang="en-US" dirty="0">
                <a:latin typeface="D-DIN"/>
              </a:rPr>
              <a:t>α</a:t>
            </a:r>
            <a:r>
              <a:rPr lang="en-US" dirty="0" err="1">
                <a:latin typeface="D-DIN"/>
              </a:rPr>
              <a:t>ι</a:t>
            </a:r>
            <a:r>
              <a:rPr lang="en-US" dirty="0">
                <a:latin typeface="D-DIN"/>
              </a:rPr>
              <a:t> </a:t>
            </a:r>
            <a:r>
              <a:rPr lang="en-US" dirty="0" err="1">
                <a:latin typeface="D-DIN"/>
              </a:rPr>
              <a:t>στο</a:t>
            </a:r>
            <a:r>
              <a:rPr lang="en-US" dirty="0">
                <a:latin typeface="D-DIN"/>
              </a:rPr>
              <a:t> </a:t>
            </a:r>
            <a:r>
              <a:rPr lang="en-US" dirty="0" err="1">
                <a:latin typeface="D-DIN"/>
              </a:rPr>
              <a:t>μοντέλο</a:t>
            </a:r>
            <a:r>
              <a:rPr lang="en-US" dirty="0">
                <a:latin typeface="D-DIN"/>
              </a:rPr>
              <a:t> 7P </a:t>
            </a:r>
            <a:r>
              <a:rPr lang="en-US" dirty="0" err="1">
                <a:latin typeface="D-DIN"/>
              </a:rPr>
              <a:t>γι</a:t>
            </a:r>
            <a:r>
              <a:rPr lang="en-US" dirty="0">
                <a:latin typeface="D-DIN"/>
              </a:rPr>
              <a:t>α </a:t>
            </a:r>
            <a:r>
              <a:rPr lang="en-US" dirty="0" err="1">
                <a:latin typeface="D-DIN"/>
              </a:rPr>
              <a:t>την</a:t>
            </a:r>
            <a:r>
              <a:rPr lang="en-US" dirty="0">
                <a:latin typeface="D-DIN"/>
              </a:rPr>
              <a:t> α</a:t>
            </a:r>
            <a:r>
              <a:rPr lang="en-US" dirty="0" err="1">
                <a:latin typeface="D-DIN"/>
              </a:rPr>
              <a:t>ντιμετώ</a:t>
            </a:r>
            <a:r>
              <a:rPr lang="en-US" dirty="0">
                <a:latin typeface="D-DIN"/>
              </a:rPr>
              <a:t>π</a:t>
            </a:r>
            <a:r>
              <a:rPr lang="en-US" dirty="0" err="1">
                <a:latin typeface="D-DIN"/>
              </a:rPr>
              <a:t>ιση</a:t>
            </a:r>
            <a:r>
              <a:rPr lang="en-US" dirty="0">
                <a:latin typeface="D-DIN"/>
              </a:rPr>
              <a:t> </a:t>
            </a:r>
            <a:r>
              <a:rPr lang="en-US" dirty="0" err="1">
                <a:latin typeface="D-DIN"/>
              </a:rPr>
              <a:t>της</a:t>
            </a:r>
            <a:r>
              <a:rPr lang="en-US" dirty="0">
                <a:latin typeface="D-DIN"/>
              </a:rPr>
              <a:t> β</a:t>
            </a:r>
            <a:r>
              <a:rPr lang="en-US" dirty="0" err="1">
                <a:latin typeface="D-DIN"/>
              </a:rPr>
              <a:t>ί</a:t>
            </a:r>
            <a:r>
              <a:rPr lang="en-US" dirty="0">
                <a:latin typeface="D-DIN"/>
              </a:rPr>
              <a:t>α</a:t>
            </a:r>
            <a:r>
              <a:rPr lang="en-US" dirty="0" err="1">
                <a:latin typeface="D-DIN"/>
              </a:rPr>
              <a:t>ς</a:t>
            </a:r>
            <a:r>
              <a:rPr lang="en-US" dirty="0">
                <a:latin typeface="D-DIN"/>
              </a:rPr>
              <a:t>. </a:t>
            </a:r>
            <a:r>
              <a:rPr lang="en-US" dirty="0" err="1">
                <a:latin typeface="D-DIN"/>
              </a:rPr>
              <a:t>Αυτό</a:t>
            </a:r>
            <a:r>
              <a:rPr lang="en-US" dirty="0">
                <a:latin typeface="D-DIN"/>
              </a:rPr>
              <a:t> </a:t>
            </a:r>
            <a:r>
              <a:rPr lang="en-US" dirty="0" err="1">
                <a:latin typeface="D-DIN"/>
              </a:rPr>
              <a:t>το</a:t>
            </a:r>
            <a:r>
              <a:rPr lang="en-US" dirty="0">
                <a:latin typeface="D-DIN"/>
              </a:rPr>
              <a:t> </a:t>
            </a:r>
            <a:r>
              <a:rPr lang="en-US" dirty="0" err="1">
                <a:latin typeface="D-DIN"/>
              </a:rPr>
              <a:t>μοντέλο</a:t>
            </a:r>
            <a:r>
              <a:rPr lang="en-US" dirty="0">
                <a:latin typeface="D-DIN"/>
              </a:rPr>
              <a:t> 7P [π</a:t>
            </a:r>
            <a:r>
              <a:rPr lang="en-US" dirty="0" err="1">
                <a:latin typeface="D-DIN"/>
              </a:rPr>
              <a:t>ου</a:t>
            </a:r>
            <a:r>
              <a:rPr lang="en-US" dirty="0">
                <a:latin typeface="D-DIN"/>
              </a:rPr>
              <a:t> α</a:t>
            </a:r>
            <a:r>
              <a:rPr lang="en-US" dirty="0" err="1">
                <a:latin typeface="D-DIN"/>
              </a:rPr>
              <a:t>ν</a:t>
            </a:r>
            <a:r>
              <a:rPr lang="en-US" dirty="0">
                <a:latin typeface="D-DIN"/>
              </a:rPr>
              <a:t>απ</a:t>
            </a:r>
            <a:r>
              <a:rPr lang="en-US" dirty="0" err="1">
                <a:latin typeface="D-DIN"/>
              </a:rPr>
              <a:t>τύχθηκε</a:t>
            </a:r>
            <a:r>
              <a:rPr lang="en-US" dirty="0">
                <a:latin typeface="D-DIN"/>
              </a:rPr>
              <a:t> α</a:t>
            </a:r>
            <a:r>
              <a:rPr lang="en-US" dirty="0" err="1">
                <a:latin typeface="D-DIN"/>
              </a:rPr>
              <a:t>ρχικά</a:t>
            </a:r>
            <a:r>
              <a:rPr lang="en-US" dirty="0">
                <a:latin typeface="D-DIN"/>
              </a:rPr>
              <a:t> απ</a:t>
            </a:r>
            <a:r>
              <a:rPr lang="en-US" dirty="0" err="1">
                <a:latin typeface="D-DIN"/>
              </a:rPr>
              <a:t>ό</a:t>
            </a:r>
            <a:r>
              <a:rPr lang="en-US" dirty="0">
                <a:latin typeface="D-DIN"/>
              </a:rPr>
              <a:t> </a:t>
            </a:r>
            <a:r>
              <a:rPr lang="en-US" dirty="0" err="1">
                <a:latin typeface="D-DIN"/>
              </a:rPr>
              <a:t>τη</a:t>
            </a:r>
            <a:r>
              <a:rPr lang="en-US" dirty="0">
                <a:latin typeface="D-DIN"/>
              </a:rPr>
              <a:t> </a:t>
            </a:r>
            <a:r>
              <a:rPr lang="en-US" dirty="0" err="1">
                <a:latin typeface="D-DIN"/>
              </a:rPr>
              <a:t>μελέτη</a:t>
            </a:r>
            <a:r>
              <a:rPr lang="en-US" dirty="0">
                <a:latin typeface="D-DIN"/>
              </a:rPr>
              <a:t> </a:t>
            </a:r>
            <a:r>
              <a:rPr lang="en-US" dirty="0" err="1">
                <a:latin typeface="D-DIN"/>
              </a:rPr>
              <a:t>της</a:t>
            </a:r>
            <a:r>
              <a:rPr lang="en-US" dirty="0">
                <a:latin typeface="D-DIN"/>
              </a:rPr>
              <a:t> </a:t>
            </a:r>
            <a:r>
              <a:rPr lang="en-US" dirty="0" err="1">
                <a:latin typeface="D-DIN"/>
              </a:rPr>
              <a:t>Mergaert</a:t>
            </a:r>
            <a:r>
              <a:rPr lang="en-US" dirty="0">
                <a:latin typeface="D-DIN"/>
              </a:rPr>
              <a:t> </a:t>
            </a:r>
            <a:r>
              <a:rPr lang="en-US" dirty="0" err="1">
                <a:latin typeface="D-DIN"/>
              </a:rPr>
              <a:t>κ</a:t>
            </a:r>
            <a:r>
              <a:rPr lang="en-US" dirty="0">
                <a:latin typeface="D-DIN"/>
              </a:rPr>
              <a:t>α</a:t>
            </a:r>
            <a:r>
              <a:rPr lang="en-US" dirty="0" err="1">
                <a:latin typeface="D-DIN"/>
              </a:rPr>
              <a:t>ι</a:t>
            </a:r>
            <a:r>
              <a:rPr lang="en-US" dirty="0">
                <a:latin typeface="D-DIN"/>
              </a:rPr>
              <a:t> </a:t>
            </a:r>
            <a:r>
              <a:rPr lang="en-US" dirty="0" err="1">
                <a:latin typeface="D-DIN"/>
              </a:rPr>
              <a:t>των</a:t>
            </a:r>
            <a:r>
              <a:rPr lang="en-US" dirty="0">
                <a:latin typeface="D-DIN"/>
              </a:rPr>
              <a:t> </a:t>
            </a:r>
            <a:r>
              <a:rPr lang="en-US" dirty="0" err="1">
                <a:latin typeface="D-DIN"/>
              </a:rPr>
              <a:t>συνεργ</a:t>
            </a:r>
            <a:r>
              <a:rPr lang="en-US" dirty="0">
                <a:latin typeface="D-DIN"/>
              </a:rPr>
              <a:t>α</a:t>
            </a:r>
            <a:r>
              <a:rPr lang="en-US" dirty="0" err="1">
                <a:latin typeface="D-DIN"/>
              </a:rPr>
              <a:t>τών</a:t>
            </a:r>
            <a:r>
              <a:rPr lang="en-US" dirty="0">
                <a:latin typeface="D-DIN"/>
              </a:rPr>
              <a:t> </a:t>
            </a:r>
            <a:r>
              <a:rPr lang="en-US" dirty="0" err="1">
                <a:latin typeface="D-DIN"/>
              </a:rPr>
              <a:t>της</a:t>
            </a:r>
            <a:r>
              <a:rPr lang="en-US" dirty="0">
                <a:latin typeface="D-DIN"/>
              </a:rPr>
              <a:t> </a:t>
            </a:r>
            <a:r>
              <a:rPr lang="en-US" dirty="0" err="1">
                <a:latin typeface="D-DIN"/>
              </a:rPr>
              <a:t>γι</a:t>
            </a:r>
            <a:r>
              <a:rPr lang="en-US" dirty="0">
                <a:latin typeface="D-DIN"/>
              </a:rPr>
              <a:t>α </a:t>
            </a:r>
            <a:r>
              <a:rPr lang="en-US" dirty="0" err="1">
                <a:latin typeface="D-DIN"/>
              </a:rPr>
              <a:t>τη</a:t>
            </a:r>
            <a:r>
              <a:rPr lang="en-US" dirty="0">
                <a:latin typeface="D-DIN"/>
              </a:rPr>
              <a:t> </a:t>
            </a:r>
            <a:r>
              <a:rPr lang="en-US" dirty="0" err="1">
                <a:latin typeface="D-DIN"/>
              </a:rPr>
              <a:t>έμφυλη</a:t>
            </a:r>
            <a:r>
              <a:rPr lang="en-US" dirty="0">
                <a:latin typeface="D-DIN"/>
              </a:rPr>
              <a:t> β</a:t>
            </a:r>
            <a:r>
              <a:rPr lang="en-US" dirty="0" err="1">
                <a:latin typeface="D-DIN"/>
              </a:rPr>
              <a:t>ί</a:t>
            </a:r>
            <a:r>
              <a:rPr lang="en-US" dirty="0">
                <a:latin typeface="D-DIN"/>
              </a:rPr>
              <a:t>α </a:t>
            </a:r>
            <a:r>
              <a:rPr lang="en-US" dirty="0" err="1">
                <a:latin typeface="D-DIN"/>
              </a:rPr>
              <a:t>στον</a:t>
            </a:r>
            <a:r>
              <a:rPr lang="en-US" dirty="0">
                <a:latin typeface="D-DIN"/>
              </a:rPr>
              <a:t> α</a:t>
            </a:r>
            <a:r>
              <a:rPr lang="en-US" dirty="0" err="1">
                <a:latin typeface="D-DIN"/>
              </a:rPr>
              <a:t>θλητισμό</a:t>
            </a:r>
            <a:r>
              <a:rPr lang="en-US" dirty="0">
                <a:latin typeface="D-DIN"/>
              </a:rPr>
              <a:t> (2016)] </a:t>
            </a:r>
            <a:r>
              <a:rPr lang="en-US" dirty="0" err="1">
                <a:latin typeface="D-DIN"/>
              </a:rPr>
              <a:t>υιοθετεί</a:t>
            </a:r>
            <a:r>
              <a:rPr lang="en-US" dirty="0">
                <a:latin typeface="D-DIN"/>
              </a:rPr>
              <a:t> </a:t>
            </a:r>
            <a:r>
              <a:rPr lang="en-US" dirty="0" err="1">
                <a:latin typeface="D-DIN"/>
              </a:rPr>
              <a:t>μι</a:t>
            </a:r>
            <a:r>
              <a:rPr lang="en-US" dirty="0">
                <a:latin typeface="D-DIN"/>
              </a:rPr>
              <a:t>α </a:t>
            </a:r>
            <a:r>
              <a:rPr lang="en-US" dirty="0" err="1">
                <a:latin typeface="D-DIN"/>
              </a:rPr>
              <a:t>ολιστική</a:t>
            </a:r>
            <a:r>
              <a:rPr lang="en-US" dirty="0">
                <a:latin typeface="D-DIN"/>
              </a:rPr>
              <a:t> π</a:t>
            </a:r>
            <a:r>
              <a:rPr lang="en-US" dirty="0" err="1">
                <a:latin typeface="D-DIN"/>
              </a:rPr>
              <a:t>ροσέγγιση</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α</a:t>
            </a:r>
            <a:r>
              <a:rPr lang="en-US" dirty="0" err="1">
                <a:latin typeface="D-DIN"/>
              </a:rPr>
              <a:t>ντιμετώ</a:t>
            </a:r>
            <a:r>
              <a:rPr lang="en-US" dirty="0">
                <a:latin typeface="D-DIN"/>
              </a:rPr>
              <a:t>π</a:t>
            </a:r>
            <a:r>
              <a:rPr lang="en-US" dirty="0" err="1">
                <a:latin typeface="D-DIN"/>
              </a:rPr>
              <a:t>ιση</a:t>
            </a:r>
            <a:r>
              <a:rPr lang="en-US" dirty="0">
                <a:latin typeface="D-DIN"/>
              </a:rPr>
              <a:t> </a:t>
            </a:r>
            <a:r>
              <a:rPr lang="en-US" dirty="0" err="1">
                <a:latin typeface="D-DIN"/>
              </a:rPr>
              <a:t>της</a:t>
            </a:r>
            <a:r>
              <a:rPr lang="en-US" dirty="0">
                <a:latin typeface="D-DIN"/>
              </a:rPr>
              <a:t> </a:t>
            </a:r>
            <a:r>
              <a:rPr lang="en-US" dirty="0" err="1">
                <a:latin typeface="D-DIN"/>
              </a:rPr>
              <a:t>έμφυλης</a:t>
            </a:r>
            <a:r>
              <a:rPr lang="en-US" dirty="0">
                <a:latin typeface="D-DIN"/>
              </a:rPr>
              <a:t> β</a:t>
            </a:r>
            <a:r>
              <a:rPr lang="en-US" dirty="0" err="1">
                <a:latin typeface="D-DIN"/>
              </a:rPr>
              <a:t>ί</a:t>
            </a:r>
            <a:r>
              <a:rPr lang="en-US" dirty="0">
                <a:latin typeface="D-DIN"/>
              </a:rPr>
              <a:t>α</a:t>
            </a:r>
            <a:r>
              <a:rPr lang="en-US" dirty="0" err="1">
                <a:latin typeface="D-DIN"/>
              </a:rPr>
              <a:t>ς</a:t>
            </a:r>
            <a:r>
              <a:rPr lang="en-US" dirty="0">
                <a:latin typeface="D-DIN"/>
              </a:rPr>
              <a:t> </a:t>
            </a:r>
            <a:r>
              <a:rPr lang="en-US" dirty="0" err="1">
                <a:latin typeface="D-DIN"/>
              </a:rPr>
              <a:t>κ</a:t>
            </a:r>
            <a:r>
              <a:rPr lang="en-US" dirty="0">
                <a:latin typeface="D-DIN"/>
              </a:rPr>
              <a:t>α</a:t>
            </a:r>
            <a:r>
              <a:rPr lang="en-US" dirty="0" err="1">
                <a:latin typeface="D-DIN"/>
              </a:rPr>
              <a:t>ι</a:t>
            </a:r>
            <a:r>
              <a:rPr lang="en-US" dirty="0">
                <a:latin typeface="D-DIN"/>
              </a:rPr>
              <a:t> </a:t>
            </a:r>
            <a:r>
              <a:rPr lang="en-US" dirty="0" err="1">
                <a:latin typeface="D-DIN"/>
              </a:rPr>
              <a:t>είν</a:t>
            </a:r>
            <a:r>
              <a:rPr lang="en-US" dirty="0">
                <a:latin typeface="D-DIN"/>
              </a:rPr>
              <a:t>α</a:t>
            </a:r>
            <a:r>
              <a:rPr lang="en-US" dirty="0" err="1">
                <a:latin typeface="D-DIN"/>
              </a:rPr>
              <a:t>ι</a:t>
            </a:r>
            <a:r>
              <a:rPr lang="en-US" dirty="0">
                <a:latin typeface="D-DIN"/>
              </a:rPr>
              <a:t> </a:t>
            </a:r>
            <a:r>
              <a:rPr lang="en-US" dirty="0" err="1">
                <a:latin typeface="D-DIN"/>
              </a:rPr>
              <a:t>εξο</a:t>
            </a:r>
            <a:r>
              <a:rPr lang="en-US" dirty="0">
                <a:latin typeface="D-DIN"/>
              </a:rPr>
              <a:t>π</a:t>
            </a:r>
            <a:r>
              <a:rPr lang="en-US" dirty="0" err="1">
                <a:latin typeface="D-DIN"/>
              </a:rPr>
              <a:t>λισμένο</a:t>
            </a:r>
            <a:r>
              <a:rPr lang="en-US" dirty="0">
                <a:latin typeface="D-DIN"/>
              </a:rPr>
              <a:t> </a:t>
            </a:r>
            <a:r>
              <a:rPr lang="en-US" dirty="0" err="1">
                <a:latin typeface="D-DIN"/>
              </a:rPr>
              <a:t>γι</a:t>
            </a:r>
            <a:r>
              <a:rPr lang="en-US" dirty="0">
                <a:latin typeface="D-DIN"/>
              </a:rPr>
              <a:t>α </a:t>
            </a:r>
            <a:r>
              <a:rPr lang="en-US" dirty="0" err="1">
                <a:latin typeface="D-DIN"/>
              </a:rPr>
              <a:t>τη</a:t>
            </a:r>
            <a:r>
              <a:rPr lang="en-US" dirty="0">
                <a:latin typeface="D-DIN"/>
              </a:rPr>
              <a:t> </a:t>
            </a:r>
            <a:r>
              <a:rPr lang="en-US" dirty="0" err="1">
                <a:latin typeface="D-DIN"/>
              </a:rPr>
              <a:t>συλλογή</a:t>
            </a:r>
            <a:r>
              <a:rPr lang="en-US" dirty="0">
                <a:latin typeface="D-DIN"/>
              </a:rPr>
              <a:t> </a:t>
            </a:r>
            <a:r>
              <a:rPr lang="en-US" dirty="0" err="1">
                <a:latin typeface="D-DIN"/>
              </a:rPr>
              <a:t>ολοκληρωμένων</a:t>
            </a:r>
            <a:r>
              <a:rPr lang="en-US" dirty="0">
                <a:latin typeface="D-DIN"/>
              </a:rPr>
              <a:t> </a:t>
            </a:r>
            <a:r>
              <a:rPr lang="en-US" dirty="0" err="1">
                <a:latin typeface="D-DIN"/>
              </a:rPr>
              <a:t>δεδομένων</a:t>
            </a:r>
            <a:r>
              <a:rPr lang="en-US" dirty="0">
                <a:latin typeface="D-DIN"/>
              </a:rPr>
              <a:t>, </a:t>
            </a:r>
            <a:r>
              <a:rPr lang="en-US" dirty="0" err="1">
                <a:latin typeface="D-DIN"/>
              </a:rPr>
              <a:t>την</a:t>
            </a:r>
            <a:r>
              <a:rPr lang="en-US" dirty="0">
                <a:latin typeface="D-DIN"/>
              </a:rPr>
              <a:t> α</a:t>
            </a:r>
            <a:r>
              <a:rPr lang="en-US" dirty="0" err="1">
                <a:latin typeface="D-DIN"/>
              </a:rPr>
              <a:t>νάλυση</a:t>
            </a:r>
            <a:r>
              <a:rPr lang="en-US" dirty="0">
                <a:latin typeface="D-DIN"/>
              </a:rPr>
              <a:t> </a:t>
            </a:r>
            <a:r>
              <a:rPr lang="en-US" dirty="0" err="1">
                <a:latin typeface="D-DIN"/>
              </a:rPr>
              <a:t>συσχετισμών</a:t>
            </a:r>
            <a:r>
              <a:rPr lang="en-US" dirty="0">
                <a:latin typeface="D-DIN"/>
              </a:rPr>
              <a:t> </a:t>
            </a:r>
            <a:r>
              <a:rPr lang="en-US" dirty="0" err="1">
                <a:latin typeface="D-DIN"/>
              </a:rPr>
              <a:t>κ</a:t>
            </a:r>
            <a:r>
              <a:rPr lang="en-US" dirty="0">
                <a:latin typeface="D-DIN"/>
              </a:rPr>
              <a:t>α</a:t>
            </a:r>
            <a:r>
              <a:rPr lang="en-US" dirty="0" err="1">
                <a:latin typeface="D-DIN"/>
              </a:rPr>
              <a:t>ι</a:t>
            </a:r>
            <a:r>
              <a:rPr lang="en-US" dirty="0">
                <a:latin typeface="D-DIN"/>
              </a:rPr>
              <a:t> </a:t>
            </a:r>
            <a:r>
              <a:rPr lang="en-US" dirty="0" err="1">
                <a:latin typeface="D-DIN"/>
              </a:rPr>
              <a:t>τη</a:t>
            </a:r>
            <a:r>
              <a:rPr lang="en-US" dirty="0">
                <a:latin typeface="D-DIN"/>
              </a:rPr>
              <a:t> </a:t>
            </a:r>
            <a:r>
              <a:rPr lang="en-US" dirty="0" err="1">
                <a:latin typeface="D-DIN"/>
              </a:rPr>
              <a:t>μετ</a:t>
            </a:r>
            <a:r>
              <a:rPr lang="en-US" dirty="0">
                <a:latin typeface="D-DIN"/>
              </a:rPr>
              <a:t>α</a:t>
            </a:r>
            <a:r>
              <a:rPr lang="en-US" dirty="0" err="1">
                <a:latin typeface="D-DIN"/>
              </a:rPr>
              <a:t>τρο</a:t>
            </a:r>
            <a:r>
              <a:rPr lang="en-US" dirty="0">
                <a:latin typeface="D-DIN"/>
              </a:rPr>
              <a:t>π</a:t>
            </a:r>
            <a:r>
              <a:rPr lang="en-US" dirty="0" err="1">
                <a:latin typeface="D-DIN"/>
              </a:rPr>
              <a:t>ή</a:t>
            </a:r>
            <a:r>
              <a:rPr lang="en-US" dirty="0">
                <a:latin typeface="D-DIN"/>
              </a:rPr>
              <a:t> </a:t>
            </a:r>
            <a:r>
              <a:rPr lang="en-US" dirty="0" err="1">
                <a:latin typeface="D-DIN"/>
              </a:rPr>
              <a:t>των</a:t>
            </a:r>
            <a:r>
              <a:rPr lang="en-US" dirty="0">
                <a:latin typeface="D-DIN"/>
              </a:rPr>
              <a:t> </a:t>
            </a:r>
            <a:r>
              <a:rPr lang="en-US" dirty="0" err="1">
                <a:latin typeface="D-DIN"/>
              </a:rPr>
              <a:t>ευρημάτων</a:t>
            </a:r>
            <a:r>
              <a:rPr lang="en-US" dirty="0">
                <a:latin typeface="D-DIN"/>
              </a:rPr>
              <a:t> </a:t>
            </a:r>
            <a:r>
              <a:rPr lang="en-US" dirty="0" err="1">
                <a:latin typeface="D-DIN"/>
              </a:rPr>
              <a:t>σε</a:t>
            </a:r>
            <a:r>
              <a:rPr lang="en-US" dirty="0">
                <a:latin typeface="D-DIN"/>
              </a:rPr>
              <a:t> </a:t>
            </a:r>
            <a:r>
              <a:rPr lang="en-US" dirty="0" err="1">
                <a:latin typeface="D-DIN"/>
              </a:rPr>
              <a:t>ε</a:t>
            </a:r>
            <a:r>
              <a:rPr lang="en-US" dirty="0">
                <a:latin typeface="D-DIN"/>
              </a:rPr>
              <a:t>π</a:t>
            </a:r>
            <a:r>
              <a:rPr lang="en-US" dirty="0" err="1">
                <a:latin typeface="D-DIN"/>
              </a:rPr>
              <a:t>ιχειρησι</a:t>
            </a:r>
            <a:r>
              <a:rPr lang="en-US" dirty="0">
                <a:latin typeface="D-DIN"/>
              </a:rPr>
              <a:t>α</a:t>
            </a:r>
            <a:r>
              <a:rPr lang="en-US" dirty="0" err="1">
                <a:latin typeface="D-DIN"/>
              </a:rPr>
              <a:t>κά</a:t>
            </a:r>
            <a:r>
              <a:rPr lang="en-US" dirty="0">
                <a:latin typeface="D-DIN"/>
              </a:rPr>
              <a:t> </a:t>
            </a:r>
            <a:r>
              <a:rPr lang="en-US" dirty="0" err="1">
                <a:latin typeface="D-DIN"/>
              </a:rPr>
              <a:t>εργ</a:t>
            </a:r>
            <a:r>
              <a:rPr lang="en-US" dirty="0">
                <a:latin typeface="D-DIN"/>
              </a:rPr>
              <a:t>α</a:t>
            </a:r>
            <a:r>
              <a:rPr lang="en-US" dirty="0" err="1">
                <a:latin typeface="D-DIN"/>
              </a:rPr>
              <a:t>λεί</a:t>
            </a:r>
            <a:r>
              <a:rPr lang="en-US" dirty="0">
                <a:latin typeface="D-DIN"/>
              </a:rPr>
              <a:t>α, </a:t>
            </a:r>
            <a:r>
              <a:rPr lang="en-US" dirty="0" err="1">
                <a:latin typeface="D-DIN"/>
              </a:rPr>
              <a:t>ε</a:t>
            </a:r>
            <a:r>
              <a:rPr lang="en-US" dirty="0">
                <a:latin typeface="D-DIN"/>
              </a:rPr>
              <a:t>π</a:t>
            </a:r>
            <a:r>
              <a:rPr lang="en-US" dirty="0" err="1">
                <a:latin typeface="D-DIN"/>
              </a:rPr>
              <a:t>εκτείνοντ</a:t>
            </a:r>
            <a:r>
              <a:rPr lang="en-US" dirty="0">
                <a:latin typeface="D-DIN"/>
              </a:rPr>
              <a:t>α</a:t>
            </a:r>
            <a:r>
              <a:rPr lang="en-US" dirty="0" err="1">
                <a:latin typeface="D-DIN"/>
              </a:rPr>
              <a:t>ς</a:t>
            </a:r>
            <a:r>
              <a:rPr lang="en-US" dirty="0">
                <a:latin typeface="D-DIN"/>
              </a:rPr>
              <a:t> </a:t>
            </a:r>
            <a:r>
              <a:rPr lang="en-US" dirty="0" err="1">
                <a:latin typeface="D-DIN"/>
              </a:rPr>
              <a:t>τη</a:t>
            </a:r>
            <a:r>
              <a:rPr lang="en-US" dirty="0">
                <a:latin typeface="D-DIN"/>
              </a:rPr>
              <a:t> </a:t>
            </a:r>
            <a:r>
              <a:rPr lang="en-US" dirty="0" err="1">
                <a:latin typeface="D-DIN"/>
              </a:rPr>
              <a:t>συμ</a:t>
            </a:r>
            <a:r>
              <a:rPr lang="en-US" dirty="0">
                <a:latin typeface="D-DIN"/>
              </a:rPr>
              <a:t>βα</a:t>
            </a:r>
            <a:r>
              <a:rPr lang="en-US" dirty="0" err="1">
                <a:latin typeface="D-DIN"/>
              </a:rPr>
              <a:t>τική</a:t>
            </a:r>
            <a:r>
              <a:rPr lang="en-US" dirty="0">
                <a:latin typeface="D-DIN"/>
              </a:rPr>
              <a:t> π</a:t>
            </a:r>
            <a:r>
              <a:rPr lang="en-US" dirty="0" err="1">
                <a:latin typeface="D-DIN"/>
              </a:rPr>
              <a:t>ροσέγγιση</a:t>
            </a:r>
            <a:r>
              <a:rPr lang="en-US" dirty="0">
                <a:latin typeface="D-DIN"/>
              </a:rPr>
              <a:t> 3P </a:t>
            </a:r>
            <a:r>
              <a:rPr lang="en-US" dirty="0" err="1">
                <a:latin typeface="D-DIN"/>
              </a:rPr>
              <a:t>του</a:t>
            </a:r>
            <a:r>
              <a:rPr lang="en-US" dirty="0">
                <a:latin typeface="D-DIN"/>
              </a:rPr>
              <a:t> ΟΗΕ </a:t>
            </a:r>
            <a:r>
              <a:rPr lang="en-US" dirty="0" err="1">
                <a:latin typeface="D-DIN"/>
              </a:rPr>
              <a:t>κ</a:t>
            </a:r>
            <a:r>
              <a:rPr lang="en-US" dirty="0">
                <a:latin typeface="D-DIN"/>
              </a:rPr>
              <a:t>α</a:t>
            </a:r>
            <a:r>
              <a:rPr lang="en-US" dirty="0" err="1">
                <a:latin typeface="D-DIN"/>
              </a:rPr>
              <a:t>ι</a:t>
            </a:r>
            <a:r>
              <a:rPr lang="en-US" dirty="0">
                <a:latin typeface="D-DIN"/>
              </a:rPr>
              <a:t> </a:t>
            </a:r>
            <a:r>
              <a:rPr lang="en-US" dirty="0" err="1">
                <a:latin typeface="D-DIN"/>
              </a:rPr>
              <a:t>της</a:t>
            </a:r>
            <a:r>
              <a:rPr lang="en-US" dirty="0">
                <a:latin typeface="D-DIN"/>
              </a:rPr>
              <a:t> ΕΕ (π</a:t>
            </a:r>
            <a:r>
              <a:rPr lang="en-US" dirty="0" err="1">
                <a:latin typeface="D-DIN"/>
              </a:rPr>
              <a:t>ρόληψη</a:t>
            </a:r>
            <a:r>
              <a:rPr lang="en-US" dirty="0">
                <a:latin typeface="D-DIN"/>
              </a:rPr>
              <a:t>, π</a:t>
            </a:r>
            <a:r>
              <a:rPr lang="en-US" dirty="0" err="1">
                <a:latin typeface="D-DIN"/>
              </a:rPr>
              <a:t>ροστ</a:t>
            </a:r>
            <a:r>
              <a:rPr lang="en-US" dirty="0">
                <a:latin typeface="D-DIN"/>
              </a:rPr>
              <a:t>α</a:t>
            </a:r>
            <a:r>
              <a:rPr lang="en-US" dirty="0" err="1">
                <a:latin typeface="D-DIN"/>
              </a:rPr>
              <a:t>σί</a:t>
            </a:r>
            <a:r>
              <a:rPr lang="en-US" dirty="0">
                <a:latin typeface="D-DIN"/>
              </a:rPr>
              <a:t>α, </a:t>
            </a:r>
            <a:r>
              <a:rPr lang="en-US" dirty="0" err="1">
                <a:latin typeface="D-DIN"/>
              </a:rPr>
              <a:t>δίωξη</a:t>
            </a:r>
            <a:r>
              <a:rPr lang="en-US" dirty="0">
                <a:latin typeface="D-DIN"/>
              </a:rPr>
              <a:t>) (ΟΗΕ 2017- ΕΕ 2019, 2020) </a:t>
            </a:r>
            <a:r>
              <a:rPr lang="en-US" dirty="0" err="1">
                <a:latin typeface="D-DIN"/>
              </a:rPr>
              <a:t>ή</a:t>
            </a:r>
            <a:r>
              <a:rPr lang="en-US" dirty="0">
                <a:latin typeface="D-DIN"/>
              </a:rPr>
              <a:t> </a:t>
            </a:r>
            <a:r>
              <a:rPr lang="en-US" dirty="0" err="1">
                <a:latin typeface="D-DIN"/>
              </a:rPr>
              <a:t>την</a:t>
            </a:r>
            <a:r>
              <a:rPr lang="en-US" dirty="0">
                <a:latin typeface="D-DIN"/>
              </a:rPr>
              <a:t> π</a:t>
            </a:r>
            <a:r>
              <a:rPr lang="en-US" dirty="0" err="1">
                <a:latin typeface="D-DIN"/>
              </a:rPr>
              <a:t>ροσέγγιση</a:t>
            </a:r>
            <a:r>
              <a:rPr lang="en-US" dirty="0">
                <a:latin typeface="D-DIN"/>
              </a:rPr>
              <a:t> 4P </a:t>
            </a:r>
            <a:r>
              <a:rPr lang="en-US" dirty="0" err="1">
                <a:latin typeface="D-DIN"/>
              </a:rPr>
              <a:t>της</a:t>
            </a:r>
            <a:r>
              <a:rPr lang="en-US" dirty="0">
                <a:latin typeface="D-DIN"/>
              </a:rPr>
              <a:t> </a:t>
            </a:r>
            <a:r>
              <a:rPr lang="en-US" dirty="0" err="1">
                <a:latin typeface="D-DIN"/>
              </a:rPr>
              <a:t>Σύμ</a:t>
            </a:r>
            <a:r>
              <a:rPr lang="en-US" dirty="0">
                <a:latin typeface="D-DIN"/>
              </a:rPr>
              <a:t>βα</a:t>
            </a:r>
            <a:r>
              <a:rPr lang="en-US" dirty="0" err="1">
                <a:latin typeface="D-DIN"/>
              </a:rPr>
              <a:t>σης</a:t>
            </a:r>
            <a:r>
              <a:rPr lang="en-US" dirty="0">
                <a:latin typeface="D-DIN"/>
              </a:rPr>
              <a:t> </a:t>
            </a:r>
            <a:r>
              <a:rPr lang="en-US" dirty="0" err="1">
                <a:latin typeface="D-DIN"/>
              </a:rPr>
              <a:t>της</a:t>
            </a:r>
            <a:r>
              <a:rPr lang="en-US" dirty="0">
                <a:latin typeface="D-DIN"/>
              </a:rPr>
              <a:t> </a:t>
            </a:r>
            <a:r>
              <a:rPr lang="en-US" dirty="0" err="1">
                <a:latin typeface="D-DIN"/>
              </a:rPr>
              <a:t>Κωνστ</a:t>
            </a:r>
            <a:r>
              <a:rPr lang="en-US" dirty="0">
                <a:latin typeface="D-DIN"/>
              </a:rPr>
              <a:t>α</a:t>
            </a:r>
            <a:r>
              <a:rPr lang="en-US" dirty="0" err="1">
                <a:latin typeface="D-DIN"/>
              </a:rPr>
              <a:t>ντινού</a:t>
            </a:r>
            <a:r>
              <a:rPr lang="en-US" dirty="0">
                <a:latin typeface="D-DIN"/>
              </a:rPr>
              <a:t>π</a:t>
            </a:r>
            <a:r>
              <a:rPr lang="en-US" dirty="0" err="1">
                <a:latin typeface="D-DIN"/>
              </a:rPr>
              <a:t>ολης</a:t>
            </a:r>
            <a:r>
              <a:rPr lang="en-US" dirty="0">
                <a:latin typeface="D-DIN"/>
              </a:rPr>
              <a:t> </a:t>
            </a:r>
            <a:r>
              <a:rPr lang="en-US" dirty="0" err="1">
                <a:latin typeface="D-DIN"/>
              </a:rPr>
              <a:t>του</a:t>
            </a:r>
            <a:r>
              <a:rPr lang="en-US" dirty="0">
                <a:latin typeface="D-DIN"/>
              </a:rPr>
              <a:t> </a:t>
            </a:r>
            <a:r>
              <a:rPr lang="en-US" dirty="0" err="1">
                <a:latin typeface="D-DIN"/>
              </a:rPr>
              <a:t>Συμ</a:t>
            </a:r>
            <a:r>
              <a:rPr lang="en-US" dirty="0">
                <a:latin typeface="D-DIN"/>
              </a:rPr>
              <a:t>β</a:t>
            </a:r>
            <a:r>
              <a:rPr lang="en-US" dirty="0" err="1">
                <a:latin typeface="D-DIN"/>
              </a:rPr>
              <a:t>ουλίου</a:t>
            </a:r>
            <a:r>
              <a:rPr lang="en-US" dirty="0">
                <a:latin typeface="D-DIN"/>
              </a:rPr>
              <a:t> </a:t>
            </a:r>
            <a:r>
              <a:rPr lang="en-US" dirty="0" err="1">
                <a:latin typeface="D-DIN"/>
              </a:rPr>
              <a:t>της</a:t>
            </a:r>
            <a:r>
              <a:rPr lang="en-US" dirty="0">
                <a:latin typeface="D-DIN"/>
              </a:rPr>
              <a:t> </a:t>
            </a:r>
            <a:r>
              <a:rPr lang="en-US" dirty="0" err="1">
                <a:latin typeface="D-DIN"/>
              </a:rPr>
              <a:t>Ευρώ</a:t>
            </a:r>
            <a:r>
              <a:rPr lang="en-US" dirty="0">
                <a:latin typeface="D-DIN"/>
              </a:rPr>
              <a:t>π</a:t>
            </a:r>
            <a:r>
              <a:rPr lang="en-US" dirty="0" err="1">
                <a:latin typeface="D-DIN"/>
              </a:rPr>
              <a:t>ης</a:t>
            </a:r>
            <a:r>
              <a:rPr lang="en-US" dirty="0">
                <a:latin typeface="D-DIN"/>
              </a:rPr>
              <a:t> (2011) (π</a:t>
            </a:r>
            <a:r>
              <a:rPr lang="en-US" dirty="0" err="1">
                <a:latin typeface="D-DIN"/>
              </a:rPr>
              <a:t>ρόληψη</a:t>
            </a:r>
            <a:r>
              <a:rPr lang="en-US" dirty="0">
                <a:latin typeface="D-DIN"/>
              </a:rPr>
              <a:t>, π</a:t>
            </a:r>
            <a:r>
              <a:rPr lang="en-US" dirty="0" err="1">
                <a:latin typeface="D-DIN"/>
              </a:rPr>
              <a:t>ροστ</a:t>
            </a:r>
            <a:r>
              <a:rPr lang="en-US" dirty="0">
                <a:latin typeface="D-DIN"/>
              </a:rPr>
              <a:t>α</a:t>
            </a:r>
            <a:r>
              <a:rPr lang="en-US" dirty="0" err="1">
                <a:latin typeface="D-DIN"/>
              </a:rPr>
              <a:t>σί</a:t>
            </a:r>
            <a:r>
              <a:rPr lang="en-US" dirty="0">
                <a:latin typeface="D-DIN"/>
              </a:rPr>
              <a:t>α, </a:t>
            </a:r>
            <a:r>
              <a:rPr lang="en-US" dirty="0" err="1">
                <a:latin typeface="D-DIN"/>
              </a:rPr>
              <a:t>δίωξη</a:t>
            </a:r>
            <a:r>
              <a:rPr lang="en-US" dirty="0">
                <a:latin typeface="D-DIN"/>
              </a:rPr>
              <a:t>, π</a:t>
            </a:r>
            <a:r>
              <a:rPr lang="en-US" dirty="0" err="1">
                <a:latin typeface="D-DIN"/>
              </a:rPr>
              <a:t>ολιτικές</a:t>
            </a:r>
            <a:r>
              <a:rPr lang="en-US" dirty="0">
                <a:latin typeface="D-DIN"/>
              </a:rPr>
              <a:t>) (</a:t>
            </a:r>
            <a:r>
              <a:rPr lang="en-US" dirty="0" err="1">
                <a:latin typeface="D-DIN"/>
              </a:rPr>
              <a:t>Anitha</a:t>
            </a:r>
            <a:r>
              <a:rPr lang="en-US" dirty="0">
                <a:latin typeface="D-DIN"/>
              </a:rPr>
              <a:t> &amp; Lewis 2019).</a:t>
            </a:r>
          </a:p>
          <a:p>
            <a:pPr algn="just"/>
            <a:endParaRPr lang="en-US" dirty="0"/>
          </a:p>
          <a:p>
            <a:pPr algn="just"/>
            <a:endParaRPr lang="en-GB" dirty="0"/>
          </a:p>
          <a:p>
            <a:endParaRPr lang="en-US" dirty="0"/>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3857005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latin typeface="D-DIN"/>
              </a:rPr>
              <a:t>Πριν</a:t>
            </a:r>
            <a:r>
              <a:rPr lang="en-US">
                <a:latin typeface="D-DIN"/>
              </a:rPr>
              <a:t> </a:t>
            </a:r>
            <a:r>
              <a:rPr lang="en-US" err="1">
                <a:latin typeface="D-DIN"/>
              </a:rPr>
              <a:t>ξεκινήσω</a:t>
            </a:r>
            <a:r>
              <a:rPr lang="en-US">
                <a:latin typeface="D-DIN"/>
              </a:rPr>
              <a:t>, θα ήθελα να μοιραστώ μαζί σας μερικούς βασικούς κανόνες για τη σημερινή εκπαίδευση. </a:t>
            </a:r>
            <a:endParaRPr lang="en-US"/>
          </a:p>
          <a:p>
            <a:r>
              <a:rPr lang="en-US" dirty="0">
                <a:latin typeface="D-DIN"/>
              </a:rPr>
              <a:t> </a:t>
            </a:r>
          </a:p>
          <a:p>
            <a:r>
              <a:rPr lang="en-US" dirty="0" err="1">
                <a:latin typeface="D-DIN"/>
              </a:rPr>
              <a:t>Προς</a:t>
            </a:r>
            <a:r>
              <a:rPr lang="en-US" dirty="0">
                <a:latin typeface="D-DIN"/>
              </a:rPr>
              <a:t> </a:t>
            </a:r>
            <a:r>
              <a:rPr lang="en-US" dirty="0" err="1">
                <a:latin typeface="D-DIN"/>
              </a:rPr>
              <a:t>το</a:t>
            </a:r>
            <a:r>
              <a:rPr lang="en-US" dirty="0">
                <a:latin typeface="D-DIN"/>
              </a:rPr>
              <a:t> </a:t>
            </a:r>
            <a:r>
              <a:rPr lang="en-US" dirty="0" err="1">
                <a:latin typeface="D-DIN"/>
              </a:rPr>
              <a:t>τέλος</a:t>
            </a:r>
            <a:r>
              <a:rPr lang="en-US" dirty="0">
                <a:latin typeface="D-DIN"/>
              </a:rPr>
              <a:t> </a:t>
            </a:r>
            <a:r>
              <a:rPr lang="en-US" dirty="0" err="1">
                <a:latin typeface="D-DIN"/>
              </a:rPr>
              <a:t>της</a:t>
            </a:r>
            <a:r>
              <a:rPr lang="en-US" dirty="0">
                <a:latin typeface="D-DIN"/>
              </a:rPr>
              <a:t> </a:t>
            </a:r>
            <a:r>
              <a:rPr lang="en-US" dirty="0" err="1">
                <a:latin typeface="D-DIN"/>
              </a:rPr>
              <a:t>εκ</a:t>
            </a:r>
            <a:r>
              <a:rPr lang="en-US" dirty="0">
                <a:latin typeface="D-DIN"/>
              </a:rPr>
              <a:t>πα</a:t>
            </a:r>
            <a:r>
              <a:rPr lang="en-US" dirty="0" err="1">
                <a:latin typeface="D-DIN"/>
              </a:rPr>
              <a:t>ίδευσής</a:t>
            </a:r>
            <a:r>
              <a:rPr lang="en-US" dirty="0">
                <a:latin typeface="D-DIN"/>
              </a:rPr>
              <a:t> μας θα </a:t>
            </a:r>
            <a:r>
              <a:rPr lang="en-US" dirty="0" err="1">
                <a:latin typeface="D-DIN"/>
              </a:rPr>
              <a:t>έχουμε</a:t>
            </a:r>
            <a:r>
              <a:rPr lang="en-US" dirty="0">
                <a:latin typeface="D-DIN"/>
              </a:rPr>
              <a:t> </a:t>
            </a:r>
            <a:r>
              <a:rPr lang="en-US" dirty="0" err="1">
                <a:latin typeface="D-DIN"/>
              </a:rPr>
              <a:t>μι</a:t>
            </a:r>
            <a:r>
              <a:rPr lang="en-US" dirty="0">
                <a:latin typeface="D-DIN"/>
              </a:rPr>
              <a:t>α </a:t>
            </a:r>
            <a:r>
              <a:rPr lang="en-US" dirty="0" err="1">
                <a:latin typeface="D-DIN"/>
              </a:rPr>
              <a:t>συνεδρί</a:t>
            </a:r>
            <a:r>
              <a:rPr lang="en-US" dirty="0">
                <a:latin typeface="D-DIN"/>
              </a:rPr>
              <a:t>α </a:t>
            </a:r>
            <a:r>
              <a:rPr lang="en-US" dirty="0" err="1">
                <a:latin typeface="D-DIN"/>
              </a:rPr>
              <a:t>ερωτήσεων</a:t>
            </a:r>
            <a:r>
              <a:rPr lang="en-US" dirty="0">
                <a:latin typeface="D-DIN"/>
              </a:rPr>
              <a:t> και απα</a:t>
            </a:r>
            <a:r>
              <a:rPr lang="en-US" dirty="0" err="1">
                <a:latin typeface="D-DIN"/>
              </a:rPr>
              <a:t>ντήσεων</a:t>
            </a:r>
            <a:r>
              <a:rPr lang="en-US" dirty="0">
                <a:latin typeface="D-DIN"/>
              </a:rPr>
              <a:t> όπ</a:t>
            </a:r>
            <a:r>
              <a:rPr lang="en-US" dirty="0" err="1">
                <a:latin typeface="D-DIN"/>
              </a:rPr>
              <a:t>ου</a:t>
            </a:r>
            <a:r>
              <a:rPr lang="en-US" dirty="0">
                <a:latin typeface="D-DIN"/>
              </a:rPr>
              <a:t> θα απα</a:t>
            </a:r>
            <a:r>
              <a:rPr lang="en-US" dirty="0" err="1">
                <a:latin typeface="D-DIN"/>
              </a:rPr>
              <a:t>ντήσω</a:t>
            </a:r>
            <a:r>
              <a:rPr lang="en-US" dirty="0">
                <a:latin typeface="D-DIN"/>
              </a:rPr>
              <a:t> </a:t>
            </a:r>
            <a:r>
              <a:rPr lang="en-US" dirty="0" err="1">
                <a:latin typeface="D-DIN"/>
              </a:rPr>
              <a:t>στις</a:t>
            </a:r>
            <a:r>
              <a:rPr lang="en-US" dirty="0">
                <a:latin typeface="D-DIN"/>
              </a:rPr>
              <a:t> </a:t>
            </a:r>
            <a:r>
              <a:rPr lang="en-US" dirty="0" err="1">
                <a:latin typeface="D-DIN"/>
              </a:rPr>
              <a:t>ερωτήσεις</a:t>
            </a:r>
            <a:r>
              <a:rPr lang="en-US" dirty="0">
                <a:latin typeface="D-DIN"/>
              </a:rPr>
              <a:t> σας, επ</a:t>
            </a:r>
            <a:r>
              <a:rPr lang="en-US" dirty="0" err="1">
                <a:latin typeface="D-DIN"/>
              </a:rPr>
              <a:t>ομένως</a:t>
            </a:r>
            <a:r>
              <a:rPr lang="en-US" dirty="0">
                <a:latin typeface="D-DIN"/>
              </a:rPr>
              <a:t> </a:t>
            </a:r>
            <a:r>
              <a:rPr lang="en-US" dirty="0" err="1">
                <a:latin typeface="D-DIN"/>
              </a:rPr>
              <a:t>μη</a:t>
            </a:r>
            <a:r>
              <a:rPr lang="en-US" dirty="0">
                <a:latin typeface="D-DIN"/>
              </a:rPr>
              <a:t> </a:t>
            </a:r>
            <a:r>
              <a:rPr lang="en-US" dirty="0" err="1">
                <a:latin typeface="D-DIN"/>
              </a:rPr>
              <a:t>διστάσετε</a:t>
            </a:r>
            <a:r>
              <a:rPr lang="en-US" dirty="0">
                <a:latin typeface="D-DIN"/>
              </a:rPr>
              <a:t> να </a:t>
            </a:r>
            <a:r>
              <a:rPr lang="en-US" dirty="0" err="1">
                <a:latin typeface="D-DIN"/>
              </a:rPr>
              <a:t>γράψετε</a:t>
            </a:r>
            <a:r>
              <a:rPr lang="en-US" dirty="0">
                <a:latin typeface="D-DIN"/>
              </a:rPr>
              <a:t> </a:t>
            </a:r>
            <a:r>
              <a:rPr lang="en-US" dirty="0" err="1">
                <a:latin typeface="D-DIN"/>
              </a:rPr>
              <a:t>τις</a:t>
            </a:r>
            <a:r>
              <a:rPr lang="en-US" dirty="0">
                <a:latin typeface="D-DIN"/>
              </a:rPr>
              <a:t> </a:t>
            </a:r>
            <a:r>
              <a:rPr lang="en-US" dirty="0" err="1">
                <a:latin typeface="D-DIN"/>
              </a:rPr>
              <a:t>ερωτήσεις</a:t>
            </a:r>
            <a:r>
              <a:rPr lang="en-US" dirty="0">
                <a:latin typeface="D-DIN"/>
              </a:rPr>
              <a:t> σας </a:t>
            </a:r>
            <a:r>
              <a:rPr lang="en-US" dirty="0" err="1">
                <a:latin typeface="D-DIN"/>
              </a:rPr>
              <a:t>στο</a:t>
            </a:r>
            <a:r>
              <a:rPr lang="en-US" dirty="0">
                <a:latin typeface="D-DIN"/>
              </a:rPr>
              <a:t> πλα</a:t>
            </a:r>
            <a:r>
              <a:rPr lang="en-US" dirty="0" err="1">
                <a:latin typeface="D-DIN"/>
              </a:rPr>
              <a:t>ίσιο</a:t>
            </a:r>
            <a:r>
              <a:rPr lang="en-US" dirty="0">
                <a:latin typeface="D-DIN"/>
              </a:rPr>
              <a:t> </a:t>
            </a:r>
            <a:r>
              <a:rPr lang="en-US" dirty="0" err="1">
                <a:latin typeface="D-DIN"/>
              </a:rPr>
              <a:t>συνομιλί</a:t>
            </a:r>
            <a:r>
              <a:rPr lang="en-US" dirty="0">
                <a:latin typeface="D-DIN"/>
              </a:rPr>
              <a:t>ας κα</a:t>
            </a:r>
            <a:r>
              <a:rPr lang="en-US" dirty="0" err="1">
                <a:latin typeface="D-DIN"/>
              </a:rPr>
              <a:t>τά</a:t>
            </a:r>
            <a:r>
              <a:rPr lang="en-US" dirty="0">
                <a:latin typeface="D-DIN"/>
              </a:rPr>
              <a:t> </a:t>
            </a:r>
            <a:r>
              <a:rPr lang="en-US" dirty="0" err="1">
                <a:latin typeface="D-DIN"/>
              </a:rPr>
              <a:t>τη</a:t>
            </a:r>
            <a:r>
              <a:rPr lang="en-US" dirty="0">
                <a:latin typeface="D-DIN"/>
              </a:rPr>
              <a:t> </a:t>
            </a:r>
            <a:r>
              <a:rPr lang="en-US" dirty="0" err="1">
                <a:latin typeface="D-DIN"/>
              </a:rPr>
              <a:t>διάρκει</a:t>
            </a:r>
            <a:r>
              <a:rPr lang="en-US" dirty="0">
                <a:latin typeface="D-DIN"/>
              </a:rPr>
              <a:t>α </a:t>
            </a:r>
            <a:r>
              <a:rPr lang="en-US" dirty="0" err="1">
                <a:latin typeface="D-DIN"/>
              </a:rPr>
              <a:t>της</a:t>
            </a:r>
            <a:r>
              <a:rPr lang="en-US" dirty="0">
                <a:latin typeface="D-DIN"/>
              </a:rPr>
              <a:t> πα</a:t>
            </a:r>
            <a:r>
              <a:rPr lang="en-US" dirty="0" err="1">
                <a:latin typeface="D-DIN"/>
              </a:rPr>
              <a:t>ρουσί</a:t>
            </a:r>
            <a:r>
              <a:rPr lang="en-US" dirty="0">
                <a:latin typeface="D-DIN"/>
              </a:rPr>
              <a:t>α</a:t>
            </a:r>
            <a:r>
              <a:rPr lang="en-US" dirty="0" err="1">
                <a:latin typeface="D-DIN"/>
              </a:rPr>
              <a:t>σής</a:t>
            </a:r>
            <a:r>
              <a:rPr lang="en-US" dirty="0">
                <a:latin typeface="D-DIN"/>
              </a:rPr>
              <a:t> </a:t>
            </a:r>
            <a:r>
              <a:rPr lang="en-US" dirty="0" err="1">
                <a:latin typeface="D-DIN"/>
              </a:rPr>
              <a:t>μου</a:t>
            </a:r>
            <a:r>
              <a:rPr lang="en-US" dirty="0">
                <a:latin typeface="D-DIN"/>
              </a:rPr>
              <a:t>. </a:t>
            </a:r>
            <a:r>
              <a:rPr lang="en-US" dirty="0" err="1">
                <a:latin typeface="D-DIN"/>
              </a:rPr>
              <a:t>Εάν</a:t>
            </a:r>
            <a:r>
              <a:rPr lang="en-US" dirty="0">
                <a:latin typeface="D-DIN"/>
              </a:rPr>
              <a:t> </a:t>
            </a:r>
            <a:r>
              <a:rPr lang="en-US" dirty="0" err="1">
                <a:latin typeface="D-DIN"/>
              </a:rPr>
              <a:t>δεν</a:t>
            </a:r>
            <a:r>
              <a:rPr lang="en-US" dirty="0">
                <a:latin typeface="D-DIN"/>
              </a:rPr>
              <a:t> μπ</a:t>
            </a:r>
            <a:r>
              <a:rPr lang="en-US" dirty="0" err="1">
                <a:latin typeface="D-DIN"/>
              </a:rPr>
              <a:t>ορέσω</a:t>
            </a:r>
            <a:r>
              <a:rPr lang="en-US" dirty="0">
                <a:latin typeface="D-DIN"/>
              </a:rPr>
              <a:t> να απα</a:t>
            </a:r>
            <a:r>
              <a:rPr lang="en-US" dirty="0" err="1">
                <a:latin typeface="D-DIN"/>
              </a:rPr>
              <a:t>ντήσω</a:t>
            </a:r>
            <a:r>
              <a:rPr lang="en-US" dirty="0">
                <a:latin typeface="D-DIN"/>
              </a:rPr>
              <a:t> </a:t>
            </a:r>
            <a:r>
              <a:rPr lang="en-US" dirty="0" err="1">
                <a:latin typeface="D-DIN"/>
              </a:rPr>
              <a:t>σε</a:t>
            </a:r>
            <a:r>
              <a:rPr lang="en-US" dirty="0">
                <a:latin typeface="D-DIN"/>
              </a:rPr>
              <a:t> </a:t>
            </a:r>
            <a:r>
              <a:rPr lang="en-US" dirty="0" err="1">
                <a:latin typeface="D-DIN"/>
              </a:rPr>
              <a:t>όλες</a:t>
            </a:r>
            <a:r>
              <a:rPr lang="en-US" dirty="0">
                <a:latin typeface="D-DIN"/>
              </a:rPr>
              <a:t> </a:t>
            </a:r>
            <a:r>
              <a:rPr lang="en-US" dirty="0" err="1">
                <a:latin typeface="D-DIN"/>
              </a:rPr>
              <a:t>τις</a:t>
            </a:r>
            <a:r>
              <a:rPr lang="en-US" dirty="0">
                <a:latin typeface="D-DIN"/>
              </a:rPr>
              <a:t> </a:t>
            </a:r>
            <a:r>
              <a:rPr lang="en-US" dirty="0" err="1">
                <a:latin typeface="D-DIN"/>
              </a:rPr>
              <a:t>ερωτήσεις</a:t>
            </a:r>
            <a:r>
              <a:rPr lang="en-US" dirty="0">
                <a:latin typeface="D-DIN"/>
              </a:rPr>
              <a:t> σας, θα α</a:t>
            </a:r>
            <a:r>
              <a:rPr lang="en-US" dirty="0" err="1">
                <a:latin typeface="D-DIN"/>
              </a:rPr>
              <a:t>κολουθήσει</a:t>
            </a:r>
            <a:r>
              <a:rPr lang="en-US" dirty="0">
                <a:latin typeface="D-DIN"/>
              </a:rPr>
              <a:t> </a:t>
            </a:r>
            <a:r>
              <a:rPr lang="en-US" dirty="0" err="1">
                <a:latin typeface="D-DIN"/>
              </a:rPr>
              <a:t>έν</a:t>
            </a:r>
            <a:r>
              <a:rPr lang="en-US" dirty="0">
                <a:latin typeface="D-DIN"/>
              </a:rPr>
              <a:t>α </a:t>
            </a:r>
            <a:r>
              <a:rPr lang="en-US" dirty="0" err="1">
                <a:latin typeface="D-DIN"/>
              </a:rPr>
              <a:t>μήνυμ</a:t>
            </a:r>
            <a:r>
              <a:rPr lang="en-US" dirty="0">
                <a:latin typeface="D-DIN"/>
              </a:rPr>
              <a:t>α </a:t>
            </a:r>
            <a:r>
              <a:rPr lang="en-US" dirty="0" err="1">
                <a:latin typeface="D-DIN"/>
              </a:rPr>
              <a:t>ηλεκτρονικού</a:t>
            </a:r>
            <a:r>
              <a:rPr lang="en-US" dirty="0">
                <a:latin typeface="D-DIN"/>
              </a:rPr>
              <a:t> τα</a:t>
            </a:r>
            <a:r>
              <a:rPr lang="en-US" dirty="0" err="1">
                <a:latin typeface="D-DIN"/>
              </a:rPr>
              <a:t>χυδρομείου</a:t>
            </a:r>
            <a:r>
              <a:rPr lang="en-US" dirty="0">
                <a:latin typeface="D-DIN"/>
              </a:rPr>
              <a:t> και θα απα</a:t>
            </a:r>
            <a:r>
              <a:rPr lang="en-US" dirty="0" err="1">
                <a:latin typeface="D-DIN"/>
              </a:rPr>
              <a:t>ντήσουμε</a:t>
            </a:r>
            <a:r>
              <a:rPr lang="en-US" dirty="0">
                <a:latin typeface="D-DIN"/>
              </a:rPr>
              <a:t> </a:t>
            </a:r>
            <a:r>
              <a:rPr lang="en-US" dirty="0" err="1">
                <a:latin typeface="D-DIN"/>
              </a:rPr>
              <a:t>σε</a:t>
            </a:r>
            <a:r>
              <a:rPr lang="en-US" dirty="0">
                <a:latin typeface="D-DIN"/>
              </a:rPr>
              <a:t> </a:t>
            </a:r>
            <a:r>
              <a:rPr lang="en-US" dirty="0" err="1">
                <a:latin typeface="D-DIN"/>
              </a:rPr>
              <a:t>κάθε</a:t>
            </a:r>
            <a:r>
              <a:rPr lang="en-US" dirty="0">
                <a:latin typeface="D-DIN"/>
              </a:rPr>
              <a:t> </a:t>
            </a:r>
            <a:r>
              <a:rPr lang="en-US" dirty="0" err="1">
                <a:latin typeface="D-DIN"/>
              </a:rPr>
              <a:t>ερώτηση</a:t>
            </a:r>
            <a:r>
              <a:rPr lang="en-US" dirty="0">
                <a:latin typeface="D-DIN"/>
              </a:rPr>
              <a:t> π</a:t>
            </a:r>
            <a:r>
              <a:rPr lang="en-US" dirty="0" err="1">
                <a:latin typeface="D-DIN"/>
              </a:rPr>
              <a:t>ου</a:t>
            </a:r>
            <a:r>
              <a:rPr lang="en-US" dirty="0">
                <a:latin typeface="D-DIN"/>
              </a:rPr>
              <a:t> </a:t>
            </a:r>
            <a:r>
              <a:rPr lang="en-US" dirty="0" err="1">
                <a:latin typeface="D-DIN"/>
              </a:rPr>
              <a:t>δεν</a:t>
            </a:r>
            <a:r>
              <a:rPr lang="en-US" dirty="0">
                <a:latin typeface="D-DIN"/>
              </a:rPr>
              <a:t> </a:t>
            </a:r>
            <a:r>
              <a:rPr lang="en-US" dirty="0" err="1">
                <a:latin typeface="D-DIN"/>
              </a:rPr>
              <a:t>έχει</a:t>
            </a:r>
            <a:r>
              <a:rPr lang="en-US" dirty="0">
                <a:latin typeface="D-DIN"/>
              </a:rPr>
              <a:t> απα</a:t>
            </a:r>
            <a:r>
              <a:rPr lang="en-US" dirty="0" err="1">
                <a:latin typeface="D-DIN"/>
              </a:rPr>
              <a:t>ντηθεί</a:t>
            </a:r>
            <a:r>
              <a:rPr lang="en-US" dirty="0">
                <a:latin typeface="D-DIN"/>
              </a:rPr>
              <a:t>. </a:t>
            </a:r>
            <a:r>
              <a:rPr lang="en-US" dirty="0" err="1">
                <a:latin typeface="D-DIN"/>
              </a:rPr>
              <a:t>Βε</a:t>
            </a:r>
            <a:r>
              <a:rPr lang="en-US" dirty="0">
                <a:latin typeface="D-DIN"/>
              </a:rPr>
              <a:t>βα</a:t>
            </a:r>
            <a:r>
              <a:rPr lang="en-US" dirty="0" err="1">
                <a:latin typeface="D-DIN"/>
              </a:rPr>
              <a:t>ιωθείτε</a:t>
            </a:r>
            <a:r>
              <a:rPr lang="en-US" dirty="0">
                <a:latin typeface="D-DIN"/>
              </a:rPr>
              <a:t> </a:t>
            </a:r>
            <a:r>
              <a:rPr lang="en-US" dirty="0" err="1">
                <a:latin typeface="D-DIN"/>
              </a:rPr>
              <a:t>ότι</a:t>
            </a:r>
            <a:r>
              <a:rPr lang="en-US" dirty="0">
                <a:latin typeface="D-DIN"/>
              </a:rPr>
              <a:t> μπ</a:t>
            </a:r>
            <a:r>
              <a:rPr lang="en-US" dirty="0" err="1">
                <a:latin typeface="D-DIN"/>
              </a:rPr>
              <a:t>ορείτε</a:t>
            </a:r>
            <a:r>
              <a:rPr lang="en-US" dirty="0">
                <a:latin typeface="D-DIN"/>
              </a:rPr>
              <a:t> να </a:t>
            </a:r>
            <a:r>
              <a:rPr lang="en-US" dirty="0" err="1">
                <a:latin typeface="D-DIN"/>
              </a:rPr>
              <a:t>εντο</a:t>
            </a:r>
            <a:r>
              <a:rPr lang="en-US" dirty="0">
                <a:latin typeface="D-DIN"/>
              </a:rPr>
              <a:t>π</a:t>
            </a:r>
            <a:r>
              <a:rPr lang="en-US" dirty="0" err="1">
                <a:latin typeface="D-DIN"/>
              </a:rPr>
              <a:t>ίσετε</a:t>
            </a:r>
            <a:r>
              <a:rPr lang="en-US" dirty="0">
                <a:latin typeface="D-DIN"/>
              </a:rPr>
              <a:t> </a:t>
            </a:r>
            <a:r>
              <a:rPr lang="en-US" dirty="0" err="1">
                <a:latin typeface="D-DIN"/>
              </a:rPr>
              <a:t>το</a:t>
            </a:r>
            <a:r>
              <a:rPr lang="en-US" dirty="0">
                <a:latin typeface="D-DIN"/>
              </a:rPr>
              <a:t> πλα</a:t>
            </a:r>
            <a:r>
              <a:rPr lang="en-US" dirty="0" err="1">
                <a:latin typeface="D-DIN"/>
              </a:rPr>
              <a:t>ίσιο</a:t>
            </a:r>
            <a:r>
              <a:rPr lang="en-US" dirty="0">
                <a:latin typeface="D-DIN"/>
              </a:rPr>
              <a:t> </a:t>
            </a:r>
            <a:r>
              <a:rPr lang="en-US" dirty="0" err="1">
                <a:latin typeface="D-DIN"/>
              </a:rPr>
              <a:t>συνομιλί</a:t>
            </a:r>
            <a:r>
              <a:rPr lang="en-US" dirty="0">
                <a:latin typeface="D-DIN"/>
              </a:rPr>
              <a:t>ας </a:t>
            </a:r>
            <a:r>
              <a:rPr lang="en-US" dirty="0" err="1">
                <a:latin typeface="D-DIN"/>
              </a:rPr>
              <a:t>στην</a:t>
            </a:r>
            <a:r>
              <a:rPr lang="en-US" dirty="0">
                <a:latin typeface="D-DIN"/>
              </a:rPr>
              <a:t> </a:t>
            </a:r>
            <a:r>
              <a:rPr lang="en-US" dirty="0" err="1">
                <a:latin typeface="D-DIN"/>
              </a:rPr>
              <a:t>οθόνη</a:t>
            </a:r>
            <a:r>
              <a:rPr lang="en-US" dirty="0">
                <a:latin typeface="D-DIN"/>
              </a:rPr>
              <a:t> σας. Παρακα</a:t>
            </a:r>
            <a:r>
              <a:rPr lang="en-US" dirty="0" err="1">
                <a:latin typeface="D-DIN"/>
              </a:rPr>
              <a:t>λούμε</a:t>
            </a:r>
            <a:r>
              <a:rPr lang="en-US" dirty="0">
                <a:latin typeface="D-DIN"/>
              </a:rPr>
              <a:t> να </a:t>
            </a:r>
            <a:r>
              <a:rPr lang="en-US" dirty="0" err="1">
                <a:latin typeface="D-DIN"/>
              </a:rPr>
              <a:t>κρ</a:t>
            </a:r>
            <a:r>
              <a:rPr lang="en-US" dirty="0">
                <a:latin typeface="D-DIN"/>
              </a:rPr>
              <a:t>α</a:t>
            </a:r>
            <a:r>
              <a:rPr lang="en-US" dirty="0" err="1">
                <a:latin typeface="D-DIN"/>
              </a:rPr>
              <a:t>τάτε</a:t>
            </a:r>
            <a:r>
              <a:rPr lang="en-US" dirty="0">
                <a:latin typeface="D-DIN"/>
              </a:rPr>
              <a:t> </a:t>
            </a:r>
            <a:r>
              <a:rPr lang="en-US" dirty="0" err="1">
                <a:latin typeface="D-DIN"/>
              </a:rPr>
              <a:t>τις</a:t>
            </a:r>
            <a:r>
              <a:rPr lang="en-US" dirty="0">
                <a:latin typeface="D-DIN"/>
              </a:rPr>
              <a:t> </a:t>
            </a:r>
            <a:r>
              <a:rPr lang="en-US" dirty="0" err="1">
                <a:latin typeface="D-DIN"/>
              </a:rPr>
              <a:t>ερωτήσεις</a:t>
            </a:r>
            <a:r>
              <a:rPr lang="en-US" dirty="0">
                <a:latin typeface="D-DIN"/>
              </a:rPr>
              <a:t> σας </a:t>
            </a:r>
            <a:r>
              <a:rPr lang="en-US" dirty="0" err="1">
                <a:latin typeface="D-DIN"/>
              </a:rPr>
              <a:t>όσο</a:t>
            </a:r>
            <a:r>
              <a:rPr lang="en-US" dirty="0">
                <a:latin typeface="D-DIN"/>
              </a:rPr>
              <a:t> </a:t>
            </a:r>
            <a:r>
              <a:rPr lang="en-US" dirty="0" err="1">
                <a:latin typeface="D-DIN"/>
              </a:rPr>
              <a:t>το</a:t>
            </a:r>
            <a:r>
              <a:rPr lang="en-US" dirty="0">
                <a:latin typeface="D-DIN"/>
              </a:rPr>
              <a:t> </a:t>
            </a:r>
            <a:r>
              <a:rPr lang="en-US" dirty="0" err="1">
                <a:latin typeface="D-DIN"/>
              </a:rPr>
              <a:t>δυν</a:t>
            </a:r>
            <a:r>
              <a:rPr lang="en-US" dirty="0">
                <a:latin typeface="D-DIN"/>
              </a:rPr>
              <a:t>α</a:t>
            </a:r>
            <a:r>
              <a:rPr lang="en-US" dirty="0" err="1">
                <a:latin typeface="D-DIN"/>
              </a:rPr>
              <a:t>τόν</a:t>
            </a:r>
            <a:r>
              <a:rPr lang="en-US" dirty="0">
                <a:latin typeface="D-DIN"/>
              </a:rPr>
              <a:t> π</a:t>
            </a:r>
            <a:r>
              <a:rPr lang="en-US" dirty="0" err="1">
                <a:latin typeface="D-DIN"/>
              </a:rPr>
              <a:t>ιο</a:t>
            </a:r>
            <a:r>
              <a:rPr lang="en-US" dirty="0">
                <a:latin typeface="D-DIN"/>
              </a:rPr>
              <a:t> </a:t>
            </a:r>
            <a:r>
              <a:rPr lang="en-US" dirty="0" err="1">
                <a:latin typeface="D-DIN"/>
              </a:rPr>
              <a:t>σύντομες</a:t>
            </a:r>
            <a:r>
              <a:rPr lang="en-US" dirty="0">
                <a:latin typeface="D-DIN"/>
              </a:rPr>
              <a:t>, </a:t>
            </a:r>
            <a:r>
              <a:rPr lang="en-US" dirty="0" err="1">
                <a:latin typeface="D-DIN"/>
              </a:rPr>
              <a:t>ώστε</a:t>
            </a:r>
            <a:r>
              <a:rPr lang="en-US" dirty="0">
                <a:latin typeface="D-DIN"/>
              </a:rPr>
              <a:t> να </a:t>
            </a:r>
            <a:r>
              <a:rPr lang="en-US" dirty="0" err="1">
                <a:latin typeface="D-DIN"/>
              </a:rPr>
              <a:t>δι</a:t>
            </a:r>
            <a:r>
              <a:rPr lang="en-US" dirty="0">
                <a:latin typeface="D-DIN"/>
              </a:rPr>
              <a:t>α</a:t>
            </a:r>
            <a:r>
              <a:rPr lang="en-US" dirty="0" err="1">
                <a:latin typeface="D-DIN"/>
              </a:rPr>
              <a:t>σφ</a:t>
            </a:r>
            <a:r>
              <a:rPr lang="en-US" dirty="0">
                <a:latin typeface="D-DIN"/>
              </a:rPr>
              <a:t>α</a:t>
            </a:r>
            <a:r>
              <a:rPr lang="en-US" dirty="0" err="1">
                <a:latin typeface="D-DIN"/>
              </a:rPr>
              <a:t>λίσετε</a:t>
            </a:r>
            <a:r>
              <a:rPr lang="en-US" dirty="0">
                <a:latin typeface="D-DIN"/>
              </a:rPr>
              <a:t> </a:t>
            </a:r>
            <a:r>
              <a:rPr lang="en-US" dirty="0" err="1">
                <a:latin typeface="D-DIN"/>
              </a:rPr>
              <a:t>ότι</a:t>
            </a:r>
            <a:r>
              <a:rPr lang="en-US" dirty="0">
                <a:latin typeface="D-DIN"/>
              </a:rPr>
              <a:t> </a:t>
            </a:r>
            <a:r>
              <a:rPr lang="en-US" dirty="0" err="1">
                <a:latin typeface="D-DIN"/>
              </a:rPr>
              <a:t>όλοι</a:t>
            </a:r>
            <a:r>
              <a:rPr lang="en-US" dirty="0">
                <a:latin typeface="D-DIN"/>
              </a:rPr>
              <a:t> και </a:t>
            </a:r>
            <a:r>
              <a:rPr lang="en-US" dirty="0" err="1">
                <a:latin typeface="D-DIN"/>
              </a:rPr>
              <a:t>όλες</a:t>
            </a:r>
            <a:r>
              <a:rPr lang="en-US" dirty="0">
                <a:latin typeface="D-DIN"/>
              </a:rPr>
              <a:t> θα </a:t>
            </a:r>
            <a:r>
              <a:rPr lang="en-US" dirty="0" err="1">
                <a:latin typeface="D-DIN"/>
              </a:rPr>
              <a:t>έχουν</a:t>
            </a:r>
            <a:r>
              <a:rPr lang="en-US" dirty="0">
                <a:latin typeface="D-DIN"/>
              </a:rPr>
              <a:t> </a:t>
            </a:r>
            <a:r>
              <a:rPr lang="en-US" dirty="0" err="1">
                <a:latin typeface="D-DIN"/>
              </a:rPr>
              <a:t>τον</a:t>
            </a:r>
            <a:r>
              <a:rPr lang="en-US" dirty="0">
                <a:latin typeface="D-DIN"/>
              </a:rPr>
              <a:t> απαρα</a:t>
            </a:r>
            <a:r>
              <a:rPr lang="en-US" dirty="0" err="1">
                <a:latin typeface="D-DIN"/>
              </a:rPr>
              <a:t>ίτητο</a:t>
            </a:r>
            <a:r>
              <a:rPr lang="en-US" dirty="0">
                <a:latin typeface="D-DIN"/>
              </a:rPr>
              <a:t> </a:t>
            </a:r>
            <a:r>
              <a:rPr lang="en-US" dirty="0" err="1">
                <a:latin typeface="D-DIN"/>
              </a:rPr>
              <a:t>χώρο</a:t>
            </a:r>
            <a:r>
              <a:rPr lang="en-US" dirty="0">
                <a:latin typeface="D-DIN"/>
              </a:rPr>
              <a:t> και </a:t>
            </a:r>
            <a:r>
              <a:rPr lang="en-US" dirty="0" err="1">
                <a:latin typeface="D-DIN"/>
              </a:rPr>
              <a:t>χρόνο</a:t>
            </a:r>
            <a:r>
              <a:rPr lang="en-US" dirty="0">
                <a:latin typeface="D-DIN"/>
              </a:rPr>
              <a:t> </a:t>
            </a:r>
            <a:r>
              <a:rPr lang="en-US" dirty="0" err="1">
                <a:latin typeface="D-DIN"/>
              </a:rPr>
              <a:t>γι</a:t>
            </a:r>
            <a:r>
              <a:rPr lang="en-US" dirty="0">
                <a:latin typeface="D-DIN"/>
              </a:rPr>
              <a:t>α να </a:t>
            </a:r>
            <a:r>
              <a:rPr lang="en-US" dirty="0" err="1">
                <a:latin typeface="D-DIN"/>
              </a:rPr>
              <a:t>συμμετάσχουν</a:t>
            </a:r>
            <a:r>
              <a:rPr lang="en-US" dirty="0">
                <a:latin typeface="D-DIN"/>
              </a:rPr>
              <a:t>, και </a:t>
            </a:r>
            <a:r>
              <a:rPr lang="en-US" dirty="0" err="1">
                <a:latin typeface="D-DIN"/>
              </a:rPr>
              <a:t>φροντίστε</a:t>
            </a:r>
            <a:r>
              <a:rPr lang="en-US" dirty="0">
                <a:latin typeface="D-DIN"/>
              </a:rPr>
              <a:t> να επ</a:t>
            </a:r>
            <a:r>
              <a:rPr lang="en-US" dirty="0" err="1">
                <a:latin typeface="D-DIN"/>
              </a:rPr>
              <a:t>ιστρέφετε</a:t>
            </a:r>
            <a:r>
              <a:rPr lang="en-US" dirty="0">
                <a:latin typeface="D-DIN"/>
              </a:rPr>
              <a:t> από τα </a:t>
            </a:r>
            <a:r>
              <a:rPr lang="en-US" dirty="0" err="1">
                <a:latin typeface="D-DIN"/>
              </a:rPr>
              <a:t>δι</a:t>
            </a:r>
            <a:r>
              <a:rPr lang="en-US" dirty="0">
                <a:latin typeface="D-DIN"/>
              </a:rPr>
              <a:t>α</a:t>
            </a:r>
            <a:r>
              <a:rPr lang="en-US" dirty="0" err="1">
                <a:latin typeface="D-DIN"/>
              </a:rPr>
              <a:t>λείμμ</a:t>
            </a:r>
            <a:r>
              <a:rPr lang="en-US" dirty="0">
                <a:latin typeface="D-DIN"/>
              </a:rPr>
              <a:t>ατα </a:t>
            </a:r>
            <a:r>
              <a:rPr lang="en-US" dirty="0" err="1">
                <a:latin typeface="D-DIN"/>
              </a:rPr>
              <a:t>εγκ</a:t>
            </a:r>
            <a:r>
              <a:rPr lang="en-US" dirty="0">
                <a:latin typeface="D-DIN"/>
              </a:rPr>
              <a:t>α</a:t>
            </a:r>
            <a:r>
              <a:rPr lang="en-US" dirty="0" err="1">
                <a:latin typeface="D-DIN"/>
              </a:rPr>
              <a:t>ίρως</a:t>
            </a:r>
            <a:r>
              <a:rPr lang="en-US" dirty="0">
                <a:latin typeface="D-DIN"/>
              </a:rPr>
              <a:t>. </a:t>
            </a:r>
            <a:endParaRPr lang="en-US" dirty="0"/>
          </a:p>
          <a:p>
            <a:r>
              <a:rPr lang="en-US" dirty="0">
                <a:latin typeface="D-DIN"/>
              </a:rPr>
              <a:t> </a:t>
            </a:r>
          </a:p>
          <a:p>
            <a:r>
              <a:rPr lang="en-US" dirty="0" err="1">
                <a:latin typeface="D-DIN"/>
              </a:rPr>
              <a:t>Αυτό</a:t>
            </a:r>
            <a:r>
              <a:rPr lang="en-US" dirty="0">
                <a:latin typeface="D-DIN"/>
              </a:rPr>
              <a:t> </a:t>
            </a:r>
            <a:r>
              <a:rPr lang="en-US" dirty="0" err="1">
                <a:latin typeface="D-DIN"/>
              </a:rPr>
              <a:t>είν</a:t>
            </a:r>
            <a:r>
              <a:rPr lang="en-US" dirty="0">
                <a:latin typeface="D-DIN"/>
              </a:rPr>
              <a:t>αι </a:t>
            </a:r>
            <a:r>
              <a:rPr lang="en-US" dirty="0" err="1">
                <a:latin typeface="D-DIN"/>
              </a:rPr>
              <a:t>έν</a:t>
            </a:r>
            <a:r>
              <a:rPr lang="en-US" dirty="0">
                <a:latin typeface="D-DIN"/>
              </a:rPr>
              <a:t>α α</a:t>
            </a:r>
            <a:r>
              <a:rPr lang="en-US" dirty="0" err="1">
                <a:latin typeface="D-DIN"/>
              </a:rPr>
              <a:t>σφ</a:t>
            </a:r>
            <a:r>
              <a:rPr lang="en-US" dirty="0">
                <a:latin typeface="D-DIN"/>
              </a:rPr>
              <a:t>α</a:t>
            </a:r>
            <a:r>
              <a:rPr lang="en-US" dirty="0" err="1">
                <a:latin typeface="D-DIN"/>
              </a:rPr>
              <a:t>λές</a:t>
            </a:r>
            <a:r>
              <a:rPr lang="en-US" dirty="0">
                <a:latin typeface="D-DIN"/>
              </a:rPr>
              <a:t> </a:t>
            </a:r>
            <a:r>
              <a:rPr lang="en-US" dirty="0" err="1">
                <a:latin typeface="D-DIN"/>
              </a:rPr>
              <a:t>μέρος</a:t>
            </a:r>
            <a:r>
              <a:rPr lang="en-US" dirty="0">
                <a:latin typeface="D-DIN"/>
              </a:rPr>
              <a:t> </a:t>
            </a:r>
            <a:r>
              <a:rPr lang="en-US" dirty="0" err="1">
                <a:latin typeface="D-DIN"/>
              </a:rPr>
              <a:t>γι</a:t>
            </a:r>
            <a:r>
              <a:rPr lang="en-US" dirty="0">
                <a:latin typeface="D-DIN"/>
              </a:rPr>
              <a:t>α να </a:t>
            </a:r>
            <a:r>
              <a:rPr lang="en-US" dirty="0" err="1">
                <a:latin typeface="D-DIN"/>
              </a:rPr>
              <a:t>μοιρ</a:t>
            </a:r>
            <a:r>
              <a:rPr lang="en-US" dirty="0">
                <a:latin typeface="D-DIN"/>
              </a:rPr>
              <a:t>α</a:t>
            </a:r>
            <a:r>
              <a:rPr lang="en-US" dirty="0" err="1">
                <a:latin typeface="D-DIN"/>
              </a:rPr>
              <a:t>στείτε</a:t>
            </a:r>
            <a:r>
              <a:rPr lang="en-US" dirty="0">
                <a:latin typeface="D-DIN"/>
              </a:rPr>
              <a:t> </a:t>
            </a:r>
            <a:r>
              <a:rPr lang="en-US" dirty="0" err="1">
                <a:latin typeface="D-DIN"/>
              </a:rPr>
              <a:t>την</a:t>
            </a:r>
            <a:r>
              <a:rPr lang="en-US" dirty="0">
                <a:latin typeface="D-DIN"/>
              </a:rPr>
              <a:t> </a:t>
            </a:r>
            <a:r>
              <a:rPr lang="en-US" dirty="0" err="1">
                <a:latin typeface="D-DIN"/>
              </a:rPr>
              <a:t>εμ</a:t>
            </a:r>
            <a:r>
              <a:rPr lang="en-US" dirty="0">
                <a:latin typeface="D-DIN"/>
              </a:rPr>
              <a:t>π</a:t>
            </a:r>
            <a:r>
              <a:rPr lang="en-US" dirty="0" err="1">
                <a:latin typeface="D-DIN"/>
              </a:rPr>
              <a:t>ειρί</a:t>
            </a:r>
            <a:r>
              <a:rPr lang="en-US" dirty="0">
                <a:latin typeface="D-DIN"/>
              </a:rPr>
              <a:t>α σας </a:t>
            </a:r>
            <a:r>
              <a:rPr lang="en-US" dirty="0" err="1">
                <a:latin typeface="D-DIN"/>
              </a:rPr>
              <a:t>εμ</a:t>
            </a:r>
            <a:r>
              <a:rPr lang="en-US" dirty="0">
                <a:latin typeface="D-DIN"/>
              </a:rPr>
              <a:t>π</a:t>
            </a:r>
            <a:r>
              <a:rPr lang="en-US" dirty="0" err="1">
                <a:latin typeface="D-DIN"/>
              </a:rPr>
              <a:t>ιστευτικά</a:t>
            </a:r>
            <a:r>
              <a:rPr lang="en-US" dirty="0">
                <a:latin typeface="D-DIN"/>
              </a:rPr>
              <a:t> και </a:t>
            </a:r>
            <a:r>
              <a:rPr lang="en-US" dirty="0" err="1">
                <a:latin typeface="D-DIN"/>
              </a:rPr>
              <a:t>δεν</a:t>
            </a:r>
            <a:r>
              <a:rPr lang="en-US" dirty="0">
                <a:latin typeface="D-DIN"/>
              </a:rPr>
              <a:t> θα κατα</a:t>
            </a:r>
            <a:r>
              <a:rPr lang="en-US" dirty="0" err="1">
                <a:latin typeface="D-DIN"/>
              </a:rPr>
              <a:t>γράψουμε</a:t>
            </a:r>
            <a:r>
              <a:rPr lang="en-US" dirty="0">
                <a:latin typeface="D-DIN"/>
              </a:rPr>
              <a:t> κα</a:t>
            </a:r>
            <a:r>
              <a:rPr lang="en-US" dirty="0" err="1">
                <a:latin typeface="D-DIN"/>
              </a:rPr>
              <a:t>μί</a:t>
            </a:r>
            <a:r>
              <a:rPr lang="en-US" dirty="0">
                <a:latin typeface="D-DIN"/>
              </a:rPr>
              <a:t>α από </a:t>
            </a:r>
            <a:r>
              <a:rPr lang="en-US" dirty="0" err="1">
                <a:latin typeface="D-DIN"/>
              </a:rPr>
              <a:t>τις</a:t>
            </a:r>
            <a:r>
              <a:rPr lang="en-US" dirty="0">
                <a:latin typeface="D-DIN"/>
              </a:rPr>
              <a:t> </a:t>
            </a:r>
            <a:r>
              <a:rPr lang="en-US" dirty="0" err="1">
                <a:latin typeface="D-DIN"/>
              </a:rPr>
              <a:t>συζητήσεις</a:t>
            </a:r>
            <a:r>
              <a:rPr lang="en-US" dirty="0">
                <a:latin typeface="D-DIN"/>
              </a:rPr>
              <a:t> μας </a:t>
            </a:r>
            <a:r>
              <a:rPr lang="en-US" dirty="0" err="1">
                <a:latin typeface="D-DIN"/>
              </a:rPr>
              <a:t>σήμερ</a:t>
            </a:r>
            <a:r>
              <a:rPr lang="en-US" dirty="0">
                <a:latin typeface="D-DIN"/>
              </a:rPr>
              <a:t>α, όπ</a:t>
            </a:r>
            <a:r>
              <a:rPr lang="en-US" dirty="0" err="1">
                <a:latin typeface="D-DIN"/>
              </a:rPr>
              <a:t>ως</a:t>
            </a:r>
            <a:r>
              <a:rPr lang="en-US" dirty="0">
                <a:latin typeface="D-DIN"/>
              </a:rPr>
              <a:t> α</a:t>
            </a:r>
            <a:r>
              <a:rPr lang="en-US" dirty="0" err="1">
                <a:latin typeface="D-DIN"/>
              </a:rPr>
              <a:t>νέφερ</a:t>
            </a:r>
            <a:r>
              <a:rPr lang="en-US" dirty="0">
                <a:latin typeface="D-DIN"/>
              </a:rPr>
              <a:t>α. Η </a:t>
            </a:r>
            <a:r>
              <a:rPr lang="en-US" dirty="0" err="1">
                <a:latin typeface="D-DIN"/>
              </a:rPr>
              <a:t>εμ</a:t>
            </a:r>
            <a:r>
              <a:rPr lang="en-US" dirty="0">
                <a:latin typeface="D-DIN"/>
              </a:rPr>
              <a:t>π</a:t>
            </a:r>
            <a:r>
              <a:rPr lang="en-US" dirty="0" err="1">
                <a:latin typeface="D-DIN"/>
              </a:rPr>
              <a:t>ιστευτικότητ</a:t>
            </a:r>
            <a:r>
              <a:rPr lang="en-US" dirty="0">
                <a:latin typeface="D-DIN"/>
              </a:rPr>
              <a:t>α </a:t>
            </a:r>
            <a:r>
              <a:rPr lang="en-US" dirty="0" err="1">
                <a:latin typeface="D-DIN"/>
              </a:rPr>
              <a:t>είν</a:t>
            </a:r>
            <a:r>
              <a:rPr lang="en-US" dirty="0">
                <a:latin typeface="D-DIN"/>
              </a:rPr>
              <a:t>αι πρα</a:t>
            </a:r>
            <a:r>
              <a:rPr lang="en-US" dirty="0" err="1">
                <a:latin typeface="D-DIN"/>
              </a:rPr>
              <a:t>γμ</a:t>
            </a:r>
            <a:r>
              <a:rPr lang="en-US" dirty="0">
                <a:latin typeface="D-DIN"/>
              </a:rPr>
              <a:t>α</a:t>
            </a:r>
            <a:r>
              <a:rPr lang="en-US" dirty="0" err="1">
                <a:latin typeface="D-DIN"/>
              </a:rPr>
              <a:t>τικά</a:t>
            </a:r>
            <a:r>
              <a:rPr lang="en-US" dirty="0">
                <a:latin typeface="D-DIN"/>
              </a:rPr>
              <a:t> </a:t>
            </a:r>
            <a:r>
              <a:rPr lang="en-US" dirty="0" err="1">
                <a:latin typeface="D-DIN"/>
              </a:rPr>
              <a:t>σημ</a:t>
            </a:r>
            <a:r>
              <a:rPr lang="en-US" dirty="0">
                <a:latin typeface="D-DIN"/>
              </a:rPr>
              <a:t>α</a:t>
            </a:r>
            <a:r>
              <a:rPr lang="en-US" dirty="0" err="1">
                <a:latin typeface="D-DIN"/>
              </a:rPr>
              <a:t>ντική</a:t>
            </a:r>
            <a:r>
              <a:rPr lang="en-US" dirty="0">
                <a:latin typeface="D-DIN"/>
              </a:rPr>
              <a:t> </a:t>
            </a:r>
            <a:r>
              <a:rPr lang="en-US" dirty="0" err="1">
                <a:latin typeface="D-DIN"/>
              </a:rPr>
              <a:t>γι</a:t>
            </a:r>
            <a:r>
              <a:rPr lang="en-US" dirty="0">
                <a:latin typeface="D-DIN"/>
              </a:rPr>
              <a:t>α </a:t>
            </a:r>
            <a:r>
              <a:rPr lang="en-US" dirty="0" err="1">
                <a:latin typeface="D-DIN"/>
              </a:rPr>
              <a:t>εμάς</a:t>
            </a:r>
            <a:r>
              <a:rPr lang="en-US" dirty="0">
                <a:latin typeface="D-DIN"/>
              </a:rPr>
              <a:t> και θα </a:t>
            </a:r>
            <a:r>
              <a:rPr lang="en-US" dirty="0" err="1">
                <a:latin typeface="D-DIN"/>
              </a:rPr>
              <a:t>θέλ</a:t>
            </a:r>
            <a:r>
              <a:rPr lang="en-US" dirty="0">
                <a:latin typeface="D-DIN"/>
              </a:rPr>
              <a:t>α</a:t>
            </a:r>
            <a:r>
              <a:rPr lang="en-US" dirty="0" err="1">
                <a:latin typeface="D-DIN"/>
              </a:rPr>
              <a:t>με</a:t>
            </a:r>
            <a:r>
              <a:rPr lang="en-US" dirty="0">
                <a:latin typeface="D-DIN"/>
              </a:rPr>
              <a:t> να σας </a:t>
            </a:r>
            <a:r>
              <a:rPr lang="en-US" dirty="0" err="1">
                <a:latin typeface="D-DIN"/>
              </a:rPr>
              <a:t>ζητήσουμε</a:t>
            </a:r>
            <a:r>
              <a:rPr lang="en-US" dirty="0">
                <a:latin typeface="D-DIN"/>
              </a:rPr>
              <a:t> να α</a:t>
            </a:r>
            <a:r>
              <a:rPr lang="en-US" dirty="0" err="1">
                <a:latin typeface="D-DIN"/>
              </a:rPr>
              <a:t>ντιμετω</a:t>
            </a:r>
            <a:r>
              <a:rPr lang="en-US" dirty="0">
                <a:latin typeface="D-DIN"/>
              </a:rPr>
              <a:t>π</a:t>
            </a:r>
            <a:r>
              <a:rPr lang="en-US" dirty="0" err="1">
                <a:latin typeface="D-DIN"/>
              </a:rPr>
              <a:t>ίζετε</a:t>
            </a:r>
            <a:r>
              <a:rPr lang="en-US" dirty="0">
                <a:latin typeface="D-DIN"/>
              </a:rPr>
              <a:t> </a:t>
            </a:r>
            <a:r>
              <a:rPr lang="en-US" dirty="0" err="1">
                <a:latin typeface="D-DIN"/>
              </a:rPr>
              <a:t>τις</a:t>
            </a:r>
            <a:r>
              <a:rPr lang="en-US" dirty="0">
                <a:latin typeface="D-DIN"/>
              </a:rPr>
              <a:t> </a:t>
            </a:r>
            <a:r>
              <a:rPr lang="en-US" dirty="0" err="1">
                <a:latin typeface="D-DIN"/>
              </a:rPr>
              <a:t>εμ</a:t>
            </a:r>
            <a:r>
              <a:rPr lang="en-US" dirty="0">
                <a:latin typeface="D-DIN"/>
              </a:rPr>
              <a:t>π</a:t>
            </a:r>
            <a:r>
              <a:rPr lang="en-US" dirty="0" err="1">
                <a:latin typeface="D-DIN"/>
              </a:rPr>
              <a:t>ειρίες</a:t>
            </a:r>
            <a:r>
              <a:rPr lang="en-US" dirty="0">
                <a:latin typeface="D-DIN"/>
              </a:rPr>
              <a:t> </a:t>
            </a:r>
            <a:r>
              <a:rPr lang="en-US" dirty="0" err="1">
                <a:latin typeface="D-DIN"/>
              </a:rPr>
              <a:t>των</a:t>
            </a:r>
            <a:r>
              <a:rPr lang="en-US" dirty="0">
                <a:latin typeface="D-DIN"/>
              </a:rPr>
              <a:t> </a:t>
            </a:r>
            <a:r>
              <a:rPr lang="en-US" dirty="0" err="1">
                <a:latin typeface="D-DIN"/>
              </a:rPr>
              <a:t>άλλων</a:t>
            </a:r>
            <a:r>
              <a:rPr lang="en-US" dirty="0">
                <a:latin typeface="D-DIN"/>
              </a:rPr>
              <a:t> </a:t>
            </a:r>
            <a:r>
              <a:rPr lang="en-US" dirty="0" err="1">
                <a:latin typeface="D-DIN"/>
              </a:rPr>
              <a:t>με</a:t>
            </a:r>
            <a:r>
              <a:rPr lang="en-US" dirty="0">
                <a:latin typeface="D-DIN"/>
              </a:rPr>
              <a:t> </a:t>
            </a:r>
            <a:r>
              <a:rPr lang="en-US" dirty="0" err="1">
                <a:latin typeface="D-DIN"/>
              </a:rPr>
              <a:t>σε</a:t>
            </a:r>
            <a:r>
              <a:rPr lang="en-US" dirty="0">
                <a:latin typeface="D-DIN"/>
              </a:rPr>
              <a:t>βα</a:t>
            </a:r>
            <a:r>
              <a:rPr lang="en-US" dirty="0" err="1">
                <a:latin typeface="D-DIN"/>
              </a:rPr>
              <a:t>σμό</a:t>
            </a:r>
            <a:r>
              <a:rPr lang="en-US" dirty="0">
                <a:latin typeface="D-DIN"/>
              </a:rPr>
              <a:t>. </a:t>
            </a:r>
            <a:endParaRPr lang="en-US" dirty="0"/>
          </a:p>
          <a:p>
            <a:r>
              <a:rPr lang="en-US" dirty="0">
                <a:latin typeface="D-DIN"/>
              </a:rPr>
              <a:t> </a:t>
            </a:r>
          </a:p>
          <a:p>
            <a:r>
              <a:rPr lang="en-US" dirty="0">
                <a:latin typeface="D-DIN"/>
              </a:rPr>
              <a:t>Λαμβ</a:t>
            </a:r>
            <a:r>
              <a:rPr lang="en-US" dirty="0" err="1">
                <a:latin typeface="D-DIN"/>
              </a:rPr>
              <a:t>άνοντ</a:t>
            </a:r>
            <a:r>
              <a:rPr lang="en-US" dirty="0">
                <a:latin typeface="D-DIN"/>
              </a:rPr>
              <a:t>ας υπ</a:t>
            </a:r>
            <a:r>
              <a:rPr lang="en-US" dirty="0" err="1">
                <a:latin typeface="D-DIN"/>
              </a:rPr>
              <a:t>όψη</a:t>
            </a:r>
            <a:r>
              <a:rPr lang="en-US" dirty="0">
                <a:latin typeface="D-DIN"/>
              </a:rPr>
              <a:t> </a:t>
            </a:r>
            <a:r>
              <a:rPr lang="en-US" dirty="0" err="1">
                <a:latin typeface="D-DIN"/>
              </a:rPr>
              <a:t>την</a:t>
            </a:r>
            <a:r>
              <a:rPr lang="en-US" dirty="0">
                <a:latin typeface="D-DIN"/>
              </a:rPr>
              <a:t> </a:t>
            </a:r>
            <a:r>
              <a:rPr lang="en-US" dirty="0" err="1">
                <a:latin typeface="D-DIN"/>
              </a:rPr>
              <a:t>ευ</a:t>
            </a:r>
            <a:r>
              <a:rPr lang="en-US" dirty="0">
                <a:latin typeface="D-DIN"/>
              </a:rPr>
              <a:t>α</a:t>
            </a:r>
            <a:r>
              <a:rPr lang="en-US" dirty="0" err="1">
                <a:latin typeface="D-DIN"/>
              </a:rPr>
              <a:t>ισθησί</a:t>
            </a:r>
            <a:r>
              <a:rPr lang="en-US" dirty="0">
                <a:latin typeface="D-DIN"/>
              </a:rPr>
              <a:t>α α</a:t>
            </a:r>
            <a:r>
              <a:rPr lang="en-US" dirty="0" err="1">
                <a:latin typeface="D-DIN"/>
              </a:rPr>
              <a:t>υτού</a:t>
            </a:r>
            <a:r>
              <a:rPr lang="en-US" dirty="0">
                <a:latin typeface="D-DIN"/>
              </a:rPr>
              <a:t> </a:t>
            </a:r>
            <a:r>
              <a:rPr lang="en-US" dirty="0" err="1">
                <a:latin typeface="D-DIN"/>
              </a:rPr>
              <a:t>του</a:t>
            </a:r>
            <a:r>
              <a:rPr lang="en-US" dirty="0">
                <a:latin typeface="D-DIN"/>
              </a:rPr>
              <a:t> </a:t>
            </a:r>
            <a:r>
              <a:rPr lang="en-US" dirty="0" err="1">
                <a:latin typeface="D-DIN"/>
              </a:rPr>
              <a:t>θέμ</a:t>
            </a:r>
            <a:r>
              <a:rPr lang="en-US" dirty="0">
                <a:latin typeface="D-DIN"/>
              </a:rPr>
              <a:t>α</a:t>
            </a:r>
            <a:r>
              <a:rPr lang="en-US" dirty="0" err="1">
                <a:latin typeface="D-DIN"/>
              </a:rPr>
              <a:t>τος</a:t>
            </a:r>
            <a:r>
              <a:rPr lang="en-US" dirty="0">
                <a:latin typeface="D-DIN"/>
              </a:rPr>
              <a:t>, </a:t>
            </a:r>
            <a:r>
              <a:rPr lang="en-US" dirty="0" err="1">
                <a:latin typeface="D-DIN"/>
              </a:rPr>
              <a:t>είν</a:t>
            </a:r>
            <a:r>
              <a:rPr lang="en-US" dirty="0">
                <a:latin typeface="D-DIN"/>
              </a:rPr>
              <a:t>αι π</a:t>
            </a:r>
            <a:r>
              <a:rPr lang="en-US" dirty="0" err="1">
                <a:latin typeface="D-DIN"/>
              </a:rPr>
              <a:t>ιθ</a:t>
            </a:r>
            <a:r>
              <a:rPr lang="en-US" dirty="0">
                <a:latin typeface="D-DIN"/>
              </a:rPr>
              <a:t>α</a:t>
            </a:r>
            <a:r>
              <a:rPr lang="en-US" dirty="0" err="1">
                <a:latin typeface="D-DIN"/>
              </a:rPr>
              <a:t>νό</a:t>
            </a:r>
            <a:r>
              <a:rPr lang="en-US" dirty="0">
                <a:latin typeface="D-DIN"/>
              </a:rPr>
              <a:t> </a:t>
            </a:r>
            <a:r>
              <a:rPr lang="en-US" dirty="0" err="1">
                <a:latin typeface="D-DIN"/>
              </a:rPr>
              <a:t>ορισμέν</a:t>
            </a:r>
            <a:r>
              <a:rPr lang="en-US" dirty="0">
                <a:latin typeface="D-DIN"/>
              </a:rPr>
              <a:t>α π</a:t>
            </a:r>
            <a:r>
              <a:rPr lang="en-US" dirty="0" err="1">
                <a:latin typeface="D-DIN"/>
              </a:rPr>
              <a:t>εριστ</a:t>
            </a:r>
            <a:r>
              <a:rPr lang="en-US" dirty="0">
                <a:latin typeface="D-DIN"/>
              </a:rPr>
              <a:t>α</a:t>
            </a:r>
            <a:r>
              <a:rPr lang="en-US" dirty="0" err="1">
                <a:latin typeface="D-DIN"/>
              </a:rPr>
              <a:t>τικά</a:t>
            </a:r>
            <a:r>
              <a:rPr lang="en-US" dirty="0">
                <a:latin typeface="D-DIN"/>
              </a:rPr>
              <a:t> να π</a:t>
            </a:r>
            <a:r>
              <a:rPr lang="en-US" dirty="0" err="1">
                <a:latin typeface="D-DIN"/>
              </a:rPr>
              <a:t>υροδοτήσουν</a:t>
            </a:r>
            <a:r>
              <a:rPr lang="en-US" dirty="0">
                <a:latin typeface="D-DIN"/>
              </a:rPr>
              <a:t> </a:t>
            </a:r>
            <a:r>
              <a:rPr lang="en-US" dirty="0" err="1">
                <a:latin typeface="D-DIN"/>
              </a:rPr>
              <a:t>κά</a:t>
            </a:r>
            <a:r>
              <a:rPr lang="en-US" dirty="0">
                <a:latin typeface="D-DIN"/>
              </a:rPr>
              <a:t>π</a:t>
            </a:r>
            <a:r>
              <a:rPr lang="en-US" dirty="0" err="1">
                <a:latin typeface="D-DIN"/>
              </a:rPr>
              <a:t>οιους</a:t>
            </a:r>
            <a:r>
              <a:rPr lang="en-US" dirty="0">
                <a:latin typeface="D-DIN"/>
              </a:rPr>
              <a:t> </a:t>
            </a:r>
            <a:r>
              <a:rPr lang="en-US" dirty="0" err="1">
                <a:latin typeface="D-DIN"/>
              </a:rPr>
              <a:t>συμμετέχοντες</a:t>
            </a:r>
            <a:r>
              <a:rPr lang="en-US" dirty="0">
                <a:latin typeface="D-DIN"/>
              </a:rPr>
              <a:t>/</a:t>
            </a:r>
            <a:r>
              <a:rPr lang="en-US" dirty="0" err="1">
                <a:latin typeface="D-DIN"/>
              </a:rPr>
              <a:t>ουσες</a:t>
            </a:r>
            <a:r>
              <a:rPr lang="en-US" dirty="0">
                <a:latin typeface="D-DIN"/>
              </a:rPr>
              <a:t>, επ</a:t>
            </a:r>
            <a:r>
              <a:rPr lang="en-US" dirty="0" err="1">
                <a:latin typeface="D-DIN"/>
              </a:rPr>
              <a:t>ομένως</a:t>
            </a:r>
            <a:r>
              <a:rPr lang="en-US" dirty="0">
                <a:latin typeface="D-DIN"/>
              </a:rPr>
              <a:t> π</a:t>
            </a:r>
            <a:r>
              <a:rPr lang="en-US" dirty="0" err="1">
                <a:latin typeface="D-DIN"/>
              </a:rPr>
              <a:t>ρέ</a:t>
            </a:r>
            <a:r>
              <a:rPr lang="en-US" dirty="0">
                <a:latin typeface="D-DIN"/>
              </a:rPr>
              <a:t>π</a:t>
            </a:r>
            <a:r>
              <a:rPr lang="en-US" dirty="0" err="1">
                <a:latin typeface="D-DIN"/>
              </a:rPr>
              <a:t>ει</a:t>
            </a:r>
            <a:r>
              <a:rPr lang="en-US" dirty="0">
                <a:latin typeface="D-DIN"/>
              </a:rPr>
              <a:t> να </a:t>
            </a:r>
            <a:r>
              <a:rPr lang="en-US" dirty="0" err="1">
                <a:latin typeface="D-DIN"/>
              </a:rPr>
              <a:t>έχουμε</a:t>
            </a:r>
            <a:r>
              <a:rPr lang="en-US" dirty="0">
                <a:latin typeface="D-DIN"/>
              </a:rPr>
              <a:t> υπ</a:t>
            </a:r>
            <a:r>
              <a:rPr lang="en-US" dirty="0" err="1">
                <a:latin typeface="D-DIN"/>
              </a:rPr>
              <a:t>όψη</a:t>
            </a:r>
            <a:r>
              <a:rPr lang="en-US" dirty="0">
                <a:latin typeface="D-DIN"/>
              </a:rPr>
              <a:t> μας </a:t>
            </a:r>
            <a:r>
              <a:rPr lang="en-US" dirty="0" err="1">
                <a:latin typeface="D-DIN"/>
              </a:rPr>
              <a:t>ότι</a:t>
            </a:r>
            <a:r>
              <a:rPr lang="en-US" dirty="0">
                <a:latin typeface="D-DIN"/>
              </a:rPr>
              <a:t> </a:t>
            </a:r>
            <a:r>
              <a:rPr lang="en-US" dirty="0" err="1">
                <a:latin typeface="D-DIN"/>
              </a:rPr>
              <a:t>κά</a:t>
            </a:r>
            <a:r>
              <a:rPr lang="en-US" dirty="0">
                <a:latin typeface="D-DIN"/>
              </a:rPr>
              <a:t>π</a:t>
            </a:r>
            <a:r>
              <a:rPr lang="en-US" dirty="0" err="1">
                <a:latin typeface="D-DIN"/>
              </a:rPr>
              <a:t>οιοι</a:t>
            </a:r>
            <a:r>
              <a:rPr lang="en-US" dirty="0">
                <a:latin typeface="D-DIN"/>
              </a:rPr>
              <a:t> από </a:t>
            </a:r>
            <a:r>
              <a:rPr lang="en-US" dirty="0" err="1">
                <a:latin typeface="D-DIN"/>
              </a:rPr>
              <a:t>εμάς</a:t>
            </a:r>
            <a:r>
              <a:rPr lang="en-US" dirty="0">
                <a:latin typeface="D-DIN"/>
              </a:rPr>
              <a:t> μπ</a:t>
            </a:r>
            <a:r>
              <a:rPr lang="en-US" dirty="0" err="1">
                <a:latin typeface="D-DIN"/>
              </a:rPr>
              <a:t>ορεί</a:t>
            </a:r>
            <a:r>
              <a:rPr lang="en-US" dirty="0">
                <a:latin typeface="D-DIN"/>
              </a:rPr>
              <a:t> να </a:t>
            </a:r>
            <a:r>
              <a:rPr lang="en-US" dirty="0" err="1">
                <a:latin typeface="D-DIN"/>
              </a:rPr>
              <a:t>είν</a:t>
            </a:r>
            <a:r>
              <a:rPr lang="en-US" dirty="0">
                <a:latin typeface="D-DIN"/>
              </a:rPr>
              <a:t>αι </a:t>
            </a:r>
            <a:r>
              <a:rPr lang="en-US" dirty="0" err="1">
                <a:latin typeface="D-DIN"/>
              </a:rPr>
              <a:t>θύμ</a:t>
            </a:r>
            <a:r>
              <a:rPr lang="en-US" dirty="0">
                <a:latin typeface="D-DIN"/>
              </a:rPr>
              <a:t>ατα, επ</a:t>
            </a:r>
            <a:r>
              <a:rPr lang="en-US" dirty="0" err="1">
                <a:latin typeface="D-DIN"/>
              </a:rPr>
              <a:t>ιζώντες</a:t>
            </a:r>
            <a:r>
              <a:rPr lang="en-US" dirty="0">
                <a:latin typeface="D-DIN"/>
              </a:rPr>
              <a:t> ή </a:t>
            </a:r>
            <a:r>
              <a:rPr lang="en-US" dirty="0" err="1">
                <a:latin typeface="D-DIN"/>
              </a:rPr>
              <a:t>θε</a:t>
            </a:r>
            <a:r>
              <a:rPr lang="en-US" dirty="0">
                <a:latin typeface="D-DIN"/>
              </a:rPr>
              <a:t>α</a:t>
            </a:r>
            <a:r>
              <a:rPr lang="en-US" dirty="0" err="1">
                <a:latin typeface="D-DIN"/>
              </a:rPr>
              <a:t>τές</a:t>
            </a:r>
            <a:r>
              <a:rPr lang="en-US" dirty="0">
                <a:latin typeface="D-DIN"/>
              </a:rPr>
              <a:t> </a:t>
            </a:r>
            <a:r>
              <a:rPr lang="en-US" dirty="0" err="1">
                <a:latin typeface="D-DIN"/>
              </a:rPr>
              <a:t>εμ</a:t>
            </a:r>
            <a:r>
              <a:rPr lang="en-US" dirty="0">
                <a:latin typeface="D-DIN"/>
              </a:rPr>
              <a:t>π</a:t>
            </a:r>
            <a:r>
              <a:rPr lang="en-US" dirty="0" err="1">
                <a:latin typeface="D-DIN"/>
              </a:rPr>
              <a:t>ειριών</a:t>
            </a:r>
            <a:r>
              <a:rPr lang="en-US" dirty="0">
                <a:latin typeface="D-DIN"/>
              </a:rPr>
              <a:t> βίας </a:t>
            </a:r>
            <a:r>
              <a:rPr lang="en-US" dirty="0" err="1">
                <a:latin typeface="D-DIN"/>
              </a:rPr>
              <a:t>λόγω</a:t>
            </a:r>
            <a:r>
              <a:rPr lang="en-US" dirty="0">
                <a:latin typeface="D-DIN"/>
              </a:rPr>
              <a:t> </a:t>
            </a:r>
            <a:r>
              <a:rPr lang="en-US" dirty="0" err="1">
                <a:latin typeface="D-DIN"/>
              </a:rPr>
              <a:t>φύλου</a:t>
            </a:r>
            <a:r>
              <a:rPr lang="en-US" dirty="0">
                <a:latin typeface="D-DIN"/>
              </a:rPr>
              <a:t>. </a:t>
            </a:r>
            <a:r>
              <a:rPr lang="en-US" dirty="0" err="1">
                <a:latin typeface="D-DIN"/>
              </a:rPr>
              <a:t>Είν</a:t>
            </a:r>
            <a:r>
              <a:rPr lang="en-US" dirty="0">
                <a:latin typeface="D-DIN"/>
              </a:rPr>
              <a:t>αι </a:t>
            </a:r>
            <a:r>
              <a:rPr lang="en-US" dirty="0" err="1">
                <a:latin typeface="D-DIN"/>
              </a:rPr>
              <a:t>ζωτικής</a:t>
            </a:r>
            <a:r>
              <a:rPr lang="en-US" dirty="0">
                <a:latin typeface="D-DIN"/>
              </a:rPr>
              <a:t> </a:t>
            </a:r>
            <a:r>
              <a:rPr lang="en-US" dirty="0" err="1">
                <a:latin typeface="D-DIN"/>
              </a:rPr>
              <a:t>σημ</a:t>
            </a:r>
            <a:r>
              <a:rPr lang="en-US" dirty="0">
                <a:latin typeface="D-DIN"/>
              </a:rPr>
              <a:t>α</a:t>
            </a:r>
            <a:r>
              <a:rPr lang="en-US" dirty="0" err="1">
                <a:latin typeface="D-DIN"/>
              </a:rPr>
              <a:t>σί</a:t>
            </a:r>
            <a:r>
              <a:rPr lang="en-US" dirty="0">
                <a:latin typeface="D-DIN"/>
              </a:rPr>
              <a:t>ας να </a:t>
            </a:r>
            <a:r>
              <a:rPr lang="en-US" dirty="0" err="1">
                <a:latin typeface="D-DIN"/>
              </a:rPr>
              <a:t>το</a:t>
            </a:r>
            <a:r>
              <a:rPr lang="en-US" dirty="0">
                <a:latin typeface="D-DIN"/>
              </a:rPr>
              <a:t> </a:t>
            </a:r>
            <a:r>
              <a:rPr lang="en-US" dirty="0" err="1">
                <a:latin typeface="D-DIN"/>
              </a:rPr>
              <a:t>έχετε</a:t>
            </a:r>
            <a:r>
              <a:rPr lang="en-US" dirty="0">
                <a:latin typeface="D-DIN"/>
              </a:rPr>
              <a:t> α</a:t>
            </a:r>
            <a:r>
              <a:rPr lang="en-US" dirty="0" err="1">
                <a:latin typeface="D-DIN"/>
              </a:rPr>
              <a:t>υτό</a:t>
            </a:r>
            <a:r>
              <a:rPr lang="en-US" dirty="0">
                <a:latin typeface="D-DIN"/>
              </a:rPr>
              <a:t> κα</a:t>
            </a:r>
            <a:r>
              <a:rPr lang="en-US" dirty="0" err="1">
                <a:latin typeface="D-DIN"/>
              </a:rPr>
              <a:t>τά</a:t>
            </a:r>
            <a:r>
              <a:rPr lang="en-US" dirty="0">
                <a:latin typeface="D-DIN"/>
              </a:rPr>
              <a:t> </a:t>
            </a:r>
            <a:r>
              <a:rPr lang="en-US" dirty="0" err="1">
                <a:latin typeface="D-DIN"/>
              </a:rPr>
              <a:t>νου</a:t>
            </a:r>
            <a:r>
              <a:rPr lang="en-US" dirty="0">
                <a:latin typeface="D-DIN"/>
              </a:rPr>
              <a:t>, επ</a:t>
            </a:r>
            <a:r>
              <a:rPr lang="en-US" dirty="0" err="1">
                <a:latin typeface="D-DIN"/>
              </a:rPr>
              <a:t>ομένως</a:t>
            </a:r>
            <a:r>
              <a:rPr lang="en-US" dirty="0">
                <a:latin typeface="D-DIN"/>
              </a:rPr>
              <a:t> </a:t>
            </a:r>
            <a:r>
              <a:rPr lang="en-US" dirty="0" err="1">
                <a:latin typeface="D-DIN"/>
              </a:rPr>
              <a:t>σε</a:t>
            </a:r>
            <a:r>
              <a:rPr lang="en-US" dirty="0">
                <a:latin typeface="D-DIN"/>
              </a:rPr>
              <a:t> π</a:t>
            </a:r>
            <a:r>
              <a:rPr lang="en-US" dirty="0" err="1">
                <a:latin typeface="D-DIN"/>
              </a:rPr>
              <a:t>ερί</a:t>
            </a:r>
            <a:r>
              <a:rPr lang="en-US" dirty="0">
                <a:latin typeface="D-DIN"/>
              </a:rPr>
              <a:t>π</a:t>
            </a:r>
            <a:r>
              <a:rPr lang="en-US" dirty="0" err="1">
                <a:latin typeface="D-DIN"/>
              </a:rPr>
              <a:t>τωση</a:t>
            </a:r>
            <a:r>
              <a:rPr lang="en-US" dirty="0">
                <a:latin typeface="D-DIN"/>
              </a:rPr>
              <a:t> π</a:t>
            </a:r>
            <a:r>
              <a:rPr lang="en-US" dirty="0" err="1">
                <a:latin typeface="D-DIN"/>
              </a:rPr>
              <a:t>ου</a:t>
            </a:r>
            <a:r>
              <a:rPr lang="en-US" dirty="0">
                <a:latin typeface="D-DIN"/>
              </a:rPr>
              <a:t> επ</a:t>
            </a:r>
            <a:r>
              <a:rPr lang="en-US" dirty="0" err="1">
                <a:latin typeface="D-DIN"/>
              </a:rPr>
              <a:t>ιθυμείτε</a:t>
            </a:r>
            <a:r>
              <a:rPr lang="en-US" dirty="0">
                <a:latin typeface="D-DIN"/>
              </a:rPr>
              <a:t> να απ</a:t>
            </a:r>
            <a:r>
              <a:rPr lang="en-US" dirty="0" err="1">
                <a:latin typeface="D-DIN"/>
              </a:rPr>
              <a:t>οχωρήσετε</a:t>
            </a:r>
            <a:r>
              <a:rPr lang="en-US" dirty="0">
                <a:latin typeface="D-DIN"/>
              </a:rPr>
              <a:t> από α</a:t>
            </a:r>
            <a:r>
              <a:rPr lang="en-US" dirty="0" err="1">
                <a:latin typeface="D-DIN"/>
              </a:rPr>
              <a:t>υτή</a:t>
            </a:r>
            <a:r>
              <a:rPr lang="en-US" dirty="0">
                <a:latin typeface="D-DIN"/>
              </a:rPr>
              <a:t> </a:t>
            </a:r>
            <a:r>
              <a:rPr lang="en-US" dirty="0" err="1">
                <a:latin typeface="D-DIN"/>
              </a:rPr>
              <a:t>τη</a:t>
            </a:r>
            <a:r>
              <a:rPr lang="en-US" dirty="0">
                <a:latin typeface="D-DIN"/>
              </a:rPr>
              <a:t> </a:t>
            </a:r>
            <a:r>
              <a:rPr lang="en-US" dirty="0" err="1">
                <a:latin typeface="D-DIN"/>
              </a:rPr>
              <a:t>συνεδρί</a:t>
            </a:r>
            <a:r>
              <a:rPr lang="en-US" dirty="0">
                <a:latin typeface="D-DIN"/>
              </a:rPr>
              <a:t>α. </a:t>
            </a:r>
            <a:r>
              <a:rPr lang="en-US" dirty="0" err="1">
                <a:latin typeface="D-DIN"/>
              </a:rPr>
              <a:t>Εάν</a:t>
            </a:r>
            <a:r>
              <a:rPr lang="en-US" dirty="0">
                <a:latin typeface="D-DIN"/>
              </a:rPr>
              <a:t> α</a:t>
            </a:r>
            <a:r>
              <a:rPr lang="en-US" dirty="0" err="1">
                <a:latin typeface="D-DIN"/>
              </a:rPr>
              <a:t>ισθάνεστε</a:t>
            </a:r>
            <a:r>
              <a:rPr lang="en-US" dirty="0">
                <a:latin typeface="D-DIN"/>
              </a:rPr>
              <a:t> άβ</a:t>
            </a:r>
            <a:r>
              <a:rPr lang="en-US" dirty="0" err="1">
                <a:latin typeface="D-DIN"/>
              </a:rPr>
              <a:t>ολ</a:t>
            </a:r>
            <a:r>
              <a:rPr lang="en-US" dirty="0">
                <a:latin typeface="D-DIN"/>
              </a:rPr>
              <a:t>α κα</a:t>
            </a:r>
            <a:r>
              <a:rPr lang="en-US" dirty="0" err="1">
                <a:latin typeface="D-DIN"/>
              </a:rPr>
              <a:t>τά</a:t>
            </a:r>
            <a:r>
              <a:rPr lang="en-US" dirty="0">
                <a:latin typeface="D-DIN"/>
              </a:rPr>
              <a:t> </a:t>
            </a:r>
            <a:r>
              <a:rPr lang="en-US" dirty="0" err="1">
                <a:latin typeface="D-DIN"/>
              </a:rPr>
              <a:t>τη</a:t>
            </a:r>
            <a:r>
              <a:rPr lang="en-US" dirty="0">
                <a:latin typeface="D-DIN"/>
              </a:rPr>
              <a:t> </a:t>
            </a:r>
            <a:r>
              <a:rPr lang="en-US" dirty="0" err="1">
                <a:latin typeface="D-DIN"/>
              </a:rPr>
              <a:t>διάρκει</a:t>
            </a:r>
            <a:r>
              <a:rPr lang="en-US" dirty="0">
                <a:latin typeface="D-DIN"/>
              </a:rPr>
              <a:t>α </a:t>
            </a:r>
            <a:r>
              <a:rPr lang="en-US" dirty="0" err="1">
                <a:latin typeface="D-DIN"/>
              </a:rPr>
              <a:t>της</a:t>
            </a:r>
            <a:r>
              <a:rPr lang="en-US" dirty="0">
                <a:latin typeface="D-DIN"/>
              </a:rPr>
              <a:t> κα</a:t>
            </a:r>
            <a:r>
              <a:rPr lang="en-US" dirty="0" err="1">
                <a:latin typeface="D-DIN"/>
              </a:rPr>
              <a:t>τάρτισης</a:t>
            </a:r>
            <a:r>
              <a:rPr lang="en-US" dirty="0">
                <a:latin typeface="D-DIN"/>
              </a:rPr>
              <a:t>, μπ</a:t>
            </a:r>
            <a:r>
              <a:rPr lang="en-US" dirty="0" err="1">
                <a:latin typeface="D-DIN"/>
              </a:rPr>
              <a:t>ορεί</a:t>
            </a:r>
            <a:r>
              <a:rPr lang="en-US" dirty="0">
                <a:latin typeface="D-DIN"/>
              </a:rPr>
              <a:t> να </a:t>
            </a:r>
            <a:r>
              <a:rPr lang="en-US" dirty="0" err="1">
                <a:latin typeface="D-DIN"/>
              </a:rPr>
              <a:t>χρει</a:t>
            </a:r>
            <a:r>
              <a:rPr lang="en-US" dirty="0">
                <a:latin typeface="D-DIN"/>
              </a:rPr>
              <a:t>α</a:t>
            </a:r>
            <a:r>
              <a:rPr lang="en-US" dirty="0" err="1">
                <a:latin typeface="D-DIN"/>
              </a:rPr>
              <a:t>στεί</a:t>
            </a:r>
            <a:r>
              <a:rPr lang="en-US" dirty="0">
                <a:latin typeface="D-DIN"/>
              </a:rPr>
              <a:t> να β</a:t>
            </a:r>
            <a:r>
              <a:rPr lang="en-US" dirty="0" err="1">
                <a:latin typeface="D-DIN"/>
              </a:rPr>
              <a:t>γείτε</a:t>
            </a:r>
            <a:r>
              <a:rPr lang="en-US" dirty="0">
                <a:latin typeface="D-DIN"/>
              </a:rPr>
              <a:t> </a:t>
            </a:r>
            <a:r>
              <a:rPr lang="en-US" dirty="0" err="1">
                <a:latin typeface="D-DIN"/>
              </a:rPr>
              <a:t>έξω</a:t>
            </a:r>
            <a:r>
              <a:rPr lang="en-US" dirty="0">
                <a:latin typeface="D-DIN"/>
              </a:rPr>
              <a:t> </a:t>
            </a:r>
            <a:r>
              <a:rPr lang="en-US" dirty="0" err="1">
                <a:latin typeface="D-DIN"/>
              </a:rPr>
              <a:t>γι</a:t>
            </a:r>
            <a:r>
              <a:rPr lang="en-US" dirty="0">
                <a:latin typeface="D-DIN"/>
              </a:rPr>
              <a:t>α </a:t>
            </a:r>
            <a:r>
              <a:rPr lang="en-US" dirty="0" err="1">
                <a:latin typeface="D-DIN"/>
              </a:rPr>
              <a:t>λίγο</a:t>
            </a:r>
            <a:r>
              <a:rPr lang="en-US" dirty="0">
                <a:latin typeface="D-DIN"/>
              </a:rPr>
              <a:t> - α</a:t>
            </a:r>
            <a:r>
              <a:rPr lang="en-US" dirty="0" err="1">
                <a:latin typeface="D-DIN"/>
              </a:rPr>
              <a:t>υτό</a:t>
            </a:r>
            <a:r>
              <a:rPr lang="en-US" dirty="0">
                <a:latin typeface="D-DIN"/>
              </a:rPr>
              <a:t> </a:t>
            </a:r>
            <a:r>
              <a:rPr lang="en-US" dirty="0" err="1">
                <a:latin typeface="D-DIN"/>
              </a:rPr>
              <a:t>δεν</a:t>
            </a:r>
            <a:r>
              <a:rPr lang="en-US" dirty="0">
                <a:latin typeface="D-DIN"/>
              </a:rPr>
              <a:t> π</a:t>
            </a:r>
            <a:r>
              <a:rPr lang="en-US" dirty="0" err="1">
                <a:latin typeface="D-DIN"/>
              </a:rPr>
              <a:t>ειράζει</a:t>
            </a:r>
            <a:r>
              <a:rPr lang="en-US" dirty="0">
                <a:latin typeface="D-DIN"/>
              </a:rPr>
              <a:t>. Μπ</a:t>
            </a:r>
            <a:r>
              <a:rPr lang="en-US" dirty="0" err="1">
                <a:latin typeface="D-DIN"/>
              </a:rPr>
              <a:t>ορείτε</a:t>
            </a:r>
            <a:r>
              <a:rPr lang="en-US" dirty="0">
                <a:latin typeface="D-DIN"/>
              </a:rPr>
              <a:t> επ</a:t>
            </a:r>
            <a:r>
              <a:rPr lang="en-US" dirty="0" err="1">
                <a:latin typeface="D-DIN"/>
              </a:rPr>
              <a:t>ίσης</a:t>
            </a:r>
            <a:r>
              <a:rPr lang="en-US" dirty="0">
                <a:latin typeface="D-DIN"/>
              </a:rPr>
              <a:t> να </a:t>
            </a:r>
            <a:r>
              <a:rPr lang="en-US" dirty="0" err="1">
                <a:latin typeface="D-DIN"/>
              </a:rPr>
              <a:t>με</a:t>
            </a:r>
            <a:r>
              <a:rPr lang="en-US" dirty="0">
                <a:latin typeface="D-DIN"/>
              </a:rPr>
              <a:t> </a:t>
            </a:r>
            <a:r>
              <a:rPr lang="en-US" dirty="0" err="1">
                <a:latin typeface="D-DIN"/>
              </a:rPr>
              <a:t>ενημερώσετε</a:t>
            </a:r>
            <a:r>
              <a:rPr lang="en-US" dirty="0">
                <a:latin typeface="D-DIN"/>
              </a:rPr>
              <a:t> </a:t>
            </a:r>
            <a:r>
              <a:rPr lang="en-US" dirty="0" err="1">
                <a:latin typeface="D-DIN"/>
              </a:rPr>
              <a:t>με</a:t>
            </a:r>
            <a:r>
              <a:rPr lang="en-US" dirty="0">
                <a:latin typeface="D-DIN"/>
              </a:rPr>
              <a:t> </a:t>
            </a:r>
            <a:r>
              <a:rPr lang="en-US" dirty="0" err="1">
                <a:latin typeface="D-DIN"/>
              </a:rPr>
              <a:t>έν</a:t>
            </a:r>
            <a:r>
              <a:rPr lang="en-US" dirty="0">
                <a:latin typeface="D-DIN"/>
              </a:rPr>
              <a:t>α </a:t>
            </a:r>
            <a:r>
              <a:rPr lang="en-US" dirty="0" err="1">
                <a:latin typeface="D-DIN"/>
              </a:rPr>
              <a:t>σύντομο</a:t>
            </a:r>
            <a:r>
              <a:rPr lang="en-US" dirty="0">
                <a:latin typeface="D-DIN"/>
              </a:rPr>
              <a:t> </a:t>
            </a:r>
            <a:r>
              <a:rPr lang="en-US" dirty="0" err="1">
                <a:latin typeface="D-DIN"/>
              </a:rPr>
              <a:t>ιδιωτικό</a:t>
            </a:r>
            <a:r>
              <a:rPr lang="en-US" dirty="0">
                <a:latin typeface="D-DIN"/>
              </a:rPr>
              <a:t> </a:t>
            </a:r>
            <a:r>
              <a:rPr lang="en-US" dirty="0" err="1">
                <a:latin typeface="D-DIN"/>
              </a:rPr>
              <a:t>μήνυμ</a:t>
            </a:r>
            <a:r>
              <a:rPr lang="en-US" dirty="0">
                <a:latin typeface="D-DIN"/>
              </a:rPr>
              <a:t>α, αν </a:t>
            </a:r>
            <a:r>
              <a:rPr lang="en-US" dirty="0" err="1">
                <a:latin typeface="D-DIN"/>
              </a:rPr>
              <a:t>θεωρείτε</a:t>
            </a:r>
            <a:r>
              <a:rPr lang="en-US" dirty="0">
                <a:latin typeface="D-DIN"/>
              </a:rPr>
              <a:t> </a:t>
            </a:r>
            <a:r>
              <a:rPr lang="en-US" dirty="0" err="1">
                <a:latin typeface="D-DIN"/>
              </a:rPr>
              <a:t>ότι</a:t>
            </a:r>
            <a:r>
              <a:rPr lang="en-US" dirty="0">
                <a:latin typeface="D-DIN"/>
              </a:rPr>
              <a:t> τα π</a:t>
            </a:r>
            <a:r>
              <a:rPr lang="en-US" dirty="0" err="1">
                <a:latin typeface="D-DIN"/>
              </a:rPr>
              <a:t>ράγμ</a:t>
            </a:r>
            <a:r>
              <a:rPr lang="en-US" dirty="0">
                <a:latin typeface="D-DIN"/>
              </a:rPr>
              <a:t>ατα </a:t>
            </a:r>
            <a:r>
              <a:rPr lang="en-US" dirty="0" err="1">
                <a:latin typeface="D-DIN"/>
              </a:rPr>
              <a:t>γίνοντ</a:t>
            </a:r>
            <a:r>
              <a:rPr lang="en-US" dirty="0">
                <a:latin typeface="D-DIN"/>
              </a:rPr>
              <a:t>αι άβ</a:t>
            </a:r>
            <a:r>
              <a:rPr lang="en-US" dirty="0" err="1">
                <a:latin typeface="D-DIN"/>
              </a:rPr>
              <a:t>ολ</a:t>
            </a:r>
            <a:r>
              <a:rPr lang="en-US" dirty="0">
                <a:latin typeface="D-DIN"/>
              </a:rPr>
              <a:t>α </a:t>
            </a:r>
            <a:r>
              <a:rPr lang="en-US" dirty="0" err="1">
                <a:latin typeface="D-DIN"/>
              </a:rPr>
              <a:t>γι</a:t>
            </a:r>
            <a:r>
              <a:rPr lang="en-US" dirty="0">
                <a:latin typeface="D-DIN"/>
              </a:rPr>
              <a:t>α </a:t>
            </a:r>
            <a:r>
              <a:rPr lang="en-US" dirty="0" err="1">
                <a:latin typeface="D-DIN"/>
              </a:rPr>
              <a:t>εσάς</a:t>
            </a:r>
            <a:r>
              <a:rPr lang="en-US" dirty="0">
                <a:latin typeface="D-DIN"/>
              </a:rPr>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3547530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D-DIN"/>
              </a:rPr>
              <a:t>Σύντομος</a:t>
            </a:r>
            <a:r>
              <a:rPr lang="en-US" dirty="0">
                <a:latin typeface="D-DIN"/>
              </a:rPr>
              <a:t> </a:t>
            </a:r>
            <a:r>
              <a:rPr lang="en-US" dirty="0" err="1">
                <a:latin typeface="D-DIN"/>
              </a:rPr>
              <a:t>ορισμός</a:t>
            </a:r>
            <a:r>
              <a:rPr lang="en-US" dirty="0">
                <a:latin typeface="D-DIN"/>
              </a:rPr>
              <a:t> </a:t>
            </a:r>
            <a:r>
              <a:rPr lang="en-US" dirty="0" err="1">
                <a:latin typeface="D-DIN"/>
              </a:rPr>
              <a:t>των</a:t>
            </a:r>
            <a:r>
              <a:rPr lang="en-US" dirty="0">
                <a:latin typeface="D-DIN"/>
              </a:rPr>
              <a:t> 7P / </a:t>
            </a:r>
            <a:r>
              <a:rPr lang="en-US" dirty="0" err="1">
                <a:latin typeface="D-DIN"/>
              </a:rPr>
              <a:t>κάθε</a:t>
            </a:r>
            <a:r>
              <a:rPr lang="en-US" dirty="0">
                <a:latin typeface="D-DIN"/>
              </a:rPr>
              <a:t> P θα ανα</a:t>
            </a:r>
            <a:r>
              <a:rPr lang="en-US" dirty="0" err="1">
                <a:latin typeface="D-DIN"/>
              </a:rPr>
              <a:t>λυθεί</a:t>
            </a:r>
            <a:r>
              <a:rPr lang="en-US" dirty="0">
                <a:latin typeface="D-DIN"/>
              </a:rPr>
              <a:t> </a:t>
            </a:r>
            <a:r>
              <a:rPr lang="en-US" dirty="0" err="1">
                <a:latin typeface="D-DIN"/>
              </a:rPr>
              <a:t>στην</a:t>
            </a:r>
            <a:r>
              <a:rPr lang="en-US" dirty="0">
                <a:latin typeface="D-DIN"/>
              </a:rPr>
              <a:t> επ</a:t>
            </a:r>
            <a:r>
              <a:rPr lang="en-US" dirty="0" err="1">
                <a:latin typeface="D-DIN"/>
              </a:rPr>
              <a:t>όμενη</a:t>
            </a:r>
            <a:r>
              <a:rPr lang="en-US" dirty="0">
                <a:latin typeface="D-DIN"/>
              </a:rPr>
              <a:t> </a:t>
            </a:r>
            <a:r>
              <a:rPr lang="en-US" dirty="0" err="1">
                <a:latin typeface="D-DIN"/>
              </a:rPr>
              <a:t>ενότητ</a:t>
            </a:r>
            <a:r>
              <a:rPr lang="en-US" dirty="0">
                <a:latin typeface="D-DIN"/>
              </a:rPr>
              <a:t>α </a:t>
            </a:r>
            <a:r>
              <a:rPr lang="en-US" dirty="0" err="1">
                <a:latin typeface="D-DIN"/>
              </a:rPr>
              <a:t>με</a:t>
            </a:r>
            <a:r>
              <a:rPr lang="en-US" dirty="0">
                <a:latin typeface="D-DIN"/>
              </a:rPr>
              <a:t> </a:t>
            </a:r>
            <a:r>
              <a:rPr lang="en-US" dirty="0" err="1">
                <a:latin typeface="D-DIN"/>
              </a:rPr>
              <a:t>συμ</a:t>
            </a:r>
            <a:r>
              <a:rPr lang="en-US" dirty="0">
                <a:latin typeface="D-DIN"/>
              </a:rPr>
              <a:t>β</a:t>
            </a:r>
            <a:r>
              <a:rPr lang="en-US" dirty="0" err="1">
                <a:latin typeface="D-DIN"/>
              </a:rPr>
              <a:t>ουλές</a:t>
            </a:r>
            <a:r>
              <a:rPr lang="en-US" dirty="0">
                <a:latin typeface="D-DIN"/>
              </a:rPr>
              <a:t> και υπ</a:t>
            </a:r>
            <a:r>
              <a:rPr lang="en-US" dirty="0" err="1">
                <a:latin typeface="D-DIN"/>
              </a:rPr>
              <a:t>οδείξεις</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a:t>
            </a:r>
            <a:r>
              <a:rPr lang="en-US" dirty="0" err="1">
                <a:latin typeface="D-DIN"/>
              </a:rPr>
              <a:t>εφ</a:t>
            </a:r>
            <a:r>
              <a:rPr lang="en-US" dirty="0">
                <a:latin typeface="D-DIN"/>
              </a:rPr>
              <a:t>α</a:t>
            </a:r>
            <a:r>
              <a:rPr lang="en-US" dirty="0" err="1">
                <a:latin typeface="D-DIN"/>
              </a:rPr>
              <a:t>ρμογή</a:t>
            </a:r>
            <a:r>
              <a:rPr lang="en-US" dirty="0">
                <a:latin typeface="D-DIN"/>
              </a:rPr>
              <a:t> </a:t>
            </a:r>
            <a:r>
              <a:rPr lang="en-US" dirty="0" err="1">
                <a:latin typeface="D-DIN"/>
              </a:rPr>
              <a:t>τους</a:t>
            </a:r>
            <a:r>
              <a:rPr lang="en-US" dirty="0">
                <a:latin typeface="D-DIN"/>
              </a:rPr>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1380479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2540920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23</a:t>
            </a:fld>
            <a:endParaRPr lang="en-US"/>
          </a:p>
        </p:txBody>
      </p:sp>
    </p:spTree>
    <p:extLst>
      <p:ext uri="{BB962C8B-B14F-4D97-AF65-F5344CB8AC3E}">
        <p14:creationId xmlns:p14="http://schemas.microsoft.com/office/powerpoint/2010/main" val="1317300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err="1">
                <a:latin typeface="D-DIN"/>
              </a:rPr>
              <a:t>Οι</a:t>
            </a:r>
            <a:r>
              <a:rPr lang="en-GB" dirty="0">
                <a:latin typeface="D-DIN"/>
              </a:rPr>
              <a:t> πα</a:t>
            </a:r>
            <a:r>
              <a:rPr lang="en-GB" dirty="0" err="1">
                <a:latin typeface="D-DIN"/>
              </a:rPr>
              <a:t>ρούσες</a:t>
            </a:r>
            <a:r>
              <a:rPr lang="en-GB" dirty="0">
                <a:latin typeface="D-DIN"/>
              </a:rPr>
              <a:t> </a:t>
            </a:r>
            <a:r>
              <a:rPr lang="en-GB" dirty="0" err="1">
                <a:latin typeface="D-DIN"/>
              </a:rPr>
              <a:t>ενότητες</a:t>
            </a:r>
            <a:r>
              <a:rPr lang="en-GB" dirty="0">
                <a:latin typeface="D-DIN"/>
              </a:rPr>
              <a:t> </a:t>
            </a:r>
            <a:r>
              <a:rPr lang="en-GB" dirty="0" err="1">
                <a:latin typeface="D-DIN"/>
              </a:rPr>
              <a:t>έχουν</a:t>
            </a:r>
            <a:r>
              <a:rPr lang="en-GB" dirty="0">
                <a:latin typeface="D-DIN"/>
              </a:rPr>
              <a:t> </a:t>
            </a:r>
            <a:r>
              <a:rPr lang="en-GB" dirty="0" err="1">
                <a:latin typeface="D-DIN"/>
              </a:rPr>
              <a:t>ως</a:t>
            </a:r>
            <a:r>
              <a:rPr lang="en-GB" dirty="0">
                <a:latin typeface="D-DIN"/>
              </a:rPr>
              <a:t> </a:t>
            </a:r>
            <a:r>
              <a:rPr lang="en-GB" dirty="0" err="1">
                <a:latin typeface="D-DIN"/>
              </a:rPr>
              <a:t>στόχο</a:t>
            </a:r>
            <a:r>
              <a:rPr lang="en-GB" dirty="0">
                <a:latin typeface="D-DIN"/>
              </a:rPr>
              <a:t> να πα</a:t>
            </a:r>
            <a:r>
              <a:rPr lang="en-GB" dirty="0" err="1">
                <a:latin typeface="D-DIN"/>
              </a:rPr>
              <a:t>ράσχουν</a:t>
            </a:r>
            <a:r>
              <a:rPr lang="en-GB" dirty="0">
                <a:latin typeface="D-DIN"/>
              </a:rPr>
              <a:t> π</a:t>
            </a:r>
            <a:r>
              <a:rPr lang="en-GB" dirty="0" err="1">
                <a:latin typeface="D-DIN"/>
              </a:rPr>
              <a:t>ερισσότερες</a:t>
            </a:r>
            <a:r>
              <a:rPr lang="en-GB" dirty="0">
                <a:latin typeface="D-DIN"/>
              </a:rPr>
              <a:t> πρα</a:t>
            </a:r>
            <a:r>
              <a:rPr lang="en-GB" dirty="0" err="1">
                <a:latin typeface="D-DIN"/>
              </a:rPr>
              <a:t>κτικές</a:t>
            </a:r>
            <a:r>
              <a:rPr lang="en-GB" dirty="0">
                <a:latin typeface="D-DIN"/>
              </a:rPr>
              <a:t> </a:t>
            </a:r>
            <a:r>
              <a:rPr lang="en-GB" dirty="0" err="1">
                <a:latin typeface="D-DIN"/>
              </a:rPr>
              <a:t>συμ</a:t>
            </a:r>
            <a:r>
              <a:rPr lang="en-GB" dirty="0">
                <a:latin typeface="D-DIN"/>
              </a:rPr>
              <a:t>β</a:t>
            </a:r>
            <a:r>
              <a:rPr lang="en-GB" dirty="0" err="1">
                <a:latin typeface="D-DIN"/>
              </a:rPr>
              <a:t>ουλές</a:t>
            </a:r>
            <a:r>
              <a:rPr lang="en-GB" dirty="0">
                <a:latin typeface="D-DIN"/>
              </a:rPr>
              <a:t> και </a:t>
            </a:r>
            <a:r>
              <a:rPr lang="en-GB" dirty="0" err="1">
                <a:latin typeface="D-DIN"/>
              </a:rPr>
              <a:t>συμ</a:t>
            </a:r>
            <a:r>
              <a:rPr lang="en-GB" dirty="0">
                <a:latin typeface="D-DIN"/>
              </a:rPr>
              <a:t>β</a:t>
            </a:r>
            <a:r>
              <a:rPr lang="en-GB" dirty="0" err="1">
                <a:latin typeface="D-DIN"/>
              </a:rPr>
              <a:t>ουλές</a:t>
            </a:r>
            <a:r>
              <a:rPr lang="en-GB" dirty="0">
                <a:latin typeface="D-DIN"/>
              </a:rPr>
              <a:t> </a:t>
            </a:r>
            <a:r>
              <a:rPr lang="en-GB" dirty="0" err="1">
                <a:latin typeface="D-DIN"/>
              </a:rPr>
              <a:t>γι</a:t>
            </a:r>
            <a:r>
              <a:rPr lang="en-GB" dirty="0">
                <a:latin typeface="D-DIN"/>
              </a:rPr>
              <a:t>α κα</a:t>
            </a:r>
            <a:r>
              <a:rPr lang="en-GB" dirty="0" err="1">
                <a:latin typeface="D-DIN"/>
              </a:rPr>
              <a:t>θέν</a:t>
            </a:r>
            <a:r>
              <a:rPr lang="en-GB" dirty="0">
                <a:latin typeface="D-DIN"/>
              </a:rPr>
              <a:t>α από τα 7P.</a:t>
            </a:r>
            <a:endParaRPr lang="en-US" dirty="0">
              <a:latin typeface="D-DIN"/>
            </a:endParaRPr>
          </a:p>
          <a:p>
            <a:pPr algn="just"/>
            <a:r>
              <a:rPr lang="en-GB" dirty="0">
                <a:latin typeface="D-DIN"/>
              </a:rPr>
              <a:t> </a:t>
            </a:r>
          </a:p>
          <a:p>
            <a:pPr algn="just"/>
            <a:endParaRPr lang="en-GB"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1850866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a:buChar char="•"/>
            </a:pPr>
            <a:r>
              <a:rPr lang="en-GB" dirty="0" err="1">
                <a:latin typeface="D-DIN"/>
              </a:rPr>
              <a:t>Πρ</a:t>
            </a:r>
            <a:r>
              <a:rPr lang="en-GB" dirty="0">
                <a:latin typeface="D-DIN"/>
              </a:rPr>
              <a:t>α</a:t>
            </a:r>
            <a:r>
              <a:rPr lang="en-GB" dirty="0" err="1">
                <a:latin typeface="D-DIN"/>
              </a:rPr>
              <a:t>κτικές</a:t>
            </a:r>
            <a:r>
              <a:rPr lang="en-GB" dirty="0">
                <a:latin typeface="D-DIN"/>
              </a:rPr>
              <a:t> </a:t>
            </a:r>
            <a:r>
              <a:rPr lang="en-GB" dirty="0" err="1">
                <a:latin typeface="D-DIN"/>
              </a:rPr>
              <a:t>συμ</a:t>
            </a:r>
            <a:r>
              <a:rPr lang="en-GB" dirty="0">
                <a:latin typeface="D-DIN"/>
              </a:rPr>
              <a:t>β</a:t>
            </a:r>
            <a:r>
              <a:rPr lang="en-GB" dirty="0" err="1">
                <a:latin typeface="D-DIN"/>
              </a:rPr>
              <a:t>ουλές</a:t>
            </a:r>
            <a:r>
              <a:rPr lang="en-GB" dirty="0">
                <a:latin typeface="D-DIN"/>
              </a:rPr>
              <a:t> </a:t>
            </a:r>
            <a:r>
              <a:rPr lang="en-GB" dirty="0" err="1">
                <a:latin typeface="D-DIN"/>
              </a:rPr>
              <a:t>σχετικά</a:t>
            </a:r>
            <a:r>
              <a:rPr lang="en-GB" dirty="0">
                <a:latin typeface="D-DIN"/>
              </a:rPr>
              <a:t> </a:t>
            </a:r>
            <a:r>
              <a:rPr lang="en-GB" dirty="0" err="1">
                <a:latin typeface="D-DIN"/>
              </a:rPr>
              <a:t>με</a:t>
            </a:r>
            <a:r>
              <a:rPr lang="en-GB" dirty="0">
                <a:latin typeface="D-DIN"/>
              </a:rPr>
              <a:t> </a:t>
            </a:r>
            <a:r>
              <a:rPr lang="en-GB" dirty="0" err="1">
                <a:latin typeface="D-DIN"/>
              </a:rPr>
              <a:t>το</a:t>
            </a:r>
            <a:r>
              <a:rPr lang="en-GB" dirty="0">
                <a:latin typeface="D-DIN"/>
              </a:rPr>
              <a:t> </a:t>
            </a:r>
            <a:r>
              <a:rPr lang="en-GB" dirty="0" err="1">
                <a:latin typeface="D-DIN"/>
              </a:rPr>
              <a:t>στάδιο</a:t>
            </a:r>
            <a:r>
              <a:rPr lang="en-GB" dirty="0">
                <a:latin typeface="D-DIN"/>
              </a:rPr>
              <a:t> </a:t>
            </a:r>
            <a:r>
              <a:rPr lang="en-GB" dirty="0" err="1">
                <a:latin typeface="D-DIN"/>
              </a:rPr>
              <a:t>του</a:t>
            </a:r>
            <a:r>
              <a:rPr lang="en-GB" dirty="0">
                <a:latin typeface="D-DIN"/>
              </a:rPr>
              <a:t> </a:t>
            </a:r>
            <a:r>
              <a:rPr lang="en-GB" dirty="0" err="1">
                <a:latin typeface="D-DIN"/>
              </a:rPr>
              <a:t>σχεδι</a:t>
            </a:r>
            <a:r>
              <a:rPr lang="en-GB" dirty="0">
                <a:latin typeface="D-DIN"/>
              </a:rPr>
              <a:t>α</a:t>
            </a:r>
            <a:r>
              <a:rPr lang="en-GB" dirty="0" err="1">
                <a:latin typeface="D-DIN"/>
              </a:rPr>
              <a:t>σμού</a:t>
            </a:r>
            <a:r>
              <a:rPr lang="en-GB" dirty="0">
                <a:latin typeface="D-DIN"/>
              </a:rPr>
              <a:t> </a:t>
            </a:r>
            <a:r>
              <a:rPr lang="en-GB" dirty="0" err="1">
                <a:latin typeface="D-DIN"/>
              </a:rPr>
              <a:t>της</a:t>
            </a:r>
            <a:r>
              <a:rPr lang="en-GB" dirty="0">
                <a:latin typeface="D-DIN"/>
              </a:rPr>
              <a:t> </a:t>
            </a:r>
            <a:r>
              <a:rPr lang="en-GB" dirty="0" err="1">
                <a:latin typeface="D-DIN"/>
              </a:rPr>
              <a:t>έρευν</a:t>
            </a:r>
            <a:r>
              <a:rPr lang="en-GB" dirty="0">
                <a:latin typeface="D-DIN"/>
              </a:rPr>
              <a:t>ας: </a:t>
            </a:r>
            <a:endParaRPr lang="en-US" dirty="0"/>
          </a:p>
          <a:p>
            <a:pPr marL="171450" indent="-171450" algn="just">
              <a:buFont typeface="Arial"/>
              <a:buChar char="•"/>
            </a:pPr>
            <a:r>
              <a:rPr lang="en-GB" dirty="0" err="1">
                <a:latin typeface="D-DIN"/>
              </a:rPr>
              <a:t>Σε</a:t>
            </a:r>
            <a:r>
              <a:rPr lang="en-GB" dirty="0">
                <a:latin typeface="D-DIN"/>
              </a:rPr>
              <a:t> π</a:t>
            </a:r>
            <a:r>
              <a:rPr lang="en-GB" dirty="0" err="1">
                <a:latin typeface="D-DIN"/>
              </a:rPr>
              <a:t>ερί</a:t>
            </a:r>
            <a:r>
              <a:rPr lang="en-GB" dirty="0">
                <a:latin typeface="D-DIN"/>
              </a:rPr>
              <a:t>π</a:t>
            </a:r>
            <a:r>
              <a:rPr lang="en-GB" dirty="0" err="1">
                <a:latin typeface="D-DIN"/>
              </a:rPr>
              <a:t>τωση</a:t>
            </a:r>
            <a:r>
              <a:rPr lang="en-GB" dirty="0">
                <a:latin typeface="D-DIN"/>
              </a:rPr>
              <a:t> π</a:t>
            </a:r>
            <a:r>
              <a:rPr lang="en-GB" dirty="0" err="1">
                <a:latin typeface="D-DIN"/>
              </a:rPr>
              <a:t>ου</a:t>
            </a:r>
            <a:r>
              <a:rPr lang="en-GB" dirty="0">
                <a:latin typeface="D-DIN"/>
              </a:rPr>
              <a:t> </a:t>
            </a:r>
            <a:r>
              <a:rPr lang="en-GB" dirty="0" err="1">
                <a:latin typeface="D-DIN"/>
              </a:rPr>
              <a:t>σχεδιάζετε</a:t>
            </a:r>
            <a:r>
              <a:rPr lang="en-GB" dirty="0">
                <a:latin typeface="D-DIN"/>
              </a:rPr>
              <a:t> </a:t>
            </a:r>
            <a:r>
              <a:rPr lang="en-GB" dirty="0" err="1">
                <a:latin typeface="D-DIN"/>
              </a:rPr>
              <a:t>μι</a:t>
            </a:r>
            <a:r>
              <a:rPr lang="en-GB" dirty="0">
                <a:latin typeface="D-DIN"/>
              </a:rPr>
              <a:t>α </a:t>
            </a:r>
            <a:r>
              <a:rPr lang="en-GB" dirty="0" err="1">
                <a:latin typeface="D-DIN"/>
              </a:rPr>
              <a:t>έρευν</a:t>
            </a:r>
            <a:r>
              <a:rPr lang="en-GB" dirty="0">
                <a:latin typeface="D-DIN"/>
              </a:rPr>
              <a:t>α </a:t>
            </a:r>
            <a:r>
              <a:rPr lang="en-GB" dirty="0" err="1">
                <a:latin typeface="D-DIN"/>
              </a:rPr>
              <a:t>σχετικά</a:t>
            </a:r>
            <a:r>
              <a:rPr lang="en-GB" dirty="0">
                <a:latin typeface="D-DIN"/>
              </a:rPr>
              <a:t> </a:t>
            </a:r>
            <a:r>
              <a:rPr lang="en-GB" dirty="0" err="1">
                <a:latin typeface="D-DIN"/>
              </a:rPr>
              <a:t>με</a:t>
            </a:r>
            <a:r>
              <a:rPr lang="en-GB" dirty="0">
                <a:latin typeface="D-DIN"/>
              </a:rPr>
              <a:t> </a:t>
            </a:r>
            <a:r>
              <a:rPr lang="en-GB" dirty="0" err="1">
                <a:latin typeface="D-DIN"/>
              </a:rPr>
              <a:t>τη</a:t>
            </a:r>
            <a:r>
              <a:rPr lang="en-GB" dirty="0">
                <a:latin typeface="D-DIN"/>
              </a:rPr>
              <a:t> </a:t>
            </a:r>
            <a:r>
              <a:rPr lang="en-GB" dirty="0" err="1">
                <a:latin typeface="D-DIN"/>
              </a:rPr>
              <a:t>έμφυλη</a:t>
            </a:r>
            <a:r>
              <a:rPr lang="en-GB" dirty="0">
                <a:latin typeface="D-DIN"/>
              </a:rPr>
              <a:t> β</a:t>
            </a:r>
            <a:r>
              <a:rPr lang="en-GB" dirty="0" err="1">
                <a:latin typeface="D-DIN"/>
              </a:rPr>
              <a:t>ί</a:t>
            </a:r>
            <a:r>
              <a:rPr lang="en-GB" dirty="0">
                <a:latin typeface="D-DIN"/>
              </a:rPr>
              <a:t>α, </a:t>
            </a:r>
            <a:r>
              <a:rPr lang="en-GB" dirty="0" err="1">
                <a:latin typeface="D-DIN"/>
              </a:rPr>
              <a:t>ν</a:t>
            </a:r>
            <a:r>
              <a:rPr lang="en-GB" dirty="0">
                <a:latin typeface="D-DIN"/>
              </a:rPr>
              <a:t>α </a:t>
            </a:r>
            <a:r>
              <a:rPr lang="en-GB" dirty="0" err="1">
                <a:latin typeface="D-DIN"/>
              </a:rPr>
              <a:t>εξετάζετε</a:t>
            </a:r>
            <a:r>
              <a:rPr lang="en-GB" dirty="0">
                <a:latin typeface="D-DIN"/>
              </a:rPr>
              <a:t> π</a:t>
            </a:r>
            <a:r>
              <a:rPr lang="en-GB" dirty="0" err="1">
                <a:latin typeface="D-DIN"/>
              </a:rPr>
              <a:t>άντ</a:t>
            </a:r>
            <a:r>
              <a:rPr lang="en-GB" dirty="0">
                <a:latin typeface="D-DIN"/>
              </a:rPr>
              <a:t>α </a:t>
            </a:r>
            <a:r>
              <a:rPr lang="en-GB" dirty="0" err="1">
                <a:latin typeface="D-DIN"/>
              </a:rPr>
              <a:t>τη</a:t>
            </a:r>
            <a:r>
              <a:rPr lang="en-GB" dirty="0">
                <a:latin typeface="D-DIN"/>
              </a:rPr>
              <a:t> </a:t>
            </a:r>
            <a:r>
              <a:rPr lang="en-GB" dirty="0" err="1">
                <a:latin typeface="D-DIN"/>
              </a:rPr>
              <a:t>χρήση</a:t>
            </a:r>
            <a:r>
              <a:rPr lang="en-GB" dirty="0">
                <a:latin typeface="D-DIN"/>
              </a:rPr>
              <a:t> </a:t>
            </a:r>
            <a:r>
              <a:rPr lang="en-GB" dirty="0" err="1">
                <a:latin typeface="D-DIN"/>
              </a:rPr>
              <a:t>υφιστάμενων</a:t>
            </a:r>
            <a:r>
              <a:rPr lang="en-GB" dirty="0">
                <a:latin typeface="D-DIN"/>
              </a:rPr>
              <a:t> </a:t>
            </a:r>
            <a:r>
              <a:rPr lang="en-GB" dirty="0" err="1">
                <a:latin typeface="D-DIN"/>
              </a:rPr>
              <a:t>κ</a:t>
            </a:r>
            <a:r>
              <a:rPr lang="en-GB" dirty="0">
                <a:latin typeface="D-DIN"/>
              </a:rPr>
              <a:t>α</a:t>
            </a:r>
            <a:r>
              <a:rPr lang="en-GB" dirty="0" err="1">
                <a:latin typeface="D-DIN"/>
              </a:rPr>
              <a:t>ι</a:t>
            </a:r>
            <a:r>
              <a:rPr lang="en-GB" dirty="0">
                <a:latin typeface="D-DIN"/>
              </a:rPr>
              <a:t> </a:t>
            </a:r>
            <a:r>
              <a:rPr lang="en-GB" dirty="0" err="1">
                <a:latin typeface="D-DIN"/>
              </a:rPr>
              <a:t>ε</a:t>
            </a:r>
            <a:r>
              <a:rPr lang="en-GB" dirty="0">
                <a:latin typeface="D-DIN"/>
              </a:rPr>
              <a:t>π</a:t>
            </a:r>
            <a:r>
              <a:rPr lang="en-GB" dirty="0" err="1">
                <a:latin typeface="D-DIN"/>
              </a:rPr>
              <a:t>ικυρωμένων</a:t>
            </a:r>
            <a:r>
              <a:rPr lang="en-GB" dirty="0">
                <a:latin typeface="D-DIN"/>
              </a:rPr>
              <a:t> </a:t>
            </a:r>
            <a:r>
              <a:rPr lang="en-GB" dirty="0" err="1">
                <a:latin typeface="D-DIN"/>
              </a:rPr>
              <a:t>εργ</a:t>
            </a:r>
            <a:r>
              <a:rPr lang="en-GB" dirty="0">
                <a:latin typeface="D-DIN"/>
              </a:rPr>
              <a:t>α</a:t>
            </a:r>
            <a:r>
              <a:rPr lang="en-GB" dirty="0" err="1">
                <a:latin typeface="D-DIN"/>
              </a:rPr>
              <a:t>λείων</a:t>
            </a:r>
            <a:r>
              <a:rPr lang="en-GB" dirty="0">
                <a:latin typeface="D-DIN"/>
              </a:rPr>
              <a:t> </a:t>
            </a:r>
            <a:r>
              <a:rPr lang="en-GB" dirty="0" err="1">
                <a:latin typeface="D-DIN"/>
              </a:rPr>
              <a:t>έρευν</a:t>
            </a:r>
            <a:r>
              <a:rPr lang="en-GB" dirty="0">
                <a:latin typeface="D-DIN"/>
              </a:rPr>
              <a:t>α</a:t>
            </a:r>
            <a:r>
              <a:rPr lang="en-GB" dirty="0" err="1">
                <a:latin typeface="D-DIN"/>
              </a:rPr>
              <a:t>ς</a:t>
            </a:r>
            <a:r>
              <a:rPr lang="en-GB" dirty="0">
                <a:latin typeface="D-DIN"/>
              </a:rPr>
              <a:t>. </a:t>
            </a:r>
            <a:r>
              <a:rPr lang="en-GB" dirty="0" err="1">
                <a:latin typeface="D-DIN"/>
              </a:rPr>
              <a:t>Η</a:t>
            </a:r>
            <a:r>
              <a:rPr lang="en-GB" dirty="0">
                <a:latin typeface="D-DIN"/>
              </a:rPr>
              <a:t> </a:t>
            </a:r>
            <a:r>
              <a:rPr lang="en-GB" dirty="0" err="1">
                <a:latin typeface="D-DIN"/>
              </a:rPr>
              <a:t>εργ</a:t>
            </a:r>
            <a:r>
              <a:rPr lang="en-GB" dirty="0">
                <a:latin typeface="D-DIN"/>
              </a:rPr>
              <a:t>α</a:t>
            </a:r>
            <a:r>
              <a:rPr lang="en-GB" dirty="0" err="1">
                <a:latin typeface="D-DIN"/>
              </a:rPr>
              <a:t>λειοθήκη</a:t>
            </a:r>
            <a:r>
              <a:rPr lang="en-GB" dirty="0">
                <a:latin typeface="D-DIN"/>
              </a:rPr>
              <a:t> </a:t>
            </a:r>
            <a:r>
              <a:rPr lang="en-GB" dirty="0" err="1">
                <a:latin typeface="D-DIN"/>
              </a:rPr>
              <a:t>της</a:t>
            </a:r>
            <a:r>
              <a:rPr lang="en-GB" dirty="0">
                <a:latin typeface="D-DIN"/>
              </a:rPr>
              <a:t> UniSAFE πα</a:t>
            </a:r>
            <a:r>
              <a:rPr lang="en-GB" dirty="0" err="1">
                <a:latin typeface="D-DIN"/>
              </a:rPr>
              <a:t>ρέχει</a:t>
            </a:r>
            <a:r>
              <a:rPr lang="en-GB" dirty="0">
                <a:latin typeface="D-DIN"/>
              </a:rPr>
              <a:t> </a:t>
            </a:r>
            <a:r>
              <a:rPr lang="en-GB" dirty="0" err="1">
                <a:latin typeface="D-DIN"/>
              </a:rPr>
              <a:t>λε</a:t>
            </a:r>
            <a:r>
              <a:rPr lang="en-GB" dirty="0">
                <a:latin typeface="D-DIN"/>
              </a:rPr>
              <a:t>π</a:t>
            </a:r>
            <a:r>
              <a:rPr lang="en-GB" dirty="0" err="1">
                <a:latin typeface="D-DIN"/>
              </a:rPr>
              <a:t>τομερώς</a:t>
            </a:r>
            <a:r>
              <a:rPr lang="en-GB" dirty="0">
                <a:latin typeface="D-DIN"/>
              </a:rPr>
              <a:t> π</a:t>
            </a:r>
            <a:r>
              <a:rPr lang="en-GB" dirty="0" err="1">
                <a:latin typeface="D-DIN"/>
              </a:rPr>
              <a:t>ερισσότερες</a:t>
            </a:r>
            <a:r>
              <a:rPr lang="en-GB" dirty="0">
                <a:latin typeface="D-DIN"/>
              </a:rPr>
              <a:t> π</a:t>
            </a:r>
            <a:r>
              <a:rPr lang="en-GB" dirty="0" err="1">
                <a:latin typeface="D-DIN"/>
              </a:rPr>
              <a:t>ληροφορίες</a:t>
            </a:r>
            <a:r>
              <a:rPr lang="en-GB" dirty="0">
                <a:latin typeface="D-DIN"/>
              </a:rPr>
              <a:t> </a:t>
            </a:r>
            <a:r>
              <a:rPr lang="en-GB" dirty="0" err="1">
                <a:latin typeface="D-DIN"/>
              </a:rPr>
              <a:t>σχετικά</a:t>
            </a:r>
            <a:r>
              <a:rPr lang="en-GB" dirty="0">
                <a:latin typeface="D-DIN"/>
              </a:rPr>
              <a:t> </a:t>
            </a:r>
            <a:r>
              <a:rPr lang="en-GB" dirty="0" err="1">
                <a:latin typeface="D-DIN"/>
              </a:rPr>
              <a:t>με</a:t>
            </a:r>
            <a:r>
              <a:rPr lang="en-GB" dirty="0">
                <a:latin typeface="D-DIN"/>
              </a:rPr>
              <a:t> </a:t>
            </a:r>
            <a:r>
              <a:rPr lang="en-GB" dirty="0" err="1">
                <a:latin typeface="D-DIN"/>
              </a:rPr>
              <a:t>τον</a:t>
            </a:r>
            <a:r>
              <a:rPr lang="en-GB" dirty="0">
                <a:latin typeface="D-DIN"/>
              </a:rPr>
              <a:t> </a:t>
            </a:r>
            <a:r>
              <a:rPr lang="en-GB" dirty="0" err="1">
                <a:latin typeface="D-DIN"/>
              </a:rPr>
              <a:t>τρό</a:t>
            </a:r>
            <a:r>
              <a:rPr lang="en-GB" dirty="0">
                <a:latin typeface="D-DIN"/>
              </a:rPr>
              <a:t>π</a:t>
            </a:r>
            <a:r>
              <a:rPr lang="en-GB" dirty="0" err="1">
                <a:latin typeface="D-DIN"/>
              </a:rPr>
              <a:t>ο</a:t>
            </a:r>
            <a:r>
              <a:rPr lang="en-GB" dirty="0">
                <a:latin typeface="D-DIN"/>
              </a:rPr>
              <a:t> </a:t>
            </a:r>
            <a:r>
              <a:rPr lang="en-GB" dirty="0" err="1">
                <a:latin typeface="D-DIN"/>
              </a:rPr>
              <a:t>σχεδι</a:t>
            </a:r>
            <a:r>
              <a:rPr lang="en-GB" dirty="0">
                <a:latin typeface="D-DIN"/>
              </a:rPr>
              <a:t>α</a:t>
            </a:r>
            <a:r>
              <a:rPr lang="en-GB" dirty="0" err="1">
                <a:latin typeface="D-DIN"/>
              </a:rPr>
              <a:t>σμού</a:t>
            </a:r>
            <a:r>
              <a:rPr lang="en-GB" dirty="0">
                <a:latin typeface="D-DIN"/>
              </a:rPr>
              <a:t> </a:t>
            </a:r>
            <a:r>
              <a:rPr lang="en-GB" dirty="0" err="1">
                <a:latin typeface="D-DIN"/>
              </a:rPr>
              <a:t>μι</a:t>
            </a:r>
            <a:r>
              <a:rPr lang="en-GB" dirty="0">
                <a:latin typeface="D-DIN"/>
              </a:rPr>
              <a:t>α</a:t>
            </a:r>
            <a:r>
              <a:rPr lang="en-GB" dirty="0" err="1">
                <a:latin typeface="D-DIN"/>
              </a:rPr>
              <a:t>ς</a:t>
            </a:r>
            <a:r>
              <a:rPr lang="en-GB" dirty="0">
                <a:latin typeface="D-DIN"/>
              </a:rPr>
              <a:t> </a:t>
            </a:r>
            <a:r>
              <a:rPr lang="en-GB" dirty="0" err="1">
                <a:latin typeface="D-DIN"/>
              </a:rPr>
              <a:t>τέτοι</a:t>
            </a:r>
            <a:r>
              <a:rPr lang="en-GB" dirty="0">
                <a:latin typeface="D-DIN"/>
              </a:rPr>
              <a:t>α</a:t>
            </a:r>
            <a:r>
              <a:rPr lang="en-GB" dirty="0" err="1">
                <a:latin typeface="D-DIN"/>
              </a:rPr>
              <a:t>ς</a:t>
            </a:r>
            <a:r>
              <a:rPr lang="en-GB" dirty="0">
                <a:latin typeface="D-DIN"/>
              </a:rPr>
              <a:t> </a:t>
            </a:r>
            <a:r>
              <a:rPr lang="en-GB" dirty="0" err="1">
                <a:latin typeface="D-DIN"/>
              </a:rPr>
              <a:t>έρευν</a:t>
            </a:r>
            <a:r>
              <a:rPr lang="en-GB" dirty="0">
                <a:latin typeface="D-DIN"/>
              </a:rPr>
              <a:t>α</a:t>
            </a:r>
            <a:r>
              <a:rPr lang="en-GB" dirty="0" err="1">
                <a:latin typeface="D-DIN"/>
              </a:rPr>
              <a:t>ς</a:t>
            </a:r>
            <a:r>
              <a:rPr lang="en-GB" dirty="0">
                <a:latin typeface="D-DIN"/>
              </a:rPr>
              <a:t>, π</a:t>
            </a:r>
            <a:r>
              <a:rPr lang="en-GB" dirty="0" err="1">
                <a:latin typeface="D-DIN"/>
              </a:rPr>
              <a:t>ροσφέροντ</a:t>
            </a:r>
            <a:r>
              <a:rPr lang="en-GB" dirty="0">
                <a:latin typeface="D-DIN"/>
              </a:rPr>
              <a:t>α</a:t>
            </a:r>
            <a:r>
              <a:rPr lang="en-GB" dirty="0" err="1">
                <a:latin typeface="D-DIN"/>
              </a:rPr>
              <a:t>ς</a:t>
            </a:r>
            <a:r>
              <a:rPr lang="en-GB" dirty="0">
                <a:latin typeface="D-DIN"/>
              </a:rPr>
              <a:t> πα</a:t>
            </a:r>
            <a:r>
              <a:rPr lang="en-GB" dirty="0" err="1">
                <a:latin typeface="D-DIN"/>
              </a:rPr>
              <a:t>ρ</a:t>
            </a:r>
            <a:r>
              <a:rPr lang="en-GB" dirty="0">
                <a:latin typeface="D-DIN"/>
              </a:rPr>
              <a:t>α</a:t>
            </a:r>
            <a:r>
              <a:rPr lang="en-GB" dirty="0" err="1">
                <a:latin typeface="D-DIN"/>
              </a:rPr>
              <a:t>δείγμ</a:t>
            </a:r>
            <a:r>
              <a:rPr lang="en-GB" dirty="0">
                <a:latin typeface="D-DIN"/>
              </a:rPr>
              <a:t>α</a:t>
            </a:r>
            <a:r>
              <a:rPr lang="en-GB" dirty="0" err="1">
                <a:latin typeface="D-DIN"/>
              </a:rPr>
              <a:t>τ</a:t>
            </a:r>
            <a:r>
              <a:rPr lang="en-GB" dirty="0">
                <a:latin typeface="D-DIN"/>
              </a:rPr>
              <a:t>α α</a:t>
            </a:r>
            <a:r>
              <a:rPr lang="en-GB" dirty="0" err="1">
                <a:latin typeface="D-DIN"/>
              </a:rPr>
              <a:t>νοικτού</a:t>
            </a:r>
            <a:r>
              <a:rPr lang="en-GB" dirty="0">
                <a:latin typeface="D-DIN"/>
              </a:rPr>
              <a:t> </a:t>
            </a:r>
            <a:r>
              <a:rPr lang="en-GB" dirty="0" err="1">
                <a:latin typeface="D-DIN"/>
              </a:rPr>
              <a:t>κώδικ</a:t>
            </a:r>
            <a:r>
              <a:rPr lang="en-GB" dirty="0">
                <a:latin typeface="D-DIN"/>
              </a:rPr>
              <a:t>α, </a:t>
            </a:r>
            <a:r>
              <a:rPr lang="en-GB" dirty="0" err="1">
                <a:latin typeface="D-DIN"/>
              </a:rPr>
              <a:t>ό</a:t>
            </a:r>
            <a:r>
              <a:rPr lang="en-GB" dirty="0">
                <a:latin typeface="D-DIN"/>
              </a:rPr>
              <a:t>π</a:t>
            </a:r>
            <a:r>
              <a:rPr lang="en-GB" dirty="0" err="1">
                <a:latin typeface="D-DIN"/>
              </a:rPr>
              <a:t>ως</a:t>
            </a:r>
            <a:r>
              <a:rPr lang="en-GB" dirty="0">
                <a:latin typeface="D-DIN"/>
              </a:rPr>
              <a:t> </a:t>
            </a:r>
            <a:r>
              <a:rPr lang="en-GB" dirty="0" err="1">
                <a:latin typeface="D-DIN"/>
              </a:rPr>
              <a:t>η</a:t>
            </a:r>
            <a:r>
              <a:rPr lang="en-GB" dirty="0">
                <a:latin typeface="D-DIN"/>
              </a:rPr>
              <a:t> </a:t>
            </a:r>
            <a:r>
              <a:rPr lang="en-GB" dirty="0" err="1">
                <a:latin typeface="D-DIN"/>
              </a:rPr>
              <a:t>έρευν</a:t>
            </a:r>
            <a:r>
              <a:rPr lang="en-GB" dirty="0">
                <a:latin typeface="D-DIN"/>
              </a:rPr>
              <a:t>α </a:t>
            </a:r>
            <a:r>
              <a:rPr lang="en-GB" dirty="0" err="1">
                <a:latin typeface="D-DIN"/>
              </a:rPr>
              <a:t>της</a:t>
            </a:r>
            <a:r>
              <a:rPr lang="en-GB" dirty="0">
                <a:latin typeface="D-DIN"/>
              </a:rPr>
              <a:t> UniSAFE </a:t>
            </a:r>
            <a:r>
              <a:rPr lang="en-GB" dirty="0" err="1">
                <a:latin typeface="D-DIN"/>
              </a:rPr>
              <a:t>κ</a:t>
            </a:r>
            <a:r>
              <a:rPr lang="en-GB" dirty="0">
                <a:latin typeface="D-DIN"/>
              </a:rPr>
              <a:t>α</a:t>
            </a:r>
            <a:r>
              <a:rPr lang="en-GB" dirty="0" err="1">
                <a:latin typeface="D-DIN"/>
              </a:rPr>
              <a:t>ι</a:t>
            </a:r>
            <a:r>
              <a:rPr lang="en-GB" dirty="0">
                <a:latin typeface="D-DIN"/>
              </a:rPr>
              <a:t> </a:t>
            </a:r>
            <a:r>
              <a:rPr lang="en-GB" dirty="0" err="1">
                <a:latin typeface="D-DIN"/>
              </a:rPr>
              <a:t>ερωτήσεις</a:t>
            </a:r>
            <a:r>
              <a:rPr lang="en-GB" dirty="0">
                <a:latin typeface="D-DIN"/>
              </a:rPr>
              <a:t> π</a:t>
            </a:r>
            <a:r>
              <a:rPr lang="en-GB" dirty="0" err="1">
                <a:latin typeface="D-DIN"/>
              </a:rPr>
              <a:t>ου</a:t>
            </a:r>
            <a:r>
              <a:rPr lang="en-GB" dirty="0">
                <a:latin typeface="D-DIN"/>
              </a:rPr>
              <a:t> </a:t>
            </a:r>
            <a:r>
              <a:rPr lang="en-GB" dirty="0" err="1">
                <a:latin typeface="D-DIN"/>
              </a:rPr>
              <a:t>μ</a:t>
            </a:r>
            <a:r>
              <a:rPr lang="en-GB" dirty="0">
                <a:latin typeface="D-DIN"/>
              </a:rPr>
              <a:t>π</a:t>
            </a:r>
            <a:r>
              <a:rPr lang="en-GB" dirty="0" err="1">
                <a:latin typeface="D-DIN"/>
              </a:rPr>
              <a:t>ορείτε</a:t>
            </a:r>
            <a:r>
              <a:rPr lang="en-GB" dirty="0">
                <a:latin typeface="D-DIN"/>
              </a:rPr>
              <a:t> </a:t>
            </a:r>
            <a:r>
              <a:rPr lang="en-GB" dirty="0" err="1">
                <a:latin typeface="D-DIN"/>
              </a:rPr>
              <a:t>ν</a:t>
            </a:r>
            <a:r>
              <a:rPr lang="en-GB" dirty="0">
                <a:latin typeface="D-DIN"/>
              </a:rPr>
              <a:t>α π</a:t>
            </a:r>
            <a:r>
              <a:rPr lang="en-GB" dirty="0" err="1">
                <a:latin typeface="D-DIN"/>
              </a:rPr>
              <a:t>ροσθέσετε</a:t>
            </a:r>
            <a:r>
              <a:rPr lang="en-GB" dirty="0">
                <a:latin typeface="D-DIN"/>
              </a:rPr>
              <a:t> </a:t>
            </a:r>
            <a:r>
              <a:rPr lang="en-GB" dirty="0" err="1">
                <a:latin typeface="D-DIN"/>
              </a:rPr>
              <a:t>σε</a:t>
            </a:r>
            <a:r>
              <a:rPr lang="en-GB" dirty="0">
                <a:latin typeface="D-DIN"/>
              </a:rPr>
              <a:t> </a:t>
            </a:r>
            <a:r>
              <a:rPr lang="en-GB" dirty="0" err="1">
                <a:latin typeface="D-DIN"/>
              </a:rPr>
              <a:t>ήδη</a:t>
            </a:r>
            <a:r>
              <a:rPr lang="en-GB" dirty="0">
                <a:latin typeface="D-DIN"/>
              </a:rPr>
              <a:t> </a:t>
            </a:r>
            <a:r>
              <a:rPr lang="en-GB" dirty="0" err="1">
                <a:latin typeface="D-DIN"/>
              </a:rPr>
              <a:t>υ</a:t>
            </a:r>
            <a:r>
              <a:rPr lang="en-GB" dirty="0">
                <a:latin typeface="D-DIN"/>
              </a:rPr>
              <a:t>π</a:t>
            </a:r>
            <a:r>
              <a:rPr lang="en-GB" dirty="0" err="1">
                <a:latin typeface="D-DIN"/>
              </a:rPr>
              <a:t>άρχοντ</a:t>
            </a:r>
            <a:r>
              <a:rPr lang="en-GB" dirty="0">
                <a:latin typeface="D-DIN"/>
              </a:rPr>
              <a:t>α </a:t>
            </a:r>
            <a:r>
              <a:rPr lang="en-GB" dirty="0" err="1">
                <a:latin typeface="D-DIN"/>
              </a:rPr>
              <a:t>ερωτημ</a:t>
            </a:r>
            <a:r>
              <a:rPr lang="en-GB" dirty="0">
                <a:latin typeface="D-DIN"/>
              </a:rPr>
              <a:t>α</a:t>
            </a:r>
            <a:r>
              <a:rPr lang="en-GB" dirty="0" err="1">
                <a:latin typeface="D-DIN"/>
              </a:rPr>
              <a:t>τολόγι</a:t>
            </a:r>
            <a:r>
              <a:rPr lang="en-GB" dirty="0">
                <a:latin typeface="D-DIN"/>
              </a:rPr>
              <a:t>α .  </a:t>
            </a:r>
            <a:endParaRPr lang="en-GB" dirty="0"/>
          </a:p>
          <a:p>
            <a:pPr marL="171450" indent="-171450" algn="just">
              <a:buFont typeface="Arial"/>
              <a:buChar char="•"/>
            </a:pPr>
            <a:r>
              <a:rPr lang="en-GB" dirty="0" err="1">
                <a:latin typeface="D-DIN"/>
              </a:rPr>
              <a:t>δι</a:t>
            </a:r>
            <a:r>
              <a:rPr lang="en-GB" dirty="0">
                <a:latin typeface="D-DIN"/>
              </a:rPr>
              <a:t>α</a:t>
            </a:r>
            <a:r>
              <a:rPr lang="en-GB" dirty="0" err="1">
                <a:latin typeface="D-DIN"/>
              </a:rPr>
              <a:t>τηρήστε</a:t>
            </a:r>
            <a:r>
              <a:rPr lang="en-GB" dirty="0">
                <a:latin typeface="D-DIN"/>
              </a:rPr>
              <a:t> </a:t>
            </a:r>
            <a:r>
              <a:rPr lang="en-GB" dirty="0" err="1">
                <a:latin typeface="D-DIN"/>
              </a:rPr>
              <a:t>τη</a:t>
            </a:r>
            <a:r>
              <a:rPr lang="en-GB" dirty="0">
                <a:latin typeface="D-DIN"/>
              </a:rPr>
              <a:t> </a:t>
            </a:r>
            <a:r>
              <a:rPr lang="en-GB" dirty="0" err="1">
                <a:latin typeface="D-DIN"/>
              </a:rPr>
              <a:t>διάρκει</a:t>
            </a:r>
            <a:r>
              <a:rPr lang="en-GB" dirty="0">
                <a:latin typeface="D-DIN"/>
              </a:rPr>
              <a:t>α </a:t>
            </a:r>
            <a:r>
              <a:rPr lang="en-GB" dirty="0" err="1">
                <a:latin typeface="D-DIN"/>
              </a:rPr>
              <a:t>της</a:t>
            </a:r>
            <a:r>
              <a:rPr lang="en-GB" dirty="0">
                <a:latin typeface="D-DIN"/>
              </a:rPr>
              <a:t> </a:t>
            </a:r>
            <a:r>
              <a:rPr lang="en-GB" dirty="0" err="1">
                <a:latin typeface="D-DIN"/>
              </a:rPr>
              <a:t>έρευν</a:t>
            </a:r>
            <a:r>
              <a:rPr lang="en-GB" dirty="0">
                <a:latin typeface="D-DIN"/>
              </a:rPr>
              <a:t>ας </a:t>
            </a:r>
            <a:r>
              <a:rPr lang="en-GB" dirty="0" err="1">
                <a:latin typeface="D-DIN"/>
              </a:rPr>
              <a:t>δι</a:t>
            </a:r>
            <a:r>
              <a:rPr lang="en-GB" dirty="0">
                <a:latin typeface="D-DIN"/>
              </a:rPr>
              <a:t>α</a:t>
            </a:r>
            <a:r>
              <a:rPr lang="en-GB" dirty="0" err="1">
                <a:latin typeface="D-DIN"/>
              </a:rPr>
              <a:t>χειρίσιμη</a:t>
            </a:r>
            <a:r>
              <a:rPr lang="en-GB" dirty="0">
                <a:latin typeface="D-DIN"/>
              </a:rPr>
              <a:t> </a:t>
            </a:r>
            <a:r>
              <a:rPr lang="en-GB" dirty="0" err="1">
                <a:latin typeface="D-DIN"/>
              </a:rPr>
              <a:t>γι</a:t>
            </a:r>
            <a:r>
              <a:rPr lang="en-GB" dirty="0">
                <a:latin typeface="D-DIN"/>
              </a:rPr>
              <a:t>α να </a:t>
            </a:r>
            <a:r>
              <a:rPr lang="en-GB" dirty="0" err="1">
                <a:latin typeface="D-DIN"/>
              </a:rPr>
              <a:t>ενθ</a:t>
            </a:r>
            <a:r>
              <a:rPr lang="en-GB" dirty="0">
                <a:latin typeface="D-DIN"/>
              </a:rPr>
              <a:t>α</a:t>
            </a:r>
            <a:r>
              <a:rPr lang="en-GB" dirty="0" err="1">
                <a:latin typeface="D-DIN"/>
              </a:rPr>
              <a:t>ρρύνετε</a:t>
            </a:r>
            <a:r>
              <a:rPr lang="en-GB" dirty="0">
                <a:latin typeface="D-DIN"/>
              </a:rPr>
              <a:t> </a:t>
            </a:r>
            <a:r>
              <a:rPr lang="en-GB" dirty="0" err="1">
                <a:latin typeface="D-DIN"/>
              </a:rPr>
              <a:t>τη</a:t>
            </a:r>
            <a:r>
              <a:rPr lang="en-GB" dirty="0">
                <a:latin typeface="D-DIN"/>
              </a:rPr>
              <a:t> </a:t>
            </a:r>
            <a:r>
              <a:rPr lang="en-GB" dirty="0" err="1">
                <a:latin typeface="D-DIN"/>
              </a:rPr>
              <a:t>συμ</a:t>
            </a:r>
            <a:r>
              <a:rPr lang="en-GB" dirty="0">
                <a:latin typeface="D-DIN"/>
              </a:rPr>
              <a:t>π</a:t>
            </a:r>
            <a:r>
              <a:rPr lang="en-GB" dirty="0" err="1">
                <a:latin typeface="D-DIN"/>
              </a:rPr>
              <a:t>λήρωση</a:t>
            </a:r>
            <a:r>
              <a:rPr lang="en-GB" dirty="0">
                <a:latin typeface="D-DIN"/>
              </a:rPr>
              <a:t> και </a:t>
            </a:r>
            <a:r>
              <a:rPr lang="en-GB" dirty="0" err="1">
                <a:latin typeface="D-DIN"/>
              </a:rPr>
              <a:t>το</a:t>
            </a:r>
            <a:r>
              <a:rPr lang="en-GB" dirty="0">
                <a:latin typeface="D-DIN"/>
              </a:rPr>
              <a:t> </a:t>
            </a:r>
            <a:r>
              <a:rPr lang="en-GB" dirty="0" err="1">
                <a:latin typeface="D-DIN"/>
              </a:rPr>
              <a:t>υψηλό</a:t>
            </a:r>
            <a:r>
              <a:rPr lang="en-GB" dirty="0">
                <a:latin typeface="D-DIN"/>
              </a:rPr>
              <a:t> π</a:t>
            </a:r>
            <a:r>
              <a:rPr lang="en-GB" dirty="0" err="1">
                <a:latin typeface="D-DIN"/>
              </a:rPr>
              <a:t>οσοστό</a:t>
            </a:r>
            <a:r>
              <a:rPr lang="en-GB" dirty="0">
                <a:latin typeface="D-DIN"/>
              </a:rPr>
              <a:t> α</a:t>
            </a:r>
            <a:r>
              <a:rPr lang="en-GB" dirty="0" err="1">
                <a:latin typeface="D-DIN"/>
              </a:rPr>
              <a:t>ντ</a:t>
            </a:r>
            <a:r>
              <a:rPr lang="en-GB" dirty="0">
                <a:latin typeface="D-DIN"/>
              </a:rPr>
              <a:t>απ</a:t>
            </a:r>
            <a:r>
              <a:rPr lang="en-GB" dirty="0" err="1">
                <a:latin typeface="D-DIN"/>
              </a:rPr>
              <a:t>όκρισης</a:t>
            </a:r>
            <a:r>
              <a:rPr lang="en-GB" dirty="0">
                <a:latin typeface="D-DIN"/>
              </a:rPr>
              <a:t>. </a:t>
            </a:r>
            <a:endParaRPr lang="en-GB" dirty="0"/>
          </a:p>
          <a:p>
            <a:pPr marL="171450" indent="-171450" algn="just">
              <a:buFont typeface="Arial"/>
              <a:buChar char="•"/>
            </a:pPr>
            <a:r>
              <a:rPr lang="en-GB" dirty="0" err="1">
                <a:latin typeface="D-DIN"/>
              </a:rPr>
              <a:t>Συλλέξτε</a:t>
            </a:r>
            <a:r>
              <a:rPr lang="en-GB" dirty="0">
                <a:latin typeface="D-DIN"/>
              </a:rPr>
              <a:t> </a:t>
            </a:r>
            <a:r>
              <a:rPr lang="en-GB" dirty="0" err="1">
                <a:latin typeface="D-DIN"/>
              </a:rPr>
              <a:t>μόνο</a:t>
            </a:r>
            <a:r>
              <a:rPr lang="en-GB" dirty="0">
                <a:latin typeface="D-DIN"/>
              </a:rPr>
              <a:t> τα </a:t>
            </a:r>
            <a:r>
              <a:rPr lang="en-GB" dirty="0" err="1">
                <a:latin typeface="D-DIN"/>
              </a:rPr>
              <a:t>δεδομέν</a:t>
            </a:r>
            <a:r>
              <a:rPr lang="en-GB" dirty="0">
                <a:latin typeface="D-DIN"/>
              </a:rPr>
              <a:t>α π</a:t>
            </a:r>
            <a:r>
              <a:rPr lang="en-GB" dirty="0" err="1">
                <a:latin typeface="D-DIN"/>
              </a:rPr>
              <a:t>ου</a:t>
            </a:r>
            <a:r>
              <a:rPr lang="en-GB" dirty="0">
                <a:latin typeface="D-DIN"/>
              </a:rPr>
              <a:t> </a:t>
            </a:r>
            <a:r>
              <a:rPr lang="en-GB" dirty="0" err="1">
                <a:latin typeface="D-DIN"/>
              </a:rPr>
              <a:t>σκο</a:t>
            </a:r>
            <a:r>
              <a:rPr lang="en-GB" dirty="0">
                <a:latin typeface="D-DIN"/>
              </a:rPr>
              <a:t>π</a:t>
            </a:r>
            <a:r>
              <a:rPr lang="en-GB" dirty="0" err="1">
                <a:latin typeface="D-DIN"/>
              </a:rPr>
              <a:t>εύετε</a:t>
            </a:r>
            <a:r>
              <a:rPr lang="en-GB" dirty="0">
                <a:latin typeface="D-DIN"/>
              </a:rPr>
              <a:t> να ανα</a:t>
            </a:r>
            <a:r>
              <a:rPr lang="en-GB" dirty="0" err="1">
                <a:latin typeface="D-DIN"/>
              </a:rPr>
              <a:t>λύσετε</a:t>
            </a:r>
            <a:r>
              <a:rPr lang="en-GB" dirty="0">
                <a:latin typeface="D-DIN"/>
              </a:rPr>
              <a:t>, επ</a:t>
            </a:r>
            <a:r>
              <a:rPr lang="en-GB" dirty="0" err="1">
                <a:latin typeface="D-DIN"/>
              </a:rPr>
              <a:t>ομένως</a:t>
            </a:r>
            <a:r>
              <a:rPr lang="en-GB" dirty="0">
                <a:latin typeface="D-DIN"/>
              </a:rPr>
              <a:t> να </a:t>
            </a:r>
            <a:r>
              <a:rPr lang="en-GB" dirty="0" err="1">
                <a:latin typeface="D-DIN"/>
              </a:rPr>
              <a:t>είστε</a:t>
            </a:r>
            <a:r>
              <a:rPr lang="en-GB" dirty="0">
                <a:latin typeface="D-DIN"/>
              </a:rPr>
              <a:t> </a:t>
            </a:r>
            <a:r>
              <a:rPr lang="en-GB" dirty="0" err="1">
                <a:latin typeface="D-DIN"/>
              </a:rPr>
              <a:t>κριτικά</a:t>
            </a:r>
            <a:r>
              <a:rPr lang="en-GB" dirty="0">
                <a:latin typeface="D-DIN"/>
              </a:rPr>
              <a:t> </a:t>
            </a:r>
            <a:r>
              <a:rPr lang="en-GB" dirty="0" err="1">
                <a:latin typeface="D-DIN"/>
              </a:rPr>
              <a:t>σκε</a:t>
            </a:r>
            <a:r>
              <a:rPr lang="en-GB" dirty="0">
                <a:latin typeface="D-DIN"/>
              </a:rPr>
              <a:t>π</a:t>
            </a:r>
            <a:r>
              <a:rPr lang="en-GB" dirty="0" err="1">
                <a:latin typeface="D-DIN"/>
              </a:rPr>
              <a:t>τόμενοι</a:t>
            </a:r>
            <a:r>
              <a:rPr lang="en-GB" dirty="0">
                <a:latin typeface="D-DIN"/>
              </a:rPr>
              <a:t> </a:t>
            </a:r>
            <a:r>
              <a:rPr lang="en-GB" dirty="0" err="1">
                <a:latin typeface="D-DIN"/>
              </a:rPr>
              <a:t>ότ</a:t>
            </a:r>
            <a:r>
              <a:rPr lang="en-GB" dirty="0">
                <a:latin typeface="D-DIN"/>
              </a:rPr>
              <a:t>αν επ</a:t>
            </a:r>
            <a:r>
              <a:rPr lang="en-GB" dirty="0" err="1">
                <a:latin typeface="D-DIN"/>
              </a:rPr>
              <a:t>ιλέγετε</a:t>
            </a:r>
            <a:r>
              <a:rPr lang="en-GB" dirty="0">
                <a:latin typeface="D-DIN"/>
              </a:rPr>
              <a:t> </a:t>
            </a:r>
            <a:r>
              <a:rPr lang="en-GB" dirty="0" err="1">
                <a:latin typeface="D-DIN"/>
              </a:rPr>
              <a:t>ερωτήσεις</a:t>
            </a:r>
            <a:r>
              <a:rPr lang="en-GB" dirty="0">
                <a:latin typeface="D-DIN"/>
              </a:rPr>
              <a:t> </a:t>
            </a:r>
            <a:r>
              <a:rPr lang="en-GB" dirty="0" err="1">
                <a:latin typeface="D-DIN"/>
              </a:rPr>
              <a:t>με</a:t>
            </a:r>
            <a:r>
              <a:rPr lang="en-GB" dirty="0">
                <a:latin typeface="D-DIN"/>
              </a:rPr>
              <a:t> α</a:t>
            </a:r>
            <a:r>
              <a:rPr lang="en-GB" dirty="0" err="1">
                <a:latin typeface="D-DIN"/>
              </a:rPr>
              <a:t>νοικτές</a:t>
            </a:r>
            <a:r>
              <a:rPr lang="en-GB" dirty="0">
                <a:latin typeface="D-DIN"/>
              </a:rPr>
              <a:t> απα</a:t>
            </a:r>
            <a:r>
              <a:rPr lang="en-GB" dirty="0" err="1">
                <a:latin typeface="D-DIN"/>
              </a:rPr>
              <a:t>ντήσεις</a:t>
            </a:r>
            <a:r>
              <a:rPr lang="en-GB" dirty="0">
                <a:latin typeface="D-DIN"/>
              </a:rPr>
              <a:t>! </a:t>
            </a:r>
            <a:endParaRPr lang="en-GB" dirty="0"/>
          </a:p>
          <a:p>
            <a:pPr marL="171450" indent="-171450" algn="just">
              <a:buFont typeface="Arial"/>
              <a:buChar char="•"/>
            </a:pPr>
            <a:r>
              <a:rPr lang="en-GB" dirty="0" err="1">
                <a:latin typeface="D-DIN"/>
              </a:rPr>
              <a:t>Θυμηθείτε</a:t>
            </a:r>
            <a:r>
              <a:rPr lang="en-GB" dirty="0">
                <a:latin typeface="D-DIN"/>
              </a:rPr>
              <a:t> να </a:t>
            </a:r>
            <a:r>
              <a:rPr lang="en-GB" dirty="0" err="1">
                <a:latin typeface="D-DIN"/>
              </a:rPr>
              <a:t>χρησιμο</a:t>
            </a:r>
            <a:r>
              <a:rPr lang="en-GB" dirty="0">
                <a:latin typeface="D-DIN"/>
              </a:rPr>
              <a:t>π</a:t>
            </a:r>
            <a:r>
              <a:rPr lang="en-GB" dirty="0" err="1">
                <a:latin typeface="D-DIN"/>
              </a:rPr>
              <a:t>οιείτε</a:t>
            </a:r>
            <a:r>
              <a:rPr lang="en-GB" dirty="0">
                <a:latin typeface="D-DIN"/>
              </a:rPr>
              <a:t> σα</a:t>
            </a:r>
            <a:r>
              <a:rPr lang="en-GB" dirty="0" err="1">
                <a:latin typeface="D-DIN"/>
              </a:rPr>
              <a:t>φείς</a:t>
            </a:r>
            <a:r>
              <a:rPr lang="en-GB" dirty="0">
                <a:latin typeface="D-DIN"/>
              </a:rPr>
              <a:t> </a:t>
            </a:r>
            <a:r>
              <a:rPr lang="en-GB" dirty="0" err="1">
                <a:latin typeface="D-DIN"/>
              </a:rPr>
              <a:t>ορισμούς</a:t>
            </a:r>
            <a:r>
              <a:rPr lang="en-GB" dirty="0">
                <a:latin typeface="D-DIN"/>
              </a:rPr>
              <a:t> </a:t>
            </a:r>
            <a:r>
              <a:rPr lang="en-GB" dirty="0" err="1">
                <a:latin typeface="D-DIN"/>
              </a:rPr>
              <a:t>γι</a:t>
            </a:r>
            <a:r>
              <a:rPr lang="en-GB" dirty="0">
                <a:latin typeface="D-DIN"/>
              </a:rPr>
              <a:t>α </a:t>
            </a:r>
            <a:r>
              <a:rPr lang="en-GB" dirty="0" err="1">
                <a:latin typeface="D-DIN"/>
              </a:rPr>
              <a:t>τους</a:t>
            </a:r>
            <a:r>
              <a:rPr lang="en-GB" dirty="0">
                <a:latin typeface="D-DIN"/>
              </a:rPr>
              <a:t> </a:t>
            </a:r>
            <a:r>
              <a:rPr lang="en-GB" dirty="0" err="1">
                <a:latin typeface="D-DIN"/>
              </a:rPr>
              <a:t>όρους</a:t>
            </a:r>
            <a:r>
              <a:rPr lang="en-GB" dirty="0">
                <a:latin typeface="D-DIN"/>
              </a:rPr>
              <a:t> π</a:t>
            </a:r>
            <a:r>
              <a:rPr lang="en-GB" dirty="0" err="1">
                <a:latin typeface="D-DIN"/>
              </a:rPr>
              <a:t>ου</a:t>
            </a:r>
            <a:r>
              <a:rPr lang="en-GB" dirty="0">
                <a:latin typeface="D-DIN"/>
              </a:rPr>
              <a:t> </a:t>
            </a:r>
            <a:r>
              <a:rPr lang="en-GB" dirty="0" err="1">
                <a:latin typeface="D-DIN"/>
              </a:rPr>
              <a:t>χρησιμο</a:t>
            </a:r>
            <a:r>
              <a:rPr lang="en-GB" dirty="0">
                <a:latin typeface="D-DIN"/>
              </a:rPr>
              <a:t>π</a:t>
            </a:r>
            <a:r>
              <a:rPr lang="en-GB" dirty="0" err="1">
                <a:latin typeface="D-DIN"/>
              </a:rPr>
              <a:t>οιείτε</a:t>
            </a:r>
            <a:r>
              <a:rPr lang="en-GB" dirty="0">
                <a:latin typeface="D-DIN"/>
              </a:rPr>
              <a:t>, </a:t>
            </a:r>
            <a:r>
              <a:rPr lang="en-GB" dirty="0" err="1">
                <a:latin typeface="D-DIN"/>
              </a:rPr>
              <a:t>γι</a:t>
            </a:r>
            <a:r>
              <a:rPr lang="en-GB" dirty="0">
                <a:latin typeface="D-DIN"/>
              </a:rPr>
              <a:t>α πα</a:t>
            </a:r>
            <a:r>
              <a:rPr lang="en-GB" dirty="0" err="1">
                <a:latin typeface="D-DIN"/>
              </a:rPr>
              <a:t>ράδειγμ</a:t>
            </a:r>
            <a:r>
              <a:rPr lang="en-GB" dirty="0">
                <a:latin typeface="D-DIN"/>
              </a:rPr>
              <a:t>α, </a:t>
            </a:r>
            <a:r>
              <a:rPr lang="en-GB" dirty="0" err="1">
                <a:latin typeface="D-DIN"/>
              </a:rPr>
              <a:t>ότ</a:t>
            </a:r>
            <a:r>
              <a:rPr lang="en-GB" dirty="0">
                <a:latin typeface="D-DIN"/>
              </a:rPr>
              <a:t>αν </a:t>
            </a:r>
            <a:r>
              <a:rPr lang="en-GB" dirty="0" err="1">
                <a:latin typeface="D-DIN"/>
              </a:rPr>
              <a:t>χρησιμο</a:t>
            </a:r>
            <a:r>
              <a:rPr lang="en-GB" dirty="0">
                <a:latin typeface="D-DIN"/>
              </a:rPr>
              <a:t>π</a:t>
            </a:r>
            <a:r>
              <a:rPr lang="en-GB" dirty="0" err="1">
                <a:latin typeface="D-DIN"/>
              </a:rPr>
              <a:t>οιείτε</a:t>
            </a:r>
            <a:r>
              <a:rPr lang="en-GB" dirty="0">
                <a:latin typeface="D-DIN"/>
              </a:rPr>
              <a:t> </a:t>
            </a:r>
            <a:r>
              <a:rPr lang="en-GB" dirty="0" err="1">
                <a:latin typeface="D-DIN"/>
              </a:rPr>
              <a:t>φράσεις</a:t>
            </a:r>
            <a:r>
              <a:rPr lang="en-GB" dirty="0">
                <a:latin typeface="D-DIN"/>
              </a:rPr>
              <a:t> «</a:t>
            </a:r>
            <a:r>
              <a:rPr lang="en-GB" dirty="0" err="1">
                <a:latin typeface="D-DIN"/>
              </a:rPr>
              <a:t>εκτός</a:t>
            </a:r>
            <a:r>
              <a:rPr lang="en-GB" dirty="0">
                <a:latin typeface="D-DIN"/>
              </a:rPr>
              <a:t> και </a:t>
            </a:r>
            <a:r>
              <a:rPr lang="en-GB" dirty="0" err="1">
                <a:latin typeface="D-DIN"/>
              </a:rPr>
              <a:t>εντός</a:t>
            </a:r>
            <a:r>
              <a:rPr lang="en-GB" dirty="0">
                <a:latin typeface="D-DIN"/>
              </a:rPr>
              <a:t> </a:t>
            </a:r>
            <a:r>
              <a:rPr lang="en-GB" dirty="0" err="1">
                <a:latin typeface="D-DIN"/>
              </a:rPr>
              <a:t>της</a:t>
            </a:r>
            <a:r>
              <a:rPr lang="en-GB" dirty="0">
                <a:latin typeface="D-DIN"/>
              </a:rPr>
              <a:t> πα</a:t>
            </a:r>
            <a:r>
              <a:rPr lang="en-GB" dirty="0" err="1">
                <a:latin typeface="D-DIN"/>
              </a:rPr>
              <a:t>νε</a:t>
            </a:r>
            <a:r>
              <a:rPr lang="en-GB" dirty="0">
                <a:latin typeface="D-DIN"/>
              </a:rPr>
              <a:t>π</a:t>
            </a:r>
            <a:r>
              <a:rPr lang="en-GB" dirty="0" err="1">
                <a:latin typeface="D-DIN"/>
              </a:rPr>
              <a:t>ιστημιού</a:t>
            </a:r>
            <a:r>
              <a:rPr lang="en-GB" dirty="0">
                <a:latin typeface="D-DIN"/>
              </a:rPr>
              <a:t>π</a:t>
            </a:r>
            <a:r>
              <a:rPr lang="en-GB" dirty="0" err="1">
                <a:latin typeface="D-DIN"/>
              </a:rPr>
              <a:t>ολης</a:t>
            </a:r>
            <a:r>
              <a:rPr lang="en-GB" dirty="0">
                <a:latin typeface="D-DIN"/>
              </a:rPr>
              <a:t>» βεβα</a:t>
            </a:r>
            <a:r>
              <a:rPr lang="en-GB" dirty="0" err="1">
                <a:latin typeface="D-DIN"/>
              </a:rPr>
              <a:t>ιωθείτε</a:t>
            </a:r>
            <a:r>
              <a:rPr lang="en-GB" dirty="0">
                <a:latin typeface="D-DIN"/>
              </a:rPr>
              <a:t> </a:t>
            </a:r>
            <a:r>
              <a:rPr lang="en-GB" dirty="0" err="1">
                <a:latin typeface="D-DIN"/>
              </a:rPr>
              <a:t>ότι</a:t>
            </a:r>
            <a:r>
              <a:rPr lang="en-GB" dirty="0">
                <a:latin typeface="D-DIN"/>
              </a:rPr>
              <a:t> πα</a:t>
            </a:r>
            <a:r>
              <a:rPr lang="en-GB" dirty="0" err="1">
                <a:latin typeface="D-DIN"/>
              </a:rPr>
              <a:t>ρέχετε</a:t>
            </a:r>
            <a:r>
              <a:rPr lang="en-GB" dirty="0">
                <a:latin typeface="D-DIN"/>
              </a:rPr>
              <a:t> σα</a:t>
            </a:r>
            <a:r>
              <a:rPr lang="en-GB" dirty="0" err="1">
                <a:latin typeface="D-DIN"/>
              </a:rPr>
              <a:t>φείς</a:t>
            </a:r>
            <a:r>
              <a:rPr lang="en-GB" dirty="0">
                <a:latin typeface="D-DIN"/>
              </a:rPr>
              <a:t> </a:t>
            </a:r>
            <a:r>
              <a:rPr lang="en-GB" dirty="0" err="1">
                <a:latin typeface="D-DIN"/>
              </a:rPr>
              <a:t>ορισμούς</a:t>
            </a:r>
            <a:r>
              <a:rPr lang="en-GB" dirty="0">
                <a:latin typeface="D-DIN"/>
              </a:rPr>
              <a:t> </a:t>
            </a:r>
            <a:r>
              <a:rPr lang="en-GB" dirty="0" err="1">
                <a:latin typeface="D-DIN"/>
              </a:rPr>
              <a:t>της</a:t>
            </a:r>
            <a:r>
              <a:rPr lang="en-GB" dirty="0">
                <a:latin typeface="D-DIN"/>
              </a:rPr>
              <a:t> </a:t>
            </a:r>
            <a:r>
              <a:rPr lang="en-GB" dirty="0" err="1">
                <a:latin typeface="D-DIN"/>
              </a:rPr>
              <a:t>εν</a:t>
            </a:r>
            <a:r>
              <a:rPr lang="en-GB" dirty="0">
                <a:latin typeface="D-DIN"/>
              </a:rPr>
              <a:t> </a:t>
            </a:r>
            <a:r>
              <a:rPr lang="en-GB" dirty="0" err="1">
                <a:latin typeface="D-DIN"/>
              </a:rPr>
              <a:t>λόγω</a:t>
            </a:r>
            <a:r>
              <a:rPr lang="en-GB" dirty="0">
                <a:latin typeface="D-DIN"/>
              </a:rPr>
              <a:t> </a:t>
            </a:r>
            <a:r>
              <a:rPr lang="en-GB" dirty="0" err="1">
                <a:latin typeface="D-DIN"/>
              </a:rPr>
              <a:t>ορολογί</a:t>
            </a:r>
            <a:r>
              <a:rPr lang="en-GB" dirty="0">
                <a:latin typeface="D-DIN"/>
              </a:rPr>
              <a:t>ας. </a:t>
            </a:r>
            <a:r>
              <a:rPr lang="en-GB" dirty="0" err="1">
                <a:latin typeface="D-DIN"/>
              </a:rPr>
              <a:t>Είν</a:t>
            </a:r>
            <a:r>
              <a:rPr lang="en-GB" dirty="0">
                <a:latin typeface="D-DIN"/>
              </a:rPr>
              <a:t>αι </a:t>
            </a:r>
            <a:r>
              <a:rPr lang="en-GB" dirty="0" err="1">
                <a:latin typeface="D-DIN"/>
              </a:rPr>
              <a:t>σημ</a:t>
            </a:r>
            <a:r>
              <a:rPr lang="en-GB" dirty="0">
                <a:latin typeface="D-DIN"/>
              </a:rPr>
              <a:t>α</a:t>
            </a:r>
            <a:r>
              <a:rPr lang="en-GB" dirty="0" err="1">
                <a:latin typeface="D-DIN"/>
              </a:rPr>
              <a:t>ντικό</a:t>
            </a:r>
            <a:r>
              <a:rPr lang="en-GB" dirty="0">
                <a:latin typeface="D-DIN"/>
              </a:rPr>
              <a:t>, </a:t>
            </a:r>
            <a:r>
              <a:rPr lang="en-GB" dirty="0" err="1">
                <a:latin typeface="D-DIN"/>
              </a:rPr>
              <a:t>ότ</a:t>
            </a:r>
            <a:r>
              <a:rPr lang="en-GB" dirty="0">
                <a:latin typeface="D-DIN"/>
              </a:rPr>
              <a:t>αν π</a:t>
            </a:r>
            <a:r>
              <a:rPr lang="en-GB" dirty="0" err="1">
                <a:latin typeface="D-DIN"/>
              </a:rPr>
              <a:t>εριγράφετε</a:t>
            </a:r>
            <a:r>
              <a:rPr lang="en-GB" dirty="0">
                <a:latin typeface="D-DIN"/>
              </a:rPr>
              <a:t> </a:t>
            </a:r>
            <a:r>
              <a:rPr lang="en-GB" dirty="0" err="1">
                <a:latin typeface="D-DIN"/>
              </a:rPr>
              <a:t>τις</a:t>
            </a:r>
            <a:r>
              <a:rPr lang="en-GB" dirty="0">
                <a:latin typeface="D-DIN"/>
              </a:rPr>
              <a:t> </a:t>
            </a:r>
            <a:r>
              <a:rPr lang="en-GB" dirty="0" err="1">
                <a:latin typeface="D-DIN"/>
              </a:rPr>
              <a:t>διάφορες</a:t>
            </a:r>
            <a:r>
              <a:rPr lang="en-GB" dirty="0">
                <a:latin typeface="D-DIN"/>
              </a:rPr>
              <a:t> </a:t>
            </a:r>
            <a:r>
              <a:rPr lang="en-GB" dirty="0" err="1">
                <a:latin typeface="D-DIN"/>
              </a:rPr>
              <a:t>μορφές</a:t>
            </a:r>
            <a:r>
              <a:rPr lang="en-GB" dirty="0">
                <a:latin typeface="D-DIN"/>
              </a:rPr>
              <a:t> </a:t>
            </a:r>
            <a:r>
              <a:rPr lang="en-GB" dirty="0" err="1">
                <a:latin typeface="D-DIN"/>
              </a:rPr>
              <a:t>έμφυλης</a:t>
            </a:r>
            <a:r>
              <a:rPr lang="en-GB" dirty="0">
                <a:latin typeface="D-DIN"/>
              </a:rPr>
              <a:t> βίας, να π</a:t>
            </a:r>
            <a:r>
              <a:rPr lang="en-GB" dirty="0" err="1">
                <a:latin typeface="D-DIN"/>
              </a:rPr>
              <a:t>εριγράφετε</a:t>
            </a:r>
            <a:r>
              <a:rPr lang="en-GB" dirty="0">
                <a:latin typeface="D-DIN"/>
              </a:rPr>
              <a:t> </a:t>
            </a:r>
            <a:r>
              <a:rPr lang="en-GB" dirty="0" err="1">
                <a:latin typeface="D-DIN"/>
              </a:rPr>
              <a:t>συγκεκριμένες</a:t>
            </a:r>
            <a:r>
              <a:rPr lang="en-GB" dirty="0">
                <a:latin typeface="D-DIN"/>
              </a:rPr>
              <a:t> κατα</a:t>
            </a:r>
            <a:r>
              <a:rPr lang="en-GB" dirty="0" err="1">
                <a:latin typeface="D-DIN"/>
              </a:rPr>
              <a:t>στάσεις</a:t>
            </a:r>
            <a:r>
              <a:rPr lang="en-GB" dirty="0">
                <a:latin typeface="D-DIN"/>
              </a:rPr>
              <a:t> α</a:t>
            </a:r>
            <a:r>
              <a:rPr lang="en-GB" dirty="0" err="1">
                <a:latin typeface="D-DIN"/>
              </a:rPr>
              <a:t>ντί</a:t>
            </a:r>
            <a:r>
              <a:rPr lang="en-GB" dirty="0">
                <a:latin typeface="D-DIN"/>
              </a:rPr>
              <a:t> να </a:t>
            </a:r>
            <a:r>
              <a:rPr lang="en-GB" dirty="0" err="1">
                <a:latin typeface="D-DIN"/>
              </a:rPr>
              <a:t>χρησιμο</a:t>
            </a:r>
            <a:r>
              <a:rPr lang="en-GB" dirty="0">
                <a:latin typeface="D-DIN"/>
              </a:rPr>
              <a:t>π</a:t>
            </a:r>
            <a:r>
              <a:rPr lang="en-GB" dirty="0" err="1">
                <a:latin typeface="D-DIN"/>
              </a:rPr>
              <a:t>οιείτε</a:t>
            </a:r>
            <a:r>
              <a:rPr lang="en-GB" dirty="0">
                <a:latin typeface="D-DIN"/>
              </a:rPr>
              <a:t> </a:t>
            </a:r>
            <a:r>
              <a:rPr lang="en-GB" dirty="0" err="1">
                <a:latin typeface="D-DIN"/>
              </a:rPr>
              <a:t>έν</a:t>
            </a:r>
            <a:r>
              <a:rPr lang="en-GB" dirty="0">
                <a:latin typeface="D-DIN"/>
              </a:rPr>
              <a:t>αν </a:t>
            </a:r>
            <a:r>
              <a:rPr lang="en-GB" dirty="0" err="1">
                <a:latin typeface="D-DIN"/>
              </a:rPr>
              <a:t>συγκεκριμένο</a:t>
            </a:r>
            <a:r>
              <a:rPr lang="en-GB" dirty="0">
                <a:latin typeface="D-DIN"/>
              </a:rPr>
              <a:t> </a:t>
            </a:r>
            <a:r>
              <a:rPr lang="en-GB" dirty="0" err="1">
                <a:latin typeface="D-DIN"/>
              </a:rPr>
              <a:t>όρο</a:t>
            </a:r>
            <a:r>
              <a:rPr lang="en-GB" dirty="0">
                <a:latin typeface="D-DIN"/>
              </a:rPr>
              <a:t>, όπ</a:t>
            </a:r>
            <a:r>
              <a:rPr lang="en-GB" dirty="0" err="1">
                <a:latin typeface="D-DIN"/>
              </a:rPr>
              <a:t>ως</a:t>
            </a:r>
            <a:r>
              <a:rPr lang="en-GB" dirty="0">
                <a:latin typeface="D-DIN"/>
              </a:rPr>
              <a:t> βια</a:t>
            </a:r>
            <a:r>
              <a:rPr lang="en-GB" dirty="0" err="1">
                <a:latin typeface="D-DIN"/>
              </a:rPr>
              <a:t>σμός</a:t>
            </a:r>
            <a:r>
              <a:rPr lang="en-GB" dirty="0">
                <a:latin typeface="D-DIN"/>
              </a:rPr>
              <a:t> ή </a:t>
            </a:r>
            <a:r>
              <a:rPr lang="en-GB" dirty="0" err="1">
                <a:latin typeface="D-DIN"/>
              </a:rPr>
              <a:t>σεξου</a:t>
            </a:r>
            <a:r>
              <a:rPr lang="en-GB" dirty="0">
                <a:latin typeface="D-DIN"/>
              </a:rPr>
              <a:t>α</a:t>
            </a:r>
            <a:r>
              <a:rPr lang="en-GB" dirty="0" err="1">
                <a:latin typeface="D-DIN"/>
              </a:rPr>
              <a:t>λική</a:t>
            </a:r>
            <a:r>
              <a:rPr lang="en-GB" dirty="0">
                <a:latin typeface="D-DIN"/>
              </a:rPr>
              <a:t> πα</a:t>
            </a:r>
            <a:r>
              <a:rPr lang="en-GB" dirty="0" err="1">
                <a:latin typeface="D-DIN"/>
              </a:rPr>
              <a:t>ρενόχληση</a:t>
            </a:r>
            <a:r>
              <a:rPr lang="en-GB" dirty="0">
                <a:latin typeface="D-DIN"/>
              </a:rPr>
              <a:t>. </a:t>
            </a:r>
            <a:r>
              <a:rPr lang="en-GB" dirty="0" err="1">
                <a:latin typeface="D-DIN"/>
              </a:rPr>
              <a:t>Πολλοί</a:t>
            </a:r>
            <a:r>
              <a:rPr lang="en-GB" dirty="0">
                <a:latin typeface="D-DIN"/>
              </a:rPr>
              <a:t> </a:t>
            </a:r>
            <a:r>
              <a:rPr lang="en-GB" dirty="0" err="1">
                <a:latin typeface="D-DIN"/>
              </a:rPr>
              <a:t>άνθρω</a:t>
            </a:r>
            <a:r>
              <a:rPr lang="en-GB" dirty="0">
                <a:latin typeface="D-DIN"/>
              </a:rPr>
              <a:t>π</a:t>
            </a:r>
            <a:r>
              <a:rPr lang="en-GB" dirty="0" err="1">
                <a:latin typeface="D-DIN"/>
              </a:rPr>
              <a:t>οι</a:t>
            </a:r>
            <a:r>
              <a:rPr lang="en-GB" dirty="0">
                <a:latin typeface="D-DIN"/>
              </a:rPr>
              <a:t> π</a:t>
            </a:r>
            <a:r>
              <a:rPr lang="en-GB" dirty="0" err="1">
                <a:latin typeface="D-DIN"/>
              </a:rPr>
              <a:t>ου</a:t>
            </a:r>
            <a:r>
              <a:rPr lang="en-GB" dirty="0">
                <a:latin typeface="D-DIN"/>
              </a:rPr>
              <a:t> β</a:t>
            </a:r>
            <a:r>
              <a:rPr lang="en-GB" dirty="0" err="1">
                <a:latin typeface="D-DIN"/>
              </a:rPr>
              <a:t>ιώνουν</a:t>
            </a:r>
            <a:r>
              <a:rPr lang="en-GB" dirty="0">
                <a:latin typeface="D-DIN"/>
              </a:rPr>
              <a:t> βια</a:t>
            </a:r>
            <a:r>
              <a:rPr lang="en-GB" dirty="0" err="1">
                <a:latin typeface="D-DIN"/>
              </a:rPr>
              <a:t>σμό</a:t>
            </a:r>
            <a:r>
              <a:rPr lang="en-GB" dirty="0">
                <a:latin typeface="D-DIN"/>
              </a:rPr>
              <a:t> ή </a:t>
            </a:r>
            <a:r>
              <a:rPr lang="en-GB" dirty="0" err="1">
                <a:latin typeface="D-DIN"/>
              </a:rPr>
              <a:t>σεξου</a:t>
            </a:r>
            <a:r>
              <a:rPr lang="en-GB" dirty="0">
                <a:latin typeface="D-DIN"/>
              </a:rPr>
              <a:t>α</a:t>
            </a:r>
            <a:r>
              <a:rPr lang="en-GB" dirty="0" err="1">
                <a:latin typeface="D-DIN"/>
              </a:rPr>
              <a:t>λική</a:t>
            </a:r>
            <a:r>
              <a:rPr lang="en-GB" dirty="0">
                <a:latin typeface="D-DIN"/>
              </a:rPr>
              <a:t> πα</a:t>
            </a:r>
            <a:r>
              <a:rPr lang="en-GB" dirty="0" err="1">
                <a:latin typeface="D-DIN"/>
              </a:rPr>
              <a:t>ρενόχληση</a:t>
            </a:r>
            <a:r>
              <a:rPr lang="en-GB" dirty="0">
                <a:latin typeface="D-DIN"/>
              </a:rPr>
              <a:t> </a:t>
            </a:r>
            <a:r>
              <a:rPr lang="en-GB" dirty="0" err="1">
                <a:latin typeface="D-DIN"/>
              </a:rPr>
              <a:t>δεν</a:t>
            </a:r>
            <a:r>
              <a:rPr lang="en-GB" dirty="0">
                <a:latin typeface="D-DIN"/>
              </a:rPr>
              <a:t> τα</a:t>
            </a:r>
            <a:r>
              <a:rPr lang="en-GB" dirty="0" err="1">
                <a:latin typeface="D-DIN"/>
              </a:rPr>
              <a:t>υτίζουν</a:t>
            </a:r>
            <a:r>
              <a:rPr lang="en-GB" dirty="0">
                <a:latin typeface="D-DIN"/>
              </a:rPr>
              <a:t> </a:t>
            </a:r>
            <a:r>
              <a:rPr lang="en-GB" dirty="0" err="1">
                <a:latin typeface="D-DIN"/>
              </a:rPr>
              <a:t>τις</a:t>
            </a:r>
            <a:r>
              <a:rPr lang="en-GB" dirty="0">
                <a:latin typeface="D-DIN"/>
              </a:rPr>
              <a:t> </a:t>
            </a:r>
            <a:r>
              <a:rPr lang="en-GB" dirty="0" err="1">
                <a:latin typeface="D-DIN"/>
              </a:rPr>
              <a:t>εμ</a:t>
            </a:r>
            <a:r>
              <a:rPr lang="en-GB" dirty="0">
                <a:latin typeface="D-DIN"/>
              </a:rPr>
              <a:t>π</a:t>
            </a:r>
            <a:r>
              <a:rPr lang="en-GB" dirty="0" err="1">
                <a:latin typeface="D-DIN"/>
              </a:rPr>
              <a:t>ειρίες</a:t>
            </a:r>
            <a:r>
              <a:rPr lang="en-GB" dirty="0">
                <a:latin typeface="D-DIN"/>
              </a:rPr>
              <a:t> </a:t>
            </a:r>
            <a:r>
              <a:rPr lang="en-GB" dirty="0" err="1">
                <a:latin typeface="D-DIN"/>
              </a:rPr>
              <a:t>τους</a:t>
            </a:r>
            <a:r>
              <a:rPr lang="en-GB" dirty="0">
                <a:latin typeface="D-DIN"/>
              </a:rPr>
              <a:t> </a:t>
            </a:r>
            <a:r>
              <a:rPr lang="en-GB" dirty="0" err="1">
                <a:latin typeface="D-DIN"/>
              </a:rPr>
              <a:t>με</a:t>
            </a:r>
            <a:r>
              <a:rPr lang="en-GB" dirty="0">
                <a:latin typeface="D-DIN"/>
              </a:rPr>
              <a:t> </a:t>
            </a:r>
            <a:r>
              <a:rPr lang="en-GB" dirty="0" err="1">
                <a:latin typeface="D-DIN"/>
              </a:rPr>
              <a:t>τον</a:t>
            </a:r>
            <a:r>
              <a:rPr lang="en-GB" dirty="0">
                <a:latin typeface="D-DIN"/>
              </a:rPr>
              <a:t> </a:t>
            </a:r>
            <a:r>
              <a:rPr lang="en-GB" dirty="0" err="1">
                <a:latin typeface="D-DIN"/>
              </a:rPr>
              <a:t>συγκεκριμένο</a:t>
            </a:r>
            <a:r>
              <a:rPr lang="en-GB" dirty="0">
                <a:latin typeface="D-DIN"/>
              </a:rPr>
              <a:t> </a:t>
            </a:r>
            <a:r>
              <a:rPr lang="en-GB" dirty="0" err="1">
                <a:latin typeface="D-DIN"/>
              </a:rPr>
              <a:t>όρο</a:t>
            </a:r>
            <a:r>
              <a:rPr lang="en-GB" dirty="0">
                <a:latin typeface="D-DIN"/>
              </a:rPr>
              <a:t>. </a:t>
            </a:r>
            <a:endParaRPr lang="en-GB" dirty="0"/>
          </a:p>
          <a:p>
            <a:pPr marL="171450" indent="-171450" algn="just">
              <a:lnSpc>
                <a:spcPct val="114999"/>
              </a:lnSpc>
              <a:spcAft>
                <a:spcPts val="800"/>
              </a:spcAft>
              <a:buFont typeface="Arial"/>
              <a:buChar char="•"/>
            </a:pPr>
            <a:r>
              <a:rPr lang="en-GB" dirty="0" err="1">
                <a:latin typeface="D-DIN"/>
              </a:rPr>
              <a:t>Τέλος</a:t>
            </a:r>
            <a:r>
              <a:rPr lang="en-GB" dirty="0">
                <a:latin typeface="D-DIN"/>
              </a:rPr>
              <a:t>, </a:t>
            </a:r>
            <a:r>
              <a:rPr lang="en-GB" dirty="0" err="1">
                <a:latin typeface="D-DIN"/>
              </a:rPr>
              <a:t>χρησιμο</a:t>
            </a:r>
            <a:r>
              <a:rPr lang="en-GB" dirty="0">
                <a:latin typeface="D-DIN"/>
              </a:rPr>
              <a:t>π</a:t>
            </a:r>
            <a:r>
              <a:rPr lang="en-GB" dirty="0" err="1">
                <a:latin typeface="D-DIN"/>
              </a:rPr>
              <a:t>οιήστε</a:t>
            </a:r>
            <a:r>
              <a:rPr lang="en-GB" dirty="0">
                <a:latin typeface="D-DIN"/>
              </a:rPr>
              <a:t> </a:t>
            </a:r>
            <a:r>
              <a:rPr lang="en-GB" dirty="0" err="1">
                <a:latin typeface="D-DIN"/>
              </a:rPr>
              <a:t>γλώσσ</a:t>
            </a:r>
            <a:r>
              <a:rPr lang="en-GB" dirty="0">
                <a:latin typeface="D-DIN"/>
              </a:rPr>
              <a:t>α </a:t>
            </a:r>
            <a:r>
              <a:rPr lang="en-GB" dirty="0" err="1">
                <a:latin typeface="D-DIN"/>
              </a:rPr>
              <a:t>συμ</a:t>
            </a:r>
            <a:r>
              <a:rPr lang="en-GB" dirty="0">
                <a:latin typeface="D-DIN"/>
              </a:rPr>
              <a:t>π</a:t>
            </a:r>
            <a:r>
              <a:rPr lang="en-GB" dirty="0" err="1">
                <a:latin typeface="D-DIN"/>
              </a:rPr>
              <a:t>εριλη</a:t>
            </a:r>
            <a:r>
              <a:rPr lang="en-GB" dirty="0">
                <a:latin typeface="D-DIN"/>
              </a:rPr>
              <a:t>π</a:t>
            </a:r>
            <a:r>
              <a:rPr lang="en-GB" dirty="0" err="1">
                <a:latin typeface="D-DIN"/>
              </a:rPr>
              <a:t>τική</a:t>
            </a:r>
            <a:r>
              <a:rPr lang="en-GB" dirty="0">
                <a:latin typeface="D-DIN"/>
              </a:rPr>
              <a:t> και </a:t>
            </a:r>
            <a:r>
              <a:rPr lang="en-GB" dirty="0" err="1">
                <a:latin typeface="D-DIN"/>
              </a:rPr>
              <a:t>μην</a:t>
            </a:r>
            <a:r>
              <a:rPr lang="en-GB" dirty="0">
                <a:latin typeface="D-DIN"/>
              </a:rPr>
              <a:t> υπ</a:t>
            </a:r>
            <a:r>
              <a:rPr lang="en-GB" dirty="0" err="1">
                <a:latin typeface="D-DIN"/>
              </a:rPr>
              <a:t>οθέτετε</a:t>
            </a:r>
            <a:r>
              <a:rPr lang="en-GB" dirty="0">
                <a:latin typeface="D-DIN"/>
              </a:rPr>
              <a:t> </a:t>
            </a:r>
            <a:r>
              <a:rPr lang="en-GB" dirty="0" err="1">
                <a:latin typeface="D-DIN"/>
              </a:rPr>
              <a:t>ότι</a:t>
            </a:r>
            <a:r>
              <a:rPr lang="en-GB" dirty="0">
                <a:latin typeface="D-DIN"/>
              </a:rPr>
              <a:t> </a:t>
            </a:r>
            <a:r>
              <a:rPr lang="en-GB" dirty="0" err="1">
                <a:latin typeface="D-DIN"/>
              </a:rPr>
              <a:t>όλ</a:t>
            </a:r>
            <a:r>
              <a:rPr lang="en-GB" dirty="0">
                <a:latin typeface="D-DIN"/>
              </a:rPr>
              <a:t>α τα </a:t>
            </a:r>
            <a:r>
              <a:rPr lang="en-GB" dirty="0" err="1">
                <a:latin typeface="D-DIN"/>
              </a:rPr>
              <a:t>θύμ</a:t>
            </a:r>
            <a:r>
              <a:rPr lang="en-GB" dirty="0">
                <a:latin typeface="D-DIN"/>
              </a:rPr>
              <a:t>ατα π</a:t>
            </a:r>
            <a:r>
              <a:rPr lang="en-GB" dirty="0" err="1">
                <a:latin typeface="D-DIN"/>
              </a:rPr>
              <a:t>ροσδιορίζοντ</a:t>
            </a:r>
            <a:r>
              <a:rPr lang="en-GB" dirty="0">
                <a:latin typeface="D-DIN"/>
              </a:rPr>
              <a:t>αι </a:t>
            </a:r>
            <a:r>
              <a:rPr lang="en-GB" dirty="0" err="1">
                <a:latin typeface="D-DIN"/>
              </a:rPr>
              <a:t>ως</a:t>
            </a:r>
            <a:r>
              <a:rPr lang="en-GB" dirty="0">
                <a:latin typeface="D-DIN"/>
              </a:rPr>
              <a:t> «</a:t>
            </a:r>
            <a:r>
              <a:rPr lang="en-GB" dirty="0" err="1">
                <a:latin typeface="D-DIN"/>
              </a:rPr>
              <a:t>γυν</a:t>
            </a:r>
            <a:r>
              <a:rPr lang="en-GB" dirty="0">
                <a:latin typeface="D-DIN"/>
              </a:rPr>
              <a:t>α</a:t>
            </a:r>
            <a:r>
              <a:rPr lang="en-GB" dirty="0" err="1">
                <a:latin typeface="D-DIN"/>
              </a:rPr>
              <a:t>ίκ</a:t>
            </a:r>
            <a:r>
              <a:rPr lang="en-GB" dirty="0">
                <a:latin typeface="D-DIN"/>
              </a:rPr>
              <a:t>α». Επ</a:t>
            </a:r>
            <a:r>
              <a:rPr lang="en-GB" dirty="0" err="1">
                <a:latin typeface="D-DIN"/>
              </a:rPr>
              <a:t>ιλέξτε</a:t>
            </a:r>
            <a:r>
              <a:rPr lang="en-GB" dirty="0">
                <a:latin typeface="D-DIN"/>
              </a:rPr>
              <a:t> α</a:t>
            </a:r>
            <a:r>
              <a:rPr lang="en-GB" dirty="0" err="1">
                <a:latin typeface="D-DIN"/>
              </a:rPr>
              <a:t>ντ</a:t>
            </a:r>
            <a:r>
              <a:rPr lang="en-GB" dirty="0">
                <a:latin typeface="D-DIN"/>
              </a:rPr>
              <a:t>' α</a:t>
            </a:r>
            <a:r>
              <a:rPr lang="en-GB" dirty="0" err="1">
                <a:latin typeface="D-DIN"/>
              </a:rPr>
              <a:t>υτού</a:t>
            </a:r>
            <a:r>
              <a:rPr lang="en-GB" dirty="0">
                <a:latin typeface="D-DIN"/>
              </a:rPr>
              <a:t> </a:t>
            </a:r>
            <a:r>
              <a:rPr lang="en-GB" dirty="0" err="1">
                <a:latin typeface="D-DIN"/>
              </a:rPr>
              <a:t>το</a:t>
            </a:r>
            <a:r>
              <a:rPr lang="en-GB" dirty="0">
                <a:latin typeface="D-DIN"/>
              </a:rPr>
              <a:t> «</a:t>
            </a:r>
            <a:r>
              <a:rPr lang="en-GB" dirty="0" err="1">
                <a:latin typeface="D-DIN"/>
              </a:rPr>
              <a:t>άτομο</a:t>
            </a:r>
            <a:r>
              <a:rPr lang="en-GB" dirty="0">
                <a:latin typeface="D-DIN"/>
              </a:rPr>
              <a:t>». </a:t>
            </a:r>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27</a:t>
            </a:fld>
            <a:endParaRPr lang="en-US"/>
          </a:p>
        </p:txBody>
      </p:sp>
    </p:spTree>
    <p:extLst>
      <p:ext uri="{BB962C8B-B14F-4D97-AF65-F5344CB8AC3E}">
        <p14:creationId xmlns:p14="http://schemas.microsoft.com/office/powerpoint/2010/main" val="4266172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err="1">
                <a:latin typeface="D-DIN"/>
              </a:rPr>
              <a:t>Περισσότερες</a:t>
            </a:r>
            <a:r>
              <a:rPr lang="en-US" dirty="0">
                <a:latin typeface="D-DIN"/>
              </a:rPr>
              <a:t> </a:t>
            </a:r>
            <a:r>
              <a:rPr lang="en-US" dirty="0" err="1">
                <a:latin typeface="D-DIN"/>
              </a:rPr>
              <a:t>συμ</a:t>
            </a:r>
            <a:r>
              <a:rPr lang="en-US" dirty="0">
                <a:latin typeface="D-DIN"/>
              </a:rPr>
              <a:t>β</a:t>
            </a:r>
            <a:r>
              <a:rPr lang="en-US" dirty="0" err="1">
                <a:latin typeface="D-DIN"/>
              </a:rPr>
              <a:t>ουλές</a:t>
            </a:r>
            <a:r>
              <a:rPr lang="en-US" dirty="0">
                <a:latin typeface="D-DIN"/>
              </a:rPr>
              <a:t> και υπ</a:t>
            </a:r>
            <a:r>
              <a:rPr lang="en-US" dirty="0" err="1">
                <a:latin typeface="D-DIN"/>
              </a:rPr>
              <a:t>οδείξεις</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το</a:t>
            </a:r>
            <a:r>
              <a:rPr lang="en-US" dirty="0">
                <a:latin typeface="D-DIN"/>
              </a:rPr>
              <a:t> </a:t>
            </a:r>
            <a:r>
              <a:rPr lang="en-US" dirty="0" err="1">
                <a:latin typeface="D-DIN"/>
              </a:rPr>
              <a:t>στάδιο</a:t>
            </a:r>
            <a:r>
              <a:rPr lang="en-US" dirty="0">
                <a:latin typeface="D-DIN"/>
              </a:rPr>
              <a:t> </a:t>
            </a:r>
            <a:r>
              <a:rPr lang="en-US" dirty="0" err="1">
                <a:latin typeface="D-DIN"/>
              </a:rPr>
              <a:t>υλο</a:t>
            </a:r>
            <a:r>
              <a:rPr lang="en-US" dirty="0">
                <a:latin typeface="D-DIN"/>
              </a:rPr>
              <a:t>π</a:t>
            </a:r>
            <a:r>
              <a:rPr lang="en-US" dirty="0" err="1">
                <a:latin typeface="D-DIN"/>
              </a:rPr>
              <a:t>οίησης</a:t>
            </a:r>
            <a:r>
              <a:rPr lang="en-US" dirty="0">
                <a:latin typeface="D-DIN"/>
              </a:rPr>
              <a:t> </a:t>
            </a:r>
            <a:r>
              <a:rPr lang="en-US" dirty="0" err="1">
                <a:latin typeface="D-DIN"/>
              </a:rPr>
              <a:t>της</a:t>
            </a:r>
            <a:r>
              <a:rPr lang="en-US" dirty="0">
                <a:latin typeface="D-DIN"/>
              </a:rPr>
              <a:t> </a:t>
            </a:r>
            <a:r>
              <a:rPr lang="en-US" dirty="0" err="1">
                <a:latin typeface="D-DIN"/>
              </a:rPr>
              <a:t>έρευν</a:t>
            </a:r>
            <a:r>
              <a:rPr lang="en-US" dirty="0">
                <a:latin typeface="D-DIN"/>
              </a:rPr>
              <a:t>ας.</a:t>
            </a:r>
          </a:p>
          <a:p>
            <a:pPr algn="just"/>
            <a:r>
              <a:rPr lang="en-US" dirty="0">
                <a:latin typeface="D-DIN"/>
              </a:rPr>
              <a:t>-</a:t>
            </a:r>
            <a:r>
              <a:rPr lang="en-US" dirty="0" err="1">
                <a:latin typeface="D-DIN"/>
              </a:rPr>
              <a:t>Ότ</a:t>
            </a:r>
            <a:r>
              <a:rPr lang="en-US" dirty="0">
                <a:latin typeface="D-DIN"/>
              </a:rPr>
              <a:t>αν </a:t>
            </a:r>
            <a:r>
              <a:rPr lang="en-US" dirty="0" err="1">
                <a:latin typeface="D-DIN"/>
              </a:rPr>
              <a:t>κοινο</a:t>
            </a:r>
            <a:r>
              <a:rPr lang="en-US" dirty="0">
                <a:latin typeface="D-DIN"/>
              </a:rPr>
              <a:t>π</a:t>
            </a:r>
            <a:r>
              <a:rPr lang="en-US" dirty="0" err="1">
                <a:latin typeface="D-DIN"/>
              </a:rPr>
              <a:t>οιείτε</a:t>
            </a:r>
            <a:r>
              <a:rPr lang="en-US" dirty="0">
                <a:latin typeface="D-DIN"/>
              </a:rPr>
              <a:t> </a:t>
            </a:r>
            <a:r>
              <a:rPr lang="en-US" dirty="0" err="1">
                <a:latin typeface="D-DIN"/>
              </a:rPr>
              <a:t>την</a:t>
            </a:r>
            <a:r>
              <a:rPr lang="en-US" dirty="0">
                <a:latin typeface="D-DIN"/>
              </a:rPr>
              <a:t> </a:t>
            </a:r>
            <a:r>
              <a:rPr lang="en-US" dirty="0" err="1">
                <a:latin typeface="D-DIN"/>
              </a:rPr>
              <a:t>έρευν</a:t>
            </a:r>
            <a:r>
              <a:rPr lang="en-US" dirty="0">
                <a:latin typeface="D-DIN"/>
              </a:rPr>
              <a:t>α, </a:t>
            </a:r>
            <a:r>
              <a:rPr lang="en-US" dirty="0" err="1">
                <a:latin typeface="D-DIN"/>
              </a:rPr>
              <a:t>γι</a:t>
            </a:r>
            <a:r>
              <a:rPr lang="en-US" dirty="0">
                <a:latin typeface="D-DIN"/>
              </a:rPr>
              <a:t>α </a:t>
            </a:r>
            <a:r>
              <a:rPr lang="en-US" dirty="0" err="1">
                <a:latin typeface="D-DIN"/>
              </a:rPr>
              <a:t>λόγους</a:t>
            </a:r>
            <a:r>
              <a:rPr lang="en-US" dirty="0">
                <a:latin typeface="D-DIN"/>
              </a:rPr>
              <a:t> π</a:t>
            </a:r>
            <a:r>
              <a:rPr lang="en-US" dirty="0" err="1">
                <a:latin typeface="D-DIN"/>
              </a:rPr>
              <a:t>ροστ</a:t>
            </a:r>
            <a:r>
              <a:rPr lang="en-US" dirty="0">
                <a:latin typeface="D-DIN"/>
              </a:rPr>
              <a:t>α</a:t>
            </a:r>
            <a:r>
              <a:rPr lang="en-US" dirty="0" err="1">
                <a:latin typeface="D-DIN"/>
              </a:rPr>
              <a:t>σί</a:t>
            </a:r>
            <a:r>
              <a:rPr lang="en-US" dirty="0">
                <a:latin typeface="D-DIN"/>
              </a:rPr>
              <a:t>ας </a:t>
            </a:r>
            <a:r>
              <a:rPr lang="en-US" dirty="0" err="1">
                <a:latin typeface="D-DIN"/>
              </a:rPr>
              <a:t>των</a:t>
            </a:r>
            <a:r>
              <a:rPr lang="en-US" dirty="0">
                <a:latin typeface="D-DIN"/>
              </a:rPr>
              <a:t> </a:t>
            </a:r>
            <a:r>
              <a:rPr lang="en-US" dirty="0" err="1">
                <a:latin typeface="D-DIN"/>
              </a:rPr>
              <a:t>δεδομένων</a:t>
            </a:r>
            <a:r>
              <a:rPr lang="en-US" dirty="0">
                <a:latin typeface="D-DIN"/>
              </a:rPr>
              <a:t> </a:t>
            </a:r>
            <a:r>
              <a:rPr lang="en-US" dirty="0" err="1">
                <a:latin typeface="D-DIN"/>
              </a:rPr>
              <a:t>χρησιμο</a:t>
            </a:r>
            <a:r>
              <a:rPr lang="en-US" dirty="0">
                <a:latin typeface="D-DIN"/>
              </a:rPr>
              <a:t>π</a:t>
            </a:r>
            <a:r>
              <a:rPr lang="en-US" dirty="0" err="1">
                <a:latin typeface="D-DIN"/>
              </a:rPr>
              <a:t>οιήστε</a:t>
            </a:r>
            <a:r>
              <a:rPr lang="en-US" dirty="0">
                <a:latin typeface="D-DIN"/>
              </a:rPr>
              <a:t> </a:t>
            </a:r>
            <a:r>
              <a:rPr lang="en-US" dirty="0" err="1">
                <a:latin typeface="D-DIN"/>
              </a:rPr>
              <a:t>εσωτερικά</a:t>
            </a:r>
            <a:r>
              <a:rPr lang="en-US" dirty="0">
                <a:latin typeface="D-DIN"/>
              </a:rPr>
              <a:t> κα</a:t>
            </a:r>
            <a:r>
              <a:rPr lang="en-US" dirty="0" err="1">
                <a:latin typeface="D-DIN"/>
              </a:rPr>
              <a:t>νάλι</a:t>
            </a:r>
            <a:r>
              <a:rPr lang="en-US" dirty="0">
                <a:latin typeface="D-DIN"/>
              </a:rPr>
              <a:t>α </a:t>
            </a:r>
            <a:r>
              <a:rPr lang="en-US" dirty="0" err="1">
                <a:latin typeface="D-DIN"/>
              </a:rPr>
              <a:t>γι</a:t>
            </a:r>
            <a:r>
              <a:rPr lang="en-US" dirty="0">
                <a:latin typeface="D-DIN"/>
              </a:rPr>
              <a:t>α </a:t>
            </a:r>
            <a:r>
              <a:rPr lang="en-US" dirty="0" err="1">
                <a:latin typeface="D-DIN"/>
              </a:rPr>
              <a:t>τον</a:t>
            </a:r>
            <a:r>
              <a:rPr lang="en-US" dirty="0">
                <a:latin typeface="D-DIN"/>
              </a:rPr>
              <a:t> </a:t>
            </a:r>
            <a:r>
              <a:rPr lang="en-US" dirty="0" err="1">
                <a:latin typeface="D-DIN"/>
              </a:rPr>
              <a:t>έλεγχο</a:t>
            </a:r>
            <a:r>
              <a:rPr lang="en-US" dirty="0">
                <a:latin typeface="D-DIN"/>
              </a:rPr>
              <a:t> </a:t>
            </a:r>
            <a:r>
              <a:rPr lang="en-US" dirty="0" err="1">
                <a:latin typeface="D-DIN"/>
              </a:rPr>
              <a:t>της</a:t>
            </a:r>
            <a:r>
              <a:rPr lang="en-US" dirty="0">
                <a:latin typeface="D-DIN"/>
              </a:rPr>
              <a:t> π</a:t>
            </a:r>
            <a:r>
              <a:rPr lang="en-US" dirty="0" err="1">
                <a:latin typeface="D-DIN"/>
              </a:rPr>
              <a:t>ρόσ</a:t>
            </a:r>
            <a:r>
              <a:rPr lang="en-US" dirty="0">
                <a:latin typeface="D-DIN"/>
              </a:rPr>
              <a:t>βα</a:t>
            </a:r>
            <a:r>
              <a:rPr lang="en-US" dirty="0" err="1">
                <a:latin typeface="D-DIN"/>
              </a:rPr>
              <a:t>σης</a:t>
            </a:r>
            <a:r>
              <a:rPr lang="en-US" dirty="0">
                <a:latin typeface="D-DIN"/>
              </a:rPr>
              <a:t> </a:t>
            </a:r>
            <a:r>
              <a:rPr lang="en-US" dirty="0" err="1">
                <a:latin typeface="D-DIN"/>
              </a:rPr>
              <a:t>σε</a:t>
            </a:r>
            <a:r>
              <a:rPr lang="en-US" dirty="0">
                <a:latin typeface="D-DIN"/>
              </a:rPr>
              <a:t> π</a:t>
            </a:r>
            <a:r>
              <a:rPr lang="en-US" dirty="0" err="1">
                <a:latin typeface="D-DIN"/>
              </a:rPr>
              <a:t>ερί</a:t>
            </a:r>
            <a:r>
              <a:rPr lang="en-US" dirty="0">
                <a:latin typeface="D-DIN"/>
              </a:rPr>
              <a:t>π</a:t>
            </a:r>
            <a:r>
              <a:rPr lang="en-US" dirty="0" err="1">
                <a:latin typeface="D-DIN"/>
              </a:rPr>
              <a:t>τωση</a:t>
            </a:r>
            <a:r>
              <a:rPr lang="en-US" dirty="0">
                <a:latin typeface="D-DIN"/>
              </a:rPr>
              <a:t> π</a:t>
            </a:r>
            <a:r>
              <a:rPr lang="en-US" dirty="0" err="1">
                <a:latin typeface="D-DIN"/>
              </a:rPr>
              <a:t>ου</a:t>
            </a:r>
            <a:r>
              <a:rPr lang="en-US" dirty="0">
                <a:latin typeface="D-DIN"/>
              </a:rPr>
              <a:t> π</a:t>
            </a:r>
            <a:r>
              <a:rPr lang="en-US" dirty="0" err="1">
                <a:latin typeface="D-DIN"/>
              </a:rPr>
              <a:t>ρόκειτ</a:t>
            </a:r>
            <a:r>
              <a:rPr lang="en-US" dirty="0">
                <a:latin typeface="D-DIN"/>
              </a:rPr>
              <a:t>αι </a:t>
            </a:r>
            <a:r>
              <a:rPr lang="en-US" dirty="0" err="1">
                <a:latin typeface="D-DIN"/>
              </a:rPr>
              <a:t>γι</a:t>
            </a:r>
            <a:r>
              <a:rPr lang="en-US" dirty="0">
                <a:latin typeface="D-DIN"/>
              </a:rPr>
              <a:t>α α</a:t>
            </a:r>
            <a:r>
              <a:rPr lang="en-US" dirty="0" err="1">
                <a:latin typeface="D-DIN"/>
              </a:rPr>
              <a:t>νώνυμη</a:t>
            </a:r>
            <a:r>
              <a:rPr lang="en-US" dirty="0">
                <a:latin typeface="D-DIN"/>
              </a:rPr>
              <a:t> </a:t>
            </a:r>
            <a:r>
              <a:rPr lang="en-US" dirty="0" err="1">
                <a:latin typeface="D-DIN"/>
              </a:rPr>
              <a:t>έρευν</a:t>
            </a:r>
            <a:r>
              <a:rPr lang="en-US" dirty="0">
                <a:latin typeface="D-DIN"/>
              </a:rPr>
              <a:t>α και </a:t>
            </a:r>
            <a:r>
              <a:rPr lang="en-US" dirty="0" err="1">
                <a:latin typeface="D-DIN"/>
              </a:rPr>
              <a:t>γι</a:t>
            </a:r>
            <a:r>
              <a:rPr lang="en-US" dirty="0">
                <a:latin typeface="D-DIN"/>
              </a:rPr>
              <a:t>α να </a:t>
            </a:r>
            <a:r>
              <a:rPr lang="en-US" dirty="0" err="1">
                <a:latin typeface="D-DIN"/>
              </a:rPr>
              <a:t>δι</a:t>
            </a:r>
            <a:r>
              <a:rPr lang="en-US" dirty="0">
                <a:latin typeface="D-DIN"/>
              </a:rPr>
              <a:t>α</a:t>
            </a:r>
            <a:r>
              <a:rPr lang="en-US" dirty="0" err="1">
                <a:latin typeface="D-DIN"/>
              </a:rPr>
              <a:t>σφ</a:t>
            </a:r>
            <a:r>
              <a:rPr lang="en-US" dirty="0">
                <a:latin typeface="D-DIN"/>
              </a:rPr>
              <a:t>α</a:t>
            </a:r>
            <a:r>
              <a:rPr lang="en-US" dirty="0" err="1">
                <a:latin typeface="D-DIN"/>
              </a:rPr>
              <a:t>λίσετε</a:t>
            </a:r>
            <a:r>
              <a:rPr lang="en-US" dirty="0">
                <a:latin typeface="D-DIN"/>
              </a:rPr>
              <a:t> </a:t>
            </a:r>
            <a:r>
              <a:rPr lang="en-US" dirty="0" err="1">
                <a:latin typeface="D-DIN"/>
              </a:rPr>
              <a:t>ότι</a:t>
            </a:r>
            <a:r>
              <a:rPr lang="en-US" dirty="0">
                <a:latin typeface="D-DIN"/>
              </a:rPr>
              <a:t> </a:t>
            </a:r>
            <a:r>
              <a:rPr lang="en-US" dirty="0" err="1">
                <a:latin typeface="D-DIN"/>
              </a:rPr>
              <a:t>οι</a:t>
            </a:r>
            <a:r>
              <a:rPr lang="en-US" dirty="0">
                <a:latin typeface="D-DIN"/>
              </a:rPr>
              <a:t> </a:t>
            </a:r>
            <a:r>
              <a:rPr lang="en-US" dirty="0" err="1">
                <a:latin typeface="D-DIN"/>
              </a:rPr>
              <a:t>ερωτηθέντες</a:t>
            </a:r>
            <a:r>
              <a:rPr lang="en-US" dirty="0">
                <a:latin typeface="D-DIN"/>
              </a:rPr>
              <a:t> α</a:t>
            </a:r>
            <a:r>
              <a:rPr lang="en-US" dirty="0" err="1">
                <a:latin typeface="D-DIN"/>
              </a:rPr>
              <a:t>νήκουν</a:t>
            </a:r>
            <a:r>
              <a:rPr lang="en-US" dirty="0">
                <a:latin typeface="D-DIN"/>
              </a:rPr>
              <a:t> </a:t>
            </a:r>
            <a:r>
              <a:rPr lang="en-US" dirty="0" err="1">
                <a:latin typeface="D-DIN"/>
              </a:rPr>
              <a:t>στο</a:t>
            </a:r>
            <a:r>
              <a:rPr lang="en-US" dirty="0">
                <a:latin typeface="D-DIN"/>
              </a:rPr>
              <a:t> </a:t>
            </a:r>
            <a:r>
              <a:rPr lang="en-US" dirty="0" err="1">
                <a:latin typeface="D-DIN"/>
              </a:rPr>
              <a:t>ίδρυμά</a:t>
            </a:r>
            <a:r>
              <a:rPr lang="en-US" dirty="0">
                <a:latin typeface="D-DIN"/>
              </a:rPr>
              <a:t> σας. Απ</a:t>
            </a:r>
            <a:r>
              <a:rPr lang="en-US" dirty="0" err="1">
                <a:latin typeface="D-DIN"/>
              </a:rPr>
              <a:t>οφύγετε</a:t>
            </a:r>
            <a:r>
              <a:rPr lang="en-US" dirty="0">
                <a:latin typeface="D-DIN"/>
              </a:rPr>
              <a:t> </a:t>
            </a:r>
            <a:r>
              <a:rPr lang="en-US" dirty="0" err="1">
                <a:latin typeface="D-DIN"/>
              </a:rPr>
              <a:t>την</a:t>
            </a:r>
            <a:r>
              <a:rPr lang="en-US" dirty="0">
                <a:latin typeface="D-DIN"/>
              </a:rPr>
              <a:t> </a:t>
            </a:r>
            <a:r>
              <a:rPr lang="en-US" dirty="0" err="1">
                <a:latin typeface="D-DIN"/>
              </a:rPr>
              <a:t>κοινο</a:t>
            </a:r>
            <a:r>
              <a:rPr lang="en-US" dirty="0">
                <a:latin typeface="D-DIN"/>
              </a:rPr>
              <a:t>π</a:t>
            </a:r>
            <a:r>
              <a:rPr lang="en-US" dirty="0" err="1">
                <a:latin typeface="D-DIN"/>
              </a:rPr>
              <a:t>οίηση</a:t>
            </a:r>
            <a:r>
              <a:rPr lang="en-US" dirty="0">
                <a:latin typeface="D-DIN"/>
              </a:rPr>
              <a:t> </a:t>
            </a:r>
            <a:r>
              <a:rPr lang="en-US" dirty="0" err="1">
                <a:latin typeface="D-DIN"/>
              </a:rPr>
              <a:t>του</a:t>
            </a:r>
            <a:r>
              <a:rPr lang="en-US" dirty="0">
                <a:latin typeface="D-DIN"/>
              </a:rPr>
              <a:t> </a:t>
            </a:r>
            <a:r>
              <a:rPr lang="en-US" dirty="0" err="1">
                <a:latin typeface="D-DIN"/>
              </a:rPr>
              <a:t>συνδέσμου</a:t>
            </a:r>
            <a:r>
              <a:rPr lang="en-US" dirty="0">
                <a:latin typeface="D-DIN"/>
              </a:rPr>
              <a:t> </a:t>
            </a:r>
            <a:r>
              <a:rPr lang="en-US" dirty="0" err="1">
                <a:latin typeface="D-DIN"/>
              </a:rPr>
              <a:t>της</a:t>
            </a:r>
            <a:r>
              <a:rPr lang="en-US" dirty="0">
                <a:latin typeface="D-DIN"/>
              </a:rPr>
              <a:t> </a:t>
            </a:r>
            <a:r>
              <a:rPr lang="en-US" dirty="0" err="1">
                <a:latin typeface="D-DIN"/>
              </a:rPr>
              <a:t>έρευν</a:t>
            </a:r>
            <a:r>
              <a:rPr lang="en-US" dirty="0">
                <a:latin typeface="D-DIN"/>
              </a:rPr>
              <a:t>ας </a:t>
            </a:r>
            <a:r>
              <a:rPr lang="en-US" dirty="0" err="1">
                <a:latin typeface="D-DIN"/>
              </a:rPr>
              <a:t>μέσω</a:t>
            </a:r>
            <a:r>
              <a:rPr lang="en-US" dirty="0">
                <a:latin typeface="D-DIN"/>
              </a:rPr>
              <a:t> πλα</a:t>
            </a:r>
            <a:r>
              <a:rPr lang="en-US" dirty="0" err="1">
                <a:latin typeface="D-DIN"/>
              </a:rPr>
              <a:t>τφορμών</a:t>
            </a:r>
            <a:r>
              <a:rPr lang="en-US" dirty="0">
                <a:latin typeface="D-DIN"/>
              </a:rPr>
              <a:t> </a:t>
            </a:r>
            <a:r>
              <a:rPr lang="en-US" dirty="0" err="1">
                <a:latin typeface="D-DIN"/>
              </a:rPr>
              <a:t>κοινωνικής</a:t>
            </a:r>
            <a:r>
              <a:rPr lang="en-US" dirty="0">
                <a:latin typeface="D-DIN"/>
              </a:rPr>
              <a:t> </a:t>
            </a:r>
            <a:r>
              <a:rPr lang="en-US" dirty="0" err="1">
                <a:latin typeface="D-DIN"/>
              </a:rPr>
              <a:t>δικτύωσης</a:t>
            </a:r>
            <a:r>
              <a:rPr lang="en-US" dirty="0">
                <a:latin typeface="D-DIN"/>
              </a:rPr>
              <a:t>, κα</a:t>
            </a:r>
            <a:r>
              <a:rPr lang="en-US" dirty="0" err="1">
                <a:latin typeface="D-DIN"/>
              </a:rPr>
              <a:t>θώς</a:t>
            </a:r>
            <a:r>
              <a:rPr lang="en-US" dirty="0">
                <a:latin typeface="D-DIN"/>
              </a:rPr>
              <a:t> </a:t>
            </a:r>
            <a:r>
              <a:rPr lang="en-US" dirty="0" err="1">
                <a:latin typeface="D-DIN"/>
              </a:rPr>
              <a:t>δεν</a:t>
            </a:r>
            <a:r>
              <a:rPr lang="en-US" dirty="0">
                <a:latin typeface="D-DIN"/>
              </a:rPr>
              <a:t> μπ</a:t>
            </a:r>
            <a:r>
              <a:rPr lang="en-US" dirty="0" err="1">
                <a:latin typeface="D-DIN"/>
              </a:rPr>
              <a:t>ορείτε</a:t>
            </a:r>
            <a:r>
              <a:rPr lang="en-US" dirty="0">
                <a:latin typeface="D-DIN"/>
              </a:rPr>
              <a:t> να </a:t>
            </a:r>
            <a:r>
              <a:rPr lang="en-US" dirty="0" err="1">
                <a:latin typeface="D-DIN"/>
              </a:rPr>
              <a:t>γνωρίζετε</a:t>
            </a:r>
            <a:r>
              <a:rPr lang="en-US" dirty="0">
                <a:latin typeface="D-DIN"/>
              </a:rPr>
              <a:t> </a:t>
            </a:r>
            <a:r>
              <a:rPr lang="en-US" dirty="0" err="1">
                <a:latin typeface="D-DIN"/>
              </a:rPr>
              <a:t>με</a:t>
            </a:r>
            <a:r>
              <a:rPr lang="en-US" dirty="0">
                <a:latin typeface="D-DIN"/>
              </a:rPr>
              <a:t> βεβα</a:t>
            </a:r>
            <a:r>
              <a:rPr lang="en-US" dirty="0" err="1">
                <a:latin typeface="D-DIN"/>
              </a:rPr>
              <a:t>ιότητ</a:t>
            </a:r>
            <a:r>
              <a:rPr lang="en-US" dirty="0">
                <a:latin typeface="D-DIN"/>
              </a:rPr>
              <a:t>α αν </a:t>
            </a:r>
            <a:r>
              <a:rPr lang="en-US" dirty="0" err="1">
                <a:latin typeface="D-DIN"/>
              </a:rPr>
              <a:t>το</a:t>
            </a:r>
            <a:r>
              <a:rPr lang="en-US" dirty="0">
                <a:latin typeface="D-DIN"/>
              </a:rPr>
              <a:t> </a:t>
            </a:r>
            <a:r>
              <a:rPr lang="en-US" dirty="0" err="1">
                <a:latin typeface="D-DIN"/>
              </a:rPr>
              <a:t>άτομο</a:t>
            </a:r>
            <a:r>
              <a:rPr lang="en-US" dirty="0">
                <a:latin typeface="D-DIN"/>
              </a:rPr>
              <a:t> </a:t>
            </a:r>
            <a:r>
              <a:rPr lang="en-US" dirty="0" err="1">
                <a:latin typeface="D-DIN"/>
              </a:rPr>
              <a:t>είν</a:t>
            </a:r>
            <a:r>
              <a:rPr lang="en-US" dirty="0">
                <a:latin typeface="D-DIN"/>
              </a:rPr>
              <a:t>αι </a:t>
            </a:r>
            <a:r>
              <a:rPr lang="en-US" dirty="0" err="1">
                <a:latin typeface="D-DIN"/>
              </a:rPr>
              <a:t>μέλος</a:t>
            </a:r>
            <a:r>
              <a:rPr lang="en-US" dirty="0">
                <a:latin typeface="D-DIN"/>
              </a:rPr>
              <a:t> </a:t>
            </a:r>
            <a:r>
              <a:rPr lang="en-US" dirty="0" err="1">
                <a:latin typeface="D-DIN"/>
              </a:rPr>
              <a:t>του</a:t>
            </a:r>
            <a:r>
              <a:rPr lang="en-US" dirty="0">
                <a:latin typeface="D-DIN"/>
              </a:rPr>
              <a:t> </a:t>
            </a:r>
            <a:r>
              <a:rPr lang="en-US" dirty="0" err="1">
                <a:latin typeface="D-DIN"/>
              </a:rPr>
              <a:t>ιδρύμ</a:t>
            </a:r>
            <a:r>
              <a:rPr lang="en-US" dirty="0">
                <a:latin typeface="D-DIN"/>
              </a:rPr>
              <a:t>α</a:t>
            </a:r>
            <a:r>
              <a:rPr lang="en-US" dirty="0" err="1">
                <a:latin typeface="D-DIN"/>
              </a:rPr>
              <a:t>τός</a:t>
            </a:r>
            <a:r>
              <a:rPr lang="en-US" dirty="0">
                <a:latin typeface="D-DIN"/>
              </a:rPr>
              <a:t> σας ή </a:t>
            </a:r>
            <a:r>
              <a:rPr lang="en-US" dirty="0" err="1">
                <a:latin typeface="D-DIN"/>
              </a:rPr>
              <a:t>όχι</a:t>
            </a:r>
            <a:r>
              <a:rPr lang="en-US" dirty="0">
                <a:latin typeface="D-DIN"/>
              </a:rPr>
              <a:t>, </a:t>
            </a:r>
            <a:r>
              <a:rPr lang="en-US" dirty="0" err="1">
                <a:latin typeface="D-DIN"/>
              </a:rPr>
              <a:t>εφόσον</a:t>
            </a:r>
            <a:r>
              <a:rPr lang="en-US" dirty="0">
                <a:latin typeface="D-DIN"/>
              </a:rPr>
              <a:t> </a:t>
            </a:r>
            <a:r>
              <a:rPr lang="en-US" dirty="0" err="1">
                <a:latin typeface="D-DIN"/>
              </a:rPr>
              <a:t>δεν</a:t>
            </a:r>
            <a:r>
              <a:rPr lang="en-US" dirty="0">
                <a:latin typeface="D-DIN"/>
              </a:rPr>
              <a:t> απα</a:t>
            </a:r>
            <a:r>
              <a:rPr lang="en-US" dirty="0" err="1">
                <a:latin typeface="D-DIN"/>
              </a:rPr>
              <a:t>ιτείτ</a:t>
            </a:r>
            <a:r>
              <a:rPr lang="en-US" dirty="0">
                <a:latin typeface="D-DIN"/>
              </a:rPr>
              <a:t>αι </a:t>
            </a:r>
            <a:r>
              <a:rPr lang="en-US" dirty="0" err="1">
                <a:latin typeface="D-DIN"/>
              </a:rPr>
              <a:t>ιδρυμ</a:t>
            </a:r>
            <a:r>
              <a:rPr lang="en-US" dirty="0">
                <a:latin typeface="D-DIN"/>
              </a:rPr>
              <a:t>α</a:t>
            </a:r>
            <a:r>
              <a:rPr lang="en-US" dirty="0" err="1">
                <a:latin typeface="D-DIN"/>
              </a:rPr>
              <a:t>τική</a:t>
            </a:r>
            <a:r>
              <a:rPr lang="en-US" dirty="0">
                <a:latin typeface="D-DIN"/>
              </a:rPr>
              <a:t> </a:t>
            </a:r>
            <a:r>
              <a:rPr lang="en-US" dirty="0" err="1">
                <a:latin typeface="D-DIN"/>
              </a:rPr>
              <a:t>σύνδεση</a:t>
            </a:r>
            <a:r>
              <a:rPr lang="en-US" dirty="0">
                <a:latin typeface="D-DIN"/>
              </a:rPr>
              <a:t>. </a:t>
            </a:r>
            <a:endParaRPr lang="en-US" dirty="0"/>
          </a:p>
          <a:p>
            <a:pPr algn="just"/>
            <a:r>
              <a:rPr lang="en-US" dirty="0">
                <a:latin typeface="D-DIN"/>
              </a:rPr>
              <a:t>-</a:t>
            </a:r>
            <a:r>
              <a:rPr lang="en-US" dirty="0" err="1">
                <a:latin typeface="D-DIN"/>
              </a:rPr>
              <a:t>Προκειμένου</a:t>
            </a:r>
            <a:r>
              <a:rPr lang="en-US" dirty="0">
                <a:latin typeface="D-DIN"/>
              </a:rPr>
              <a:t> να </a:t>
            </a:r>
            <a:r>
              <a:rPr lang="en-US" dirty="0" err="1">
                <a:latin typeface="D-DIN"/>
              </a:rPr>
              <a:t>δι</a:t>
            </a:r>
            <a:r>
              <a:rPr lang="en-US" dirty="0">
                <a:latin typeface="D-DIN"/>
              </a:rPr>
              <a:t>α</a:t>
            </a:r>
            <a:r>
              <a:rPr lang="en-US" dirty="0" err="1">
                <a:latin typeface="D-DIN"/>
              </a:rPr>
              <a:t>σφ</a:t>
            </a:r>
            <a:r>
              <a:rPr lang="en-US" dirty="0">
                <a:latin typeface="D-DIN"/>
              </a:rPr>
              <a:t>α</a:t>
            </a:r>
            <a:r>
              <a:rPr lang="en-US" dirty="0" err="1">
                <a:latin typeface="D-DIN"/>
              </a:rPr>
              <a:t>λίσετε</a:t>
            </a:r>
            <a:r>
              <a:rPr lang="en-US" dirty="0">
                <a:latin typeface="D-DIN"/>
              </a:rPr>
              <a:t> </a:t>
            </a:r>
            <a:r>
              <a:rPr lang="en-US" dirty="0" err="1">
                <a:latin typeface="D-DIN"/>
              </a:rPr>
              <a:t>υψηλό</a:t>
            </a:r>
            <a:r>
              <a:rPr lang="en-US" dirty="0">
                <a:latin typeface="D-DIN"/>
              </a:rPr>
              <a:t> π</a:t>
            </a:r>
            <a:r>
              <a:rPr lang="en-US" dirty="0" err="1">
                <a:latin typeface="D-DIN"/>
              </a:rPr>
              <a:t>οσοστό</a:t>
            </a:r>
            <a:r>
              <a:rPr lang="en-US" dirty="0">
                <a:latin typeface="D-DIN"/>
              </a:rPr>
              <a:t> α</a:t>
            </a:r>
            <a:r>
              <a:rPr lang="en-US" dirty="0" err="1">
                <a:latin typeface="D-DIN"/>
              </a:rPr>
              <a:t>ντ</a:t>
            </a:r>
            <a:r>
              <a:rPr lang="en-US" dirty="0">
                <a:latin typeface="D-DIN"/>
              </a:rPr>
              <a:t>απ</a:t>
            </a:r>
            <a:r>
              <a:rPr lang="en-US" dirty="0" err="1">
                <a:latin typeface="D-DIN"/>
              </a:rPr>
              <a:t>όκρισης</a:t>
            </a:r>
            <a:r>
              <a:rPr lang="en-US" dirty="0">
                <a:latin typeface="D-DIN"/>
              </a:rPr>
              <a:t>, </a:t>
            </a:r>
            <a:r>
              <a:rPr lang="en-US" dirty="0" err="1">
                <a:latin typeface="D-DIN"/>
              </a:rPr>
              <a:t>στείλτε</a:t>
            </a:r>
            <a:r>
              <a:rPr lang="en-US" dirty="0">
                <a:latin typeface="D-DIN"/>
              </a:rPr>
              <a:t> εβ</a:t>
            </a:r>
            <a:r>
              <a:rPr lang="en-US" dirty="0" err="1">
                <a:latin typeface="D-DIN"/>
              </a:rPr>
              <a:t>δομ</a:t>
            </a:r>
            <a:r>
              <a:rPr lang="en-US" dirty="0">
                <a:latin typeface="D-DIN"/>
              </a:rPr>
              <a:t>α</a:t>
            </a:r>
            <a:r>
              <a:rPr lang="en-US" dirty="0" err="1">
                <a:latin typeface="D-DIN"/>
              </a:rPr>
              <a:t>δι</a:t>
            </a:r>
            <a:r>
              <a:rPr lang="en-US" dirty="0">
                <a:latin typeface="D-DIN"/>
              </a:rPr>
              <a:t>α</a:t>
            </a:r>
            <a:r>
              <a:rPr lang="en-US" dirty="0" err="1">
                <a:latin typeface="D-DIN"/>
              </a:rPr>
              <a:t>ίες</a:t>
            </a:r>
            <a:r>
              <a:rPr lang="en-US" dirty="0">
                <a:latin typeface="D-DIN"/>
              </a:rPr>
              <a:t> υπ</a:t>
            </a:r>
            <a:r>
              <a:rPr lang="en-US" dirty="0" err="1">
                <a:latin typeface="D-DIN"/>
              </a:rPr>
              <a:t>ενθυμίσεις</a:t>
            </a:r>
            <a:r>
              <a:rPr lang="en-US" dirty="0">
                <a:latin typeface="D-DIN"/>
              </a:rPr>
              <a:t> και </a:t>
            </a:r>
            <a:r>
              <a:rPr lang="en-US" dirty="0" err="1">
                <a:latin typeface="D-DIN"/>
              </a:rPr>
              <a:t>κρ</a:t>
            </a:r>
            <a:r>
              <a:rPr lang="en-US" dirty="0">
                <a:latin typeface="D-DIN"/>
              </a:rPr>
              <a:t>α</a:t>
            </a:r>
            <a:r>
              <a:rPr lang="en-US" dirty="0" err="1">
                <a:latin typeface="D-DIN"/>
              </a:rPr>
              <a:t>τήστε</a:t>
            </a:r>
            <a:r>
              <a:rPr lang="en-US" dirty="0">
                <a:latin typeface="D-DIN"/>
              </a:rPr>
              <a:t> </a:t>
            </a:r>
            <a:r>
              <a:rPr lang="en-US" dirty="0" err="1">
                <a:latin typeface="D-DIN"/>
              </a:rPr>
              <a:t>την</a:t>
            </a:r>
            <a:r>
              <a:rPr lang="en-US" dirty="0">
                <a:latin typeface="D-DIN"/>
              </a:rPr>
              <a:t> π</a:t>
            </a:r>
            <a:r>
              <a:rPr lang="en-US" dirty="0" err="1">
                <a:latin typeface="D-DIN"/>
              </a:rPr>
              <a:t>ρόσ</a:t>
            </a:r>
            <a:r>
              <a:rPr lang="en-US" dirty="0">
                <a:latin typeface="D-DIN"/>
              </a:rPr>
              <a:t>βα</a:t>
            </a:r>
            <a:r>
              <a:rPr lang="en-US" dirty="0" err="1">
                <a:latin typeface="D-DIN"/>
              </a:rPr>
              <a:t>ση</a:t>
            </a:r>
            <a:r>
              <a:rPr lang="en-US" dirty="0">
                <a:latin typeface="D-DIN"/>
              </a:rPr>
              <a:t> </a:t>
            </a:r>
            <a:r>
              <a:rPr lang="en-US" dirty="0" err="1">
                <a:latin typeface="D-DIN"/>
              </a:rPr>
              <a:t>στην</a:t>
            </a:r>
            <a:r>
              <a:rPr lang="en-US" dirty="0">
                <a:latin typeface="D-DIN"/>
              </a:rPr>
              <a:t> </a:t>
            </a:r>
            <a:r>
              <a:rPr lang="en-US" dirty="0" err="1">
                <a:latin typeface="D-DIN"/>
              </a:rPr>
              <a:t>έρευν</a:t>
            </a:r>
            <a:r>
              <a:rPr lang="en-US" dirty="0">
                <a:latin typeface="D-DIN"/>
              </a:rPr>
              <a:t>α α</a:t>
            </a:r>
            <a:r>
              <a:rPr lang="en-US" dirty="0" err="1">
                <a:latin typeface="D-DIN"/>
              </a:rPr>
              <a:t>νοιχτή</a:t>
            </a:r>
            <a:r>
              <a:rPr lang="en-US" dirty="0">
                <a:latin typeface="D-DIN"/>
              </a:rPr>
              <a:t> </a:t>
            </a:r>
            <a:r>
              <a:rPr lang="en-US" dirty="0" err="1">
                <a:latin typeface="D-DIN"/>
              </a:rPr>
              <a:t>γι</a:t>
            </a:r>
            <a:r>
              <a:rPr lang="en-US" dirty="0">
                <a:latin typeface="D-DIN"/>
              </a:rPr>
              <a:t>α </a:t>
            </a:r>
            <a:r>
              <a:rPr lang="en-US" dirty="0" err="1">
                <a:latin typeface="D-DIN"/>
              </a:rPr>
              <a:t>τους</a:t>
            </a:r>
            <a:r>
              <a:rPr lang="en-US" dirty="0">
                <a:latin typeface="D-DIN"/>
              </a:rPr>
              <a:t> απα</a:t>
            </a:r>
            <a:r>
              <a:rPr lang="en-US" dirty="0" err="1">
                <a:latin typeface="D-DIN"/>
              </a:rPr>
              <a:t>ντητές</a:t>
            </a:r>
            <a:r>
              <a:rPr lang="en-US" dirty="0">
                <a:latin typeface="D-DIN"/>
              </a:rPr>
              <a:t> </a:t>
            </a:r>
            <a:r>
              <a:rPr lang="en-US" dirty="0" err="1">
                <a:latin typeface="D-DIN"/>
              </a:rPr>
              <a:t>γι</a:t>
            </a:r>
            <a:r>
              <a:rPr lang="en-US" dirty="0">
                <a:latin typeface="D-DIN"/>
              </a:rPr>
              <a:t>α 4 εβ</a:t>
            </a:r>
            <a:r>
              <a:rPr lang="en-US" dirty="0" err="1">
                <a:latin typeface="D-DIN"/>
              </a:rPr>
              <a:t>δομάδες</a:t>
            </a:r>
            <a:r>
              <a:rPr lang="en-US" dirty="0">
                <a:latin typeface="D-DIN"/>
              </a:rPr>
              <a:t> ή π</a:t>
            </a:r>
            <a:r>
              <a:rPr lang="en-US" dirty="0" err="1">
                <a:latin typeface="D-DIN"/>
              </a:rPr>
              <a:t>ερισσότερο</a:t>
            </a:r>
            <a:r>
              <a:rPr lang="en-US" dirty="0">
                <a:latin typeface="D-DIN"/>
              </a:rPr>
              <a:t>. Τα </a:t>
            </a:r>
            <a:r>
              <a:rPr lang="en-US" dirty="0" err="1">
                <a:latin typeface="D-DIN"/>
              </a:rPr>
              <a:t>θύμ</a:t>
            </a:r>
            <a:r>
              <a:rPr lang="en-US" dirty="0">
                <a:latin typeface="D-DIN"/>
              </a:rPr>
              <a:t>ατα βίας μπ</a:t>
            </a:r>
            <a:r>
              <a:rPr lang="en-US" dirty="0" err="1">
                <a:latin typeface="D-DIN"/>
              </a:rPr>
              <a:t>ορεί</a:t>
            </a:r>
            <a:r>
              <a:rPr lang="en-US" dirty="0">
                <a:latin typeface="D-DIN"/>
              </a:rPr>
              <a:t> να απ</a:t>
            </a:r>
            <a:r>
              <a:rPr lang="en-US" dirty="0" err="1">
                <a:latin typeface="D-DIN"/>
              </a:rPr>
              <a:t>οφ</a:t>
            </a:r>
            <a:r>
              <a:rPr lang="en-US" dirty="0">
                <a:latin typeface="D-DIN"/>
              </a:rPr>
              <a:t>α</a:t>
            </a:r>
            <a:r>
              <a:rPr lang="en-US" dirty="0" err="1">
                <a:latin typeface="D-DIN"/>
              </a:rPr>
              <a:t>σίσουν</a:t>
            </a:r>
            <a:r>
              <a:rPr lang="en-US" dirty="0">
                <a:latin typeface="D-DIN"/>
              </a:rPr>
              <a:t> να απα</a:t>
            </a:r>
            <a:r>
              <a:rPr lang="en-US" dirty="0" err="1">
                <a:latin typeface="D-DIN"/>
              </a:rPr>
              <a:t>ντήσουν</a:t>
            </a:r>
            <a:r>
              <a:rPr lang="en-US" dirty="0">
                <a:latin typeface="D-DIN"/>
              </a:rPr>
              <a:t> </a:t>
            </a:r>
            <a:r>
              <a:rPr lang="en-US" dirty="0" err="1">
                <a:latin typeface="D-DIN"/>
              </a:rPr>
              <a:t>σε</a:t>
            </a:r>
            <a:r>
              <a:rPr lang="en-US" dirty="0">
                <a:latin typeface="D-DIN"/>
              </a:rPr>
              <a:t> </a:t>
            </a:r>
            <a:r>
              <a:rPr lang="en-US" dirty="0" err="1">
                <a:latin typeface="D-DIN"/>
              </a:rPr>
              <a:t>μετ</a:t>
            </a:r>
            <a:r>
              <a:rPr lang="en-US" dirty="0">
                <a:latin typeface="D-DIN"/>
              </a:rPr>
              <a:t>α</a:t>
            </a:r>
            <a:r>
              <a:rPr lang="en-US" dirty="0" err="1">
                <a:latin typeface="D-DIN"/>
              </a:rPr>
              <a:t>γενέστερη</a:t>
            </a:r>
            <a:r>
              <a:rPr lang="en-US" dirty="0">
                <a:latin typeface="D-DIN"/>
              </a:rPr>
              <a:t> </a:t>
            </a:r>
            <a:r>
              <a:rPr lang="en-US" dirty="0" err="1">
                <a:latin typeface="D-DIN"/>
              </a:rPr>
              <a:t>φάση</a:t>
            </a:r>
            <a:r>
              <a:rPr lang="en-US" dirty="0">
                <a:latin typeface="D-DIN"/>
              </a:rPr>
              <a:t>, </a:t>
            </a:r>
            <a:r>
              <a:rPr lang="en-US" dirty="0" err="1">
                <a:latin typeface="D-DIN"/>
              </a:rPr>
              <a:t>όχι</a:t>
            </a:r>
            <a:r>
              <a:rPr lang="en-US" dirty="0">
                <a:latin typeface="D-DIN"/>
              </a:rPr>
              <a:t> απαρα</a:t>
            </a:r>
            <a:r>
              <a:rPr lang="en-US" dirty="0" err="1">
                <a:latin typeface="D-DIN"/>
              </a:rPr>
              <a:t>ίτητ</a:t>
            </a:r>
            <a:r>
              <a:rPr lang="en-US" dirty="0">
                <a:latin typeface="D-DIN"/>
              </a:rPr>
              <a:t>α </a:t>
            </a:r>
            <a:r>
              <a:rPr lang="en-US" dirty="0" err="1">
                <a:latin typeface="D-DIN"/>
              </a:rPr>
              <a:t>μόλις</a:t>
            </a:r>
            <a:r>
              <a:rPr lang="en-US" dirty="0">
                <a:latin typeface="D-DIN"/>
              </a:rPr>
              <a:t> </a:t>
            </a:r>
            <a:r>
              <a:rPr lang="en-US" dirty="0" err="1">
                <a:latin typeface="D-DIN"/>
              </a:rPr>
              <a:t>δι</a:t>
            </a:r>
            <a:r>
              <a:rPr lang="en-US" dirty="0">
                <a:latin typeface="D-DIN"/>
              </a:rPr>
              <a:t>α</a:t>
            </a:r>
            <a:r>
              <a:rPr lang="en-US" dirty="0" err="1">
                <a:latin typeface="D-DIN"/>
              </a:rPr>
              <a:t>δοθεί</a:t>
            </a:r>
            <a:r>
              <a:rPr lang="en-US" dirty="0">
                <a:latin typeface="D-DIN"/>
              </a:rPr>
              <a:t> η </a:t>
            </a:r>
            <a:r>
              <a:rPr lang="en-US" dirty="0" err="1">
                <a:latin typeface="D-DIN"/>
              </a:rPr>
              <a:t>έρευν</a:t>
            </a:r>
            <a:r>
              <a:rPr lang="en-US" dirty="0">
                <a:latin typeface="D-DIN"/>
              </a:rPr>
              <a:t>α.</a:t>
            </a:r>
          </a:p>
          <a:p>
            <a:pPr algn="just"/>
            <a:r>
              <a:rPr lang="en-US" dirty="0">
                <a:latin typeface="D-DIN"/>
              </a:rPr>
              <a:t>-Η </a:t>
            </a:r>
            <a:r>
              <a:rPr lang="en-US" dirty="0" err="1">
                <a:latin typeface="D-DIN"/>
              </a:rPr>
              <a:t>διάδοση</a:t>
            </a:r>
            <a:r>
              <a:rPr lang="en-US" dirty="0">
                <a:latin typeface="D-DIN"/>
              </a:rPr>
              <a:t> </a:t>
            </a:r>
            <a:r>
              <a:rPr lang="en-US" dirty="0" err="1">
                <a:latin typeface="D-DIN"/>
              </a:rPr>
              <a:t>των</a:t>
            </a:r>
            <a:r>
              <a:rPr lang="en-US" dirty="0">
                <a:latin typeface="D-DIN"/>
              </a:rPr>
              <a:t> απ</a:t>
            </a:r>
            <a:r>
              <a:rPr lang="en-US" dirty="0" err="1">
                <a:latin typeface="D-DIN"/>
              </a:rPr>
              <a:t>οτελεσμάτων</a:t>
            </a:r>
            <a:r>
              <a:rPr lang="en-US" dirty="0">
                <a:latin typeface="D-DIN"/>
              </a:rPr>
              <a:t> </a:t>
            </a:r>
            <a:r>
              <a:rPr lang="en-US" dirty="0" err="1">
                <a:latin typeface="D-DIN"/>
              </a:rPr>
              <a:t>στ</a:t>
            </a:r>
            <a:r>
              <a:rPr lang="en-US" dirty="0">
                <a:latin typeface="D-DIN"/>
              </a:rPr>
              <a:t>α </a:t>
            </a:r>
            <a:r>
              <a:rPr lang="en-US" dirty="0" err="1">
                <a:latin typeface="D-DIN"/>
              </a:rPr>
              <a:t>όργ</a:t>
            </a:r>
            <a:r>
              <a:rPr lang="en-US" dirty="0">
                <a:latin typeface="D-DIN"/>
              </a:rPr>
              <a:t>ανα </a:t>
            </a:r>
            <a:r>
              <a:rPr lang="en-US" dirty="0" err="1">
                <a:latin typeface="D-DIN"/>
              </a:rPr>
              <a:t>λήψης</a:t>
            </a:r>
            <a:r>
              <a:rPr lang="en-US" dirty="0">
                <a:latin typeface="D-DIN"/>
              </a:rPr>
              <a:t> απ</a:t>
            </a:r>
            <a:r>
              <a:rPr lang="en-US" dirty="0" err="1">
                <a:latin typeface="D-DIN"/>
              </a:rPr>
              <a:t>οφάσεων</a:t>
            </a:r>
            <a:r>
              <a:rPr lang="en-US" dirty="0">
                <a:latin typeface="D-DIN"/>
              </a:rPr>
              <a:t> </a:t>
            </a:r>
            <a:r>
              <a:rPr lang="en-US" dirty="0" err="1">
                <a:latin typeface="D-DIN"/>
              </a:rPr>
              <a:t>είν</a:t>
            </a:r>
            <a:r>
              <a:rPr lang="en-US" dirty="0">
                <a:latin typeface="D-DIN"/>
              </a:rPr>
              <a:t>αι π</a:t>
            </a:r>
            <a:r>
              <a:rPr lang="en-US" dirty="0" err="1">
                <a:latin typeface="D-DIN"/>
              </a:rPr>
              <a:t>ολύ</a:t>
            </a:r>
            <a:r>
              <a:rPr lang="en-US" dirty="0">
                <a:latin typeface="D-DIN"/>
              </a:rPr>
              <a:t> </a:t>
            </a:r>
            <a:r>
              <a:rPr lang="en-US" dirty="0" err="1">
                <a:latin typeface="D-DIN"/>
              </a:rPr>
              <a:t>σημ</a:t>
            </a:r>
            <a:r>
              <a:rPr lang="en-US" dirty="0">
                <a:latin typeface="D-DIN"/>
              </a:rPr>
              <a:t>α</a:t>
            </a:r>
            <a:r>
              <a:rPr lang="en-US" dirty="0" err="1">
                <a:latin typeface="D-DIN"/>
              </a:rPr>
              <a:t>ντική</a:t>
            </a:r>
            <a:r>
              <a:rPr lang="en-US" dirty="0">
                <a:latin typeface="D-DIN"/>
              </a:rPr>
              <a:t>. </a:t>
            </a:r>
            <a:r>
              <a:rPr lang="en-US" dirty="0" err="1">
                <a:latin typeface="D-DIN"/>
              </a:rPr>
              <a:t>Με</a:t>
            </a:r>
            <a:r>
              <a:rPr lang="en-US" dirty="0">
                <a:latin typeface="D-DIN"/>
              </a:rPr>
              <a:t> </a:t>
            </a:r>
            <a:r>
              <a:rPr lang="en-US" dirty="0" err="1">
                <a:latin typeface="D-DIN"/>
              </a:rPr>
              <a:t>την</a:t>
            </a:r>
            <a:r>
              <a:rPr lang="en-US" dirty="0">
                <a:latin typeface="D-DIN"/>
              </a:rPr>
              <a:t> </a:t>
            </a:r>
            <a:r>
              <a:rPr lang="en-US" dirty="0" err="1">
                <a:latin typeface="D-DIN"/>
              </a:rPr>
              <a:t>κοινο</a:t>
            </a:r>
            <a:r>
              <a:rPr lang="en-US" dirty="0">
                <a:latin typeface="D-DIN"/>
              </a:rPr>
              <a:t>π</a:t>
            </a:r>
            <a:r>
              <a:rPr lang="en-US" dirty="0" err="1">
                <a:latin typeface="D-DIN"/>
              </a:rPr>
              <a:t>οίηση</a:t>
            </a:r>
            <a:r>
              <a:rPr lang="en-US" dirty="0">
                <a:latin typeface="D-DIN"/>
              </a:rPr>
              <a:t> </a:t>
            </a:r>
            <a:r>
              <a:rPr lang="en-US" dirty="0" err="1">
                <a:latin typeface="D-DIN"/>
              </a:rPr>
              <a:t>των</a:t>
            </a:r>
            <a:r>
              <a:rPr lang="en-US" dirty="0">
                <a:latin typeface="D-DIN"/>
              </a:rPr>
              <a:t> απ</a:t>
            </a:r>
            <a:r>
              <a:rPr lang="en-US" dirty="0" err="1">
                <a:latin typeface="D-DIN"/>
              </a:rPr>
              <a:t>οτελεσμάτων</a:t>
            </a:r>
            <a:r>
              <a:rPr lang="en-US" dirty="0">
                <a:latin typeface="D-DIN"/>
              </a:rPr>
              <a:t> </a:t>
            </a:r>
            <a:r>
              <a:rPr lang="en-US" dirty="0" err="1">
                <a:latin typeface="D-DIN"/>
              </a:rPr>
              <a:t>σε</a:t>
            </a:r>
            <a:r>
              <a:rPr lang="en-US" dirty="0">
                <a:latin typeface="D-DIN"/>
              </a:rPr>
              <a:t> α</a:t>
            </a:r>
            <a:r>
              <a:rPr lang="en-US" dirty="0" err="1">
                <a:latin typeface="D-DIN"/>
              </a:rPr>
              <a:t>υτές</a:t>
            </a:r>
            <a:r>
              <a:rPr lang="en-US" dirty="0">
                <a:latin typeface="D-DIN"/>
              </a:rPr>
              <a:t> </a:t>
            </a:r>
            <a:r>
              <a:rPr lang="en-US" dirty="0" err="1">
                <a:latin typeface="D-DIN"/>
              </a:rPr>
              <a:t>τις</a:t>
            </a:r>
            <a:r>
              <a:rPr lang="en-US" dirty="0">
                <a:latin typeface="D-DIN"/>
              </a:rPr>
              <a:t> </a:t>
            </a:r>
            <a:r>
              <a:rPr lang="en-US" dirty="0" err="1">
                <a:latin typeface="D-DIN"/>
              </a:rPr>
              <a:t>ομάδες</a:t>
            </a:r>
            <a:r>
              <a:rPr lang="en-US" dirty="0">
                <a:latin typeface="D-DIN"/>
              </a:rPr>
              <a:t>, μπ</a:t>
            </a:r>
            <a:r>
              <a:rPr lang="en-US" dirty="0" err="1">
                <a:latin typeface="D-DIN"/>
              </a:rPr>
              <a:t>ορούν</a:t>
            </a:r>
            <a:r>
              <a:rPr lang="en-US" dirty="0">
                <a:latin typeface="D-DIN"/>
              </a:rPr>
              <a:t> να κατα</a:t>
            </a:r>
            <a:r>
              <a:rPr lang="en-US" dirty="0" err="1">
                <a:latin typeface="D-DIN"/>
              </a:rPr>
              <a:t>νοήσουν</a:t>
            </a:r>
            <a:r>
              <a:rPr lang="en-US" dirty="0">
                <a:latin typeface="D-DIN"/>
              </a:rPr>
              <a:t> κα</a:t>
            </a:r>
            <a:r>
              <a:rPr lang="en-US" dirty="0" err="1">
                <a:latin typeface="D-DIN"/>
              </a:rPr>
              <a:t>λύτερ</a:t>
            </a:r>
            <a:r>
              <a:rPr lang="en-US" dirty="0">
                <a:latin typeface="D-DIN"/>
              </a:rPr>
              <a:t>α </a:t>
            </a:r>
            <a:r>
              <a:rPr lang="en-US" dirty="0" err="1">
                <a:latin typeface="D-DIN"/>
              </a:rPr>
              <a:t>την</a:t>
            </a:r>
            <a:r>
              <a:rPr lang="en-US" dirty="0">
                <a:latin typeface="D-DIN"/>
              </a:rPr>
              <a:t> </a:t>
            </a:r>
            <a:r>
              <a:rPr lang="en-US" dirty="0" err="1">
                <a:latin typeface="D-DIN"/>
              </a:rPr>
              <a:t>έκτ</a:t>
            </a:r>
            <a:r>
              <a:rPr lang="en-US" dirty="0">
                <a:latin typeface="D-DIN"/>
              </a:rPr>
              <a:t>α</a:t>
            </a:r>
            <a:r>
              <a:rPr lang="en-US" dirty="0" err="1">
                <a:latin typeface="D-DIN"/>
              </a:rPr>
              <a:t>ση</a:t>
            </a:r>
            <a:r>
              <a:rPr lang="en-US" dirty="0">
                <a:latin typeface="D-DIN"/>
              </a:rPr>
              <a:t> και </a:t>
            </a:r>
            <a:r>
              <a:rPr lang="en-US" dirty="0" err="1">
                <a:latin typeface="D-DIN"/>
              </a:rPr>
              <a:t>τη</a:t>
            </a:r>
            <a:r>
              <a:rPr lang="en-US" dirty="0">
                <a:latin typeface="D-DIN"/>
              </a:rPr>
              <a:t> </a:t>
            </a:r>
            <a:r>
              <a:rPr lang="en-US" dirty="0" err="1">
                <a:latin typeface="D-DIN"/>
              </a:rPr>
              <a:t>σο</a:t>
            </a:r>
            <a:r>
              <a:rPr lang="en-US" dirty="0">
                <a:latin typeface="D-DIN"/>
              </a:rPr>
              <a:t>βα</a:t>
            </a:r>
            <a:r>
              <a:rPr lang="en-US" dirty="0" err="1">
                <a:latin typeface="D-DIN"/>
              </a:rPr>
              <a:t>ρότητ</a:t>
            </a:r>
            <a:r>
              <a:rPr lang="en-US" dirty="0">
                <a:latin typeface="D-DIN"/>
              </a:rPr>
              <a:t>α </a:t>
            </a:r>
            <a:r>
              <a:rPr lang="en-US" dirty="0" err="1">
                <a:latin typeface="D-DIN"/>
              </a:rPr>
              <a:t>της</a:t>
            </a:r>
            <a:r>
              <a:rPr lang="en-US" dirty="0">
                <a:latin typeface="D-DIN"/>
              </a:rPr>
              <a:t> βίας </a:t>
            </a:r>
            <a:r>
              <a:rPr lang="en-US" dirty="0" err="1">
                <a:latin typeface="D-DIN"/>
              </a:rPr>
              <a:t>λόγω</a:t>
            </a:r>
            <a:r>
              <a:rPr lang="en-US" dirty="0">
                <a:latin typeface="D-DIN"/>
              </a:rPr>
              <a:t> </a:t>
            </a:r>
            <a:r>
              <a:rPr lang="en-US" dirty="0" err="1">
                <a:latin typeface="D-DIN"/>
              </a:rPr>
              <a:t>φύλου</a:t>
            </a:r>
            <a:r>
              <a:rPr lang="en-US" dirty="0">
                <a:latin typeface="D-DIN"/>
              </a:rPr>
              <a:t> </a:t>
            </a:r>
            <a:r>
              <a:rPr lang="en-US" dirty="0" err="1">
                <a:latin typeface="D-DIN"/>
              </a:rPr>
              <a:t>σε</a:t>
            </a:r>
            <a:r>
              <a:rPr lang="en-US" dirty="0">
                <a:latin typeface="D-DIN"/>
              </a:rPr>
              <a:t> ακα</a:t>
            </a:r>
            <a:r>
              <a:rPr lang="en-US" dirty="0" err="1">
                <a:latin typeface="D-DIN"/>
              </a:rPr>
              <a:t>δημ</a:t>
            </a:r>
            <a:r>
              <a:rPr lang="en-US" dirty="0">
                <a:latin typeface="D-DIN"/>
              </a:rPr>
              <a:t>α</a:t>
            </a:r>
            <a:r>
              <a:rPr lang="en-US" dirty="0" err="1">
                <a:latin typeface="D-DIN"/>
              </a:rPr>
              <a:t>ϊκά</a:t>
            </a:r>
            <a:r>
              <a:rPr lang="en-US" dirty="0">
                <a:latin typeface="D-DIN"/>
              </a:rPr>
              <a:t> πλα</a:t>
            </a:r>
            <a:r>
              <a:rPr lang="en-US" dirty="0" err="1">
                <a:latin typeface="D-DIN"/>
              </a:rPr>
              <a:t>ίσι</a:t>
            </a:r>
            <a:r>
              <a:rPr lang="en-US" dirty="0">
                <a:latin typeface="D-DIN"/>
              </a:rPr>
              <a:t>α και να </a:t>
            </a:r>
            <a:r>
              <a:rPr lang="en-US" dirty="0" err="1">
                <a:latin typeface="D-DIN"/>
              </a:rPr>
              <a:t>χρησιμο</a:t>
            </a:r>
            <a:r>
              <a:rPr lang="en-US" dirty="0">
                <a:latin typeface="D-DIN"/>
              </a:rPr>
              <a:t>π</a:t>
            </a:r>
            <a:r>
              <a:rPr lang="en-US" dirty="0" err="1">
                <a:latin typeface="D-DIN"/>
              </a:rPr>
              <a:t>οιήσουν</a:t>
            </a:r>
            <a:r>
              <a:rPr lang="en-US" dirty="0">
                <a:latin typeface="D-DIN"/>
              </a:rPr>
              <a:t> α</a:t>
            </a:r>
            <a:r>
              <a:rPr lang="en-US" dirty="0" err="1">
                <a:latin typeface="D-DIN"/>
              </a:rPr>
              <a:t>υτές</a:t>
            </a:r>
            <a:r>
              <a:rPr lang="en-US" dirty="0">
                <a:latin typeface="D-DIN"/>
              </a:rPr>
              <a:t> </a:t>
            </a:r>
            <a:r>
              <a:rPr lang="en-US" dirty="0" err="1">
                <a:latin typeface="D-DIN"/>
              </a:rPr>
              <a:t>τις</a:t>
            </a:r>
            <a:r>
              <a:rPr lang="en-US" dirty="0">
                <a:latin typeface="D-DIN"/>
              </a:rPr>
              <a:t> π</a:t>
            </a:r>
            <a:r>
              <a:rPr lang="en-US" dirty="0" err="1">
                <a:latin typeface="D-DIN"/>
              </a:rPr>
              <a:t>ληροφορίες</a:t>
            </a:r>
            <a:r>
              <a:rPr lang="en-US" dirty="0">
                <a:latin typeface="D-DIN"/>
              </a:rPr>
              <a:t> </a:t>
            </a:r>
            <a:r>
              <a:rPr lang="en-US" dirty="0" err="1">
                <a:latin typeface="D-DIN"/>
              </a:rPr>
              <a:t>γι</a:t>
            </a:r>
            <a:r>
              <a:rPr lang="en-US" dirty="0">
                <a:latin typeface="D-DIN"/>
              </a:rPr>
              <a:t>α να αναπ</a:t>
            </a:r>
            <a:r>
              <a:rPr lang="en-US" dirty="0" err="1">
                <a:latin typeface="D-DIN"/>
              </a:rPr>
              <a:t>τύξουν</a:t>
            </a:r>
            <a:r>
              <a:rPr lang="en-US" dirty="0">
                <a:latin typeface="D-DIN"/>
              </a:rPr>
              <a:t> πα</a:t>
            </a:r>
            <a:r>
              <a:rPr lang="en-US" dirty="0" err="1">
                <a:latin typeface="D-DIN"/>
              </a:rPr>
              <a:t>ρεμ</a:t>
            </a:r>
            <a:r>
              <a:rPr lang="en-US" dirty="0">
                <a:latin typeface="D-DIN"/>
              </a:rPr>
              <a:t>β</a:t>
            </a:r>
            <a:r>
              <a:rPr lang="en-US" dirty="0" err="1">
                <a:latin typeface="D-DIN"/>
              </a:rPr>
              <a:t>άσεις</a:t>
            </a:r>
            <a:r>
              <a:rPr lang="en-US" dirty="0">
                <a:latin typeface="D-DIN"/>
              </a:rPr>
              <a:t> και π</a:t>
            </a:r>
            <a:r>
              <a:rPr lang="en-US" dirty="0" err="1">
                <a:latin typeface="D-DIN"/>
              </a:rPr>
              <a:t>ολιτικές</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π</a:t>
            </a:r>
            <a:r>
              <a:rPr lang="en-US" dirty="0" err="1">
                <a:latin typeface="D-DIN"/>
              </a:rPr>
              <a:t>ρόληψη</a:t>
            </a:r>
            <a:r>
              <a:rPr lang="en-US" dirty="0">
                <a:latin typeface="D-DIN"/>
              </a:rPr>
              <a:t> και </a:t>
            </a:r>
            <a:r>
              <a:rPr lang="en-US" dirty="0" err="1">
                <a:latin typeface="D-DIN"/>
              </a:rPr>
              <a:t>την</a:t>
            </a:r>
            <a:r>
              <a:rPr lang="en-US" dirty="0">
                <a:latin typeface="D-DIN"/>
              </a:rPr>
              <a:t> α</a:t>
            </a:r>
            <a:r>
              <a:rPr lang="en-US" dirty="0" err="1">
                <a:latin typeface="D-DIN"/>
              </a:rPr>
              <a:t>ντιμετώ</a:t>
            </a:r>
            <a:r>
              <a:rPr lang="en-US" dirty="0">
                <a:latin typeface="D-DIN"/>
              </a:rPr>
              <a:t>π</a:t>
            </a:r>
            <a:r>
              <a:rPr lang="en-US" dirty="0" err="1">
                <a:latin typeface="D-DIN"/>
              </a:rPr>
              <a:t>ιση</a:t>
            </a:r>
            <a:r>
              <a:rPr lang="en-US" dirty="0">
                <a:latin typeface="D-DIN"/>
              </a:rPr>
              <a:t> </a:t>
            </a:r>
            <a:r>
              <a:rPr lang="en-US" dirty="0" err="1">
                <a:latin typeface="D-DIN"/>
              </a:rPr>
              <a:t>τέτοιων</a:t>
            </a:r>
            <a:r>
              <a:rPr lang="en-US" dirty="0">
                <a:latin typeface="D-DIN"/>
              </a:rPr>
              <a:t> π</a:t>
            </a:r>
            <a:r>
              <a:rPr lang="en-US" dirty="0" err="1">
                <a:latin typeface="D-DIN"/>
              </a:rPr>
              <a:t>ερι</a:t>
            </a:r>
            <a:r>
              <a:rPr lang="en-US" dirty="0">
                <a:latin typeface="D-DIN"/>
              </a:rPr>
              <a:t>π</a:t>
            </a:r>
            <a:r>
              <a:rPr lang="en-US" dirty="0" err="1">
                <a:latin typeface="D-DIN"/>
              </a:rPr>
              <a:t>τώσεων</a:t>
            </a:r>
            <a:r>
              <a:rPr lang="en-US" dirty="0">
                <a:latin typeface="D-DIN"/>
              </a:rPr>
              <a:t>. </a:t>
            </a:r>
          </a:p>
          <a:p>
            <a:pPr algn="just"/>
            <a:r>
              <a:rPr lang="en-US" b="1" dirty="0">
                <a:latin typeface="D-DIN"/>
              </a:rPr>
              <a:t> </a:t>
            </a:r>
            <a:endParaRPr lang="en-US" dirty="0">
              <a:latin typeface="D-DIN"/>
            </a:endParaRPr>
          </a:p>
          <a:p>
            <a:pPr algn="just"/>
            <a:r>
              <a:rPr lang="en-US" err="1">
                <a:latin typeface="D-DIN"/>
              </a:rPr>
              <a:t>Το</a:t>
            </a:r>
            <a:r>
              <a:rPr lang="en-US">
                <a:latin typeface="D-DIN"/>
              </a:rPr>
              <a:t> Prevalence </a:t>
            </a:r>
            <a:r>
              <a:rPr lang="en-US" err="1">
                <a:latin typeface="D-DIN"/>
              </a:rPr>
              <a:t>έχει</a:t>
            </a:r>
            <a:r>
              <a:rPr lang="en-US">
                <a:latin typeface="D-DIN"/>
              </a:rPr>
              <a:t> πρόσθετα στοιχεία στην ειδική σελίδα του στην εργαλειοθήκη που αναφέρονται στην ερευνητική δεοντολογία.</a:t>
            </a:r>
          </a:p>
          <a:p>
            <a:pPr algn="just"/>
            <a:r>
              <a:rPr lang="en-US" dirty="0">
                <a:latin typeface="D-DIN"/>
              </a:rPr>
              <a:t> </a:t>
            </a:r>
          </a:p>
          <a:p>
            <a:pPr algn="just"/>
            <a:r>
              <a:rPr lang="en-US" err="1">
                <a:latin typeface="D-DIN"/>
              </a:rPr>
              <a:t>Εξ</a:t>
            </a:r>
            <a:r>
              <a:rPr lang="en-US">
                <a:latin typeface="D-DIN"/>
              </a:rPr>
              <a:t>α</a:t>
            </a:r>
            <a:r>
              <a:rPr lang="en-US" err="1">
                <a:latin typeface="D-DIN"/>
              </a:rPr>
              <a:t>σφ</a:t>
            </a:r>
            <a:r>
              <a:rPr lang="en-US">
                <a:latin typeface="D-DIN"/>
              </a:rPr>
              <a:t>α</a:t>
            </a:r>
            <a:r>
              <a:rPr lang="en-US" err="1">
                <a:latin typeface="D-DIN"/>
              </a:rPr>
              <a:t>λίστε</a:t>
            </a:r>
            <a:r>
              <a:rPr lang="en-US">
                <a:latin typeface="D-DIN"/>
              </a:rPr>
              <a:t> α</a:t>
            </a:r>
            <a:r>
              <a:rPr lang="en-US" err="1">
                <a:latin typeface="D-DIN"/>
              </a:rPr>
              <a:t>νώνυμη</a:t>
            </a:r>
            <a:r>
              <a:rPr lang="en-US">
                <a:latin typeface="D-DIN"/>
              </a:rPr>
              <a:t> </a:t>
            </a:r>
            <a:r>
              <a:rPr lang="en-US" err="1">
                <a:latin typeface="D-DIN"/>
              </a:rPr>
              <a:t>συμμετοχή</a:t>
            </a:r>
            <a:r>
              <a:rPr lang="en-US">
                <a:latin typeface="D-DIN"/>
              </a:rPr>
              <a:t> και μην συλλέγετε παραμέτρους προσωπικών πληροφοριών ούτε οποιαδήποτε άλλη παράμετρο για την ταυτοποίηση της συγκεκριμένης μονάδας, της κατάστασης ενός ατόμου.</a:t>
            </a:r>
          </a:p>
          <a:p>
            <a:pPr algn="just"/>
            <a:r>
              <a:rPr lang="en-US" dirty="0">
                <a:latin typeface="D-DIN"/>
              </a:rPr>
              <a:t> </a:t>
            </a:r>
          </a:p>
          <a:p>
            <a:pPr algn="just"/>
            <a:r>
              <a:rPr lang="en-US" dirty="0" err="1">
                <a:latin typeface="D-DIN"/>
              </a:rPr>
              <a:t>Τέτοιες</a:t>
            </a:r>
            <a:r>
              <a:rPr lang="en-US" dirty="0">
                <a:latin typeface="D-DIN"/>
              </a:rPr>
              <a:t> </a:t>
            </a:r>
            <a:r>
              <a:rPr lang="en-US" dirty="0" err="1">
                <a:latin typeface="D-DIN"/>
              </a:rPr>
              <a:t>έρευνες</a:t>
            </a:r>
            <a:r>
              <a:rPr lang="en-US" dirty="0">
                <a:latin typeface="D-DIN"/>
              </a:rPr>
              <a:t> θα π</a:t>
            </a:r>
            <a:r>
              <a:rPr lang="en-US" dirty="0" err="1">
                <a:latin typeface="D-DIN"/>
              </a:rPr>
              <a:t>ρέ</a:t>
            </a:r>
            <a:r>
              <a:rPr lang="en-US" dirty="0">
                <a:latin typeface="D-DIN"/>
              </a:rPr>
              <a:t>π</a:t>
            </a:r>
            <a:r>
              <a:rPr lang="en-US" dirty="0" err="1">
                <a:latin typeface="D-DIN"/>
              </a:rPr>
              <a:t>ει</a:t>
            </a:r>
            <a:r>
              <a:rPr lang="en-US" dirty="0">
                <a:latin typeface="D-DIN"/>
              </a:rPr>
              <a:t> να λαμβ</a:t>
            </a:r>
            <a:r>
              <a:rPr lang="en-US" dirty="0" err="1">
                <a:latin typeface="D-DIN"/>
              </a:rPr>
              <a:t>άνουν</a:t>
            </a:r>
            <a:r>
              <a:rPr lang="en-US" dirty="0">
                <a:latin typeface="D-DIN"/>
              </a:rPr>
              <a:t> </a:t>
            </a:r>
            <a:r>
              <a:rPr lang="en-US" dirty="0" err="1">
                <a:latin typeface="D-DIN"/>
              </a:rPr>
              <a:t>έν</a:t>
            </a:r>
            <a:r>
              <a:rPr lang="en-US" dirty="0">
                <a:latin typeface="D-DIN"/>
              </a:rPr>
              <a:t>α </a:t>
            </a:r>
            <a:r>
              <a:rPr lang="en-US" dirty="0" err="1">
                <a:latin typeface="D-DIN"/>
              </a:rPr>
              <a:t>κέντρο</a:t>
            </a:r>
            <a:r>
              <a:rPr lang="en-US" dirty="0">
                <a:latin typeface="D-DIN"/>
              </a:rPr>
              <a:t> επ</a:t>
            </a:r>
            <a:r>
              <a:rPr lang="en-US" dirty="0" err="1">
                <a:latin typeface="D-DIN"/>
              </a:rPr>
              <a:t>ιζώντων</a:t>
            </a:r>
            <a:r>
              <a:rPr lang="en-US" dirty="0">
                <a:latin typeface="D-DIN"/>
              </a:rPr>
              <a:t> ή </a:t>
            </a:r>
            <a:r>
              <a:rPr lang="en-US" dirty="0" err="1">
                <a:latin typeface="D-DIN"/>
              </a:rPr>
              <a:t>θυμάτων</a:t>
            </a:r>
            <a:r>
              <a:rPr lang="en-US" dirty="0">
                <a:latin typeface="D-DIN"/>
              </a:rPr>
              <a:t> π</a:t>
            </a:r>
            <a:r>
              <a:rPr lang="en-US" dirty="0" err="1">
                <a:latin typeface="D-DIN"/>
              </a:rPr>
              <a:t>ροσεγγισμένο</a:t>
            </a:r>
            <a:r>
              <a:rPr lang="en-US" dirty="0">
                <a:latin typeface="D-DIN"/>
              </a:rPr>
              <a:t>, και να π</a:t>
            </a:r>
            <a:r>
              <a:rPr lang="en-US" dirty="0" err="1">
                <a:latin typeface="D-DIN"/>
              </a:rPr>
              <a:t>ροστ</a:t>
            </a:r>
            <a:r>
              <a:rPr lang="en-US" dirty="0">
                <a:latin typeface="D-DIN"/>
              </a:rPr>
              <a:t>α</a:t>
            </a:r>
            <a:r>
              <a:rPr lang="en-US" dirty="0" err="1">
                <a:latin typeface="D-DIN"/>
              </a:rPr>
              <a:t>τεύουν</a:t>
            </a:r>
            <a:r>
              <a:rPr lang="en-US" dirty="0">
                <a:latin typeface="D-DIN"/>
              </a:rPr>
              <a:t> </a:t>
            </a:r>
            <a:r>
              <a:rPr lang="en-US" dirty="0" err="1">
                <a:latin typeface="D-DIN"/>
              </a:rPr>
              <a:t>τους</a:t>
            </a:r>
            <a:r>
              <a:rPr lang="en-US" dirty="0">
                <a:latin typeface="D-DIN"/>
              </a:rPr>
              <a:t> </a:t>
            </a:r>
            <a:r>
              <a:rPr lang="en-US" dirty="0" err="1">
                <a:latin typeface="D-DIN"/>
              </a:rPr>
              <a:t>ερωτηθέντες</a:t>
            </a:r>
            <a:r>
              <a:rPr lang="en-US" dirty="0">
                <a:latin typeface="D-DIN"/>
              </a:rPr>
              <a:t> από </a:t>
            </a:r>
            <a:r>
              <a:rPr lang="en-US" dirty="0" err="1">
                <a:latin typeface="D-DIN"/>
              </a:rPr>
              <a:t>εκ</a:t>
            </a:r>
            <a:r>
              <a:rPr lang="en-US" dirty="0">
                <a:latin typeface="D-DIN"/>
              </a:rPr>
              <a:t> </a:t>
            </a:r>
            <a:r>
              <a:rPr lang="en-US" dirty="0" err="1">
                <a:latin typeface="D-DIN"/>
              </a:rPr>
              <a:t>νέου</a:t>
            </a:r>
            <a:r>
              <a:rPr lang="en-US" dirty="0">
                <a:latin typeface="D-DIN"/>
              </a:rPr>
              <a:t> </a:t>
            </a:r>
            <a:r>
              <a:rPr lang="en-US" dirty="0" err="1">
                <a:latin typeface="D-DIN"/>
              </a:rPr>
              <a:t>τρ</a:t>
            </a:r>
            <a:r>
              <a:rPr lang="en-US" dirty="0">
                <a:latin typeface="D-DIN"/>
              </a:rPr>
              <a:t>α</a:t>
            </a:r>
            <a:r>
              <a:rPr lang="en-US" dirty="0" err="1">
                <a:latin typeface="D-DIN"/>
              </a:rPr>
              <a:t>υμ</a:t>
            </a:r>
            <a:r>
              <a:rPr lang="en-US" dirty="0">
                <a:latin typeface="D-DIN"/>
              </a:rPr>
              <a:t>α</a:t>
            </a:r>
            <a:r>
              <a:rPr lang="en-US" dirty="0" err="1">
                <a:latin typeface="D-DIN"/>
              </a:rPr>
              <a:t>τισμό</a:t>
            </a:r>
            <a:r>
              <a:rPr lang="en-US" dirty="0">
                <a:latin typeface="D-DIN"/>
              </a:rPr>
              <a:t>, επ</a:t>
            </a:r>
            <a:r>
              <a:rPr lang="en-US" dirty="0" err="1">
                <a:latin typeface="D-DIN"/>
              </a:rPr>
              <a:t>ομένως</a:t>
            </a:r>
            <a:r>
              <a:rPr lang="en-US" dirty="0">
                <a:latin typeface="D-DIN"/>
              </a:rPr>
              <a:t> βεβα</a:t>
            </a:r>
            <a:r>
              <a:rPr lang="en-US" dirty="0" err="1">
                <a:latin typeface="D-DIN"/>
              </a:rPr>
              <a:t>ιωθείτε</a:t>
            </a:r>
            <a:r>
              <a:rPr lang="en-US" dirty="0">
                <a:latin typeface="D-DIN"/>
              </a:rPr>
              <a:t> </a:t>
            </a:r>
            <a:r>
              <a:rPr lang="en-US" dirty="0" err="1">
                <a:latin typeface="D-DIN"/>
              </a:rPr>
              <a:t>ότι</a:t>
            </a:r>
            <a:r>
              <a:rPr lang="en-US" dirty="0">
                <a:latin typeface="D-DIN"/>
              </a:rPr>
              <a:t> π</a:t>
            </a:r>
            <a:r>
              <a:rPr lang="en-US" dirty="0" err="1">
                <a:latin typeface="D-DIN"/>
              </a:rPr>
              <a:t>εριλ</a:t>
            </a:r>
            <a:r>
              <a:rPr lang="en-US" dirty="0">
                <a:latin typeface="D-DIN"/>
              </a:rPr>
              <a:t>αμβ</a:t>
            </a:r>
            <a:r>
              <a:rPr lang="en-US" dirty="0" err="1">
                <a:latin typeface="D-DIN"/>
              </a:rPr>
              <a:t>άνετε</a:t>
            </a:r>
            <a:r>
              <a:rPr lang="en-US" dirty="0">
                <a:latin typeface="D-DIN"/>
              </a:rPr>
              <a:t> π</a:t>
            </a:r>
            <a:r>
              <a:rPr lang="en-US" dirty="0" err="1">
                <a:latin typeface="D-DIN"/>
              </a:rPr>
              <a:t>ροειδο</a:t>
            </a:r>
            <a:r>
              <a:rPr lang="en-US" dirty="0">
                <a:latin typeface="D-DIN"/>
              </a:rPr>
              <a:t>π</a:t>
            </a:r>
            <a:r>
              <a:rPr lang="en-US" dirty="0" err="1">
                <a:latin typeface="D-DIN"/>
              </a:rPr>
              <a:t>οιήσεις</a:t>
            </a:r>
            <a:r>
              <a:rPr lang="en-US" dirty="0">
                <a:latin typeface="D-DIN"/>
              </a:rPr>
              <a:t> trigger </a:t>
            </a:r>
            <a:r>
              <a:rPr lang="en-US" dirty="0" err="1">
                <a:latin typeface="D-DIN"/>
              </a:rPr>
              <a:t>στο</a:t>
            </a:r>
            <a:r>
              <a:rPr lang="en-US" dirty="0">
                <a:latin typeface="D-DIN"/>
              </a:rPr>
              <a:t> </a:t>
            </a:r>
            <a:r>
              <a:rPr lang="en-US" dirty="0" err="1">
                <a:latin typeface="D-DIN"/>
              </a:rPr>
              <a:t>έντυ</a:t>
            </a:r>
            <a:r>
              <a:rPr lang="en-US" dirty="0">
                <a:latin typeface="D-DIN"/>
              </a:rPr>
              <a:t>πο </a:t>
            </a:r>
            <a:r>
              <a:rPr lang="en-US" dirty="0" err="1">
                <a:latin typeface="D-DIN"/>
              </a:rPr>
              <a:t>συγκ</a:t>
            </a:r>
            <a:r>
              <a:rPr lang="en-US" dirty="0">
                <a:latin typeface="D-DIN"/>
              </a:rPr>
              <a:t>α</a:t>
            </a:r>
            <a:r>
              <a:rPr lang="en-US" dirty="0" err="1">
                <a:latin typeface="D-DIN"/>
              </a:rPr>
              <a:t>τάθεσης</a:t>
            </a:r>
            <a:r>
              <a:rPr lang="en-US" dirty="0">
                <a:latin typeface="D-DIN"/>
              </a:rPr>
              <a:t> </a:t>
            </a:r>
            <a:r>
              <a:rPr lang="en-US" dirty="0" err="1">
                <a:latin typeface="D-DIN"/>
              </a:rPr>
              <a:t>μετά</a:t>
            </a:r>
            <a:r>
              <a:rPr lang="en-US" dirty="0">
                <a:latin typeface="D-DIN"/>
              </a:rPr>
              <a:t> από </a:t>
            </a:r>
            <a:r>
              <a:rPr lang="en-US" dirty="0" err="1">
                <a:latin typeface="D-DIN"/>
              </a:rPr>
              <a:t>ενημέρωση</a:t>
            </a:r>
            <a:r>
              <a:rPr lang="en-US" dirty="0">
                <a:latin typeface="D-DIN"/>
              </a:rPr>
              <a:t> </a:t>
            </a:r>
            <a:r>
              <a:rPr lang="en-US" dirty="0" err="1">
                <a:latin typeface="D-DIN"/>
              </a:rPr>
              <a:t>στην</a:t>
            </a:r>
            <a:r>
              <a:rPr lang="en-US" dirty="0">
                <a:latin typeface="D-DIN"/>
              </a:rPr>
              <a:t> α</a:t>
            </a:r>
            <a:r>
              <a:rPr lang="en-US" dirty="0" err="1">
                <a:latin typeface="D-DIN"/>
              </a:rPr>
              <a:t>ρχή</a:t>
            </a:r>
            <a:r>
              <a:rPr lang="en-US" dirty="0">
                <a:latin typeface="D-DIN"/>
              </a:rPr>
              <a:t> , και να πα</a:t>
            </a:r>
            <a:r>
              <a:rPr lang="en-US" dirty="0" err="1">
                <a:latin typeface="D-DIN"/>
              </a:rPr>
              <a:t>ρέχετε</a:t>
            </a:r>
            <a:r>
              <a:rPr lang="en-US" dirty="0">
                <a:latin typeface="D-DIN"/>
              </a:rPr>
              <a:t> π</a:t>
            </a:r>
            <a:r>
              <a:rPr lang="en-US" dirty="0" err="1">
                <a:latin typeface="D-DIN"/>
              </a:rPr>
              <a:t>ληροφορίες</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τις</a:t>
            </a:r>
            <a:r>
              <a:rPr lang="en-US" dirty="0">
                <a:latin typeface="D-DIN"/>
              </a:rPr>
              <a:t> </a:t>
            </a:r>
            <a:r>
              <a:rPr lang="en-US" dirty="0" err="1">
                <a:latin typeface="D-DIN"/>
              </a:rPr>
              <a:t>δι</a:t>
            </a:r>
            <a:r>
              <a:rPr lang="en-US" dirty="0">
                <a:latin typeface="D-DIN"/>
              </a:rPr>
              <a:t>α</a:t>
            </a:r>
            <a:r>
              <a:rPr lang="en-US" dirty="0" err="1">
                <a:latin typeface="D-DIN"/>
              </a:rPr>
              <a:t>θέσιμες</a:t>
            </a:r>
            <a:r>
              <a:rPr lang="en-US" dirty="0">
                <a:latin typeface="D-DIN"/>
              </a:rPr>
              <a:t> </a:t>
            </a:r>
            <a:r>
              <a:rPr lang="en-US" dirty="0" err="1">
                <a:latin typeface="D-DIN"/>
              </a:rPr>
              <a:t>εθνικές</a:t>
            </a:r>
            <a:r>
              <a:rPr lang="en-US" dirty="0">
                <a:latin typeface="D-DIN"/>
              </a:rPr>
              <a:t>/π</a:t>
            </a:r>
            <a:r>
              <a:rPr lang="en-US" dirty="0" err="1">
                <a:latin typeface="D-DIN"/>
              </a:rPr>
              <a:t>εριφερει</a:t>
            </a:r>
            <a:r>
              <a:rPr lang="en-US" dirty="0">
                <a:latin typeface="D-DIN"/>
              </a:rPr>
              <a:t>α</a:t>
            </a:r>
            <a:r>
              <a:rPr lang="en-US" dirty="0" err="1">
                <a:latin typeface="D-DIN"/>
              </a:rPr>
              <a:t>κές</a:t>
            </a:r>
            <a:r>
              <a:rPr lang="en-US" dirty="0">
                <a:latin typeface="D-DIN"/>
              </a:rPr>
              <a:t>/</a:t>
            </a:r>
            <a:r>
              <a:rPr lang="en-US" dirty="0" err="1">
                <a:latin typeface="D-DIN"/>
              </a:rPr>
              <a:t>οργ</a:t>
            </a:r>
            <a:r>
              <a:rPr lang="en-US" dirty="0">
                <a:latin typeface="D-DIN"/>
              </a:rPr>
              <a:t>α</a:t>
            </a:r>
            <a:r>
              <a:rPr lang="en-US" dirty="0" err="1">
                <a:latin typeface="D-DIN"/>
              </a:rPr>
              <a:t>νωτικές</a:t>
            </a:r>
            <a:r>
              <a:rPr lang="en-US" dirty="0">
                <a:latin typeface="D-DIN"/>
              </a:rPr>
              <a:t> </a:t>
            </a:r>
            <a:r>
              <a:rPr lang="en-US" dirty="0" err="1">
                <a:latin typeface="D-DIN"/>
              </a:rPr>
              <a:t>γρ</a:t>
            </a:r>
            <a:r>
              <a:rPr lang="en-US" dirty="0">
                <a:latin typeface="D-DIN"/>
              </a:rPr>
              <a:t>α</a:t>
            </a:r>
            <a:r>
              <a:rPr lang="en-US" dirty="0" err="1">
                <a:latin typeface="D-DIN"/>
              </a:rPr>
              <a:t>μμές</a:t>
            </a:r>
            <a:r>
              <a:rPr lang="en-US" dirty="0">
                <a:latin typeface="D-DIN"/>
              </a:rPr>
              <a:t> β</a:t>
            </a:r>
            <a:r>
              <a:rPr lang="en-US" dirty="0" err="1">
                <a:latin typeface="D-DIN"/>
              </a:rPr>
              <a:t>οήθει</a:t>
            </a:r>
            <a:r>
              <a:rPr lang="en-US" dirty="0">
                <a:latin typeface="D-DIN"/>
              </a:rPr>
              <a:t>ας καθ' </a:t>
            </a:r>
            <a:r>
              <a:rPr lang="en-US" dirty="0" err="1">
                <a:latin typeface="D-DIN"/>
              </a:rPr>
              <a:t>όλη</a:t>
            </a:r>
            <a:r>
              <a:rPr lang="en-US" dirty="0">
                <a:latin typeface="D-DIN"/>
              </a:rPr>
              <a:t> </a:t>
            </a:r>
            <a:r>
              <a:rPr lang="en-US" dirty="0" err="1">
                <a:latin typeface="D-DIN"/>
              </a:rPr>
              <a:t>τη</a:t>
            </a:r>
            <a:r>
              <a:rPr lang="en-US" dirty="0">
                <a:latin typeface="D-DIN"/>
              </a:rPr>
              <a:t> </a:t>
            </a:r>
            <a:r>
              <a:rPr lang="en-US" dirty="0" err="1">
                <a:latin typeface="D-DIN"/>
              </a:rPr>
              <a:t>διάρκει</a:t>
            </a:r>
            <a:r>
              <a:rPr lang="en-US" dirty="0">
                <a:latin typeface="D-DIN"/>
              </a:rPr>
              <a:t>α </a:t>
            </a:r>
            <a:r>
              <a:rPr lang="en-US" dirty="0" err="1">
                <a:latin typeface="D-DIN"/>
              </a:rPr>
              <a:t>της</a:t>
            </a:r>
            <a:r>
              <a:rPr lang="en-US" dirty="0">
                <a:latin typeface="D-DIN"/>
              </a:rPr>
              <a:t> </a:t>
            </a:r>
            <a:r>
              <a:rPr lang="en-US" dirty="0" err="1">
                <a:latin typeface="D-DIN"/>
              </a:rPr>
              <a:t>έρευν</a:t>
            </a:r>
            <a:r>
              <a:rPr lang="en-US" dirty="0">
                <a:latin typeface="D-DIN"/>
              </a:rPr>
              <a:t>ας, </a:t>
            </a:r>
            <a:r>
              <a:rPr lang="en-US" dirty="0" err="1">
                <a:latin typeface="D-DIN"/>
              </a:rPr>
              <a:t>γι</a:t>
            </a:r>
            <a:r>
              <a:rPr lang="en-US" dirty="0">
                <a:latin typeface="D-DIN"/>
              </a:rPr>
              <a:t>α πα</a:t>
            </a:r>
            <a:r>
              <a:rPr lang="en-US" dirty="0" err="1">
                <a:latin typeface="D-DIN"/>
              </a:rPr>
              <a:t>ράδειγμ</a:t>
            </a:r>
            <a:r>
              <a:rPr lang="en-US" dirty="0">
                <a:latin typeface="D-DIN"/>
              </a:rPr>
              <a:t>α, </a:t>
            </a:r>
            <a:r>
              <a:rPr lang="en-US" dirty="0" err="1">
                <a:latin typeface="D-DIN"/>
              </a:rPr>
              <a:t>δείτε</a:t>
            </a:r>
            <a:r>
              <a:rPr lang="en-US" dirty="0">
                <a:latin typeface="D-DIN"/>
              </a:rPr>
              <a:t> </a:t>
            </a:r>
            <a:r>
              <a:rPr lang="en-US" dirty="0" err="1">
                <a:latin typeface="D-DIN"/>
              </a:rPr>
              <a:t>τη</a:t>
            </a:r>
            <a:r>
              <a:rPr lang="en-US" dirty="0">
                <a:latin typeface="D-DIN"/>
              </a:rPr>
              <a:t> </a:t>
            </a:r>
            <a:r>
              <a:rPr lang="en-US" dirty="0" err="1">
                <a:latin typeface="D-DIN"/>
              </a:rPr>
              <a:t>συλλογή</a:t>
            </a:r>
            <a:r>
              <a:rPr lang="en-US" dirty="0">
                <a:latin typeface="D-DIN"/>
              </a:rPr>
              <a:t> </a:t>
            </a:r>
            <a:r>
              <a:rPr lang="en-US" dirty="0" err="1">
                <a:latin typeface="D-DIN"/>
              </a:rPr>
              <a:t>UniSAFE</a:t>
            </a:r>
            <a:r>
              <a:rPr lang="en-US" dirty="0">
                <a:latin typeface="D-DIN"/>
              </a:rPr>
              <a:t> </a:t>
            </a:r>
            <a:r>
              <a:rPr lang="en-US" dirty="0" err="1">
                <a:latin typeface="D-DIN"/>
              </a:rPr>
              <a:t>των</a:t>
            </a:r>
            <a:r>
              <a:rPr lang="en-US" dirty="0">
                <a:latin typeface="D-DIN"/>
              </a:rPr>
              <a:t> </a:t>
            </a:r>
            <a:r>
              <a:rPr lang="en-US" dirty="0" err="1">
                <a:latin typeface="D-DIN"/>
              </a:rPr>
              <a:t>εθνικών</a:t>
            </a:r>
            <a:r>
              <a:rPr lang="en-US" dirty="0">
                <a:latin typeface="D-DIN"/>
              </a:rPr>
              <a:t> π</a:t>
            </a:r>
            <a:r>
              <a:rPr lang="en-US" dirty="0" err="1">
                <a:latin typeface="D-DIN"/>
              </a:rPr>
              <a:t>όρων</a:t>
            </a:r>
            <a:r>
              <a:rPr lang="en-US" dirty="0">
                <a:latin typeface="D-DIN"/>
              </a:rPr>
              <a:t> υπ</a:t>
            </a:r>
            <a:r>
              <a:rPr lang="en-US" dirty="0" err="1">
                <a:latin typeface="D-DIN"/>
              </a:rPr>
              <a:t>οστήριξης</a:t>
            </a:r>
            <a:r>
              <a:rPr lang="en-US" dirty="0">
                <a:latin typeface="D-DIN"/>
              </a:rPr>
              <a:t> </a:t>
            </a:r>
            <a:r>
              <a:rPr lang="en-US" dirty="0" err="1">
                <a:latin typeface="D-DIN"/>
              </a:rPr>
              <a:t>γι</a:t>
            </a:r>
            <a:r>
              <a:rPr lang="en-US" dirty="0">
                <a:latin typeface="D-DIN"/>
              </a:rPr>
              <a:t>α </a:t>
            </a:r>
            <a:r>
              <a:rPr lang="en-US" dirty="0" err="1">
                <a:latin typeface="D-DIN"/>
              </a:rPr>
              <a:t>συμ</a:t>
            </a:r>
            <a:r>
              <a:rPr lang="en-US" dirty="0">
                <a:latin typeface="D-DIN"/>
              </a:rPr>
              <a:t>β</a:t>
            </a:r>
            <a:r>
              <a:rPr lang="en-US" dirty="0" err="1">
                <a:latin typeface="D-DIN"/>
              </a:rPr>
              <a:t>ουλευτική</a:t>
            </a:r>
            <a:r>
              <a:rPr lang="en-US" dirty="0">
                <a:latin typeface="D-DIN"/>
              </a:rPr>
              <a:t> και </a:t>
            </a:r>
            <a:r>
              <a:rPr lang="en-US" dirty="0" err="1">
                <a:latin typeface="D-DIN"/>
              </a:rPr>
              <a:t>γρ</a:t>
            </a:r>
            <a:r>
              <a:rPr lang="en-US" dirty="0">
                <a:latin typeface="D-DIN"/>
              </a:rPr>
              <a:t>α</a:t>
            </a:r>
            <a:r>
              <a:rPr lang="en-US" dirty="0" err="1">
                <a:latin typeface="D-DIN"/>
              </a:rPr>
              <a:t>μμές</a:t>
            </a:r>
            <a:r>
              <a:rPr lang="en-US" dirty="0">
                <a:latin typeface="D-DIN"/>
              </a:rPr>
              <a:t> β</a:t>
            </a:r>
            <a:r>
              <a:rPr lang="en-US" dirty="0" err="1">
                <a:latin typeface="D-DIN"/>
              </a:rPr>
              <a:t>οήθει</a:t>
            </a:r>
            <a:r>
              <a:rPr lang="en-US" dirty="0">
                <a:latin typeface="D-DIN"/>
              </a:rPr>
              <a:t>ας. </a:t>
            </a:r>
            <a:endParaRPr lang="en-US" dirty="0"/>
          </a:p>
          <a:p>
            <a:pPr algn="just"/>
            <a:r>
              <a:rPr lang="en-US" dirty="0">
                <a:latin typeface="D-DIN"/>
              </a:rPr>
              <a:t> </a:t>
            </a:r>
          </a:p>
          <a:p>
            <a:pPr algn="just"/>
            <a:r>
              <a:rPr lang="en-US" dirty="0" err="1">
                <a:latin typeface="D-DIN"/>
              </a:rPr>
              <a:t>Στη</a:t>
            </a:r>
            <a:r>
              <a:rPr lang="en-US" dirty="0">
                <a:latin typeface="D-DIN"/>
              </a:rPr>
              <a:t> </a:t>
            </a:r>
            <a:r>
              <a:rPr lang="en-US" dirty="0" err="1">
                <a:latin typeface="D-DIN"/>
              </a:rPr>
              <a:t>σελίδ</a:t>
            </a:r>
            <a:r>
              <a:rPr lang="en-US" dirty="0">
                <a:latin typeface="D-DIN"/>
              </a:rPr>
              <a:t>α Επιπ</a:t>
            </a:r>
            <a:r>
              <a:rPr lang="en-US" dirty="0" err="1">
                <a:latin typeface="D-DIN"/>
              </a:rPr>
              <a:t>ολ</a:t>
            </a:r>
            <a:r>
              <a:rPr lang="en-US" dirty="0">
                <a:latin typeface="D-DIN"/>
              </a:rPr>
              <a:t>α</a:t>
            </a:r>
            <a:r>
              <a:rPr lang="en-US" dirty="0" err="1">
                <a:latin typeface="D-DIN"/>
              </a:rPr>
              <a:t>σμός</a:t>
            </a:r>
            <a:r>
              <a:rPr lang="en-US" dirty="0">
                <a:latin typeface="D-DIN"/>
              </a:rPr>
              <a:t> μπ</a:t>
            </a:r>
            <a:r>
              <a:rPr lang="en-US" dirty="0" err="1">
                <a:latin typeface="D-DIN"/>
              </a:rPr>
              <a:t>ορείτε</a:t>
            </a:r>
            <a:r>
              <a:rPr lang="en-US" dirty="0">
                <a:latin typeface="D-DIN"/>
              </a:rPr>
              <a:t> να β</a:t>
            </a:r>
            <a:r>
              <a:rPr lang="en-US" dirty="0" err="1">
                <a:latin typeface="D-DIN"/>
              </a:rPr>
              <a:t>ρείτε</a:t>
            </a:r>
            <a:r>
              <a:rPr lang="en-US" dirty="0">
                <a:latin typeface="D-DIN"/>
              </a:rPr>
              <a:t> π</a:t>
            </a:r>
            <a:r>
              <a:rPr lang="en-US" dirty="0" err="1">
                <a:latin typeface="D-DIN"/>
              </a:rPr>
              <a:t>ρόσθετο</a:t>
            </a:r>
            <a:r>
              <a:rPr lang="en-US" dirty="0">
                <a:latin typeface="D-DIN"/>
              </a:rPr>
              <a:t> επ</a:t>
            </a:r>
            <a:r>
              <a:rPr lang="en-US" dirty="0" err="1">
                <a:latin typeface="D-DIN"/>
              </a:rPr>
              <a:t>ικοινωνι</a:t>
            </a:r>
            <a:r>
              <a:rPr lang="en-US" dirty="0">
                <a:latin typeface="D-DIN"/>
              </a:rPr>
              <a:t>α</a:t>
            </a:r>
            <a:r>
              <a:rPr lang="en-US" dirty="0" err="1">
                <a:latin typeface="D-DIN"/>
              </a:rPr>
              <a:t>κό</a:t>
            </a:r>
            <a:r>
              <a:rPr lang="en-US" dirty="0">
                <a:latin typeface="D-DIN"/>
              </a:rPr>
              <a:t> </a:t>
            </a:r>
            <a:r>
              <a:rPr lang="en-US" dirty="0" err="1">
                <a:latin typeface="D-DIN"/>
              </a:rPr>
              <a:t>υλικό</a:t>
            </a:r>
            <a:r>
              <a:rPr lang="en-US" dirty="0">
                <a:latin typeface="D-DIN"/>
              </a:rPr>
              <a:t> και </a:t>
            </a:r>
            <a:r>
              <a:rPr lang="en-US" dirty="0" err="1">
                <a:latin typeface="D-DIN"/>
              </a:rPr>
              <a:t>οδηγίες</a:t>
            </a:r>
            <a:r>
              <a:rPr lang="en-US" dirty="0">
                <a:latin typeface="D-DIN"/>
              </a:rPr>
              <a:t> </a:t>
            </a:r>
            <a:r>
              <a:rPr lang="en-US" dirty="0" err="1">
                <a:latin typeface="D-DIN"/>
              </a:rPr>
              <a:t>γι</a:t>
            </a:r>
            <a:r>
              <a:rPr lang="en-US" dirty="0">
                <a:latin typeface="D-DIN"/>
              </a:rPr>
              <a:t>α </a:t>
            </a:r>
            <a:r>
              <a:rPr lang="en-US" dirty="0" err="1">
                <a:latin typeface="D-DIN"/>
              </a:rPr>
              <a:t>το</a:t>
            </a:r>
            <a:r>
              <a:rPr lang="en-US" dirty="0">
                <a:latin typeface="D-DIN"/>
              </a:rPr>
              <a:t> π</a:t>
            </a:r>
            <a:r>
              <a:rPr lang="en-US" dirty="0" err="1">
                <a:latin typeface="D-DIN"/>
              </a:rPr>
              <a:t>ώς</a:t>
            </a:r>
            <a:r>
              <a:rPr lang="en-US" dirty="0">
                <a:latin typeface="D-DIN"/>
              </a:rPr>
              <a:t> μπ</a:t>
            </a:r>
            <a:r>
              <a:rPr lang="en-US" dirty="0" err="1">
                <a:latin typeface="D-DIN"/>
              </a:rPr>
              <a:t>ορείτε</a:t>
            </a:r>
            <a:r>
              <a:rPr lang="en-US" dirty="0">
                <a:latin typeface="D-DIN"/>
              </a:rPr>
              <a:t> να π</a:t>
            </a:r>
            <a:r>
              <a:rPr lang="en-US" dirty="0" err="1">
                <a:latin typeface="D-DIN"/>
              </a:rPr>
              <a:t>ροωθήσετε</a:t>
            </a:r>
            <a:r>
              <a:rPr lang="en-US" dirty="0">
                <a:latin typeface="D-DIN"/>
              </a:rPr>
              <a:t> </a:t>
            </a:r>
            <a:r>
              <a:rPr lang="en-US" dirty="0" err="1">
                <a:latin typeface="D-DIN"/>
              </a:rPr>
              <a:t>μι</a:t>
            </a:r>
            <a:r>
              <a:rPr lang="en-US" dirty="0">
                <a:latin typeface="D-DIN"/>
              </a:rPr>
              <a:t>α </a:t>
            </a:r>
            <a:r>
              <a:rPr lang="en-US" dirty="0" err="1">
                <a:latin typeface="D-DIN"/>
              </a:rPr>
              <a:t>τέτοι</a:t>
            </a:r>
            <a:r>
              <a:rPr lang="en-US" dirty="0">
                <a:latin typeface="D-DIN"/>
              </a:rPr>
              <a:t>α </a:t>
            </a:r>
            <a:r>
              <a:rPr lang="en-US" dirty="0" err="1">
                <a:latin typeface="D-DIN"/>
              </a:rPr>
              <a:t>έρευν</a:t>
            </a:r>
            <a:r>
              <a:rPr lang="en-US" dirty="0">
                <a:latin typeface="D-DIN"/>
              </a:rPr>
              <a:t>α ή να πα</a:t>
            </a:r>
            <a:r>
              <a:rPr lang="en-US" dirty="0" err="1">
                <a:latin typeface="D-DIN"/>
              </a:rPr>
              <a:t>ρουσιάσετε</a:t>
            </a:r>
            <a:r>
              <a:rPr lang="en-US" dirty="0">
                <a:latin typeface="D-DIN"/>
              </a:rPr>
              <a:t> τα απ</a:t>
            </a:r>
            <a:r>
              <a:rPr lang="en-US" dirty="0" err="1">
                <a:latin typeface="D-DIN"/>
              </a:rPr>
              <a:t>οτελέσμ</a:t>
            </a:r>
            <a:r>
              <a:rPr lang="en-US" dirty="0">
                <a:latin typeface="D-DIN"/>
              </a:rPr>
              <a:t>α</a:t>
            </a:r>
            <a:r>
              <a:rPr lang="en-US" dirty="0" err="1">
                <a:latin typeface="D-DIN"/>
              </a:rPr>
              <a:t>τά</a:t>
            </a:r>
            <a:r>
              <a:rPr lang="en-US" dirty="0">
                <a:latin typeface="D-DIN"/>
              </a:rPr>
              <a:t> </a:t>
            </a:r>
            <a:r>
              <a:rPr lang="en-US" dirty="0" err="1">
                <a:latin typeface="D-DIN"/>
              </a:rPr>
              <a:t>της</a:t>
            </a:r>
            <a:r>
              <a:rPr lang="en-US" dirty="0">
                <a:latin typeface="D-DIN"/>
              </a:rPr>
              <a:t>. Η </a:t>
            </a:r>
            <a:r>
              <a:rPr lang="en-US" dirty="0" err="1">
                <a:latin typeface="D-DIN"/>
              </a:rPr>
              <a:t>UniSAFE</a:t>
            </a:r>
            <a:r>
              <a:rPr lang="en-US" dirty="0">
                <a:latin typeface="D-DIN"/>
              </a:rPr>
              <a:t> πα</a:t>
            </a:r>
            <a:r>
              <a:rPr lang="en-US" dirty="0" err="1">
                <a:latin typeface="D-DIN"/>
              </a:rPr>
              <a:t>ρέχει</a:t>
            </a:r>
            <a:r>
              <a:rPr lang="en-US" dirty="0">
                <a:latin typeface="D-DIN"/>
              </a:rPr>
              <a:t> </a:t>
            </a:r>
            <a:r>
              <a:rPr lang="en-US" dirty="0" err="1">
                <a:latin typeface="D-DIN"/>
              </a:rPr>
              <a:t>δωρεάν</a:t>
            </a:r>
            <a:r>
              <a:rPr lang="en-US" dirty="0">
                <a:latin typeface="D-DIN"/>
              </a:rPr>
              <a:t> π</a:t>
            </a:r>
            <a:r>
              <a:rPr lang="en-US" dirty="0" err="1">
                <a:latin typeface="D-DIN"/>
              </a:rPr>
              <a:t>ρότυ</a:t>
            </a:r>
            <a:r>
              <a:rPr lang="en-US" dirty="0">
                <a:latin typeface="D-DIN"/>
              </a:rPr>
              <a:t>πα και </a:t>
            </a:r>
            <a:r>
              <a:rPr lang="en-US" dirty="0" err="1">
                <a:latin typeface="D-DIN"/>
              </a:rPr>
              <a:t>κείμενο</a:t>
            </a:r>
            <a:r>
              <a:rPr lang="en-US" dirty="0">
                <a:latin typeface="D-DIN"/>
              </a:rPr>
              <a:t> </a:t>
            </a:r>
            <a:r>
              <a:rPr lang="en-US" dirty="0" err="1">
                <a:latin typeface="D-DIN"/>
              </a:rPr>
              <a:t>όλ</a:t>
            </a:r>
            <a:r>
              <a:rPr lang="en-US" dirty="0">
                <a:latin typeface="D-DIN"/>
              </a:rPr>
              <a:t>α </a:t>
            </a:r>
            <a:r>
              <a:rPr lang="en-US" dirty="0" err="1">
                <a:latin typeface="D-DIN"/>
              </a:rPr>
              <a:t>μέρος</a:t>
            </a:r>
            <a:r>
              <a:rPr lang="en-US" dirty="0">
                <a:latin typeface="D-DIN"/>
              </a:rPr>
              <a:t> </a:t>
            </a:r>
            <a:r>
              <a:rPr lang="en-US" dirty="0" err="1">
                <a:latin typeface="D-DIN"/>
              </a:rPr>
              <a:t>της</a:t>
            </a:r>
            <a:r>
              <a:rPr lang="en-US" dirty="0">
                <a:latin typeface="D-DIN"/>
              </a:rPr>
              <a:t> </a:t>
            </a:r>
            <a:r>
              <a:rPr lang="en-US" dirty="0" err="1">
                <a:latin typeface="D-DIN"/>
              </a:rPr>
              <a:t>έρευν</a:t>
            </a:r>
            <a:r>
              <a:rPr lang="en-US" dirty="0">
                <a:latin typeface="D-DIN"/>
              </a:rPr>
              <a:t>ας </a:t>
            </a:r>
            <a:r>
              <a:rPr lang="en-US" dirty="0" err="1">
                <a:latin typeface="D-DIN"/>
              </a:rPr>
              <a:t>UniSAFE</a:t>
            </a:r>
            <a:r>
              <a:rPr lang="en-US" dirty="0">
                <a:latin typeface="D-DIN"/>
              </a:rPr>
              <a:t> survey open source survey</a:t>
            </a:r>
          </a:p>
          <a:p>
            <a:endParaRPr lang="en-US" dirty="0"/>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3223643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dirty="0">
              <a:effectLst/>
              <a:latin typeface="Times New Roman"/>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1085225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latin typeface="D-DIN"/>
              </a:rPr>
              <a:t>-Να </a:t>
            </a:r>
            <a:r>
              <a:rPr lang="en-US" err="1">
                <a:latin typeface="D-DIN"/>
              </a:rPr>
              <a:t>εξετάσετε</a:t>
            </a:r>
            <a:r>
              <a:rPr lang="en-US" dirty="0">
                <a:latin typeface="D-DIN"/>
              </a:rPr>
              <a:t> </a:t>
            </a:r>
            <a:r>
              <a:rPr lang="en-US" err="1">
                <a:latin typeface="D-DIN"/>
              </a:rPr>
              <a:t>το</a:t>
            </a:r>
            <a:r>
              <a:rPr lang="en-US" dirty="0">
                <a:latin typeface="D-DIN"/>
              </a:rPr>
              <a:t> </a:t>
            </a:r>
            <a:r>
              <a:rPr lang="en-US" err="1">
                <a:latin typeface="D-DIN"/>
              </a:rPr>
              <a:t>ενδεχόμενο</a:t>
            </a:r>
            <a:r>
              <a:rPr lang="en-US" dirty="0">
                <a:latin typeface="D-DIN"/>
              </a:rPr>
              <a:t> υπ</a:t>
            </a:r>
            <a:r>
              <a:rPr lang="en-US" err="1">
                <a:latin typeface="D-DIN"/>
              </a:rPr>
              <a:t>οχρεωτικών</a:t>
            </a:r>
            <a:r>
              <a:rPr lang="en-US" dirty="0">
                <a:latin typeface="D-DIN"/>
              </a:rPr>
              <a:t> </a:t>
            </a:r>
            <a:r>
              <a:rPr lang="en-US" err="1">
                <a:latin typeface="D-DIN"/>
              </a:rPr>
              <a:t>σεμιν</a:t>
            </a:r>
            <a:r>
              <a:rPr lang="en-US" dirty="0">
                <a:latin typeface="D-DIN"/>
              </a:rPr>
              <a:t>α</a:t>
            </a:r>
            <a:r>
              <a:rPr lang="en-US" err="1">
                <a:latin typeface="D-DIN"/>
              </a:rPr>
              <a:t>ρίων</a:t>
            </a:r>
            <a:r>
              <a:rPr lang="en-US" dirty="0">
                <a:latin typeface="D-DIN"/>
              </a:rPr>
              <a:t> </a:t>
            </a:r>
            <a:r>
              <a:rPr lang="en-US" err="1">
                <a:latin typeface="D-DIN"/>
              </a:rPr>
              <a:t>γι</a:t>
            </a:r>
            <a:r>
              <a:rPr lang="en-US" dirty="0">
                <a:latin typeface="D-DIN"/>
              </a:rPr>
              <a:t>α </a:t>
            </a:r>
            <a:r>
              <a:rPr lang="en-US" err="1">
                <a:latin typeface="D-DIN"/>
              </a:rPr>
              <a:t>τη</a:t>
            </a:r>
            <a:r>
              <a:rPr lang="en-US" dirty="0">
                <a:latin typeface="D-DIN"/>
              </a:rPr>
              <a:t> </a:t>
            </a:r>
            <a:r>
              <a:rPr lang="en-US" err="1">
                <a:latin typeface="D-DIN"/>
              </a:rPr>
              <a:t>έμφυλη</a:t>
            </a:r>
            <a:r>
              <a:rPr lang="en-US" dirty="0">
                <a:latin typeface="D-DIN"/>
              </a:rPr>
              <a:t> βία κα</a:t>
            </a:r>
            <a:r>
              <a:rPr lang="en-US" err="1">
                <a:latin typeface="D-DIN"/>
              </a:rPr>
              <a:t>τά</a:t>
            </a:r>
            <a:r>
              <a:rPr lang="en-US" dirty="0">
                <a:latin typeface="D-DIN"/>
              </a:rPr>
              <a:t> </a:t>
            </a:r>
            <a:r>
              <a:rPr lang="en-US" err="1">
                <a:latin typeface="D-DIN"/>
              </a:rPr>
              <a:t>τη</a:t>
            </a:r>
            <a:r>
              <a:rPr lang="en-US" dirty="0">
                <a:latin typeface="D-DIN"/>
              </a:rPr>
              <a:t> </a:t>
            </a:r>
            <a:r>
              <a:rPr lang="en-US" err="1">
                <a:latin typeface="D-DIN"/>
              </a:rPr>
              <a:t>διάρκει</a:t>
            </a:r>
            <a:r>
              <a:rPr lang="en-US" dirty="0">
                <a:latin typeface="D-DIN"/>
              </a:rPr>
              <a:t>α </a:t>
            </a:r>
            <a:r>
              <a:rPr lang="en-US" err="1">
                <a:latin typeface="D-DIN"/>
              </a:rPr>
              <a:t>της</a:t>
            </a:r>
            <a:r>
              <a:rPr lang="en-US" dirty="0">
                <a:latin typeface="D-DIN"/>
              </a:rPr>
              <a:t> </a:t>
            </a:r>
            <a:r>
              <a:rPr lang="en-US" err="1">
                <a:latin typeface="D-DIN"/>
              </a:rPr>
              <a:t>εκ</a:t>
            </a:r>
            <a:r>
              <a:rPr lang="en-US" dirty="0">
                <a:latin typeface="D-DIN"/>
              </a:rPr>
              <a:t>πα</a:t>
            </a:r>
            <a:r>
              <a:rPr lang="en-US" err="1">
                <a:latin typeface="D-DIN"/>
              </a:rPr>
              <a:t>ίδευσης</a:t>
            </a:r>
            <a:r>
              <a:rPr lang="en-US" dirty="0">
                <a:latin typeface="D-DIN"/>
              </a:rPr>
              <a:t> </a:t>
            </a:r>
            <a:r>
              <a:rPr lang="en-US" err="1">
                <a:latin typeface="D-DIN"/>
              </a:rPr>
              <a:t>του</a:t>
            </a:r>
            <a:r>
              <a:rPr lang="en-US" dirty="0">
                <a:latin typeface="D-DIN"/>
              </a:rPr>
              <a:t> π</a:t>
            </a:r>
            <a:r>
              <a:rPr lang="en-US" err="1">
                <a:latin typeface="D-DIN"/>
              </a:rPr>
              <a:t>ροσω</a:t>
            </a:r>
            <a:r>
              <a:rPr lang="en-US" dirty="0">
                <a:latin typeface="D-DIN"/>
              </a:rPr>
              <a:t>π</a:t>
            </a:r>
            <a:r>
              <a:rPr lang="en-US" err="1">
                <a:latin typeface="D-DIN"/>
              </a:rPr>
              <a:t>ικού</a:t>
            </a:r>
            <a:r>
              <a:rPr lang="en-US" dirty="0">
                <a:latin typeface="D-DIN"/>
              </a:rPr>
              <a:t> και </a:t>
            </a:r>
            <a:r>
              <a:rPr lang="en-US" err="1">
                <a:latin typeface="D-DIN"/>
              </a:rPr>
              <a:t>των</a:t>
            </a:r>
            <a:r>
              <a:rPr lang="en-US" dirty="0">
                <a:latin typeface="D-DIN"/>
              </a:rPr>
              <a:t> </a:t>
            </a:r>
            <a:r>
              <a:rPr lang="en-US" err="1">
                <a:latin typeface="D-DIN"/>
              </a:rPr>
              <a:t>φοιτητών</a:t>
            </a:r>
            <a:r>
              <a:rPr lang="en-US" dirty="0">
                <a:latin typeface="D-DIN"/>
              </a:rPr>
              <a:t> και να </a:t>
            </a:r>
            <a:r>
              <a:rPr lang="en-US" err="1">
                <a:latin typeface="D-DIN"/>
              </a:rPr>
              <a:t>σχεδιάσετε</a:t>
            </a:r>
            <a:r>
              <a:rPr lang="en-US" dirty="0">
                <a:latin typeface="D-DIN"/>
              </a:rPr>
              <a:t> </a:t>
            </a:r>
            <a:r>
              <a:rPr lang="en-US" err="1">
                <a:latin typeface="D-DIN"/>
              </a:rPr>
              <a:t>μι</a:t>
            </a:r>
            <a:r>
              <a:rPr lang="en-US" dirty="0">
                <a:latin typeface="D-DIN"/>
              </a:rPr>
              <a:t>α (υπ</a:t>
            </a:r>
            <a:r>
              <a:rPr lang="en-US" err="1">
                <a:latin typeface="D-DIN"/>
              </a:rPr>
              <a:t>οχρεωτική</a:t>
            </a:r>
            <a:r>
              <a:rPr lang="en-US" dirty="0">
                <a:latin typeface="D-DIN"/>
              </a:rPr>
              <a:t>) </a:t>
            </a:r>
            <a:r>
              <a:rPr lang="en-US" err="1">
                <a:latin typeface="D-DIN"/>
              </a:rPr>
              <a:t>εκ</a:t>
            </a:r>
            <a:r>
              <a:rPr lang="en-US" dirty="0">
                <a:latin typeface="D-DIN"/>
              </a:rPr>
              <a:t>πα</a:t>
            </a:r>
            <a:r>
              <a:rPr lang="en-US" err="1">
                <a:latin typeface="D-DIN"/>
              </a:rPr>
              <a:t>ίδευση</a:t>
            </a:r>
            <a:r>
              <a:rPr lang="en-US" dirty="0">
                <a:latin typeface="D-DIN"/>
              </a:rPr>
              <a:t> </a:t>
            </a:r>
            <a:r>
              <a:rPr lang="en-US" err="1">
                <a:latin typeface="D-DIN"/>
              </a:rPr>
              <a:t>γι</a:t>
            </a:r>
            <a:r>
              <a:rPr lang="en-US" dirty="0">
                <a:latin typeface="D-DIN"/>
              </a:rPr>
              <a:t>α </a:t>
            </a:r>
            <a:r>
              <a:rPr lang="en-US" err="1">
                <a:latin typeface="D-DIN"/>
              </a:rPr>
              <a:t>το</a:t>
            </a:r>
            <a:r>
              <a:rPr lang="en-US" dirty="0">
                <a:latin typeface="D-DIN"/>
              </a:rPr>
              <a:t> π</a:t>
            </a:r>
            <a:r>
              <a:rPr lang="en-US" err="1">
                <a:latin typeface="D-DIN"/>
              </a:rPr>
              <a:t>ροσω</a:t>
            </a:r>
            <a:r>
              <a:rPr lang="en-US" dirty="0">
                <a:latin typeface="D-DIN"/>
              </a:rPr>
              <a:t>π</a:t>
            </a:r>
            <a:r>
              <a:rPr lang="en-US" err="1">
                <a:latin typeface="D-DIN"/>
              </a:rPr>
              <a:t>ικό</a:t>
            </a:r>
            <a:r>
              <a:rPr lang="en-US" dirty="0">
                <a:latin typeface="D-DIN"/>
              </a:rPr>
              <a:t> π</a:t>
            </a:r>
            <a:r>
              <a:rPr lang="en-US" err="1">
                <a:latin typeface="D-DIN"/>
              </a:rPr>
              <a:t>ου</a:t>
            </a:r>
            <a:r>
              <a:rPr lang="en-US" dirty="0">
                <a:latin typeface="D-DIN"/>
              </a:rPr>
              <a:t> να απ</a:t>
            </a:r>
            <a:r>
              <a:rPr lang="en-US" err="1">
                <a:latin typeface="D-DIN"/>
              </a:rPr>
              <a:t>ευθύνετ</a:t>
            </a:r>
            <a:r>
              <a:rPr lang="en-US" dirty="0">
                <a:latin typeface="D-DIN"/>
              </a:rPr>
              <a:t>αι </a:t>
            </a:r>
            <a:r>
              <a:rPr lang="en-US" err="1">
                <a:latin typeface="D-DIN"/>
              </a:rPr>
              <a:t>στην</a:t>
            </a:r>
            <a:r>
              <a:rPr lang="en-US" dirty="0">
                <a:latin typeface="D-DIN"/>
              </a:rPr>
              <a:t> α</a:t>
            </a:r>
            <a:r>
              <a:rPr lang="en-US" err="1">
                <a:latin typeface="D-DIN"/>
              </a:rPr>
              <a:t>νώτ</a:t>
            </a:r>
            <a:r>
              <a:rPr lang="en-US" dirty="0">
                <a:latin typeface="D-DIN"/>
              </a:rPr>
              <a:t>α</a:t>
            </a:r>
            <a:r>
              <a:rPr lang="en-US" err="1">
                <a:latin typeface="D-DIN"/>
              </a:rPr>
              <a:t>τη</a:t>
            </a:r>
            <a:r>
              <a:rPr lang="en-US" dirty="0">
                <a:latin typeface="D-DIN"/>
              </a:rPr>
              <a:t> </a:t>
            </a:r>
            <a:r>
              <a:rPr lang="en-US" err="1">
                <a:latin typeface="D-DIN"/>
              </a:rPr>
              <a:t>διοίκηση</a:t>
            </a:r>
            <a:r>
              <a:rPr lang="en-US" dirty="0">
                <a:latin typeface="D-DIN"/>
              </a:rPr>
              <a:t> και </a:t>
            </a:r>
            <a:r>
              <a:rPr lang="en-US" err="1">
                <a:latin typeface="D-DIN"/>
              </a:rPr>
              <a:t>στ</a:t>
            </a:r>
            <a:r>
              <a:rPr lang="en-US" dirty="0">
                <a:latin typeface="D-DIN"/>
              </a:rPr>
              <a:t>α </a:t>
            </a:r>
            <a:r>
              <a:rPr lang="en-US" err="1">
                <a:latin typeface="D-DIN"/>
              </a:rPr>
              <a:t>μέλη</a:t>
            </a:r>
            <a:r>
              <a:rPr lang="en-US" dirty="0">
                <a:latin typeface="D-DIN"/>
              </a:rPr>
              <a:t> </a:t>
            </a:r>
            <a:r>
              <a:rPr lang="en-US" err="1">
                <a:latin typeface="D-DIN"/>
              </a:rPr>
              <a:t>του</a:t>
            </a:r>
            <a:r>
              <a:rPr lang="en-US" dirty="0">
                <a:latin typeface="D-DIN"/>
              </a:rPr>
              <a:t> π</a:t>
            </a:r>
            <a:r>
              <a:rPr lang="en-US" err="1">
                <a:latin typeface="D-DIN"/>
              </a:rPr>
              <a:t>ροσω</a:t>
            </a:r>
            <a:r>
              <a:rPr lang="en-US" dirty="0">
                <a:latin typeface="D-DIN"/>
              </a:rPr>
              <a:t>π</a:t>
            </a:r>
            <a:r>
              <a:rPr lang="en-US" err="1">
                <a:latin typeface="D-DIN"/>
              </a:rPr>
              <a:t>ικού</a:t>
            </a:r>
            <a:r>
              <a:rPr lang="en-US" dirty="0">
                <a:latin typeface="D-DIN"/>
              </a:rPr>
              <a:t> π</a:t>
            </a:r>
            <a:r>
              <a:rPr lang="en-US" err="1">
                <a:latin typeface="D-DIN"/>
              </a:rPr>
              <a:t>ου</a:t>
            </a:r>
            <a:r>
              <a:rPr lang="en-US" dirty="0">
                <a:latin typeface="D-DIN"/>
              </a:rPr>
              <a:t> πα</a:t>
            </a:r>
            <a:r>
              <a:rPr lang="en-US" err="1">
                <a:latin typeface="D-DIN"/>
              </a:rPr>
              <a:t>ίρνουν</a:t>
            </a:r>
            <a:r>
              <a:rPr lang="en-US" dirty="0">
                <a:latin typeface="D-DIN"/>
              </a:rPr>
              <a:t> π</a:t>
            </a:r>
            <a:r>
              <a:rPr lang="en-US" err="1">
                <a:latin typeface="D-DIN"/>
              </a:rPr>
              <a:t>ρο</a:t>
            </a:r>
            <a:r>
              <a:rPr lang="en-US" dirty="0">
                <a:latin typeface="D-DIN"/>
              </a:rPr>
              <a:t>α</a:t>
            </a:r>
            <a:r>
              <a:rPr lang="en-US" err="1">
                <a:latin typeface="D-DIN"/>
              </a:rPr>
              <a:t>γωγή</a:t>
            </a:r>
            <a:r>
              <a:rPr lang="en-US" dirty="0">
                <a:latin typeface="D-DIN"/>
              </a:rPr>
              <a:t>, </a:t>
            </a:r>
            <a:r>
              <a:rPr lang="en-US" err="1">
                <a:latin typeface="D-DIN"/>
              </a:rPr>
              <a:t>στο</a:t>
            </a:r>
            <a:r>
              <a:rPr lang="en-US" dirty="0">
                <a:latin typeface="D-DIN"/>
              </a:rPr>
              <a:t> πλα</a:t>
            </a:r>
            <a:r>
              <a:rPr lang="en-US" err="1">
                <a:latin typeface="D-DIN"/>
              </a:rPr>
              <a:t>ίσιο</a:t>
            </a:r>
            <a:r>
              <a:rPr lang="en-US" dirty="0">
                <a:latin typeface="D-DIN"/>
              </a:rPr>
              <a:t> </a:t>
            </a:r>
            <a:r>
              <a:rPr lang="en-US" err="1">
                <a:latin typeface="D-DIN"/>
              </a:rPr>
              <a:t>μι</a:t>
            </a:r>
            <a:r>
              <a:rPr lang="en-US" dirty="0">
                <a:latin typeface="D-DIN"/>
              </a:rPr>
              <a:t>ας </a:t>
            </a:r>
            <a:r>
              <a:rPr lang="en-US" err="1">
                <a:latin typeface="D-DIN"/>
              </a:rPr>
              <a:t>γενικής</a:t>
            </a:r>
            <a:r>
              <a:rPr lang="en-US" dirty="0">
                <a:latin typeface="D-DIN"/>
              </a:rPr>
              <a:t> </a:t>
            </a:r>
            <a:r>
              <a:rPr lang="en-US" err="1">
                <a:latin typeface="D-DIN"/>
              </a:rPr>
              <a:t>εκ</a:t>
            </a:r>
            <a:r>
              <a:rPr lang="en-US" dirty="0">
                <a:latin typeface="D-DIN"/>
              </a:rPr>
              <a:t>πα</a:t>
            </a:r>
            <a:r>
              <a:rPr lang="en-US" err="1">
                <a:latin typeface="D-DIN"/>
              </a:rPr>
              <a:t>ίδευσης</a:t>
            </a:r>
            <a:r>
              <a:rPr lang="en-US" dirty="0">
                <a:latin typeface="D-DIN"/>
              </a:rPr>
              <a:t> </a:t>
            </a:r>
            <a:r>
              <a:rPr lang="en-US" err="1">
                <a:latin typeface="D-DIN"/>
              </a:rPr>
              <a:t>γι</a:t>
            </a:r>
            <a:r>
              <a:rPr lang="en-US" dirty="0">
                <a:latin typeface="D-DIN"/>
              </a:rPr>
              <a:t>α </a:t>
            </a:r>
            <a:r>
              <a:rPr lang="en-US" err="1">
                <a:latin typeface="D-DIN"/>
              </a:rPr>
              <a:t>την</a:t>
            </a:r>
            <a:r>
              <a:rPr lang="en-US" dirty="0">
                <a:latin typeface="D-DIN"/>
              </a:rPr>
              <a:t> </a:t>
            </a:r>
            <a:r>
              <a:rPr lang="en-US" err="1">
                <a:latin typeface="D-DIN"/>
              </a:rPr>
              <a:t>ηγεσί</a:t>
            </a:r>
            <a:r>
              <a:rPr lang="en-US" dirty="0">
                <a:latin typeface="D-DIN"/>
              </a:rPr>
              <a:t>α.</a:t>
            </a:r>
          </a:p>
          <a:p>
            <a:pPr algn="just"/>
            <a:endParaRPr lang="en-US" dirty="0">
              <a:latin typeface="D-DIN"/>
            </a:endParaRPr>
          </a:p>
          <a:p>
            <a:pPr algn="just"/>
            <a:r>
              <a:rPr lang="en-US" dirty="0">
                <a:latin typeface="D-DIN"/>
              </a:rPr>
              <a:t>-</a:t>
            </a:r>
            <a:r>
              <a:rPr lang="en-US" dirty="0" err="1">
                <a:latin typeface="D-DIN"/>
              </a:rPr>
              <a:t>Έν</a:t>
            </a:r>
            <a:r>
              <a:rPr lang="en-US" dirty="0">
                <a:latin typeface="D-DIN"/>
              </a:rPr>
              <a:t>α </a:t>
            </a:r>
            <a:r>
              <a:rPr lang="en-US" dirty="0" err="1">
                <a:latin typeface="D-DIN"/>
              </a:rPr>
              <a:t>άλλο</a:t>
            </a:r>
            <a:r>
              <a:rPr lang="en-US" dirty="0">
                <a:latin typeface="D-DIN"/>
              </a:rPr>
              <a:t> κα</a:t>
            </a:r>
            <a:r>
              <a:rPr lang="en-US" dirty="0" err="1">
                <a:latin typeface="D-DIN"/>
              </a:rPr>
              <a:t>λό</a:t>
            </a:r>
            <a:r>
              <a:rPr lang="en-US" dirty="0">
                <a:latin typeface="D-DIN"/>
              </a:rPr>
              <a:t> πα</a:t>
            </a:r>
            <a:r>
              <a:rPr lang="en-US" dirty="0" err="1">
                <a:latin typeface="D-DIN"/>
              </a:rPr>
              <a:t>ράδειγμ</a:t>
            </a:r>
            <a:r>
              <a:rPr lang="en-US" dirty="0">
                <a:latin typeface="D-DIN"/>
              </a:rPr>
              <a:t>α, </a:t>
            </a:r>
            <a:r>
              <a:rPr lang="en-US" dirty="0" err="1">
                <a:latin typeface="D-DIN"/>
              </a:rPr>
              <a:t>είν</a:t>
            </a:r>
            <a:r>
              <a:rPr lang="en-US" dirty="0">
                <a:latin typeface="D-DIN"/>
              </a:rPr>
              <a:t>αι να π</a:t>
            </a:r>
            <a:r>
              <a:rPr lang="en-US" dirty="0" err="1">
                <a:latin typeface="D-DIN"/>
              </a:rPr>
              <a:t>ροσφέρετε</a:t>
            </a:r>
            <a:r>
              <a:rPr lang="en-US" dirty="0">
                <a:latin typeface="D-DIN"/>
              </a:rPr>
              <a:t> κα</a:t>
            </a:r>
            <a:r>
              <a:rPr lang="en-US" dirty="0" err="1">
                <a:latin typeface="D-DIN"/>
              </a:rPr>
              <a:t>τάρτιση</a:t>
            </a:r>
            <a:r>
              <a:rPr lang="en-US" dirty="0">
                <a:latin typeface="D-DIN"/>
              </a:rPr>
              <a:t> </a:t>
            </a:r>
            <a:r>
              <a:rPr lang="en-US" dirty="0" err="1">
                <a:latin typeface="D-DIN"/>
              </a:rPr>
              <a:t>στους</a:t>
            </a:r>
            <a:r>
              <a:rPr lang="en-US" dirty="0">
                <a:latin typeface="D-DIN"/>
              </a:rPr>
              <a:t> </a:t>
            </a:r>
            <a:r>
              <a:rPr lang="en-US" dirty="0" err="1">
                <a:latin typeface="D-DIN"/>
              </a:rPr>
              <a:t>φοιτητές</a:t>
            </a:r>
            <a:r>
              <a:rPr lang="en-US" dirty="0">
                <a:latin typeface="D-DIN"/>
              </a:rPr>
              <a:t> και να </a:t>
            </a:r>
            <a:r>
              <a:rPr lang="en-US" dirty="0" err="1">
                <a:latin typeface="D-DIN"/>
              </a:rPr>
              <a:t>την</a:t>
            </a:r>
            <a:r>
              <a:rPr lang="en-US" dirty="0">
                <a:latin typeface="D-DIN"/>
              </a:rPr>
              <a:t> κατα</a:t>
            </a:r>
            <a:r>
              <a:rPr lang="en-US" dirty="0" err="1">
                <a:latin typeface="D-DIN"/>
              </a:rPr>
              <a:t>στήσετε</a:t>
            </a:r>
            <a:r>
              <a:rPr lang="en-US" dirty="0">
                <a:latin typeface="D-DIN"/>
              </a:rPr>
              <a:t> π</a:t>
            </a:r>
            <a:r>
              <a:rPr lang="en-US" dirty="0" err="1">
                <a:latin typeface="D-DIN"/>
              </a:rPr>
              <a:t>ροϋ</a:t>
            </a:r>
            <a:r>
              <a:rPr lang="en-US" dirty="0">
                <a:latin typeface="D-DIN"/>
              </a:rPr>
              <a:t>π</a:t>
            </a:r>
            <a:r>
              <a:rPr lang="en-US" dirty="0" err="1">
                <a:latin typeface="D-DIN"/>
              </a:rPr>
              <a:t>όθεση</a:t>
            </a:r>
            <a:r>
              <a:rPr lang="en-US" dirty="0">
                <a:latin typeface="D-DIN"/>
              </a:rPr>
              <a:t> </a:t>
            </a:r>
            <a:r>
              <a:rPr lang="en-US" dirty="0" err="1">
                <a:latin typeface="D-DIN"/>
              </a:rPr>
              <a:t>γι</a:t>
            </a:r>
            <a:r>
              <a:rPr lang="en-US" dirty="0">
                <a:latin typeface="D-DIN"/>
              </a:rPr>
              <a:t>α </a:t>
            </a:r>
            <a:r>
              <a:rPr lang="en-US" dirty="0" err="1">
                <a:latin typeface="D-DIN"/>
              </a:rPr>
              <a:t>τη</a:t>
            </a:r>
            <a:r>
              <a:rPr lang="en-US" dirty="0">
                <a:latin typeface="D-DIN"/>
              </a:rPr>
              <a:t> </a:t>
            </a:r>
            <a:r>
              <a:rPr lang="en-US" dirty="0" err="1">
                <a:latin typeface="D-DIN"/>
              </a:rPr>
              <a:t>συμμετοχή</a:t>
            </a:r>
            <a:r>
              <a:rPr lang="en-US" dirty="0">
                <a:latin typeface="D-DIN"/>
              </a:rPr>
              <a:t> </a:t>
            </a:r>
            <a:r>
              <a:rPr lang="en-US" dirty="0" err="1">
                <a:latin typeface="D-DIN"/>
              </a:rPr>
              <a:t>σε</a:t>
            </a:r>
            <a:r>
              <a:rPr lang="en-US" dirty="0">
                <a:latin typeface="D-DIN"/>
              </a:rPr>
              <a:t> </a:t>
            </a:r>
            <a:r>
              <a:rPr lang="en-US" dirty="0" err="1">
                <a:latin typeface="D-DIN"/>
              </a:rPr>
              <a:t>άλλ</a:t>
            </a:r>
            <a:r>
              <a:rPr lang="en-US" dirty="0">
                <a:latin typeface="D-DIN"/>
              </a:rPr>
              <a:t>α υπ</a:t>
            </a:r>
            <a:r>
              <a:rPr lang="en-US" dirty="0" err="1">
                <a:latin typeface="D-DIN"/>
              </a:rPr>
              <a:t>οχρεωτικά</a:t>
            </a:r>
            <a:r>
              <a:rPr lang="en-US" dirty="0">
                <a:latin typeface="D-DIN"/>
              </a:rPr>
              <a:t> μα</a:t>
            </a:r>
            <a:r>
              <a:rPr lang="en-US" dirty="0" err="1">
                <a:latin typeface="D-DIN"/>
              </a:rPr>
              <a:t>θήμ</a:t>
            </a:r>
            <a:r>
              <a:rPr lang="en-US" dirty="0">
                <a:latin typeface="D-DIN"/>
              </a:rPr>
              <a:t>ατα. Η π</a:t>
            </a:r>
            <a:r>
              <a:rPr lang="en-US" dirty="0" err="1">
                <a:latin typeface="D-DIN"/>
              </a:rPr>
              <a:t>ιστο</a:t>
            </a:r>
            <a:r>
              <a:rPr lang="en-US" dirty="0">
                <a:latin typeface="D-DIN"/>
              </a:rPr>
              <a:t>π</a:t>
            </a:r>
            <a:r>
              <a:rPr lang="en-US" dirty="0" err="1">
                <a:latin typeface="D-DIN"/>
              </a:rPr>
              <a:t>οίηση</a:t>
            </a:r>
            <a:r>
              <a:rPr lang="en-US" dirty="0">
                <a:latin typeface="D-DIN"/>
              </a:rPr>
              <a:t> π</a:t>
            </a:r>
            <a:r>
              <a:rPr lang="en-US" dirty="0" err="1">
                <a:latin typeface="D-DIN"/>
              </a:rPr>
              <a:t>ου</a:t>
            </a:r>
            <a:r>
              <a:rPr lang="en-US" dirty="0">
                <a:latin typeface="D-DIN"/>
              </a:rPr>
              <a:t> πα</a:t>
            </a:r>
            <a:r>
              <a:rPr lang="en-US" dirty="0" err="1">
                <a:latin typeface="D-DIN"/>
              </a:rPr>
              <a:t>ρέχετ</a:t>
            </a:r>
            <a:r>
              <a:rPr lang="en-US" dirty="0">
                <a:latin typeface="D-DIN"/>
              </a:rPr>
              <a:t>αι </a:t>
            </a:r>
            <a:r>
              <a:rPr lang="en-US" dirty="0" err="1">
                <a:latin typeface="D-DIN"/>
              </a:rPr>
              <a:t>γι</a:t>
            </a:r>
            <a:r>
              <a:rPr lang="en-US" dirty="0">
                <a:latin typeface="D-DIN"/>
              </a:rPr>
              <a:t>α </a:t>
            </a:r>
            <a:r>
              <a:rPr lang="en-US" dirty="0" err="1">
                <a:latin typeface="D-DIN"/>
              </a:rPr>
              <a:t>την</a:t>
            </a:r>
            <a:r>
              <a:rPr lang="en-US" dirty="0">
                <a:latin typeface="D-DIN"/>
              </a:rPr>
              <a:t> κα</a:t>
            </a:r>
            <a:r>
              <a:rPr lang="en-US" dirty="0" err="1">
                <a:latin typeface="D-DIN"/>
              </a:rPr>
              <a:t>τάρτιση</a:t>
            </a:r>
            <a:r>
              <a:rPr lang="en-US" dirty="0">
                <a:latin typeface="D-DIN"/>
              </a:rPr>
              <a:t> α</a:t>
            </a:r>
            <a:r>
              <a:rPr lang="en-US" dirty="0" err="1">
                <a:latin typeface="D-DIN"/>
              </a:rPr>
              <a:t>υτή</a:t>
            </a:r>
            <a:r>
              <a:rPr lang="en-US" dirty="0">
                <a:latin typeface="D-DIN"/>
              </a:rPr>
              <a:t> θα μπ</a:t>
            </a:r>
            <a:r>
              <a:rPr lang="en-US" dirty="0" err="1">
                <a:latin typeface="D-DIN"/>
              </a:rPr>
              <a:t>ορούσε</a:t>
            </a:r>
            <a:r>
              <a:rPr lang="en-US" dirty="0">
                <a:latin typeface="D-DIN"/>
              </a:rPr>
              <a:t> να </a:t>
            </a:r>
            <a:r>
              <a:rPr lang="en-US" dirty="0" err="1">
                <a:latin typeface="D-DIN"/>
              </a:rPr>
              <a:t>χρησιμεύσει</a:t>
            </a:r>
            <a:r>
              <a:rPr lang="en-US" dirty="0">
                <a:latin typeface="D-DIN"/>
              </a:rPr>
              <a:t> </a:t>
            </a:r>
            <a:r>
              <a:rPr lang="en-US" dirty="0" err="1">
                <a:latin typeface="D-DIN"/>
              </a:rPr>
              <a:t>ως</a:t>
            </a:r>
            <a:r>
              <a:rPr lang="en-US" dirty="0">
                <a:latin typeface="D-DIN"/>
              </a:rPr>
              <a:t> π</a:t>
            </a:r>
            <a:r>
              <a:rPr lang="en-US" dirty="0" err="1">
                <a:latin typeface="D-DIN"/>
              </a:rPr>
              <a:t>ροϋ</a:t>
            </a:r>
            <a:r>
              <a:rPr lang="en-US" dirty="0">
                <a:latin typeface="D-DIN"/>
              </a:rPr>
              <a:t>π</a:t>
            </a:r>
            <a:r>
              <a:rPr lang="en-US" dirty="0" err="1">
                <a:latin typeface="D-DIN"/>
              </a:rPr>
              <a:t>όθεση</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a:t>
            </a:r>
            <a:r>
              <a:rPr lang="en-US" dirty="0" err="1">
                <a:latin typeface="D-DIN"/>
              </a:rPr>
              <a:t>εγγρ</a:t>
            </a:r>
            <a:r>
              <a:rPr lang="en-US" dirty="0">
                <a:latin typeface="D-DIN"/>
              </a:rPr>
              <a:t>α</a:t>
            </a:r>
            <a:r>
              <a:rPr lang="en-US" dirty="0" err="1">
                <a:latin typeface="D-DIN"/>
              </a:rPr>
              <a:t>φή</a:t>
            </a:r>
            <a:r>
              <a:rPr lang="en-US" dirty="0">
                <a:latin typeface="D-DIN"/>
              </a:rPr>
              <a:t> </a:t>
            </a:r>
            <a:r>
              <a:rPr lang="en-US" dirty="0" err="1">
                <a:latin typeface="D-DIN"/>
              </a:rPr>
              <a:t>σε</a:t>
            </a:r>
            <a:r>
              <a:rPr lang="en-US" dirty="0">
                <a:latin typeface="D-DIN"/>
              </a:rPr>
              <a:t> επ</a:t>
            </a:r>
            <a:r>
              <a:rPr lang="en-US" dirty="0" err="1">
                <a:latin typeface="D-DIN"/>
              </a:rPr>
              <a:t>όμεν</a:t>
            </a:r>
            <a:r>
              <a:rPr lang="en-US" dirty="0">
                <a:latin typeface="D-DIN"/>
              </a:rPr>
              <a:t>α μα</a:t>
            </a:r>
            <a:r>
              <a:rPr lang="en-US" dirty="0" err="1">
                <a:latin typeface="D-DIN"/>
              </a:rPr>
              <a:t>θήμ</a:t>
            </a:r>
            <a:r>
              <a:rPr lang="en-US" dirty="0">
                <a:latin typeface="D-DIN"/>
              </a:rPr>
              <a:t>ατα. </a:t>
            </a:r>
            <a:r>
              <a:rPr lang="en-US" dirty="0" err="1">
                <a:latin typeface="D-DIN"/>
              </a:rPr>
              <a:t>Προκειμένου</a:t>
            </a:r>
            <a:r>
              <a:rPr lang="en-US" dirty="0">
                <a:latin typeface="D-DIN"/>
              </a:rPr>
              <a:t> να κατα</a:t>
            </a:r>
            <a:r>
              <a:rPr lang="en-US" dirty="0" err="1">
                <a:latin typeface="D-DIN"/>
              </a:rPr>
              <a:t>στεί</a:t>
            </a:r>
            <a:r>
              <a:rPr lang="en-US" dirty="0">
                <a:latin typeface="D-DIN"/>
              </a:rPr>
              <a:t> η κα</a:t>
            </a:r>
            <a:r>
              <a:rPr lang="en-US" dirty="0" err="1">
                <a:latin typeface="D-DIN"/>
              </a:rPr>
              <a:t>τάρτιση</a:t>
            </a:r>
            <a:r>
              <a:rPr lang="en-US" dirty="0">
                <a:latin typeface="D-DIN"/>
              </a:rPr>
              <a:t> </a:t>
            </a:r>
            <a:r>
              <a:rPr lang="en-US" dirty="0" err="1">
                <a:latin typeface="D-DIN"/>
              </a:rPr>
              <a:t>ελκυστική</a:t>
            </a:r>
            <a:r>
              <a:rPr lang="en-US" dirty="0">
                <a:latin typeface="D-DIN"/>
              </a:rPr>
              <a:t> και </a:t>
            </a:r>
            <a:r>
              <a:rPr lang="en-US" dirty="0" err="1">
                <a:latin typeface="D-DIN"/>
              </a:rPr>
              <a:t>δι</a:t>
            </a:r>
            <a:r>
              <a:rPr lang="en-US" dirty="0">
                <a:latin typeface="D-DIN"/>
              </a:rPr>
              <a:t>α</a:t>
            </a:r>
            <a:r>
              <a:rPr lang="en-US" dirty="0" err="1">
                <a:latin typeface="D-DIN"/>
              </a:rPr>
              <a:t>δρ</a:t>
            </a:r>
            <a:r>
              <a:rPr lang="en-US" dirty="0">
                <a:latin typeface="D-DIN"/>
              </a:rPr>
              <a:t>α</a:t>
            </a:r>
            <a:r>
              <a:rPr lang="en-US" dirty="0" err="1">
                <a:latin typeface="D-DIN"/>
              </a:rPr>
              <a:t>στική</a:t>
            </a:r>
            <a:r>
              <a:rPr lang="en-US" dirty="0">
                <a:latin typeface="D-DIN"/>
              </a:rPr>
              <a:t>, η </a:t>
            </a:r>
            <a:r>
              <a:rPr lang="en-US" dirty="0" err="1">
                <a:latin typeface="D-DIN"/>
              </a:rPr>
              <a:t>ενσωμάτωση</a:t>
            </a:r>
            <a:r>
              <a:rPr lang="en-US" dirty="0">
                <a:latin typeface="D-DIN"/>
              </a:rPr>
              <a:t> </a:t>
            </a:r>
            <a:r>
              <a:rPr lang="en-US" dirty="0" err="1">
                <a:latin typeface="D-DIN"/>
              </a:rPr>
              <a:t>στοιχείων</a:t>
            </a:r>
            <a:r>
              <a:rPr lang="en-US" dirty="0">
                <a:latin typeface="D-DIN"/>
              </a:rPr>
              <a:t> πα</a:t>
            </a:r>
            <a:r>
              <a:rPr lang="en-US" dirty="0" err="1">
                <a:latin typeface="D-DIN"/>
              </a:rPr>
              <a:t>ιχνιδιού</a:t>
            </a:r>
            <a:r>
              <a:rPr lang="en-US" dirty="0">
                <a:latin typeface="D-DIN"/>
              </a:rPr>
              <a:t> μπ</a:t>
            </a:r>
            <a:r>
              <a:rPr lang="en-US" dirty="0" err="1">
                <a:latin typeface="D-DIN"/>
              </a:rPr>
              <a:t>ορεί</a:t>
            </a:r>
            <a:r>
              <a:rPr lang="en-US" dirty="0">
                <a:latin typeface="D-DIN"/>
              </a:rPr>
              <a:t> να </a:t>
            </a:r>
            <a:r>
              <a:rPr lang="en-US" dirty="0" err="1">
                <a:latin typeface="D-DIN"/>
              </a:rPr>
              <a:t>είν</a:t>
            </a:r>
            <a:r>
              <a:rPr lang="en-US" dirty="0">
                <a:latin typeface="D-DIN"/>
              </a:rPr>
              <a:t>αι </a:t>
            </a:r>
            <a:r>
              <a:rPr lang="en-US" dirty="0" err="1">
                <a:latin typeface="D-DIN"/>
              </a:rPr>
              <a:t>μι</a:t>
            </a:r>
            <a:r>
              <a:rPr lang="en-US" dirty="0">
                <a:latin typeface="D-DIN"/>
              </a:rPr>
              <a:t>α </a:t>
            </a:r>
            <a:r>
              <a:rPr lang="en-US" dirty="0" err="1">
                <a:latin typeface="D-DIN"/>
              </a:rPr>
              <a:t>χρήσιμη</a:t>
            </a:r>
            <a:r>
              <a:rPr lang="en-US" dirty="0">
                <a:latin typeface="D-DIN"/>
              </a:rPr>
              <a:t> π</a:t>
            </a:r>
            <a:r>
              <a:rPr lang="en-US" dirty="0" err="1">
                <a:latin typeface="D-DIN"/>
              </a:rPr>
              <a:t>ροσέγγιση</a:t>
            </a:r>
            <a:r>
              <a:rPr lang="en-US" dirty="0">
                <a:latin typeface="D-DIN"/>
              </a:rPr>
              <a:t>. Επιπ</a:t>
            </a:r>
            <a:r>
              <a:rPr lang="en-US" dirty="0" err="1">
                <a:latin typeface="D-DIN"/>
              </a:rPr>
              <a:t>λέον</a:t>
            </a:r>
            <a:r>
              <a:rPr lang="en-US" dirty="0">
                <a:latin typeface="D-DIN"/>
              </a:rPr>
              <a:t>, </a:t>
            </a:r>
            <a:r>
              <a:rPr lang="en-US" dirty="0" err="1">
                <a:latin typeface="D-DIN"/>
              </a:rPr>
              <a:t>οι</a:t>
            </a:r>
            <a:r>
              <a:rPr lang="en-US" dirty="0">
                <a:latin typeface="D-DIN"/>
              </a:rPr>
              <a:t> σπ</a:t>
            </a:r>
            <a:r>
              <a:rPr lang="en-US" dirty="0" err="1">
                <a:latin typeface="D-DIN"/>
              </a:rPr>
              <a:t>ουδ</a:t>
            </a:r>
            <a:r>
              <a:rPr lang="en-US" dirty="0">
                <a:latin typeface="D-DIN"/>
              </a:rPr>
              <a:t>α</a:t>
            </a:r>
            <a:r>
              <a:rPr lang="en-US" dirty="0" err="1">
                <a:latin typeface="D-DIN"/>
              </a:rPr>
              <a:t>στές</a:t>
            </a:r>
            <a:r>
              <a:rPr lang="en-US" dirty="0">
                <a:latin typeface="D-DIN"/>
              </a:rPr>
              <a:t> π</a:t>
            </a:r>
            <a:r>
              <a:rPr lang="en-US" dirty="0" err="1">
                <a:latin typeface="D-DIN"/>
              </a:rPr>
              <a:t>ου</a:t>
            </a:r>
            <a:r>
              <a:rPr lang="en-US" dirty="0">
                <a:latin typeface="D-DIN"/>
              </a:rPr>
              <a:t> παρα</a:t>
            </a:r>
            <a:r>
              <a:rPr lang="en-US" dirty="0" err="1">
                <a:latin typeface="D-DIN"/>
              </a:rPr>
              <a:t>κολουθούν</a:t>
            </a:r>
            <a:r>
              <a:rPr lang="en-US" dirty="0">
                <a:latin typeface="D-DIN"/>
              </a:rPr>
              <a:t> </a:t>
            </a:r>
            <a:r>
              <a:rPr lang="en-US" dirty="0" err="1">
                <a:latin typeface="D-DIN"/>
              </a:rPr>
              <a:t>την</a:t>
            </a:r>
            <a:r>
              <a:rPr lang="en-US" dirty="0">
                <a:latin typeface="D-DIN"/>
              </a:rPr>
              <a:t> κα</a:t>
            </a:r>
            <a:r>
              <a:rPr lang="en-US" dirty="0" err="1">
                <a:latin typeface="D-DIN"/>
              </a:rPr>
              <a:t>τάρτιση</a:t>
            </a:r>
            <a:r>
              <a:rPr lang="en-US" dirty="0">
                <a:latin typeface="D-DIN"/>
              </a:rPr>
              <a:t> θα μπ</a:t>
            </a:r>
            <a:r>
              <a:rPr lang="en-US" dirty="0" err="1">
                <a:latin typeface="D-DIN"/>
              </a:rPr>
              <a:t>ορούσ</a:t>
            </a:r>
            <a:r>
              <a:rPr lang="en-US" dirty="0">
                <a:latin typeface="D-DIN"/>
              </a:rPr>
              <a:t>αν να </a:t>
            </a:r>
            <a:r>
              <a:rPr lang="en-US" dirty="0" err="1">
                <a:latin typeface="D-DIN"/>
              </a:rPr>
              <a:t>λά</a:t>
            </a:r>
            <a:r>
              <a:rPr lang="en-US" dirty="0">
                <a:latin typeface="D-DIN"/>
              </a:rPr>
              <a:t>β</a:t>
            </a:r>
            <a:r>
              <a:rPr lang="en-US" dirty="0" err="1">
                <a:latin typeface="D-DIN"/>
              </a:rPr>
              <a:t>ουν</a:t>
            </a:r>
            <a:r>
              <a:rPr lang="en-US" dirty="0">
                <a:latin typeface="D-DIN"/>
              </a:rPr>
              <a:t> π</a:t>
            </a:r>
            <a:r>
              <a:rPr lang="en-US" dirty="0" err="1">
                <a:latin typeface="D-DIN"/>
              </a:rPr>
              <a:t>ιστωτικές</a:t>
            </a:r>
            <a:r>
              <a:rPr lang="en-US" dirty="0">
                <a:latin typeface="D-DIN"/>
              </a:rPr>
              <a:t> </a:t>
            </a:r>
            <a:r>
              <a:rPr lang="en-US" dirty="0" err="1">
                <a:latin typeface="D-DIN"/>
              </a:rPr>
              <a:t>μονάδες</a:t>
            </a:r>
            <a:r>
              <a:rPr lang="en-US" dirty="0">
                <a:latin typeface="D-DIN"/>
              </a:rPr>
              <a:t> ECTS </a:t>
            </a:r>
            <a:r>
              <a:rPr lang="en-US" dirty="0" err="1">
                <a:latin typeface="D-DIN"/>
              </a:rPr>
              <a:t>γι</a:t>
            </a:r>
            <a:r>
              <a:rPr lang="en-US" dirty="0">
                <a:latin typeface="D-DIN"/>
              </a:rPr>
              <a:t>α να ανα</a:t>
            </a:r>
            <a:r>
              <a:rPr lang="en-US" dirty="0" err="1">
                <a:latin typeface="D-DIN"/>
              </a:rPr>
              <a:t>γνωρίσουν</a:t>
            </a:r>
            <a:r>
              <a:rPr lang="en-US" dirty="0">
                <a:latin typeface="D-DIN"/>
              </a:rPr>
              <a:t> </a:t>
            </a:r>
            <a:r>
              <a:rPr lang="en-US" dirty="0" err="1">
                <a:latin typeface="D-DIN"/>
              </a:rPr>
              <a:t>τις</a:t>
            </a:r>
            <a:r>
              <a:rPr lang="en-US" dirty="0">
                <a:latin typeface="D-DIN"/>
              </a:rPr>
              <a:t> π</a:t>
            </a:r>
            <a:r>
              <a:rPr lang="en-US" dirty="0" err="1">
                <a:latin typeface="D-DIN"/>
              </a:rPr>
              <a:t>ροσ</a:t>
            </a:r>
            <a:r>
              <a:rPr lang="en-US" dirty="0">
                <a:latin typeface="D-DIN"/>
              </a:rPr>
              <a:t>π</a:t>
            </a:r>
            <a:r>
              <a:rPr lang="en-US" dirty="0" err="1">
                <a:latin typeface="D-DIN"/>
              </a:rPr>
              <a:t>άθειές</a:t>
            </a:r>
            <a:r>
              <a:rPr lang="en-US" dirty="0">
                <a:latin typeface="D-DIN"/>
              </a:rPr>
              <a:t> </a:t>
            </a:r>
            <a:r>
              <a:rPr lang="en-US" dirty="0" err="1">
                <a:latin typeface="D-DIN"/>
              </a:rPr>
              <a:t>τους</a:t>
            </a:r>
            <a:r>
              <a:rPr lang="en-US" dirty="0">
                <a:latin typeface="D-DIN"/>
              </a:rPr>
              <a:t> και να </a:t>
            </a:r>
            <a:r>
              <a:rPr lang="en-US" dirty="0" err="1">
                <a:latin typeface="D-DIN"/>
              </a:rPr>
              <a:t>δώσουν</a:t>
            </a:r>
            <a:r>
              <a:rPr lang="en-US" dirty="0">
                <a:latin typeface="D-DIN"/>
              </a:rPr>
              <a:t> </a:t>
            </a:r>
            <a:r>
              <a:rPr lang="en-US" dirty="0" err="1">
                <a:latin typeface="D-DIN"/>
              </a:rPr>
              <a:t>κίνητρ</a:t>
            </a:r>
            <a:r>
              <a:rPr lang="en-US" dirty="0">
                <a:latin typeface="D-DIN"/>
              </a:rPr>
              <a:t>α </a:t>
            </a:r>
            <a:r>
              <a:rPr lang="en-US" dirty="0" err="1">
                <a:latin typeface="D-DIN"/>
              </a:rPr>
              <a:t>γι</a:t>
            </a:r>
            <a:r>
              <a:rPr lang="en-US" dirty="0">
                <a:latin typeface="D-DIN"/>
              </a:rPr>
              <a:t>α </a:t>
            </a:r>
            <a:r>
              <a:rPr lang="en-US" dirty="0" err="1">
                <a:latin typeface="D-DIN"/>
              </a:rPr>
              <a:t>τη</a:t>
            </a:r>
            <a:r>
              <a:rPr lang="en-US" dirty="0">
                <a:latin typeface="D-DIN"/>
              </a:rPr>
              <a:t> </a:t>
            </a:r>
            <a:r>
              <a:rPr lang="en-US" dirty="0" err="1">
                <a:latin typeface="D-DIN"/>
              </a:rPr>
              <a:t>συμμετοχή</a:t>
            </a:r>
            <a:r>
              <a:rPr lang="en-US" dirty="0">
                <a:latin typeface="D-DIN"/>
              </a:rPr>
              <a:t> </a:t>
            </a:r>
            <a:r>
              <a:rPr lang="en-US" dirty="0" err="1">
                <a:latin typeface="D-DIN"/>
              </a:rPr>
              <a:t>τους</a:t>
            </a:r>
            <a:r>
              <a:rPr lang="en-US" dirty="0">
                <a:latin typeface="D-DIN"/>
              </a:rPr>
              <a:t>. </a:t>
            </a:r>
          </a:p>
          <a:p>
            <a:pPr algn="just"/>
            <a:endParaRPr lang="en-US" dirty="0">
              <a:latin typeface="D-DIN"/>
            </a:endParaRPr>
          </a:p>
          <a:p>
            <a:pPr algn="just"/>
            <a:r>
              <a:rPr lang="en-US" dirty="0">
                <a:latin typeface="D-DIN"/>
              </a:rPr>
              <a:t>-</a:t>
            </a:r>
            <a:r>
              <a:rPr lang="en-US" dirty="0" err="1">
                <a:latin typeface="D-DIN"/>
              </a:rPr>
              <a:t>Διάθεση</a:t>
            </a:r>
            <a:r>
              <a:rPr lang="en-US" dirty="0">
                <a:latin typeface="D-DIN"/>
              </a:rPr>
              <a:t> επα</a:t>
            </a:r>
            <a:r>
              <a:rPr lang="en-US" dirty="0" err="1">
                <a:latin typeface="D-DIN"/>
              </a:rPr>
              <a:t>ρκούς</a:t>
            </a:r>
            <a:r>
              <a:rPr lang="en-US" dirty="0">
                <a:latin typeface="D-DIN"/>
              </a:rPr>
              <a:t> π</a:t>
            </a:r>
            <a:r>
              <a:rPr lang="en-US" dirty="0" err="1">
                <a:latin typeface="D-DIN"/>
              </a:rPr>
              <a:t>ροϋ</a:t>
            </a:r>
            <a:r>
              <a:rPr lang="en-US" dirty="0">
                <a:latin typeface="D-DIN"/>
              </a:rPr>
              <a:t>π</a:t>
            </a:r>
            <a:r>
              <a:rPr lang="en-US" dirty="0" err="1">
                <a:latin typeface="D-DIN"/>
              </a:rPr>
              <a:t>ολογισμού</a:t>
            </a:r>
            <a:r>
              <a:rPr lang="en-US" dirty="0">
                <a:latin typeface="D-DIN"/>
              </a:rPr>
              <a:t> </a:t>
            </a:r>
            <a:r>
              <a:rPr lang="en-US" dirty="0" err="1">
                <a:latin typeface="D-DIN"/>
              </a:rPr>
              <a:t>γι</a:t>
            </a:r>
            <a:r>
              <a:rPr lang="en-US" dirty="0">
                <a:latin typeface="D-DIN"/>
              </a:rPr>
              <a:t>α </a:t>
            </a:r>
            <a:r>
              <a:rPr lang="en-US" dirty="0" err="1">
                <a:latin typeface="D-DIN"/>
              </a:rPr>
              <a:t>εκστρ</a:t>
            </a:r>
            <a:r>
              <a:rPr lang="en-US" dirty="0">
                <a:latin typeface="D-DIN"/>
              </a:rPr>
              <a:t>α</a:t>
            </a:r>
            <a:r>
              <a:rPr lang="en-US" dirty="0" err="1">
                <a:latin typeface="D-DIN"/>
              </a:rPr>
              <a:t>τείες</a:t>
            </a:r>
            <a:r>
              <a:rPr lang="en-US" dirty="0">
                <a:latin typeface="D-DIN"/>
              </a:rPr>
              <a:t> </a:t>
            </a:r>
            <a:r>
              <a:rPr lang="en-US" dirty="0" err="1">
                <a:latin typeface="D-DIN"/>
              </a:rPr>
              <a:t>ευ</a:t>
            </a:r>
            <a:r>
              <a:rPr lang="en-US" dirty="0">
                <a:latin typeface="D-DIN"/>
              </a:rPr>
              <a:t>α</a:t>
            </a:r>
            <a:r>
              <a:rPr lang="en-US" dirty="0" err="1">
                <a:latin typeface="D-DIN"/>
              </a:rPr>
              <a:t>ισθητο</a:t>
            </a:r>
            <a:r>
              <a:rPr lang="en-US" dirty="0">
                <a:latin typeface="D-DIN"/>
              </a:rPr>
              <a:t>π</a:t>
            </a:r>
            <a:r>
              <a:rPr lang="en-US" dirty="0" err="1">
                <a:latin typeface="D-DIN"/>
              </a:rPr>
              <a:t>οίησης</a:t>
            </a:r>
            <a:r>
              <a:rPr lang="en-US" dirty="0">
                <a:latin typeface="D-DIN"/>
              </a:rPr>
              <a:t> και π</a:t>
            </a:r>
            <a:r>
              <a:rPr lang="en-US" dirty="0" err="1">
                <a:latin typeface="D-DIN"/>
              </a:rPr>
              <a:t>ρογράμμ</a:t>
            </a:r>
            <a:r>
              <a:rPr lang="en-US" dirty="0">
                <a:latin typeface="D-DIN"/>
              </a:rPr>
              <a:t>ατα κα</a:t>
            </a:r>
            <a:r>
              <a:rPr lang="en-US" dirty="0" err="1">
                <a:latin typeface="D-DIN"/>
              </a:rPr>
              <a:t>τάρτισης</a:t>
            </a:r>
            <a:r>
              <a:rPr lang="en-US" dirty="0">
                <a:latin typeface="D-DIN"/>
              </a:rPr>
              <a:t>.</a:t>
            </a:r>
            <a:endParaRPr lang="en-US" dirty="0"/>
          </a:p>
          <a:p>
            <a:pPr algn="just"/>
            <a:endParaRPr lang="en-US" dirty="0">
              <a:latin typeface="D-DIN"/>
            </a:endParaRPr>
          </a:p>
          <a:p>
            <a:pPr algn="just"/>
            <a:r>
              <a:rPr lang="en-US" dirty="0">
                <a:latin typeface="D-DIN"/>
              </a:rPr>
              <a:t>-Να α</a:t>
            </a:r>
            <a:r>
              <a:rPr lang="en-US" dirty="0" err="1">
                <a:latin typeface="D-DIN"/>
              </a:rPr>
              <a:t>ξιολογείτε</a:t>
            </a:r>
            <a:r>
              <a:rPr lang="en-US" dirty="0">
                <a:latin typeface="D-DIN"/>
              </a:rPr>
              <a:t> και να επ</a:t>
            </a:r>
            <a:r>
              <a:rPr lang="en-US" dirty="0" err="1">
                <a:latin typeface="D-DIN"/>
              </a:rPr>
              <a:t>ικ</a:t>
            </a:r>
            <a:r>
              <a:rPr lang="en-US" dirty="0">
                <a:latin typeface="D-DIN"/>
              </a:rPr>
              <a:t>α</a:t>
            </a:r>
            <a:r>
              <a:rPr lang="en-US" dirty="0" err="1">
                <a:latin typeface="D-DIN"/>
              </a:rPr>
              <a:t>ιρο</a:t>
            </a:r>
            <a:r>
              <a:rPr lang="en-US" dirty="0">
                <a:latin typeface="D-DIN"/>
              </a:rPr>
              <a:t>π</a:t>
            </a:r>
            <a:r>
              <a:rPr lang="en-US" dirty="0" err="1">
                <a:latin typeface="D-DIN"/>
              </a:rPr>
              <a:t>οιείτε</a:t>
            </a:r>
            <a:r>
              <a:rPr lang="en-US" dirty="0">
                <a:latin typeface="D-DIN"/>
              </a:rPr>
              <a:t> τα</a:t>
            </a:r>
            <a:r>
              <a:rPr lang="en-US" dirty="0" err="1">
                <a:latin typeface="D-DIN"/>
              </a:rPr>
              <a:t>κτικά</a:t>
            </a:r>
            <a:r>
              <a:rPr lang="en-US" dirty="0">
                <a:latin typeface="D-DIN"/>
              </a:rPr>
              <a:t> </a:t>
            </a:r>
            <a:r>
              <a:rPr lang="en-US" dirty="0" err="1">
                <a:latin typeface="D-DIN"/>
              </a:rPr>
              <a:t>όλ</a:t>
            </a:r>
            <a:r>
              <a:rPr lang="en-US" dirty="0">
                <a:latin typeface="D-DIN"/>
              </a:rPr>
              <a:t>α τα </a:t>
            </a:r>
            <a:r>
              <a:rPr lang="en-US" dirty="0" err="1">
                <a:latin typeface="D-DIN"/>
              </a:rPr>
              <a:t>στοιχεί</a:t>
            </a:r>
            <a:r>
              <a:rPr lang="en-US" dirty="0">
                <a:latin typeface="D-DIN"/>
              </a:rPr>
              <a:t>α </a:t>
            </a:r>
            <a:r>
              <a:rPr lang="en-US" dirty="0" err="1">
                <a:latin typeface="D-DIN"/>
              </a:rPr>
              <a:t>του</a:t>
            </a:r>
            <a:r>
              <a:rPr lang="en-US" dirty="0">
                <a:latin typeface="D-DIN"/>
              </a:rPr>
              <a:t> π</a:t>
            </a:r>
            <a:r>
              <a:rPr lang="en-US" dirty="0" err="1">
                <a:latin typeface="D-DIN"/>
              </a:rPr>
              <a:t>ρογράμμ</a:t>
            </a:r>
            <a:r>
              <a:rPr lang="en-US" dirty="0">
                <a:latin typeface="D-DIN"/>
              </a:rPr>
              <a:t>α</a:t>
            </a:r>
            <a:r>
              <a:rPr lang="en-US" dirty="0" err="1">
                <a:latin typeface="D-DIN"/>
              </a:rPr>
              <a:t>τος</a:t>
            </a:r>
            <a:r>
              <a:rPr lang="en-US" dirty="0">
                <a:latin typeface="D-DIN"/>
              </a:rPr>
              <a:t> π</a:t>
            </a:r>
            <a:r>
              <a:rPr lang="en-US" dirty="0" err="1">
                <a:latin typeface="D-DIN"/>
              </a:rPr>
              <a:t>ρόληψης</a:t>
            </a:r>
            <a:r>
              <a:rPr lang="en-US" dirty="0">
                <a:latin typeface="D-DIN"/>
              </a:rPr>
              <a:t>, </a:t>
            </a:r>
            <a:r>
              <a:rPr lang="en-US" dirty="0" err="1">
                <a:latin typeface="D-DIN"/>
              </a:rPr>
              <a:t>ώστε</a:t>
            </a:r>
            <a:r>
              <a:rPr lang="en-US" dirty="0">
                <a:latin typeface="D-DIN"/>
              </a:rPr>
              <a:t> να </a:t>
            </a:r>
            <a:r>
              <a:rPr lang="en-US" dirty="0" err="1">
                <a:latin typeface="D-DIN"/>
              </a:rPr>
              <a:t>δι</a:t>
            </a:r>
            <a:r>
              <a:rPr lang="en-US" dirty="0">
                <a:latin typeface="D-DIN"/>
              </a:rPr>
              <a:t>α</a:t>
            </a:r>
            <a:r>
              <a:rPr lang="en-US" dirty="0" err="1">
                <a:latin typeface="D-DIN"/>
              </a:rPr>
              <a:t>σφ</a:t>
            </a:r>
            <a:r>
              <a:rPr lang="en-US" dirty="0">
                <a:latin typeface="D-DIN"/>
              </a:rPr>
              <a:t>α</a:t>
            </a:r>
            <a:r>
              <a:rPr lang="en-US" dirty="0" err="1">
                <a:latin typeface="D-DIN"/>
              </a:rPr>
              <a:t>λίζετ</a:t>
            </a:r>
            <a:r>
              <a:rPr lang="en-US" dirty="0">
                <a:latin typeface="D-DIN"/>
              </a:rPr>
              <a:t>αι </a:t>
            </a:r>
            <a:r>
              <a:rPr lang="en-US" dirty="0" err="1">
                <a:latin typeface="D-DIN"/>
              </a:rPr>
              <a:t>ότι</a:t>
            </a:r>
            <a:r>
              <a:rPr lang="en-US" dirty="0">
                <a:latin typeface="D-DIN"/>
              </a:rPr>
              <a:t> παρα</a:t>
            </a:r>
            <a:r>
              <a:rPr lang="en-US" dirty="0" err="1">
                <a:latin typeface="D-DIN"/>
              </a:rPr>
              <a:t>μένει</a:t>
            </a:r>
            <a:r>
              <a:rPr lang="en-US" dirty="0">
                <a:latin typeface="D-DIN"/>
              </a:rPr>
              <a:t> επ</a:t>
            </a:r>
            <a:r>
              <a:rPr lang="en-US" dirty="0" err="1">
                <a:latin typeface="D-DIN"/>
              </a:rPr>
              <a:t>ίκ</a:t>
            </a:r>
            <a:r>
              <a:rPr lang="en-US" dirty="0">
                <a:latin typeface="D-DIN"/>
              </a:rPr>
              <a:t>α</a:t>
            </a:r>
            <a:r>
              <a:rPr lang="en-US" dirty="0" err="1">
                <a:latin typeface="D-DIN"/>
              </a:rPr>
              <a:t>ιρο</a:t>
            </a:r>
            <a:r>
              <a:rPr lang="en-US" dirty="0">
                <a:latin typeface="D-DIN"/>
              </a:rPr>
              <a:t> και απ</a:t>
            </a:r>
            <a:r>
              <a:rPr lang="en-US" dirty="0" err="1">
                <a:latin typeface="D-DIN"/>
              </a:rPr>
              <a:t>οτελεσμ</a:t>
            </a:r>
            <a:r>
              <a:rPr lang="en-US" dirty="0">
                <a:latin typeface="D-DIN"/>
              </a:rPr>
              <a:t>α</a:t>
            </a:r>
            <a:r>
              <a:rPr lang="en-US" dirty="0" err="1">
                <a:latin typeface="D-DIN"/>
              </a:rPr>
              <a:t>τικό</a:t>
            </a:r>
            <a:r>
              <a:rPr lang="en-US" dirty="0">
                <a:latin typeface="D-DIN"/>
              </a:rPr>
              <a:t> </a:t>
            </a:r>
            <a:r>
              <a:rPr lang="en-US" dirty="0" err="1">
                <a:latin typeface="D-DIN"/>
              </a:rPr>
              <a:t>στην</a:t>
            </a:r>
            <a:r>
              <a:rPr lang="en-US" dirty="0">
                <a:latin typeface="D-DIN"/>
              </a:rPr>
              <a:t> π</a:t>
            </a:r>
            <a:r>
              <a:rPr lang="en-US" dirty="0" err="1">
                <a:latin typeface="D-DIN"/>
              </a:rPr>
              <a:t>ρόληψη</a:t>
            </a:r>
            <a:r>
              <a:rPr lang="en-US" dirty="0">
                <a:latin typeface="D-DIN"/>
              </a:rPr>
              <a:t> </a:t>
            </a:r>
            <a:r>
              <a:rPr lang="en-US" dirty="0" err="1">
                <a:latin typeface="D-DIN"/>
              </a:rPr>
              <a:t>της</a:t>
            </a:r>
            <a:r>
              <a:rPr lang="en-US" dirty="0">
                <a:latin typeface="D-DIN"/>
              </a:rPr>
              <a:t> βίας </a:t>
            </a:r>
            <a:r>
              <a:rPr lang="en-US" dirty="0" err="1">
                <a:latin typeface="D-DIN"/>
              </a:rPr>
              <a:t>λόγω</a:t>
            </a:r>
            <a:r>
              <a:rPr lang="en-US" dirty="0">
                <a:latin typeface="D-DIN"/>
              </a:rPr>
              <a:t> </a:t>
            </a:r>
            <a:r>
              <a:rPr lang="en-US" dirty="0" err="1">
                <a:latin typeface="D-DIN"/>
              </a:rPr>
              <a:t>φύλου</a:t>
            </a:r>
            <a:r>
              <a:rPr lang="en-US" dirty="0">
                <a:latin typeface="D-DIN"/>
              </a:rPr>
              <a:t> </a:t>
            </a:r>
            <a:r>
              <a:rPr lang="en-US" dirty="0" err="1">
                <a:latin typeface="D-DIN"/>
              </a:rPr>
              <a:t>στον</a:t>
            </a:r>
            <a:r>
              <a:rPr lang="en-US" dirty="0">
                <a:latin typeface="D-DIN"/>
              </a:rPr>
              <a:t> </a:t>
            </a:r>
            <a:r>
              <a:rPr lang="en-US" dirty="0" err="1">
                <a:latin typeface="D-DIN"/>
              </a:rPr>
              <a:t>χώρο</a:t>
            </a:r>
            <a:r>
              <a:rPr lang="en-US" dirty="0">
                <a:latin typeface="D-DIN"/>
              </a:rPr>
              <a:t> </a:t>
            </a:r>
            <a:r>
              <a:rPr lang="en-US" dirty="0" err="1">
                <a:latin typeface="D-DIN"/>
              </a:rPr>
              <a:t>εργ</a:t>
            </a:r>
            <a:r>
              <a:rPr lang="en-US" dirty="0">
                <a:latin typeface="D-DIN"/>
              </a:rPr>
              <a:t>α</a:t>
            </a:r>
            <a:r>
              <a:rPr lang="en-US" dirty="0" err="1">
                <a:latin typeface="D-DIN"/>
              </a:rPr>
              <a:t>σί</a:t>
            </a:r>
            <a:r>
              <a:rPr lang="en-US" dirty="0">
                <a:latin typeface="D-DIN"/>
              </a:rPr>
              <a:t>ας.</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31</a:t>
            </a:fld>
            <a:endParaRPr lang="en-US"/>
          </a:p>
        </p:txBody>
      </p:sp>
    </p:spTree>
    <p:extLst>
      <p:ext uri="{BB962C8B-B14F-4D97-AF65-F5344CB8AC3E}">
        <p14:creationId xmlns:p14="http://schemas.microsoft.com/office/powerpoint/2010/main" val="40861858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err="1">
                <a:latin typeface="D-DIN"/>
              </a:rPr>
              <a:t>Μερικές</a:t>
            </a:r>
            <a:r>
              <a:rPr lang="en-US" dirty="0">
                <a:latin typeface="D-DIN"/>
              </a:rPr>
              <a:t> </a:t>
            </a:r>
            <a:r>
              <a:rPr lang="en-US" dirty="0" err="1">
                <a:latin typeface="D-DIN"/>
              </a:rPr>
              <a:t>συμ</a:t>
            </a:r>
            <a:r>
              <a:rPr lang="en-US" dirty="0">
                <a:latin typeface="D-DIN"/>
              </a:rPr>
              <a:t>β</a:t>
            </a:r>
            <a:r>
              <a:rPr lang="en-US" dirty="0" err="1">
                <a:latin typeface="D-DIN"/>
              </a:rPr>
              <a:t>ουλές</a:t>
            </a:r>
            <a:r>
              <a:rPr lang="en-US" dirty="0">
                <a:latin typeface="D-DIN"/>
              </a:rPr>
              <a:t> και υπ</a:t>
            </a:r>
            <a:r>
              <a:rPr lang="en-US" dirty="0" err="1">
                <a:latin typeface="D-DIN"/>
              </a:rPr>
              <a:t>οδείξεις</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α</a:t>
            </a:r>
            <a:r>
              <a:rPr lang="en-US" dirty="0" err="1">
                <a:latin typeface="D-DIN"/>
              </a:rPr>
              <a:t>υτό</a:t>
            </a:r>
            <a:r>
              <a:rPr lang="en-US" dirty="0">
                <a:latin typeface="D-DIN"/>
              </a:rPr>
              <a:t>.. </a:t>
            </a:r>
            <a:endParaRPr lang="en-US" dirty="0"/>
          </a:p>
          <a:p>
            <a:pPr algn="just"/>
            <a:r>
              <a:rPr lang="en-US">
                <a:latin typeface="D-DIN"/>
              </a:rPr>
              <a:t>-</a:t>
            </a:r>
            <a:r>
              <a:rPr lang="en-US" err="1">
                <a:latin typeface="D-DIN"/>
              </a:rPr>
              <a:t>Προκειμένου</a:t>
            </a:r>
            <a:r>
              <a:rPr lang="en-US">
                <a:latin typeface="D-DIN"/>
              </a:rPr>
              <a:t> να </a:t>
            </a:r>
            <a:r>
              <a:rPr lang="en-US" err="1">
                <a:latin typeface="D-DIN"/>
              </a:rPr>
              <a:t>δι</a:t>
            </a:r>
            <a:r>
              <a:rPr lang="en-US">
                <a:latin typeface="D-DIN"/>
              </a:rPr>
              <a:t>α</a:t>
            </a:r>
            <a:r>
              <a:rPr lang="en-US" err="1">
                <a:latin typeface="D-DIN"/>
              </a:rPr>
              <a:t>σφ</a:t>
            </a:r>
            <a:r>
              <a:rPr lang="en-US">
                <a:latin typeface="D-DIN"/>
              </a:rPr>
              <a:t>α</a:t>
            </a:r>
            <a:r>
              <a:rPr lang="en-US" err="1">
                <a:latin typeface="D-DIN"/>
              </a:rPr>
              <a:t>λιστεί</a:t>
            </a:r>
            <a:r>
              <a:rPr lang="en-US">
                <a:latin typeface="D-DIN"/>
              </a:rPr>
              <a:t> η επ</a:t>
            </a:r>
            <a:r>
              <a:rPr lang="en-US" err="1">
                <a:latin typeface="D-DIN"/>
              </a:rPr>
              <a:t>ικοινωνί</a:t>
            </a:r>
            <a:r>
              <a:rPr lang="en-US">
                <a:latin typeface="D-DIN"/>
              </a:rPr>
              <a:t>α </a:t>
            </a:r>
            <a:r>
              <a:rPr lang="en-US" err="1">
                <a:latin typeface="D-DIN"/>
              </a:rPr>
              <a:t>όλων</a:t>
            </a:r>
            <a:r>
              <a:rPr lang="en-US">
                <a:latin typeface="D-DIN"/>
              </a:rPr>
              <a:t> α</a:t>
            </a:r>
            <a:r>
              <a:rPr lang="en-US" err="1">
                <a:latin typeface="D-DIN"/>
              </a:rPr>
              <a:t>υτών</a:t>
            </a:r>
            <a:r>
              <a:rPr lang="en-US">
                <a:latin typeface="D-DIN"/>
              </a:rPr>
              <a:t>, </a:t>
            </a:r>
            <a:r>
              <a:rPr lang="en-US" err="1">
                <a:latin typeface="D-DIN"/>
              </a:rPr>
              <a:t>είν</a:t>
            </a:r>
            <a:r>
              <a:rPr lang="en-US">
                <a:latin typeface="D-DIN"/>
              </a:rPr>
              <a:t>αι π</a:t>
            </a:r>
            <a:r>
              <a:rPr lang="en-US" err="1">
                <a:latin typeface="D-DIN"/>
              </a:rPr>
              <a:t>ολύ</a:t>
            </a:r>
            <a:r>
              <a:rPr lang="en-US" dirty="0">
                <a:latin typeface="D-DIN"/>
              </a:rPr>
              <a:t> </a:t>
            </a:r>
            <a:r>
              <a:rPr lang="en-US" err="1">
                <a:latin typeface="D-DIN"/>
              </a:rPr>
              <a:t>σημ</a:t>
            </a:r>
            <a:r>
              <a:rPr lang="en-US">
                <a:latin typeface="D-DIN"/>
              </a:rPr>
              <a:t>α</a:t>
            </a:r>
            <a:r>
              <a:rPr lang="en-US" err="1">
                <a:latin typeface="D-DIN"/>
              </a:rPr>
              <a:t>ντικό</a:t>
            </a:r>
            <a:r>
              <a:rPr lang="en-US">
                <a:latin typeface="D-DIN"/>
              </a:rPr>
              <a:t> να </a:t>
            </a:r>
            <a:r>
              <a:rPr lang="en-US" err="1">
                <a:latin typeface="D-DIN"/>
              </a:rPr>
              <a:t>εμ</a:t>
            </a:r>
            <a:r>
              <a:rPr lang="en-US">
                <a:latin typeface="D-DIN"/>
              </a:rPr>
              <a:t>πλα</a:t>
            </a:r>
            <a:r>
              <a:rPr lang="en-US" err="1">
                <a:latin typeface="D-DIN"/>
              </a:rPr>
              <a:t>κούν</a:t>
            </a:r>
            <a:r>
              <a:rPr lang="en-US">
                <a:latin typeface="D-DIN"/>
              </a:rPr>
              <a:t> τα </a:t>
            </a:r>
            <a:r>
              <a:rPr lang="en-US" err="1">
                <a:latin typeface="D-DIN"/>
              </a:rPr>
              <a:t>τμήμ</a:t>
            </a:r>
            <a:r>
              <a:rPr lang="en-US">
                <a:latin typeface="D-DIN"/>
              </a:rPr>
              <a:t>ατα επ</a:t>
            </a:r>
            <a:r>
              <a:rPr lang="en-US" err="1">
                <a:latin typeface="D-DIN"/>
              </a:rPr>
              <a:t>ικοινωνί</a:t>
            </a:r>
            <a:r>
              <a:rPr lang="en-US">
                <a:latin typeface="D-DIN"/>
              </a:rPr>
              <a:t>ας </a:t>
            </a:r>
            <a:r>
              <a:rPr lang="en-US" err="1">
                <a:latin typeface="D-DIN"/>
              </a:rPr>
              <a:t>γι</a:t>
            </a:r>
            <a:r>
              <a:rPr lang="en-US">
                <a:latin typeface="D-DIN"/>
              </a:rPr>
              <a:t>α </a:t>
            </a:r>
            <a:r>
              <a:rPr lang="en-US" err="1">
                <a:latin typeface="D-DIN"/>
              </a:rPr>
              <a:t>την</a:t>
            </a:r>
            <a:r>
              <a:rPr lang="en-US" dirty="0">
                <a:latin typeface="D-DIN"/>
              </a:rPr>
              <a:t> </a:t>
            </a:r>
            <a:r>
              <a:rPr lang="en-US" err="1">
                <a:latin typeface="D-DIN"/>
              </a:rPr>
              <a:t>εφ</a:t>
            </a:r>
            <a:r>
              <a:rPr lang="en-US">
                <a:latin typeface="D-DIN"/>
              </a:rPr>
              <a:t>α</a:t>
            </a:r>
            <a:r>
              <a:rPr lang="en-US" err="1">
                <a:latin typeface="D-DIN"/>
              </a:rPr>
              <a:t>ρμογή</a:t>
            </a:r>
            <a:r>
              <a:rPr lang="en-US" dirty="0">
                <a:latin typeface="D-DIN"/>
              </a:rPr>
              <a:t> </a:t>
            </a:r>
            <a:r>
              <a:rPr lang="en-US" err="1">
                <a:latin typeface="D-DIN"/>
              </a:rPr>
              <a:t>μι</a:t>
            </a:r>
            <a:r>
              <a:rPr lang="en-US">
                <a:latin typeface="D-DIN"/>
              </a:rPr>
              <a:t>ας </a:t>
            </a:r>
            <a:r>
              <a:rPr lang="en-US" err="1">
                <a:latin typeface="D-DIN"/>
              </a:rPr>
              <a:t>στρ</a:t>
            </a:r>
            <a:r>
              <a:rPr lang="en-US">
                <a:latin typeface="D-DIN"/>
              </a:rPr>
              <a:t>α</a:t>
            </a:r>
            <a:r>
              <a:rPr lang="en-US" err="1">
                <a:latin typeface="D-DIN"/>
              </a:rPr>
              <a:t>τηγικής</a:t>
            </a:r>
            <a:r>
              <a:rPr lang="en-US">
                <a:latin typeface="D-DIN"/>
              </a:rPr>
              <a:t> π</a:t>
            </a:r>
            <a:r>
              <a:rPr lang="en-US" err="1">
                <a:latin typeface="D-DIN"/>
              </a:rPr>
              <a:t>ρόληψης</a:t>
            </a:r>
            <a:r>
              <a:rPr lang="en-US">
                <a:latin typeface="D-DIN"/>
              </a:rPr>
              <a:t>. Η </a:t>
            </a:r>
            <a:r>
              <a:rPr lang="en-US" err="1">
                <a:latin typeface="D-DIN"/>
              </a:rPr>
              <a:t>εν</a:t>
            </a:r>
            <a:r>
              <a:rPr lang="en-US" dirty="0">
                <a:latin typeface="D-DIN"/>
              </a:rPr>
              <a:t> </a:t>
            </a:r>
            <a:r>
              <a:rPr lang="en-US" err="1">
                <a:latin typeface="D-DIN"/>
              </a:rPr>
              <a:t>λόγω</a:t>
            </a:r>
            <a:r>
              <a:rPr lang="en-US" dirty="0">
                <a:latin typeface="D-DIN"/>
              </a:rPr>
              <a:t> </a:t>
            </a:r>
            <a:r>
              <a:rPr lang="en-US" err="1">
                <a:latin typeface="D-DIN"/>
              </a:rPr>
              <a:t>στρ</a:t>
            </a:r>
            <a:r>
              <a:rPr lang="en-US">
                <a:latin typeface="D-DIN"/>
              </a:rPr>
              <a:t>α</a:t>
            </a:r>
            <a:r>
              <a:rPr lang="en-US" err="1">
                <a:latin typeface="D-DIN"/>
              </a:rPr>
              <a:t>τηγική</a:t>
            </a:r>
            <a:r>
              <a:rPr lang="en-US">
                <a:latin typeface="D-DIN"/>
              </a:rPr>
              <a:t> μπ</a:t>
            </a:r>
            <a:r>
              <a:rPr lang="en-US" err="1">
                <a:latin typeface="D-DIN"/>
              </a:rPr>
              <a:t>ορεί</a:t>
            </a:r>
            <a:r>
              <a:rPr lang="en-US">
                <a:latin typeface="D-DIN"/>
              </a:rPr>
              <a:t> να </a:t>
            </a:r>
            <a:r>
              <a:rPr lang="en-US" err="1">
                <a:latin typeface="D-DIN"/>
              </a:rPr>
              <a:t>ενσωμ</a:t>
            </a:r>
            <a:r>
              <a:rPr lang="en-US">
                <a:latin typeface="D-DIN"/>
              </a:rPr>
              <a:t>α</a:t>
            </a:r>
            <a:r>
              <a:rPr lang="en-US" err="1">
                <a:latin typeface="D-DIN"/>
              </a:rPr>
              <a:t>τωθεί</a:t>
            </a:r>
            <a:r>
              <a:rPr lang="en-US" dirty="0">
                <a:latin typeface="D-DIN"/>
              </a:rPr>
              <a:t> </a:t>
            </a:r>
            <a:r>
              <a:rPr lang="en-US" err="1">
                <a:latin typeface="D-DIN"/>
              </a:rPr>
              <a:t>στη</a:t>
            </a:r>
            <a:r>
              <a:rPr lang="en-US" dirty="0">
                <a:latin typeface="D-DIN"/>
              </a:rPr>
              <a:t> </a:t>
            </a:r>
            <a:r>
              <a:rPr lang="en-US" err="1">
                <a:latin typeface="D-DIN"/>
              </a:rPr>
              <a:t>θεσμική</a:t>
            </a:r>
            <a:r>
              <a:rPr lang="en-US" dirty="0">
                <a:latin typeface="D-DIN"/>
              </a:rPr>
              <a:t> </a:t>
            </a:r>
            <a:r>
              <a:rPr lang="en-US" err="1">
                <a:latin typeface="D-DIN"/>
              </a:rPr>
              <a:t>στρ</a:t>
            </a:r>
            <a:r>
              <a:rPr lang="en-US">
                <a:latin typeface="D-DIN"/>
              </a:rPr>
              <a:t>α</a:t>
            </a:r>
            <a:r>
              <a:rPr lang="en-US" err="1">
                <a:latin typeface="D-DIN"/>
              </a:rPr>
              <a:t>τηγική</a:t>
            </a:r>
            <a:r>
              <a:rPr lang="en-US">
                <a:latin typeface="D-DIN"/>
              </a:rPr>
              <a:t> επ</a:t>
            </a:r>
            <a:r>
              <a:rPr lang="en-US" err="1">
                <a:latin typeface="D-DIN"/>
              </a:rPr>
              <a:t>ικοινωνί</a:t>
            </a:r>
            <a:r>
              <a:rPr lang="en-US">
                <a:latin typeface="D-DIN"/>
              </a:rPr>
              <a:t>ας π</a:t>
            </a:r>
            <a:r>
              <a:rPr lang="en-US" err="1">
                <a:latin typeface="D-DIN"/>
              </a:rPr>
              <a:t>ου</a:t>
            </a:r>
            <a:r>
              <a:rPr lang="en-US">
                <a:latin typeface="D-DIN"/>
              </a:rPr>
              <a:t> θα υπ</a:t>
            </a:r>
            <a:r>
              <a:rPr lang="en-US" err="1">
                <a:latin typeface="D-DIN"/>
              </a:rPr>
              <a:t>οστηρίξει</a:t>
            </a:r>
            <a:r>
              <a:rPr lang="en-US" dirty="0">
                <a:latin typeface="D-DIN"/>
              </a:rPr>
              <a:t> </a:t>
            </a:r>
            <a:r>
              <a:rPr lang="en-US" err="1">
                <a:latin typeface="D-DIN"/>
              </a:rPr>
              <a:t>τη</a:t>
            </a:r>
            <a:r>
              <a:rPr lang="en-US" dirty="0">
                <a:latin typeface="D-DIN"/>
              </a:rPr>
              <a:t> </a:t>
            </a:r>
            <a:r>
              <a:rPr lang="en-US" err="1">
                <a:latin typeface="D-DIN"/>
              </a:rPr>
              <a:t>θεσμοθέτηση</a:t>
            </a:r>
            <a:r>
              <a:rPr lang="en-US" dirty="0">
                <a:latin typeface="D-DIN"/>
              </a:rPr>
              <a:t> </a:t>
            </a:r>
            <a:r>
              <a:rPr lang="en-US" err="1">
                <a:latin typeface="D-DIN"/>
              </a:rPr>
              <a:t>των</a:t>
            </a:r>
            <a:r>
              <a:rPr lang="en-US" dirty="0">
                <a:latin typeface="D-DIN"/>
              </a:rPr>
              <a:t> </a:t>
            </a:r>
            <a:r>
              <a:rPr lang="en-US" err="1">
                <a:latin typeface="D-DIN"/>
              </a:rPr>
              <a:t>μέτρων</a:t>
            </a:r>
            <a:r>
              <a:rPr lang="en-US">
                <a:latin typeface="D-DIN"/>
              </a:rPr>
              <a:t> π</a:t>
            </a:r>
            <a:r>
              <a:rPr lang="en-US" err="1">
                <a:latin typeface="D-DIN"/>
              </a:rPr>
              <a:t>ρόληψης</a:t>
            </a:r>
            <a:r>
              <a:rPr lang="en-US">
                <a:latin typeface="D-DIN"/>
              </a:rPr>
              <a:t>. </a:t>
            </a:r>
            <a:r>
              <a:rPr lang="en-US" err="1">
                <a:latin typeface="D-DIN"/>
              </a:rPr>
              <a:t>Βε</a:t>
            </a:r>
            <a:r>
              <a:rPr lang="en-US">
                <a:latin typeface="D-DIN"/>
              </a:rPr>
              <a:t>βα</a:t>
            </a:r>
            <a:r>
              <a:rPr lang="en-US" err="1">
                <a:latin typeface="D-DIN"/>
              </a:rPr>
              <a:t>ιωθείτε</a:t>
            </a:r>
            <a:r>
              <a:rPr lang="en-US" dirty="0">
                <a:latin typeface="D-DIN"/>
              </a:rPr>
              <a:t> </a:t>
            </a:r>
            <a:r>
              <a:rPr lang="en-US" err="1">
                <a:latin typeface="D-DIN"/>
              </a:rPr>
              <a:t>ότι</a:t>
            </a:r>
            <a:r>
              <a:rPr lang="en-US" dirty="0">
                <a:latin typeface="D-DIN"/>
              </a:rPr>
              <a:t> </a:t>
            </a:r>
            <a:r>
              <a:rPr lang="en-US" err="1">
                <a:latin typeface="D-DIN"/>
              </a:rPr>
              <a:t>εμ</a:t>
            </a:r>
            <a:r>
              <a:rPr lang="en-US">
                <a:latin typeface="D-DIN"/>
              </a:rPr>
              <a:t>π</a:t>
            </a:r>
            <a:r>
              <a:rPr lang="en-US" err="1">
                <a:latin typeface="D-DIN"/>
              </a:rPr>
              <a:t>λέκετε</a:t>
            </a:r>
            <a:r>
              <a:rPr lang="en-US" dirty="0">
                <a:latin typeface="D-DIN"/>
              </a:rPr>
              <a:t> </a:t>
            </a:r>
            <a:r>
              <a:rPr lang="en-US" err="1">
                <a:latin typeface="D-DIN"/>
              </a:rPr>
              <a:t>το</a:t>
            </a:r>
            <a:r>
              <a:rPr lang="en-US" dirty="0">
                <a:latin typeface="D-DIN"/>
              </a:rPr>
              <a:t> </a:t>
            </a:r>
            <a:r>
              <a:rPr lang="en-US" err="1">
                <a:latin typeface="D-DIN"/>
              </a:rPr>
              <a:t>τμήμ</a:t>
            </a:r>
            <a:r>
              <a:rPr lang="en-US">
                <a:latin typeface="D-DIN"/>
              </a:rPr>
              <a:t>α επ</a:t>
            </a:r>
            <a:r>
              <a:rPr lang="en-US" err="1">
                <a:latin typeface="D-DIN"/>
              </a:rPr>
              <a:t>ικοινωνί</a:t>
            </a:r>
            <a:r>
              <a:rPr lang="en-US">
                <a:latin typeface="D-DIN"/>
              </a:rPr>
              <a:t>ας </a:t>
            </a:r>
            <a:r>
              <a:rPr lang="en-US" err="1">
                <a:latin typeface="D-DIN"/>
              </a:rPr>
              <a:t>στη</a:t>
            </a:r>
            <a:r>
              <a:rPr lang="en-US" dirty="0">
                <a:latin typeface="D-DIN"/>
              </a:rPr>
              <a:t> </a:t>
            </a:r>
            <a:r>
              <a:rPr lang="en-US" err="1">
                <a:latin typeface="D-DIN"/>
              </a:rPr>
              <a:t>δι</a:t>
            </a:r>
            <a:r>
              <a:rPr lang="en-US">
                <a:latin typeface="D-DIN"/>
              </a:rPr>
              <a:t>α</a:t>
            </a:r>
            <a:r>
              <a:rPr lang="en-US" err="1">
                <a:latin typeface="D-DIN"/>
              </a:rPr>
              <a:t>δικ</a:t>
            </a:r>
            <a:r>
              <a:rPr lang="en-US">
                <a:latin typeface="D-DIN"/>
              </a:rPr>
              <a:t>α</a:t>
            </a:r>
            <a:r>
              <a:rPr lang="en-US" err="1">
                <a:latin typeface="D-DIN"/>
              </a:rPr>
              <a:t>σί</a:t>
            </a:r>
            <a:r>
              <a:rPr lang="en-US">
                <a:latin typeface="D-DIN"/>
              </a:rPr>
              <a:t>α </a:t>
            </a:r>
            <a:r>
              <a:rPr lang="en-US" err="1">
                <a:latin typeface="D-DIN"/>
              </a:rPr>
              <a:t>σχεδι</a:t>
            </a:r>
            <a:r>
              <a:rPr lang="en-US">
                <a:latin typeface="D-DIN"/>
              </a:rPr>
              <a:t>α</a:t>
            </a:r>
            <a:r>
              <a:rPr lang="en-US" err="1">
                <a:latin typeface="D-DIN"/>
              </a:rPr>
              <a:t>σμού</a:t>
            </a:r>
            <a:r>
              <a:rPr lang="en-US">
                <a:latin typeface="D-DIN"/>
              </a:rPr>
              <a:t> και </a:t>
            </a:r>
            <a:r>
              <a:rPr lang="en-US" err="1">
                <a:latin typeface="D-DIN"/>
              </a:rPr>
              <a:t>υλο</a:t>
            </a:r>
            <a:r>
              <a:rPr lang="en-US">
                <a:latin typeface="D-DIN"/>
              </a:rPr>
              <a:t>π</a:t>
            </a:r>
            <a:r>
              <a:rPr lang="en-US" err="1">
                <a:latin typeface="D-DIN"/>
              </a:rPr>
              <a:t>οίησης</a:t>
            </a:r>
            <a:r>
              <a:rPr lang="en-US">
                <a:latin typeface="D-DIN"/>
              </a:rPr>
              <a:t>.  </a:t>
            </a:r>
            <a:endParaRPr lang="en-US"/>
          </a:p>
          <a:p>
            <a:pPr algn="just"/>
            <a:endParaRPr lang="en-US" dirty="0">
              <a:latin typeface="D-DIN"/>
            </a:endParaRPr>
          </a:p>
          <a:p>
            <a:pPr algn="just"/>
            <a:r>
              <a:rPr lang="en-US" dirty="0">
                <a:latin typeface="D-DIN"/>
              </a:rPr>
              <a:t>-</a:t>
            </a:r>
            <a:r>
              <a:rPr lang="en-US" dirty="0" err="1">
                <a:latin typeface="D-DIN"/>
              </a:rPr>
              <a:t>Αγγίξτε</a:t>
            </a:r>
            <a:r>
              <a:rPr lang="en-US" dirty="0">
                <a:latin typeface="D-DIN"/>
              </a:rPr>
              <a:t> </a:t>
            </a:r>
            <a:r>
              <a:rPr lang="en-US" dirty="0" err="1">
                <a:latin typeface="D-DIN"/>
              </a:rPr>
              <a:t>το</a:t>
            </a:r>
            <a:r>
              <a:rPr lang="en-US" dirty="0">
                <a:latin typeface="D-DIN"/>
              </a:rPr>
              <a:t> </a:t>
            </a:r>
            <a:r>
              <a:rPr lang="en-US" dirty="0" err="1">
                <a:latin typeface="D-DIN"/>
              </a:rPr>
              <a:t>ευρύτερο</a:t>
            </a:r>
            <a:r>
              <a:rPr lang="en-US" dirty="0">
                <a:latin typeface="D-DIN"/>
              </a:rPr>
              <a:t> </a:t>
            </a:r>
            <a:r>
              <a:rPr lang="en-US" dirty="0" err="1">
                <a:latin typeface="D-DIN"/>
              </a:rPr>
              <a:t>δυν</a:t>
            </a:r>
            <a:r>
              <a:rPr lang="en-US" dirty="0">
                <a:latin typeface="D-DIN"/>
              </a:rPr>
              <a:t>α</a:t>
            </a:r>
            <a:r>
              <a:rPr lang="en-US" dirty="0" err="1">
                <a:latin typeface="D-DIN"/>
              </a:rPr>
              <a:t>τό</a:t>
            </a:r>
            <a:r>
              <a:rPr lang="en-US" dirty="0">
                <a:latin typeface="D-DIN"/>
              </a:rPr>
              <a:t> α</a:t>
            </a:r>
            <a:r>
              <a:rPr lang="en-US" dirty="0" err="1">
                <a:latin typeface="D-DIN"/>
              </a:rPr>
              <a:t>κρο</a:t>
            </a:r>
            <a:r>
              <a:rPr lang="en-US" dirty="0">
                <a:latin typeface="D-DIN"/>
              </a:rPr>
              <a:t>α</a:t>
            </a:r>
            <a:r>
              <a:rPr lang="en-US" dirty="0" err="1">
                <a:latin typeface="D-DIN"/>
              </a:rPr>
              <a:t>τήριο</a:t>
            </a:r>
            <a:r>
              <a:rPr lang="en-US" dirty="0">
                <a:latin typeface="D-DIN"/>
              </a:rPr>
              <a:t> </a:t>
            </a:r>
            <a:r>
              <a:rPr lang="en-US" dirty="0" err="1">
                <a:latin typeface="D-DIN"/>
              </a:rPr>
              <a:t>με</a:t>
            </a:r>
            <a:r>
              <a:rPr lang="en-US" dirty="0">
                <a:latin typeface="D-DIN"/>
              </a:rPr>
              <a:t> </a:t>
            </a:r>
            <a:r>
              <a:rPr lang="en-US" dirty="0" err="1">
                <a:latin typeface="D-DIN"/>
              </a:rPr>
              <a:t>την</a:t>
            </a:r>
            <a:r>
              <a:rPr lang="en-US" dirty="0">
                <a:latin typeface="D-DIN"/>
              </a:rPr>
              <a:t> α</a:t>
            </a:r>
            <a:r>
              <a:rPr lang="en-US" dirty="0" err="1">
                <a:latin typeface="D-DIN"/>
              </a:rPr>
              <a:t>ντ</a:t>
            </a:r>
            <a:r>
              <a:rPr lang="en-US" dirty="0">
                <a:latin typeface="D-DIN"/>
              </a:rPr>
              <a:t>α</a:t>
            </a:r>
            <a:r>
              <a:rPr lang="en-US" dirty="0" err="1">
                <a:latin typeface="D-DIN"/>
              </a:rPr>
              <a:t>λλ</a:t>
            </a:r>
            <a:r>
              <a:rPr lang="en-US" dirty="0">
                <a:latin typeface="D-DIN"/>
              </a:rPr>
              <a:t>α</a:t>
            </a:r>
            <a:r>
              <a:rPr lang="en-US" dirty="0" err="1">
                <a:latin typeface="D-DIN"/>
              </a:rPr>
              <a:t>γή</a:t>
            </a:r>
            <a:r>
              <a:rPr lang="en-US" dirty="0">
                <a:latin typeface="D-DIN"/>
              </a:rPr>
              <a:t> π</a:t>
            </a:r>
            <a:r>
              <a:rPr lang="en-US" dirty="0" err="1">
                <a:latin typeface="D-DIN"/>
              </a:rPr>
              <a:t>ληροφοριών</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τις</a:t>
            </a:r>
            <a:r>
              <a:rPr lang="en-US" dirty="0">
                <a:latin typeface="D-DIN"/>
              </a:rPr>
              <a:t> </a:t>
            </a:r>
            <a:r>
              <a:rPr lang="en-US" dirty="0" err="1">
                <a:latin typeface="D-DIN"/>
              </a:rPr>
              <a:t>δρ</a:t>
            </a:r>
            <a:r>
              <a:rPr lang="en-US" dirty="0">
                <a:latin typeface="D-DIN"/>
              </a:rPr>
              <a:t>α</a:t>
            </a:r>
            <a:r>
              <a:rPr lang="en-US" dirty="0" err="1">
                <a:latin typeface="D-DIN"/>
              </a:rPr>
              <a:t>στηριότητες</a:t>
            </a:r>
            <a:r>
              <a:rPr lang="en-US" dirty="0">
                <a:latin typeface="D-DIN"/>
              </a:rPr>
              <a:t> και </a:t>
            </a:r>
            <a:r>
              <a:rPr lang="en-US" dirty="0" err="1">
                <a:latin typeface="D-DIN"/>
              </a:rPr>
              <a:t>τις</a:t>
            </a:r>
            <a:r>
              <a:rPr lang="en-US" dirty="0">
                <a:latin typeface="D-DIN"/>
              </a:rPr>
              <a:t> </a:t>
            </a:r>
            <a:r>
              <a:rPr lang="en-US" dirty="0" err="1">
                <a:latin typeface="D-DIN"/>
              </a:rPr>
              <a:t>ευκ</a:t>
            </a:r>
            <a:r>
              <a:rPr lang="en-US" dirty="0">
                <a:latin typeface="D-DIN"/>
              </a:rPr>
              <a:t>α</a:t>
            </a:r>
            <a:r>
              <a:rPr lang="en-US" dirty="0" err="1">
                <a:latin typeface="D-DIN"/>
              </a:rPr>
              <a:t>ιρίες</a:t>
            </a:r>
            <a:r>
              <a:rPr lang="en-US" dirty="0">
                <a:latin typeface="D-DIN"/>
              </a:rPr>
              <a:t> κα</a:t>
            </a:r>
            <a:r>
              <a:rPr lang="en-US" dirty="0" err="1">
                <a:latin typeface="D-DIN"/>
              </a:rPr>
              <a:t>τάρτισης</a:t>
            </a:r>
            <a:r>
              <a:rPr lang="en-US" dirty="0">
                <a:latin typeface="D-DIN"/>
              </a:rPr>
              <a:t> </a:t>
            </a:r>
            <a:r>
              <a:rPr lang="en-US" dirty="0" err="1">
                <a:latin typeface="D-DIN"/>
              </a:rPr>
              <a:t>μέσω</a:t>
            </a:r>
            <a:r>
              <a:rPr lang="en-US" dirty="0">
                <a:latin typeface="D-DIN"/>
              </a:rPr>
              <a:t> π</a:t>
            </a:r>
            <a:r>
              <a:rPr lang="en-US" dirty="0" err="1">
                <a:latin typeface="D-DIN"/>
              </a:rPr>
              <a:t>ολλ</a:t>
            </a:r>
            <a:r>
              <a:rPr lang="en-US" dirty="0">
                <a:latin typeface="D-DIN"/>
              </a:rPr>
              <a:t>απ</a:t>
            </a:r>
            <a:r>
              <a:rPr lang="en-US" dirty="0" err="1">
                <a:latin typeface="D-DIN"/>
              </a:rPr>
              <a:t>λών</a:t>
            </a:r>
            <a:r>
              <a:rPr lang="en-US" dirty="0">
                <a:latin typeface="D-DIN"/>
              </a:rPr>
              <a:t> κανα</a:t>
            </a:r>
            <a:r>
              <a:rPr lang="en-US" dirty="0" err="1">
                <a:latin typeface="D-DIN"/>
              </a:rPr>
              <a:t>λιών</a:t>
            </a:r>
            <a:r>
              <a:rPr lang="en-US" dirty="0">
                <a:latin typeface="D-DIN"/>
              </a:rPr>
              <a:t>. Τα </a:t>
            </a:r>
            <a:r>
              <a:rPr lang="en-US" dirty="0" err="1">
                <a:latin typeface="D-DIN"/>
              </a:rPr>
              <a:t>κύρι</a:t>
            </a:r>
            <a:r>
              <a:rPr lang="en-US" dirty="0">
                <a:latin typeface="D-DIN"/>
              </a:rPr>
              <a:t>α κα</a:t>
            </a:r>
            <a:r>
              <a:rPr lang="en-US" dirty="0" err="1">
                <a:latin typeface="D-DIN"/>
              </a:rPr>
              <a:t>νάλι</a:t>
            </a:r>
            <a:r>
              <a:rPr lang="en-US" dirty="0">
                <a:latin typeface="D-DIN"/>
              </a:rPr>
              <a:t>α </a:t>
            </a:r>
            <a:r>
              <a:rPr lang="en-US" dirty="0" err="1">
                <a:latin typeface="D-DIN"/>
              </a:rPr>
              <a:t>του</a:t>
            </a:r>
            <a:r>
              <a:rPr lang="en-US" dirty="0">
                <a:latin typeface="D-DIN"/>
              </a:rPr>
              <a:t> </a:t>
            </a:r>
            <a:r>
              <a:rPr lang="en-US" dirty="0" err="1">
                <a:latin typeface="D-DIN"/>
              </a:rPr>
              <a:t>ιδρύμ</a:t>
            </a:r>
            <a:r>
              <a:rPr lang="en-US" dirty="0">
                <a:latin typeface="D-DIN"/>
              </a:rPr>
              <a:t>α</a:t>
            </a:r>
            <a:r>
              <a:rPr lang="en-US" dirty="0" err="1">
                <a:latin typeface="D-DIN"/>
              </a:rPr>
              <a:t>τος</a:t>
            </a:r>
            <a:r>
              <a:rPr lang="en-US" dirty="0">
                <a:latin typeface="D-DIN"/>
              </a:rPr>
              <a:t> (</a:t>
            </a:r>
            <a:r>
              <a:rPr lang="en-US" dirty="0" err="1">
                <a:latin typeface="D-DIN"/>
              </a:rPr>
              <a:t>δικτυ</a:t>
            </a:r>
            <a:r>
              <a:rPr lang="en-US" dirty="0">
                <a:latin typeface="D-DIN"/>
              </a:rPr>
              <a:t>α</a:t>
            </a:r>
            <a:r>
              <a:rPr lang="en-US" dirty="0" err="1">
                <a:latin typeface="D-DIN"/>
              </a:rPr>
              <a:t>κός</a:t>
            </a:r>
            <a:r>
              <a:rPr lang="en-US" dirty="0">
                <a:latin typeface="D-DIN"/>
              </a:rPr>
              <a:t> </a:t>
            </a:r>
            <a:r>
              <a:rPr lang="en-US" dirty="0" err="1">
                <a:latin typeface="D-DIN"/>
              </a:rPr>
              <a:t>τό</a:t>
            </a:r>
            <a:r>
              <a:rPr lang="en-US" dirty="0">
                <a:latin typeface="D-DIN"/>
              </a:rPr>
              <a:t>π</a:t>
            </a:r>
            <a:r>
              <a:rPr lang="en-US" dirty="0" err="1">
                <a:latin typeface="D-DIN"/>
              </a:rPr>
              <a:t>ος</a:t>
            </a:r>
            <a:r>
              <a:rPr lang="en-US" dirty="0">
                <a:latin typeface="D-DIN"/>
              </a:rPr>
              <a:t>, </a:t>
            </a:r>
            <a:r>
              <a:rPr lang="en-US" dirty="0" err="1">
                <a:latin typeface="D-DIN"/>
              </a:rPr>
              <a:t>σελίδες</a:t>
            </a:r>
            <a:r>
              <a:rPr lang="en-US" dirty="0">
                <a:latin typeface="D-DIN"/>
              </a:rPr>
              <a:t> </a:t>
            </a:r>
            <a:r>
              <a:rPr lang="en-US" dirty="0" err="1">
                <a:latin typeface="D-DIN"/>
              </a:rPr>
              <a:t>μέσων</a:t>
            </a:r>
            <a:r>
              <a:rPr lang="en-US" dirty="0">
                <a:latin typeface="D-DIN"/>
              </a:rPr>
              <a:t> </a:t>
            </a:r>
            <a:r>
              <a:rPr lang="en-US" dirty="0" err="1">
                <a:latin typeface="D-DIN"/>
              </a:rPr>
              <a:t>κοινωνικής</a:t>
            </a:r>
            <a:r>
              <a:rPr lang="en-US" dirty="0">
                <a:latin typeface="D-DIN"/>
              </a:rPr>
              <a:t> </a:t>
            </a:r>
            <a:r>
              <a:rPr lang="en-US" dirty="0" err="1">
                <a:latin typeface="D-DIN"/>
              </a:rPr>
              <a:t>δικτύωσης</a:t>
            </a:r>
            <a:r>
              <a:rPr lang="en-US" dirty="0">
                <a:latin typeface="D-DIN"/>
              </a:rPr>
              <a:t> </a:t>
            </a:r>
            <a:r>
              <a:rPr lang="en-US" dirty="0" err="1">
                <a:latin typeface="D-DIN"/>
              </a:rPr>
              <a:t>κ.λ</a:t>
            </a:r>
            <a:r>
              <a:rPr lang="en-US" dirty="0">
                <a:latin typeface="D-DIN"/>
              </a:rPr>
              <a:t>π.) </a:t>
            </a:r>
            <a:r>
              <a:rPr lang="en-US" dirty="0" err="1">
                <a:latin typeface="D-DIN"/>
              </a:rPr>
              <a:t>είν</a:t>
            </a:r>
            <a:r>
              <a:rPr lang="en-US" dirty="0">
                <a:latin typeface="D-DIN"/>
              </a:rPr>
              <a:t>αι </a:t>
            </a:r>
            <a:r>
              <a:rPr lang="en-US" dirty="0" err="1">
                <a:latin typeface="D-DIN"/>
              </a:rPr>
              <a:t>σημ</a:t>
            </a:r>
            <a:r>
              <a:rPr lang="en-US" dirty="0">
                <a:latin typeface="D-DIN"/>
              </a:rPr>
              <a:t>α</a:t>
            </a:r>
            <a:r>
              <a:rPr lang="en-US" dirty="0" err="1">
                <a:latin typeface="D-DIN"/>
              </a:rPr>
              <a:t>ντικό</a:t>
            </a:r>
            <a:r>
              <a:rPr lang="en-US" dirty="0">
                <a:latin typeface="D-DIN"/>
              </a:rPr>
              <a:t> να α</a:t>
            </a:r>
            <a:r>
              <a:rPr lang="en-US" dirty="0" err="1">
                <a:latin typeface="D-DIN"/>
              </a:rPr>
              <a:t>ξιο</a:t>
            </a:r>
            <a:r>
              <a:rPr lang="en-US" dirty="0">
                <a:latin typeface="D-DIN"/>
              </a:rPr>
              <a:t>π</a:t>
            </a:r>
            <a:r>
              <a:rPr lang="en-US" dirty="0" err="1">
                <a:latin typeface="D-DIN"/>
              </a:rPr>
              <a:t>οιηθούν</a:t>
            </a:r>
            <a:r>
              <a:rPr lang="en-US" dirty="0">
                <a:latin typeface="D-DIN"/>
              </a:rPr>
              <a:t>.    </a:t>
            </a:r>
            <a:endParaRPr lang="en-US" dirty="0"/>
          </a:p>
          <a:p>
            <a:pPr algn="just"/>
            <a:endParaRPr lang="en-US" dirty="0">
              <a:latin typeface="D-DIN"/>
            </a:endParaRPr>
          </a:p>
          <a:p>
            <a:pPr algn="just"/>
            <a:r>
              <a:rPr lang="en-US" dirty="0">
                <a:latin typeface="D-DIN"/>
              </a:rPr>
              <a:t>-</a:t>
            </a:r>
            <a:r>
              <a:rPr lang="en-US" err="1">
                <a:latin typeface="D-DIN"/>
              </a:rPr>
              <a:t>Προκειμένου</a:t>
            </a:r>
            <a:r>
              <a:rPr lang="en-US" dirty="0">
                <a:latin typeface="D-DIN"/>
              </a:rPr>
              <a:t> να </a:t>
            </a:r>
            <a:r>
              <a:rPr lang="en-US" err="1">
                <a:latin typeface="D-DIN"/>
              </a:rPr>
              <a:t>λογοδοτήσουν</a:t>
            </a:r>
            <a:r>
              <a:rPr lang="en-US" dirty="0">
                <a:latin typeface="D-DIN"/>
              </a:rPr>
              <a:t> </a:t>
            </a:r>
            <a:r>
              <a:rPr lang="en-US" err="1">
                <a:latin typeface="D-DIN"/>
              </a:rPr>
              <a:t>οι</a:t>
            </a:r>
            <a:r>
              <a:rPr lang="en-US" dirty="0">
                <a:latin typeface="D-DIN"/>
              </a:rPr>
              <a:t> </a:t>
            </a:r>
            <a:r>
              <a:rPr lang="en-US" err="1">
                <a:latin typeface="D-DIN"/>
              </a:rPr>
              <a:t>δράστες</a:t>
            </a:r>
            <a:r>
              <a:rPr lang="en-US" dirty="0">
                <a:latin typeface="D-DIN"/>
              </a:rPr>
              <a:t>, </a:t>
            </a:r>
            <a:r>
              <a:rPr lang="en-US" err="1">
                <a:latin typeface="D-DIN"/>
              </a:rPr>
              <a:t>δι</a:t>
            </a:r>
            <a:r>
              <a:rPr lang="en-US" dirty="0">
                <a:latin typeface="D-DIN"/>
              </a:rPr>
              <a:t>α</a:t>
            </a:r>
            <a:r>
              <a:rPr lang="en-US" err="1">
                <a:latin typeface="D-DIN"/>
              </a:rPr>
              <a:t>σφ</a:t>
            </a:r>
            <a:r>
              <a:rPr lang="en-US" dirty="0">
                <a:latin typeface="D-DIN"/>
              </a:rPr>
              <a:t>α</a:t>
            </a:r>
            <a:r>
              <a:rPr lang="en-US" err="1">
                <a:latin typeface="D-DIN"/>
              </a:rPr>
              <a:t>λίστε</a:t>
            </a:r>
            <a:r>
              <a:rPr lang="en-US" dirty="0">
                <a:latin typeface="D-DIN"/>
              </a:rPr>
              <a:t> </a:t>
            </a:r>
            <a:r>
              <a:rPr lang="en-US" err="1">
                <a:latin typeface="D-DIN"/>
              </a:rPr>
              <a:t>ότι</a:t>
            </a:r>
            <a:r>
              <a:rPr lang="en-US" dirty="0">
                <a:latin typeface="D-DIN"/>
              </a:rPr>
              <a:t> </a:t>
            </a:r>
            <a:r>
              <a:rPr lang="en-US" err="1">
                <a:latin typeface="D-DIN"/>
              </a:rPr>
              <a:t>το</a:t>
            </a:r>
            <a:r>
              <a:rPr lang="en-US" dirty="0">
                <a:latin typeface="D-DIN"/>
              </a:rPr>
              <a:t> </a:t>
            </a:r>
            <a:r>
              <a:rPr lang="en-US" err="1">
                <a:latin typeface="D-DIN"/>
              </a:rPr>
              <a:t>διδ</a:t>
            </a:r>
            <a:r>
              <a:rPr lang="en-US" dirty="0">
                <a:latin typeface="D-DIN"/>
              </a:rPr>
              <a:t>α</a:t>
            </a:r>
            <a:r>
              <a:rPr lang="en-US" err="1">
                <a:latin typeface="D-DIN"/>
              </a:rPr>
              <a:t>κτικό</a:t>
            </a:r>
            <a:r>
              <a:rPr lang="en-US" dirty="0">
                <a:latin typeface="D-DIN"/>
              </a:rPr>
              <a:t> π</a:t>
            </a:r>
            <a:r>
              <a:rPr lang="en-US" err="1">
                <a:latin typeface="D-DIN"/>
              </a:rPr>
              <a:t>ροσω</a:t>
            </a:r>
            <a:r>
              <a:rPr lang="en-US" dirty="0">
                <a:latin typeface="D-DIN"/>
              </a:rPr>
              <a:t>π</a:t>
            </a:r>
            <a:r>
              <a:rPr lang="en-US" err="1">
                <a:latin typeface="D-DIN"/>
              </a:rPr>
              <a:t>ικό</a:t>
            </a:r>
            <a:r>
              <a:rPr lang="en-US" dirty="0">
                <a:latin typeface="D-DIN"/>
              </a:rPr>
              <a:t>, </a:t>
            </a:r>
            <a:r>
              <a:rPr lang="en-US" err="1">
                <a:latin typeface="D-DIN"/>
              </a:rPr>
              <a:t>οι</a:t>
            </a:r>
            <a:r>
              <a:rPr lang="en-US" dirty="0">
                <a:latin typeface="D-DIN"/>
              </a:rPr>
              <a:t> </a:t>
            </a:r>
            <a:r>
              <a:rPr lang="en-US" err="1">
                <a:latin typeface="D-DIN"/>
              </a:rPr>
              <a:t>φοιτητές</a:t>
            </a:r>
            <a:r>
              <a:rPr lang="en-US" dirty="0">
                <a:latin typeface="D-DIN"/>
              </a:rPr>
              <a:t> και </a:t>
            </a:r>
            <a:r>
              <a:rPr lang="en-US" err="1">
                <a:latin typeface="D-DIN"/>
              </a:rPr>
              <a:t>οι</a:t>
            </a:r>
            <a:r>
              <a:rPr lang="en-US" dirty="0">
                <a:latin typeface="D-DIN"/>
              </a:rPr>
              <a:t> υπ</a:t>
            </a:r>
            <a:r>
              <a:rPr lang="en-US" err="1">
                <a:latin typeface="D-DIN"/>
              </a:rPr>
              <a:t>ηρεσίες</a:t>
            </a:r>
            <a:r>
              <a:rPr lang="en-US" dirty="0">
                <a:latin typeface="D-DIN"/>
              </a:rPr>
              <a:t> επιβ</a:t>
            </a:r>
            <a:r>
              <a:rPr lang="en-US" err="1">
                <a:latin typeface="D-DIN"/>
              </a:rPr>
              <a:t>ολής</a:t>
            </a:r>
            <a:r>
              <a:rPr lang="en-US" dirty="0">
                <a:latin typeface="D-DIN"/>
              </a:rPr>
              <a:t> </a:t>
            </a:r>
            <a:r>
              <a:rPr lang="en-US" err="1">
                <a:latin typeface="D-DIN"/>
              </a:rPr>
              <a:t>του</a:t>
            </a:r>
            <a:r>
              <a:rPr lang="en-US" dirty="0">
                <a:latin typeface="D-DIN"/>
              </a:rPr>
              <a:t> </a:t>
            </a:r>
            <a:r>
              <a:rPr lang="en-US" err="1">
                <a:latin typeface="D-DIN"/>
              </a:rPr>
              <a:t>θεσμικού</a:t>
            </a:r>
            <a:r>
              <a:rPr lang="en-US" dirty="0">
                <a:latin typeface="D-DIN"/>
              </a:rPr>
              <a:t> πλα</a:t>
            </a:r>
            <a:r>
              <a:rPr lang="en-US" err="1">
                <a:latin typeface="D-DIN"/>
              </a:rPr>
              <a:t>ισίου</a:t>
            </a:r>
            <a:r>
              <a:rPr lang="en-US" dirty="0">
                <a:latin typeface="D-DIN"/>
              </a:rPr>
              <a:t> </a:t>
            </a:r>
            <a:r>
              <a:rPr lang="en-US" err="1">
                <a:latin typeface="D-DIN"/>
              </a:rPr>
              <a:t>γνωρίζουν</a:t>
            </a:r>
            <a:r>
              <a:rPr lang="en-US" dirty="0">
                <a:latin typeface="D-DIN"/>
              </a:rPr>
              <a:t> </a:t>
            </a:r>
            <a:r>
              <a:rPr lang="en-US" err="1">
                <a:latin typeface="D-DIN"/>
              </a:rPr>
              <a:t>τις</a:t>
            </a:r>
            <a:r>
              <a:rPr lang="en-US" dirty="0">
                <a:latin typeface="D-DIN"/>
              </a:rPr>
              <a:t> π</a:t>
            </a:r>
            <a:r>
              <a:rPr lang="en-US" err="1">
                <a:latin typeface="D-DIN"/>
              </a:rPr>
              <a:t>ολιτικές</a:t>
            </a:r>
            <a:r>
              <a:rPr lang="en-US" dirty="0">
                <a:latin typeface="D-DIN"/>
              </a:rPr>
              <a:t>, </a:t>
            </a:r>
            <a:r>
              <a:rPr lang="en-US" err="1">
                <a:latin typeface="D-DIN"/>
              </a:rPr>
              <a:t>τους</a:t>
            </a:r>
            <a:r>
              <a:rPr lang="en-US" dirty="0">
                <a:latin typeface="D-DIN"/>
              </a:rPr>
              <a:t> </a:t>
            </a:r>
            <a:r>
              <a:rPr lang="en-US" err="1">
                <a:latin typeface="D-DIN"/>
              </a:rPr>
              <a:t>κώδικες</a:t>
            </a:r>
            <a:r>
              <a:rPr lang="en-US" dirty="0">
                <a:latin typeface="D-DIN"/>
              </a:rPr>
              <a:t> </a:t>
            </a:r>
            <a:r>
              <a:rPr lang="en-US" err="1">
                <a:latin typeface="D-DIN"/>
              </a:rPr>
              <a:t>συμ</a:t>
            </a:r>
            <a:r>
              <a:rPr lang="en-US" dirty="0">
                <a:latin typeface="D-DIN"/>
              </a:rPr>
              <a:t>π</a:t>
            </a:r>
            <a:r>
              <a:rPr lang="en-US" err="1">
                <a:latin typeface="D-DIN"/>
              </a:rPr>
              <a:t>εριφοράς</a:t>
            </a:r>
            <a:r>
              <a:rPr lang="en-US" dirty="0">
                <a:latin typeface="D-DIN"/>
              </a:rPr>
              <a:t>, </a:t>
            </a:r>
            <a:r>
              <a:rPr lang="en-US" err="1">
                <a:latin typeface="D-DIN"/>
              </a:rPr>
              <a:t>τις</a:t>
            </a:r>
            <a:r>
              <a:rPr lang="en-US" dirty="0">
                <a:latin typeface="D-DIN"/>
              </a:rPr>
              <a:t> </a:t>
            </a:r>
            <a:r>
              <a:rPr lang="en-US" err="1">
                <a:latin typeface="D-DIN"/>
              </a:rPr>
              <a:t>δι</a:t>
            </a:r>
            <a:r>
              <a:rPr lang="en-US" dirty="0">
                <a:latin typeface="D-DIN"/>
              </a:rPr>
              <a:t>α</a:t>
            </a:r>
            <a:r>
              <a:rPr lang="en-US" err="1">
                <a:latin typeface="D-DIN"/>
              </a:rPr>
              <a:t>δικ</a:t>
            </a:r>
            <a:r>
              <a:rPr lang="en-US" dirty="0">
                <a:latin typeface="D-DIN"/>
              </a:rPr>
              <a:t>α</a:t>
            </a:r>
            <a:r>
              <a:rPr lang="en-US" err="1">
                <a:latin typeface="D-DIN"/>
              </a:rPr>
              <a:t>σίες</a:t>
            </a:r>
            <a:r>
              <a:rPr lang="en-US" dirty="0">
                <a:latin typeface="D-DIN"/>
              </a:rPr>
              <a:t> και </a:t>
            </a:r>
            <a:r>
              <a:rPr lang="en-US" err="1">
                <a:latin typeface="D-DIN"/>
              </a:rPr>
              <a:t>τις</a:t>
            </a:r>
            <a:r>
              <a:rPr lang="en-US" dirty="0">
                <a:latin typeface="D-DIN"/>
              </a:rPr>
              <a:t> π</a:t>
            </a:r>
            <a:r>
              <a:rPr lang="en-US" err="1">
                <a:latin typeface="D-DIN"/>
              </a:rPr>
              <a:t>ιθ</a:t>
            </a:r>
            <a:r>
              <a:rPr lang="en-US" dirty="0">
                <a:latin typeface="D-DIN"/>
              </a:rPr>
              <a:t>α</a:t>
            </a:r>
            <a:r>
              <a:rPr lang="en-US" err="1">
                <a:latin typeface="D-DIN"/>
              </a:rPr>
              <a:t>νές</a:t>
            </a:r>
            <a:r>
              <a:rPr lang="en-US" dirty="0">
                <a:latin typeface="D-DIN"/>
              </a:rPr>
              <a:t> </a:t>
            </a:r>
            <a:r>
              <a:rPr lang="en-US" err="1">
                <a:latin typeface="D-DIN"/>
              </a:rPr>
              <a:t>κυρώσεις</a:t>
            </a:r>
            <a:r>
              <a:rPr lang="en-US" dirty="0">
                <a:latin typeface="D-DIN"/>
              </a:rPr>
              <a:t> </a:t>
            </a:r>
            <a:r>
              <a:rPr lang="en-US" err="1">
                <a:latin typeface="D-DIN"/>
              </a:rPr>
              <a:t>γι</a:t>
            </a:r>
            <a:r>
              <a:rPr lang="en-US" dirty="0">
                <a:latin typeface="D-DIN"/>
              </a:rPr>
              <a:t>α </a:t>
            </a:r>
            <a:r>
              <a:rPr lang="en-US" err="1">
                <a:latin typeface="D-DIN"/>
              </a:rPr>
              <a:t>τη</a:t>
            </a:r>
            <a:r>
              <a:rPr lang="en-US" dirty="0">
                <a:latin typeface="D-DIN"/>
              </a:rPr>
              <a:t> βία </a:t>
            </a:r>
            <a:r>
              <a:rPr lang="en-US" err="1">
                <a:latin typeface="D-DIN"/>
              </a:rPr>
              <a:t>λόγω</a:t>
            </a:r>
            <a:r>
              <a:rPr lang="en-US" dirty="0">
                <a:latin typeface="D-DIN"/>
              </a:rPr>
              <a:t> </a:t>
            </a:r>
            <a:r>
              <a:rPr lang="en-US" err="1">
                <a:latin typeface="D-DIN"/>
              </a:rPr>
              <a:t>φύλου</a:t>
            </a:r>
            <a:r>
              <a:rPr lang="en-US" dirty="0">
                <a:latin typeface="D-DIN"/>
              </a:rPr>
              <a:t>, όπ</a:t>
            </a:r>
            <a:r>
              <a:rPr lang="en-US" err="1">
                <a:latin typeface="D-DIN"/>
              </a:rPr>
              <a:t>ως</a:t>
            </a:r>
            <a:r>
              <a:rPr lang="en-US" dirty="0">
                <a:latin typeface="D-DIN"/>
              </a:rPr>
              <a:t> ανα</a:t>
            </a:r>
            <a:r>
              <a:rPr lang="en-US" err="1">
                <a:latin typeface="D-DIN"/>
              </a:rPr>
              <a:t>φέρθηκε</a:t>
            </a:r>
            <a:r>
              <a:rPr lang="en-US">
                <a:latin typeface="D-DIN"/>
              </a:rPr>
              <a:t> π</a:t>
            </a:r>
            <a:r>
              <a:rPr lang="en-US" err="1">
                <a:latin typeface="D-DIN"/>
              </a:rPr>
              <a:t>ροηγουμένως</a:t>
            </a:r>
            <a:r>
              <a:rPr lang="en-US">
                <a:latin typeface="D-DIN"/>
              </a:rPr>
              <a:t>.</a:t>
            </a:r>
          </a:p>
          <a:p>
            <a:pPr algn="just"/>
            <a:endParaRPr lang="en-US" dirty="0">
              <a:latin typeface="D-DIN"/>
            </a:endParaRPr>
          </a:p>
          <a:p>
            <a:pPr algn="just"/>
            <a:r>
              <a:rPr lang="en-US" dirty="0">
                <a:latin typeface="D-DIN"/>
              </a:rPr>
              <a:t>-</a:t>
            </a:r>
            <a:r>
              <a:rPr lang="en-US" dirty="0" err="1">
                <a:latin typeface="D-DIN"/>
              </a:rPr>
              <a:t>Ότ</a:t>
            </a:r>
            <a:r>
              <a:rPr lang="en-US" dirty="0">
                <a:latin typeface="D-DIN"/>
              </a:rPr>
              <a:t>αν πα</a:t>
            </a:r>
            <a:r>
              <a:rPr lang="en-US" dirty="0" err="1">
                <a:latin typeface="D-DIN"/>
              </a:rPr>
              <a:t>ρέχετε</a:t>
            </a:r>
            <a:r>
              <a:rPr lang="en-US" dirty="0">
                <a:latin typeface="D-DIN"/>
              </a:rPr>
              <a:t> π</a:t>
            </a:r>
            <a:r>
              <a:rPr lang="en-US" dirty="0" err="1">
                <a:latin typeface="D-DIN"/>
              </a:rPr>
              <a:t>ληροφορίες</a:t>
            </a:r>
            <a:r>
              <a:rPr lang="en-US" dirty="0">
                <a:latin typeface="D-DIN"/>
              </a:rPr>
              <a:t>, </a:t>
            </a:r>
            <a:r>
              <a:rPr lang="en-US" dirty="0" err="1">
                <a:latin typeface="D-DIN"/>
              </a:rPr>
              <a:t>συμ</a:t>
            </a:r>
            <a:r>
              <a:rPr lang="en-US" dirty="0">
                <a:latin typeface="D-DIN"/>
              </a:rPr>
              <a:t>π</a:t>
            </a:r>
            <a:r>
              <a:rPr lang="en-US" dirty="0" err="1">
                <a:latin typeface="D-DIN"/>
              </a:rPr>
              <a:t>εριλ</a:t>
            </a:r>
            <a:r>
              <a:rPr lang="en-US" dirty="0">
                <a:latin typeface="D-DIN"/>
              </a:rPr>
              <a:t>αμβα</a:t>
            </a:r>
            <a:r>
              <a:rPr lang="en-US" dirty="0" err="1">
                <a:latin typeface="D-DIN"/>
              </a:rPr>
              <a:t>νομένων</a:t>
            </a:r>
            <a:r>
              <a:rPr lang="en-US" dirty="0">
                <a:latin typeface="D-DIN"/>
              </a:rPr>
              <a:t> </a:t>
            </a:r>
            <a:r>
              <a:rPr lang="en-US" dirty="0" err="1">
                <a:latin typeface="D-DIN"/>
              </a:rPr>
              <a:t>των</a:t>
            </a:r>
            <a:r>
              <a:rPr lang="en-US" dirty="0">
                <a:latin typeface="D-DIN"/>
              </a:rPr>
              <a:t> </a:t>
            </a:r>
            <a:r>
              <a:rPr lang="en-US" dirty="0" err="1">
                <a:latin typeface="D-DIN"/>
              </a:rPr>
              <a:t>γρ</a:t>
            </a:r>
            <a:r>
              <a:rPr lang="en-US" dirty="0">
                <a:latin typeface="D-DIN"/>
              </a:rPr>
              <a:t>α</a:t>
            </a:r>
            <a:r>
              <a:rPr lang="en-US" dirty="0" err="1">
                <a:latin typeface="D-DIN"/>
              </a:rPr>
              <a:t>μμών</a:t>
            </a:r>
            <a:r>
              <a:rPr lang="en-US" dirty="0">
                <a:latin typeface="D-DIN"/>
              </a:rPr>
              <a:t> β</a:t>
            </a:r>
            <a:r>
              <a:rPr lang="en-US" dirty="0" err="1">
                <a:latin typeface="D-DIN"/>
              </a:rPr>
              <a:t>οήθει</a:t>
            </a:r>
            <a:r>
              <a:rPr lang="en-US" dirty="0">
                <a:latin typeface="D-DIN"/>
              </a:rPr>
              <a:t>ας, </a:t>
            </a:r>
            <a:r>
              <a:rPr lang="en-US" dirty="0" err="1">
                <a:latin typeface="D-DIN"/>
              </a:rPr>
              <a:t>των</a:t>
            </a:r>
            <a:r>
              <a:rPr lang="en-US" dirty="0">
                <a:latin typeface="D-DIN"/>
              </a:rPr>
              <a:t> υπ</a:t>
            </a:r>
            <a:r>
              <a:rPr lang="en-US" dirty="0" err="1">
                <a:latin typeface="D-DIN"/>
              </a:rPr>
              <a:t>ηρεσιών</a:t>
            </a:r>
            <a:r>
              <a:rPr lang="en-US" dirty="0">
                <a:latin typeface="D-DIN"/>
              </a:rPr>
              <a:t> υπ</a:t>
            </a:r>
            <a:r>
              <a:rPr lang="en-US" dirty="0" err="1">
                <a:latin typeface="D-DIN"/>
              </a:rPr>
              <a:t>οστήριξης</a:t>
            </a:r>
            <a:r>
              <a:rPr lang="en-US" dirty="0">
                <a:latin typeface="D-DIN"/>
              </a:rPr>
              <a:t> και </a:t>
            </a:r>
            <a:r>
              <a:rPr lang="en-US" dirty="0" err="1">
                <a:latin typeface="D-DIN"/>
              </a:rPr>
              <a:t>των</a:t>
            </a:r>
            <a:r>
              <a:rPr lang="en-US" dirty="0">
                <a:latin typeface="D-DIN"/>
              </a:rPr>
              <a:t> </a:t>
            </a:r>
            <a:r>
              <a:rPr lang="en-US" dirty="0" err="1">
                <a:latin typeface="D-DIN"/>
              </a:rPr>
              <a:t>δι</a:t>
            </a:r>
            <a:r>
              <a:rPr lang="en-US" dirty="0">
                <a:latin typeface="D-DIN"/>
              </a:rPr>
              <a:t>α</a:t>
            </a:r>
            <a:r>
              <a:rPr lang="en-US" dirty="0" err="1">
                <a:latin typeface="D-DIN"/>
              </a:rPr>
              <a:t>δικ</a:t>
            </a:r>
            <a:r>
              <a:rPr lang="en-US" dirty="0">
                <a:latin typeface="D-DIN"/>
              </a:rPr>
              <a:t>α</a:t>
            </a:r>
            <a:r>
              <a:rPr lang="en-US" dirty="0" err="1">
                <a:latin typeface="D-DIN"/>
              </a:rPr>
              <a:t>σιών</a:t>
            </a:r>
            <a:r>
              <a:rPr lang="en-US" dirty="0">
                <a:latin typeface="D-DIN"/>
              </a:rPr>
              <a:t> κατα</a:t>
            </a:r>
            <a:r>
              <a:rPr lang="en-US" dirty="0" err="1">
                <a:latin typeface="D-DIN"/>
              </a:rPr>
              <a:t>γγελί</a:t>
            </a:r>
            <a:r>
              <a:rPr lang="en-US" dirty="0">
                <a:latin typeface="D-DIN"/>
              </a:rPr>
              <a:t>ας </a:t>
            </a:r>
            <a:r>
              <a:rPr lang="en-US" dirty="0" err="1">
                <a:latin typeface="D-DIN"/>
              </a:rPr>
              <a:t>στον</a:t>
            </a:r>
            <a:r>
              <a:rPr lang="en-US" dirty="0">
                <a:latin typeface="D-DIN"/>
              </a:rPr>
              <a:t> </a:t>
            </a:r>
            <a:r>
              <a:rPr lang="en-US" dirty="0" err="1">
                <a:latin typeface="D-DIN"/>
              </a:rPr>
              <a:t>ιστότο</a:t>
            </a:r>
            <a:r>
              <a:rPr lang="en-US" dirty="0">
                <a:latin typeface="D-DIN"/>
              </a:rPr>
              <a:t>πο, </a:t>
            </a:r>
            <a:r>
              <a:rPr lang="en-US" dirty="0" err="1">
                <a:latin typeface="D-DIN"/>
              </a:rPr>
              <a:t>κάντε</a:t>
            </a:r>
            <a:r>
              <a:rPr lang="en-US" dirty="0">
                <a:latin typeface="D-DIN"/>
              </a:rPr>
              <a:t> </a:t>
            </a:r>
            <a:r>
              <a:rPr lang="en-US" dirty="0" err="1">
                <a:latin typeface="D-DIN"/>
              </a:rPr>
              <a:t>τις</a:t>
            </a:r>
            <a:r>
              <a:rPr lang="en-US" dirty="0">
                <a:latin typeface="D-DIN"/>
              </a:rPr>
              <a:t> </a:t>
            </a:r>
            <a:r>
              <a:rPr lang="en-US" dirty="0" err="1">
                <a:latin typeface="D-DIN"/>
              </a:rPr>
              <a:t>εύκολ</a:t>
            </a:r>
            <a:r>
              <a:rPr lang="en-US" dirty="0">
                <a:latin typeface="D-DIN"/>
              </a:rPr>
              <a:t>α π</a:t>
            </a:r>
            <a:r>
              <a:rPr lang="en-US" dirty="0" err="1">
                <a:latin typeface="D-DIN"/>
              </a:rPr>
              <a:t>ροσ</a:t>
            </a:r>
            <a:r>
              <a:rPr lang="en-US" dirty="0">
                <a:latin typeface="D-DIN"/>
              </a:rPr>
              <a:t>β</a:t>
            </a:r>
            <a:r>
              <a:rPr lang="en-US" dirty="0" err="1">
                <a:latin typeface="D-DIN"/>
              </a:rPr>
              <a:t>άσιμες</a:t>
            </a:r>
            <a:r>
              <a:rPr lang="en-US" dirty="0">
                <a:latin typeface="D-DIN"/>
              </a:rPr>
              <a:t> </a:t>
            </a:r>
            <a:r>
              <a:rPr lang="en-US" dirty="0" err="1">
                <a:latin typeface="D-DIN"/>
              </a:rPr>
              <a:t>γι</a:t>
            </a:r>
            <a:r>
              <a:rPr lang="en-US" dirty="0">
                <a:latin typeface="D-DIN"/>
              </a:rPr>
              <a:t>α </a:t>
            </a:r>
            <a:r>
              <a:rPr lang="en-US" dirty="0" err="1">
                <a:latin typeface="D-DIN"/>
              </a:rPr>
              <a:t>τον</a:t>
            </a:r>
            <a:r>
              <a:rPr lang="en-US" dirty="0">
                <a:latin typeface="D-DIN"/>
              </a:rPr>
              <a:t> </a:t>
            </a:r>
            <a:r>
              <a:rPr lang="en-US" dirty="0" err="1">
                <a:latin typeface="D-DIN"/>
              </a:rPr>
              <a:t>χρήστη</a:t>
            </a:r>
            <a:r>
              <a:rPr lang="en-US" dirty="0">
                <a:latin typeface="D-DIN"/>
              </a:rPr>
              <a:t>. Απ</a:t>
            </a:r>
            <a:r>
              <a:rPr lang="en-US" dirty="0" err="1">
                <a:latin typeface="D-DIN"/>
              </a:rPr>
              <a:t>οφύγετε</a:t>
            </a:r>
            <a:r>
              <a:rPr lang="en-US" dirty="0">
                <a:latin typeface="D-DIN"/>
              </a:rPr>
              <a:t> </a:t>
            </a:r>
            <a:r>
              <a:rPr lang="en-US" dirty="0" err="1">
                <a:latin typeface="D-DIN"/>
              </a:rPr>
              <a:t>την</a:t>
            </a:r>
            <a:r>
              <a:rPr lang="en-US" dirty="0">
                <a:latin typeface="D-DIN"/>
              </a:rPr>
              <a:t> π</a:t>
            </a:r>
            <a:r>
              <a:rPr lang="en-US" dirty="0" err="1">
                <a:latin typeface="D-DIN"/>
              </a:rPr>
              <a:t>ροσθήκη</a:t>
            </a:r>
            <a:r>
              <a:rPr lang="en-US" dirty="0">
                <a:latin typeface="D-DIN"/>
              </a:rPr>
              <a:t> π</a:t>
            </a:r>
            <a:r>
              <a:rPr lang="en-US" dirty="0" err="1">
                <a:latin typeface="D-DIN"/>
              </a:rPr>
              <a:t>ληροφοριών</a:t>
            </a:r>
            <a:r>
              <a:rPr lang="en-US" dirty="0">
                <a:latin typeface="D-DIN"/>
              </a:rPr>
              <a:t> </a:t>
            </a:r>
            <a:r>
              <a:rPr lang="en-US" dirty="0" err="1">
                <a:latin typeface="D-DIN"/>
              </a:rPr>
              <a:t>κάτω</a:t>
            </a:r>
            <a:r>
              <a:rPr lang="en-US" dirty="0">
                <a:latin typeface="D-DIN"/>
              </a:rPr>
              <a:t> από υπ</a:t>
            </a:r>
            <a:r>
              <a:rPr lang="en-US" dirty="0" err="1">
                <a:latin typeface="D-DIN"/>
              </a:rPr>
              <a:t>οκ</a:t>
            </a:r>
            <a:r>
              <a:rPr lang="en-US" dirty="0">
                <a:latin typeface="D-DIN"/>
              </a:rPr>
              <a:t>α</a:t>
            </a:r>
            <a:r>
              <a:rPr lang="en-US" dirty="0" err="1">
                <a:latin typeface="D-DIN"/>
              </a:rPr>
              <a:t>τηγορίες</a:t>
            </a:r>
            <a:r>
              <a:rPr lang="en-US" dirty="0">
                <a:latin typeface="D-DIN"/>
              </a:rPr>
              <a:t> ή </a:t>
            </a:r>
            <a:r>
              <a:rPr lang="en-US" dirty="0" err="1">
                <a:latin typeface="D-DIN"/>
              </a:rPr>
              <a:t>κρυμμένες</a:t>
            </a:r>
            <a:r>
              <a:rPr lang="en-US" dirty="0">
                <a:latin typeface="D-DIN"/>
              </a:rPr>
              <a:t> </a:t>
            </a:r>
            <a:r>
              <a:rPr lang="en-US" dirty="0" err="1">
                <a:latin typeface="D-DIN"/>
              </a:rPr>
              <a:t>κάτω</a:t>
            </a:r>
            <a:r>
              <a:rPr lang="en-US" dirty="0">
                <a:latin typeface="D-DIN"/>
              </a:rPr>
              <a:t> από </a:t>
            </a:r>
            <a:r>
              <a:rPr lang="en-US" dirty="0" err="1">
                <a:latin typeface="D-DIN"/>
              </a:rPr>
              <a:t>συγκεκριμένες</a:t>
            </a:r>
            <a:r>
              <a:rPr lang="en-US" dirty="0">
                <a:latin typeface="D-DIN"/>
              </a:rPr>
              <a:t> </a:t>
            </a:r>
            <a:r>
              <a:rPr lang="en-US" dirty="0" err="1">
                <a:latin typeface="D-DIN"/>
              </a:rPr>
              <a:t>σελίδες</a:t>
            </a:r>
            <a:r>
              <a:rPr lang="en-US" dirty="0">
                <a:latin typeface="D-DIN"/>
              </a:rPr>
              <a:t> </a:t>
            </a:r>
            <a:r>
              <a:rPr lang="en-US" dirty="0" err="1">
                <a:latin typeface="D-DIN"/>
              </a:rPr>
              <a:t>τμημάτων</a:t>
            </a:r>
            <a:r>
              <a:rPr lang="en-US" dirty="0">
                <a:latin typeface="D-DIN"/>
              </a:rPr>
              <a:t> ή </a:t>
            </a:r>
            <a:r>
              <a:rPr lang="en-US" dirty="0" err="1">
                <a:latin typeface="D-DIN"/>
              </a:rPr>
              <a:t>γρ</a:t>
            </a:r>
            <a:r>
              <a:rPr lang="en-US" dirty="0">
                <a:latin typeface="D-DIN"/>
              </a:rPr>
              <a:t>α</a:t>
            </a:r>
            <a:r>
              <a:rPr lang="en-US" dirty="0" err="1">
                <a:latin typeface="D-DIN"/>
              </a:rPr>
              <a:t>φείων</a:t>
            </a:r>
            <a:r>
              <a:rPr lang="en-US" dirty="0">
                <a:latin typeface="D-DIN"/>
              </a:rPr>
              <a:t>.</a:t>
            </a:r>
          </a:p>
          <a:p>
            <a:pPr algn="just"/>
            <a:endParaRPr lang="en-US" dirty="0">
              <a:latin typeface="D-DIN"/>
            </a:endParaRPr>
          </a:p>
          <a:p>
            <a:pPr algn="just"/>
            <a:r>
              <a:rPr lang="en-US" dirty="0" err="1">
                <a:latin typeface="D-DIN"/>
              </a:rPr>
              <a:t>Οι</a:t>
            </a:r>
            <a:r>
              <a:rPr lang="en-US" dirty="0">
                <a:latin typeface="D-DIN"/>
              </a:rPr>
              <a:t> </a:t>
            </a:r>
            <a:r>
              <a:rPr lang="en-US" dirty="0" err="1">
                <a:latin typeface="D-DIN"/>
              </a:rPr>
              <a:t>νεοεισερχόμενοι</a:t>
            </a:r>
            <a:r>
              <a:rPr lang="en-US" dirty="0">
                <a:latin typeface="D-DIN"/>
              </a:rPr>
              <a:t>, </a:t>
            </a:r>
            <a:r>
              <a:rPr lang="en-US" dirty="0" err="1">
                <a:latin typeface="D-DIN"/>
              </a:rPr>
              <a:t>το</a:t>
            </a:r>
            <a:r>
              <a:rPr lang="en-US" dirty="0">
                <a:latin typeface="D-DIN"/>
              </a:rPr>
              <a:t> π</a:t>
            </a:r>
            <a:r>
              <a:rPr lang="en-US" dirty="0" err="1">
                <a:latin typeface="D-DIN"/>
              </a:rPr>
              <a:t>ροσω</a:t>
            </a:r>
            <a:r>
              <a:rPr lang="en-US" dirty="0">
                <a:latin typeface="D-DIN"/>
              </a:rPr>
              <a:t>π</a:t>
            </a:r>
            <a:r>
              <a:rPr lang="en-US" dirty="0" err="1">
                <a:latin typeface="D-DIN"/>
              </a:rPr>
              <a:t>ικό</a:t>
            </a:r>
            <a:r>
              <a:rPr lang="en-US" dirty="0">
                <a:latin typeface="D-DIN"/>
              </a:rPr>
              <a:t> και </a:t>
            </a:r>
            <a:r>
              <a:rPr lang="en-US" dirty="0" err="1">
                <a:latin typeface="D-DIN"/>
              </a:rPr>
              <a:t>οι</a:t>
            </a:r>
            <a:r>
              <a:rPr lang="en-US" dirty="0">
                <a:latin typeface="D-DIN"/>
              </a:rPr>
              <a:t> </a:t>
            </a:r>
            <a:r>
              <a:rPr lang="en-US" dirty="0" err="1">
                <a:latin typeface="D-DIN"/>
              </a:rPr>
              <a:t>φοιτητές</a:t>
            </a:r>
            <a:r>
              <a:rPr lang="en-US" dirty="0">
                <a:latin typeface="D-DIN"/>
              </a:rPr>
              <a:t> απ</a:t>
            </a:r>
            <a:r>
              <a:rPr lang="en-US" dirty="0" err="1">
                <a:latin typeface="D-DIN"/>
              </a:rPr>
              <a:t>οτελούν</a:t>
            </a:r>
            <a:r>
              <a:rPr lang="en-US" dirty="0">
                <a:latin typeface="D-DIN"/>
              </a:rPr>
              <a:t> </a:t>
            </a:r>
            <a:r>
              <a:rPr lang="en-US" dirty="0" err="1">
                <a:latin typeface="D-DIN"/>
              </a:rPr>
              <a:t>σημ</a:t>
            </a:r>
            <a:r>
              <a:rPr lang="en-US" dirty="0">
                <a:latin typeface="D-DIN"/>
              </a:rPr>
              <a:t>α</a:t>
            </a:r>
            <a:r>
              <a:rPr lang="en-US" dirty="0" err="1">
                <a:latin typeface="D-DIN"/>
              </a:rPr>
              <a:t>ντική</a:t>
            </a:r>
            <a:r>
              <a:rPr lang="en-US" dirty="0">
                <a:latin typeface="D-DIN"/>
              </a:rPr>
              <a:t> </a:t>
            </a:r>
            <a:r>
              <a:rPr lang="en-US" dirty="0" err="1">
                <a:latin typeface="D-DIN"/>
              </a:rPr>
              <a:t>ομάδ</a:t>
            </a:r>
            <a:r>
              <a:rPr lang="en-US" dirty="0">
                <a:latin typeface="D-DIN"/>
              </a:rPr>
              <a:t>α-</a:t>
            </a:r>
            <a:r>
              <a:rPr lang="en-US" dirty="0" err="1">
                <a:latin typeface="D-DIN"/>
              </a:rPr>
              <a:t>στόχο</a:t>
            </a:r>
            <a:r>
              <a:rPr lang="en-US" dirty="0">
                <a:latin typeface="D-DIN"/>
              </a:rPr>
              <a:t> </a:t>
            </a:r>
            <a:r>
              <a:rPr lang="en-US" dirty="0" err="1">
                <a:latin typeface="D-DIN"/>
              </a:rPr>
              <a:t>γι</a:t>
            </a:r>
            <a:r>
              <a:rPr lang="en-US" dirty="0">
                <a:latin typeface="D-DIN"/>
              </a:rPr>
              <a:t>α </a:t>
            </a:r>
            <a:r>
              <a:rPr lang="en-US" dirty="0" err="1">
                <a:latin typeface="D-DIN"/>
              </a:rPr>
              <a:t>το</a:t>
            </a:r>
            <a:r>
              <a:rPr lang="en-US" dirty="0">
                <a:latin typeface="D-DIN"/>
              </a:rPr>
              <a:t> </a:t>
            </a:r>
            <a:r>
              <a:rPr lang="en-US" dirty="0" err="1">
                <a:latin typeface="D-DIN"/>
              </a:rPr>
              <a:t>σχεδι</a:t>
            </a:r>
            <a:r>
              <a:rPr lang="en-US" dirty="0">
                <a:latin typeface="D-DIN"/>
              </a:rPr>
              <a:t>α</a:t>
            </a:r>
            <a:r>
              <a:rPr lang="en-US" dirty="0" err="1">
                <a:latin typeface="D-DIN"/>
              </a:rPr>
              <a:t>σμό</a:t>
            </a:r>
            <a:r>
              <a:rPr lang="en-US" dirty="0">
                <a:latin typeface="D-DIN"/>
              </a:rPr>
              <a:t> </a:t>
            </a:r>
            <a:r>
              <a:rPr lang="en-US" dirty="0" err="1">
                <a:latin typeface="D-DIN"/>
              </a:rPr>
              <a:t>ειδικού</a:t>
            </a:r>
            <a:r>
              <a:rPr lang="en-US" dirty="0">
                <a:latin typeface="D-DIN"/>
              </a:rPr>
              <a:t> </a:t>
            </a:r>
            <a:r>
              <a:rPr lang="en-US" dirty="0" err="1">
                <a:latin typeface="D-DIN"/>
              </a:rPr>
              <a:t>υλικού</a:t>
            </a:r>
            <a:r>
              <a:rPr lang="en-US" dirty="0">
                <a:latin typeface="D-DIN"/>
              </a:rPr>
              <a:t> π</a:t>
            </a:r>
            <a:r>
              <a:rPr lang="en-US" dirty="0" err="1">
                <a:latin typeface="D-DIN"/>
              </a:rPr>
              <a:t>ου</a:t>
            </a:r>
            <a:r>
              <a:rPr lang="en-US" dirty="0">
                <a:latin typeface="D-DIN"/>
              </a:rPr>
              <a:t> α</a:t>
            </a:r>
            <a:r>
              <a:rPr lang="en-US" dirty="0" err="1">
                <a:latin typeface="D-DIN"/>
              </a:rPr>
              <a:t>φορά</a:t>
            </a:r>
            <a:r>
              <a:rPr lang="en-US" dirty="0">
                <a:latin typeface="D-DIN"/>
              </a:rPr>
              <a:t> </a:t>
            </a:r>
            <a:r>
              <a:rPr lang="en-US" dirty="0" err="1">
                <a:latin typeface="D-DIN"/>
              </a:rPr>
              <a:t>τις</a:t>
            </a:r>
            <a:r>
              <a:rPr lang="en-US" dirty="0">
                <a:latin typeface="D-DIN"/>
              </a:rPr>
              <a:t> </a:t>
            </a:r>
            <a:r>
              <a:rPr lang="en-US" dirty="0" err="1">
                <a:latin typeface="D-DIN"/>
              </a:rPr>
              <a:t>μορφές</a:t>
            </a:r>
            <a:r>
              <a:rPr lang="en-US" dirty="0">
                <a:latin typeface="D-DIN"/>
              </a:rPr>
              <a:t> βίας </a:t>
            </a:r>
            <a:r>
              <a:rPr lang="en-US" dirty="0" err="1">
                <a:latin typeface="D-DIN"/>
              </a:rPr>
              <a:t>λόγω</a:t>
            </a:r>
            <a:r>
              <a:rPr lang="en-US" dirty="0">
                <a:latin typeface="D-DIN"/>
              </a:rPr>
              <a:t> </a:t>
            </a:r>
            <a:r>
              <a:rPr lang="en-US" dirty="0" err="1">
                <a:latin typeface="D-DIN"/>
              </a:rPr>
              <a:t>φύλου</a:t>
            </a:r>
            <a:r>
              <a:rPr lang="en-US" dirty="0">
                <a:latin typeface="D-DIN"/>
              </a:rPr>
              <a:t>, επ</a:t>
            </a:r>
            <a:r>
              <a:rPr lang="en-US" dirty="0" err="1">
                <a:latin typeface="D-DIN"/>
              </a:rPr>
              <a:t>ομένως</a:t>
            </a:r>
            <a:r>
              <a:rPr lang="en-US" dirty="0">
                <a:latin typeface="D-DIN"/>
              </a:rPr>
              <a:t> </a:t>
            </a:r>
            <a:r>
              <a:rPr lang="en-US" dirty="0" err="1">
                <a:latin typeface="D-DIN"/>
              </a:rPr>
              <a:t>φροντίστε</a:t>
            </a:r>
            <a:r>
              <a:rPr lang="en-US" dirty="0">
                <a:latin typeface="D-DIN"/>
              </a:rPr>
              <a:t> να </a:t>
            </a:r>
            <a:r>
              <a:rPr lang="en-US" dirty="0" err="1">
                <a:latin typeface="D-DIN"/>
              </a:rPr>
              <a:t>σχεδιάσετε</a:t>
            </a:r>
            <a:r>
              <a:rPr lang="en-US" dirty="0">
                <a:latin typeface="D-DIN"/>
              </a:rPr>
              <a:t> </a:t>
            </a:r>
            <a:r>
              <a:rPr lang="en-US" dirty="0" err="1">
                <a:latin typeface="D-DIN"/>
              </a:rPr>
              <a:t>δράσεις</a:t>
            </a:r>
            <a:r>
              <a:rPr lang="en-US" dirty="0">
                <a:latin typeface="D-DIN"/>
              </a:rPr>
              <a:t> </a:t>
            </a:r>
            <a:r>
              <a:rPr lang="en-US" dirty="0" err="1">
                <a:latin typeface="D-DIN"/>
              </a:rPr>
              <a:t>ειδικά</a:t>
            </a:r>
            <a:r>
              <a:rPr lang="en-US" dirty="0">
                <a:latin typeface="D-DIN"/>
              </a:rPr>
              <a:t> </a:t>
            </a:r>
            <a:r>
              <a:rPr lang="en-US" dirty="0" err="1">
                <a:latin typeface="D-DIN"/>
              </a:rPr>
              <a:t>γι</a:t>
            </a:r>
            <a:r>
              <a:rPr lang="en-US" dirty="0">
                <a:latin typeface="D-DIN"/>
              </a:rPr>
              <a:t>α α</a:t>
            </a:r>
            <a:r>
              <a:rPr lang="en-US" dirty="0" err="1">
                <a:latin typeface="D-DIN"/>
              </a:rPr>
              <a:t>υτούς</a:t>
            </a:r>
            <a:r>
              <a:rPr lang="en-US" dirty="0">
                <a:latin typeface="D-DIN"/>
              </a:rPr>
              <a:t> .</a:t>
            </a:r>
          </a:p>
          <a:p>
            <a:pPr algn="just"/>
            <a:endParaRPr lang="en-US" dirty="0">
              <a:latin typeface="D-DIN"/>
            </a:endParaRPr>
          </a:p>
          <a:p>
            <a:pPr algn="just"/>
            <a:r>
              <a:rPr lang="en-US">
                <a:latin typeface="D-DIN"/>
              </a:rPr>
              <a:t>-</a:t>
            </a:r>
            <a:r>
              <a:rPr lang="en-US" err="1">
                <a:latin typeface="D-DIN"/>
              </a:rPr>
              <a:t>Μι</a:t>
            </a:r>
            <a:r>
              <a:rPr lang="en-US">
                <a:latin typeface="D-DIN"/>
              </a:rPr>
              <a:t>α κα</a:t>
            </a:r>
            <a:r>
              <a:rPr lang="en-US" err="1">
                <a:latin typeface="D-DIN"/>
              </a:rPr>
              <a:t>λή</a:t>
            </a:r>
            <a:r>
              <a:rPr lang="en-US">
                <a:latin typeface="D-DIN"/>
              </a:rPr>
              <a:t> πρα</a:t>
            </a:r>
            <a:r>
              <a:rPr lang="en-US" err="1">
                <a:latin typeface="D-DIN"/>
              </a:rPr>
              <a:t>κτική</a:t>
            </a:r>
            <a:r>
              <a:rPr lang="en-US">
                <a:latin typeface="D-DIN"/>
              </a:rPr>
              <a:t> είναι η δημιουργία συμμάχων, εντοπίζοντας άτομα (προσωπικό και φοιτητές) που δεσμεύονται για την πρόληψη της έμφυλης βίας και που είναι πρόθυμα να συμμετάσχουν σε μια ομάδα εργασίας για την πρόληψη, υπεύθυνη για το σχεδιασμό και την εφαρμογή πρακτικών και δραστηριοτήτων. </a:t>
            </a:r>
            <a:endParaRPr lang="en-US"/>
          </a:p>
          <a:p>
            <a:pPr algn="just"/>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32</a:t>
            </a:fld>
            <a:endParaRPr lang="en-US"/>
          </a:p>
        </p:txBody>
      </p:sp>
    </p:spTree>
    <p:extLst>
      <p:ext uri="{BB962C8B-B14F-4D97-AF65-F5344CB8AC3E}">
        <p14:creationId xmlns:p14="http://schemas.microsoft.com/office/powerpoint/2010/main" val="3389607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D-DIN"/>
              </a:rPr>
              <a:t>Μι</a:t>
            </a:r>
            <a:r>
              <a:rPr lang="en-US" dirty="0">
                <a:latin typeface="D-DIN"/>
              </a:rPr>
              <a:t>α </a:t>
            </a:r>
            <a:r>
              <a:rPr lang="en-US" dirty="0" err="1">
                <a:latin typeface="D-DIN"/>
              </a:rPr>
              <a:t>εμ</a:t>
            </a:r>
            <a:r>
              <a:rPr lang="en-US" dirty="0">
                <a:latin typeface="D-DIN"/>
              </a:rPr>
              <a:t>π</a:t>
            </a:r>
            <a:r>
              <a:rPr lang="en-US" dirty="0" err="1">
                <a:latin typeface="D-DIN"/>
              </a:rPr>
              <a:t>νευσμένη</a:t>
            </a:r>
            <a:r>
              <a:rPr lang="en-US" dirty="0">
                <a:latin typeface="D-DIN"/>
              </a:rPr>
              <a:t> πρα</a:t>
            </a:r>
            <a:r>
              <a:rPr lang="en-US" dirty="0" err="1">
                <a:latin typeface="D-DIN"/>
              </a:rPr>
              <a:t>κτική</a:t>
            </a:r>
            <a:r>
              <a:rPr lang="en-US" dirty="0">
                <a:latin typeface="D-DIN"/>
              </a:rPr>
              <a:t> π</a:t>
            </a:r>
            <a:r>
              <a:rPr lang="en-US" dirty="0" err="1">
                <a:latin typeface="D-DIN"/>
              </a:rPr>
              <a:t>ου</a:t>
            </a:r>
            <a:r>
              <a:rPr lang="en-US" dirty="0">
                <a:latin typeface="D-DIN"/>
              </a:rPr>
              <a:t> πα</a:t>
            </a:r>
            <a:r>
              <a:rPr lang="en-US" dirty="0" err="1">
                <a:latin typeface="D-DIN"/>
              </a:rPr>
              <a:t>ρουσιάζετ</a:t>
            </a:r>
            <a:r>
              <a:rPr lang="en-US" dirty="0">
                <a:latin typeface="D-DIN"/>
              </a:rPr>
              <a:t>αι </a:t>
            </a:r>
            <a:r>
              <a:rPr lang="en-US" dirty="0" err="1">
                <a:latin typeface="D-DIN"/>
              </a:rPr>
              <a:t>εδώ</a:t>
            </a:r>
            <a:r>
              <a:rPr lang="en-US" dirty="0">
                <a:latin typeface="D-DIN"/>
              </a:rPr>
              <a:t> π</a:t>
            </a:r>
            <a:r>
              <a:rPr lang="en-US" dirty="0" err="1">
                <a:latin typeface="D-DIN"/>
              </a:rPr>
              <a:t>ροέρχετ</a:t>
            </a:r>
            <a:r>
              <a:rPr lang="en-US" dirty="0">
                <a:latin typeface="D-DIN"/>
              </a:rPr>
              <a:t>αι από </a:t>
            </a:r>
            <a:r>
              <a:rPr lang="en-US" dirty="0" err="1">
                <a:latin typeface="D-DIN"/>
              </a:rPr>
              <a:t>το</a:t>
            </a:r>
            <a:r>
              <a:rPr lang="en-US" dirty="0">
                <a:latin typeface="D-DIN"/>
              </a:rPr>
              <a:t> Πα</a:t>
            </a:r>
            <a:r>
              <a:rPr lang="en-US" dirty="0" err="1">
                <a:latin typeface="D-DIN"/>
              </a:rPr>
              <a:t>νε</a:t>
            </a:r>
            <a:r>
              <a:rPr lang="en-US" dirty="0">
                <a:latin typeface="D-DIN"/>
              </a:rPr>
              <a:t>π</a:t>
            </a:r>
            <a:r>
              <a:rPr lang="en-US" dirty="0" err="1">
                <a:latin typeface="D-DIN"/>
              </a:rPr>
              <a:t>ιστήμιο</a:t>
            </a:r>
            <a:r>
              <a:rPr lang="en-US" dirty="0">
                <a:latin typeface="D-DIN"/>
              </a:rPr>
              <a:t> </a:t>
            </a:r>
            <a:r>
              <a:rPr lang="en-US" dirty="0" err="1">
                <a:latin typeface="D-DIN"/>
              </a:rPr>
              <a:t>του</a:t>
            </a:r>
            <a:r>
              <a:rPr lang="en-US" dirty="0">
                <a:latin typeface="D-DIN"/>
              </a:rPr>
              <a:t> </a:t>
            </a:r>
            <a:r>
              <a:rPr lang="en-US" dirty="0" err="1">
                <a:latin typeface="D-DIN"/>
              </a:rPr>
              <a:t>Κέιμ</a:t>
            </a:r>
            <a:r>
              <a:rPr lang="en-US" dirty="0">
                <a:latin typeface="D-DIN"/>
              </a:rPr>
              <a:t>π</a:t>
            </a:r>
            <a:r>
              <a:rPr lang="en-US" dirty="0" err="1">
                <a:latin typeface="D-DIN"/>
              </a:rPr>
              <a:t>ριτζ</a:t>
            </a:r>
            <a:r>
              <a:rPr lang="en-US" dirty="0">
                <a:latin typeface="D-DIN"/>
              </a:rPr>
              <a:t>, </a:t>
            </a:r>
            <a:r>
              <a:rPr lang="en-US" dirty="0" err="1">
                <a:latin typeface="D-DIN"/>
              </a:rPr>
              <a:t>το</a:t>
            </a:r>
            <a:r>
              <a:rPr lang="en-US" dirty="0">
                <a:latin typeface="D-DIN"/>
              </a:rPr>
              <a:t> οπ</a:t>
            </a:r>
            <a:r>
              <a:rPr lang="en-US" dirty="0" err="1">
                <a:latin typeface="D-DIN"/>
              </a:rPr>
              <a:t>οίο</a:t>
            </a:r>
            <a:r>
              <a:rPr lang="en-US" dirty="0">
                <a:latin typeface="D-DIN"/>
              </a:rPr>
              <a:t> π</a:t>
            </a:r>
            <a:r>
              <a:rPr lang="en-US" dirty="0" err="1">
                <a:latin typeface="D-DIN"/>
              </a:rPr>
              <a:t>ροσφέρει</a:t>
            </a:r>
            <a:r>
              <a:rPr lang="en-US" dirty="0">
                <a:latin typeface="D-DIN"/>
              </a:rPr>
              <a:t> </a:t>
            </a:r>
            <a:r>
              <a:rPr lang="en-US" dirty="0" err="1">
                <a:latin typeface="D-DIN"/>
              </a:rPr>
              <a:t>έν</a:t>
            </a:r>
            <a:r>
              <a:rPr lang="en-US" dirty="0">
                <a:latin typeface="D-DIN"/>
              </a:rPr>
              <a:t>α </a:t>
            </a:r>
            <a:r>
              <a:rPr lang="en-US" dirty="0" err="1">
                <a:latin typeface="D-DIN"/>
              </a:rPr>
              <a:t>σύνολο</a:t>
            </a:r>
            <a:r>
              <a:rPr lang="en-US" dirty="0">
                <a:latin typeface="D-DIN"/>
              </a:rPr>
              <a:t> </a:t>
            </a:r>
            <a:r>
              <a:rPr lang="en-US" dirty="0" err="1">
                <a:latin typeface="D-DIN"/>
              </a:rPr>
              <a:t>εκ</a:t>
            </a:r>
            <a:r>
              <a:rPr lang="en-US" dirty="0">
                <a:latin typeface="D-DIN"/>
              </a:rPr>
              <a:t>πα</a:t>
            </a:r>
            <a:r>
              <a:rPr lang="en-US" dirty="0" err="1">
                <a:latin typeface="D-DIN"/>
              </a:rPr>
              <a:t>ιδευτικού</a:t>
            </a:r>
            <a:r>
              <a:rPr lang="en-US" dirty="0">
                <a:latin typeface="D-DIN"/>
              </a:rPr>
              <a:t> </a:t>
            </a:r>
            <a:r>
              <a:rPr lang="en-US" dirty="0" err="1">
                <a:latin typeface="D-DIN"/>
              </a:rPr>
              <a:t>υλικού</a:t>
            </a:r>
            <a:r>
              <a:rPr lang="en-US" dirty="0">
                <a:latin typeface="D-DIN"/>
              </a:rPr>
              <a:t>, υπ</a:t>
            </a:r>
            <a:r>
              <a:rPr lang="en-US" dirty="0" err="1">
                <a:latin typeface="D-DIN"/>
              </a:rPr>
              <a:t>ηρεσιών</a:t>
            </a:r>
            <a:r>
              <a:rPr lang="en-US" dirty="0">
                <a:latin typeface="D-DIN"/>
              </a:rPr>
              <a:t> και </a:t>
            </a:r>
            <a:r>
              <a:rPr lang="en-US" dirty="0" err="1">
                <a:latin typeface="D-DIN"/>
              </a:rPr>
              <a:t>εργ</a:t>
            </a:r>
            <a:r>
              <a:rPr lang="en-US" dirty="0">
                <a:latin typeface="D-DIN"/>
              </a:rPr>
              <a:t>α</a:t>
            </a:r>
            <a:r>
              <a:rPr lang="en-US" dirty="0" err="1">
                <a:latin typeface="D-DIN"/>
              </a:rPr>
              <a:t>λείων</a:t>
            </a:r>
            <a:r>
              <a:rPr lang="en-US" dirty="0">
                <a:latin typeface="D-DIN"/>
              </a:rPr>
              <a:t> </a:t>
            </a:r>
            <a:r>
              <a:rPr lang="en-US" dirty="0" err="1">
                <a:latin typeface="D-DIN"/>
              </a:rPr>
              <a:t>σε</a:t>
            </a:r>
            <a:r>
              <a:rPr lang="en-US" dirty="0">
                <a:latin typeface="D-DIN"/>
              </a:rPr>
              <a:t> </a:t>
            </a:r>
            <a:r>
              <a:rPr lang="en-US" dirty="0" err="1">
                <a:latin typeface="D-DIN"/>
              </a:rPr>
              <a:t>φοιτητές</a:t>
            </a:r>
            <a:r>
              <a:rPr lang="en-US" dirty="0">
                <a:latin typeface="D-DIN"/>
              </a:rPr>
              <a:t> και π</a:t>
            </a:r>
            <a:r>
              <a:rPr lang="en-US" dirty="0" err="1">
                <a:latin typeface="D-DIN"/>
              </a:rPr>
              <a:t>ροσω</a:t>
            </a:r>
            <a:r>
              <a:rPr lang="en-US" dirty="0">
                <a:latin typeface="D-DIN"/>
              </a:rPr>
              <a:t>π</a:t>
            </a:r>
            <a:r>
              <a:rPr lang="en-US" dirty="0" err="1">
                <a:latin typeface="D-DIN"/>
              </a:rPr>
              <a:t>ικό</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α</a:t>
            </a:r>
            <a:r>
              <a:rPr lang="en-US" dirty="0" err="1">
                <a:latin typeface="D-DIN"/>
              </a:rPr>
              <a:t>ντιμετώ</a:t>
            </a:r>
            <a:r>
              <a:rPr lang="en-US" dirty="0">
                <a:latin typeface="D-DIN"/>
              </a:rPr>
              <a:t>π</a:t>
            </a:r>
            <a:r>
              <a:rPr lang="en-US" dirty="0" err="1">
                <a:latin typeface="D-DIN"/>
              </a:rPr>
              <a:t>ιση</a:t>
            </a:r>
            <a:r>
              <a:rPr lang="en-US" dirty="0">
                <a:latin typeface="D-DIN"/>
              </a:rPr>
              <a:t> </a:t>
            </a:r>
            <a:r>
              <a:rPr lang="en-US" dirty="0" err="1">
                <a:latin typeface="D-DIN"/>
              </a:rPr>
              <a:t>της</a:t>
            </a:r>
            <a:r>
              <a:rPr lang="en-US" dirty="0">
                <a:latin typeface="D-DIN"/>
              </a:rPr>
              <a:t> πα</a:t>
            </a:r>
            <a:r>
              <a:rPr lang="en-US" dirty="0" err="1">
                <a:latin typeface="D-DIN"/>
              </a:rPr>
              <a:t>ρενόχλησης</a:t>
            </a:r>
            <a:r>
              <a:rPr lang="en-US" dirty="0">
                <a:latin typeface="D-DIN"/>
              </a:rPr>
              <a:t> και </a:t>
            </a:r>
            <a:r>
              <a:rPr lang="en-US" dirty="0" err="1">
                <a:latin typeface="D-DIN"/>
              </a:rPr>
              <a:t>του</a:t>
            </a:r>
            <a:r>
              <a:rPr lang="en-US" dirty="0">
                <a:latin typeface="D-DIN"/>
              </a:rPr>
              <a:t> </a:t>
            </a:r>
            <a:r>
              <a:rPr lang="en-US" dirty="0" err="1">
                <a:latin typeface="D-DIN"/>
              </a:rPr>
              <a:t>σεξου</a:t>
            </a:r>
            <a:r>
              <a:rPr lang="en-US" dirty="0">
                <a:latin typeface="D-DIN"/>
              </a:rPr>
              <a:t>α</a:t>
            </a:r>
            <a:r>
              <a:rPr lang="en-US" dirty="0" err="1">
                <a:latin typeface="D-DIN"/>
              </a:rPr>
              <a:t>λικού</a:t>
            </a:r>
            <a:r>
              <a:rPr lang="en-US" dirty="0">
                <a:latin typeface="D-DIN"/>
              </a:rPr>
              <a:t> παραπ</a:t>
            </a:r>
            <a:r>
              <a:rPr lang="en-US" dirty="0" err="1">
                <a:latin typeface="D-DIN"/>
              </a:rPr>
              <a:t>τώμ</a:t>
            </a:r>
            <a:r>
              <a:rPr lang="en-US" dirty="0">
                <a:latin typeface="D-DIN"/>
              </a:rPr>
              <a:t>α</a:t>
            </a:r>
            <a:r>
              <a:rPr lang="en-US" dirty="0" err="1">
                <a:latin typeface="D-DIN"/>
              </a:rPr>
              <a:t>τος</a:t>
            </a:r>
            <a:r>
              <a:rPr lang="en-US" dirty="0">
                <a:latin typeface="D-DIN"/>
              </a:rPr>
              <a:t>. </a:t>
            </a:r>
            <a:endParaRPr lang="en-US"/>
          </a:p>
          <a:p>
            <a:r>
              <a:rPr lang="en-US" dirty="0">
                <a:latin typeface="D-DIN"/>
              </a:rPr>
              <a:t> </a:t>
            </a:r>
          </a:p>
          <a:p>
            <a:r>
              <a:rPr lang="en-US" dirty="0" err="1">
                <a:latin typeface="D-DIN"/>
              </a:rPr>
              <a:t>Το</a:t>
            </a:r>
            <a:r>
              <a:rPr lang="en-US" dirty="0">
                <a:latin typeface="D-DIN"/>
              </a:rPr>
              <a:t> π</a:t>
            </a:r>
            <a:r>
              <a:rPr lang="en-US" dirty="0" err="1">
                <a:latin typeface="D-DIN"/>
              </a:rPr>
              <a:t>ρόγρ</a:t>
            </a:r>
            <a:r>
              <a:rPr lang="en-US" dirty="0">
                <a:latin typeface="D-DIN"/>
              </a:rPr>
              <a:t>α</a:t>
            </a:r>
            <a:r>
              <a:rPr lang="en-US" dirty="0" err="1">
                <a:latin typeface="D-DIN"/>
              </a:rPr>
              <a:t>μμ</a:t>
            </a:r>
            <a:r>
              <a:rPr lang="en-US" dirty="0">
                <a:latin typeface="D-DIN"/>
              </a:rPr>
              <a:t>α π</a:t>
            </a:r>
            <a:r>
              <a:rPr lang="en-US" dirty="0" err="1">
                <a:latin typeface="D-DIN"/>
              </a:rPr>
              <a:t>ρόληψης</a:t>
            </a:r>
            <a:r>
              <a:rPr lang="en-US" dirty="0">
                <a:latin typeface="D-DIN"/>
              </a:rPr>
              <a:t> </a:t>
            </a:r>
            <a:r>
              <a:rPr lang="en-US" dirty="0" err="1">
                <a:latin typeface="D-DIN"/>
              </a:rPr>
              <a:t>του</a:t>
            </a:r>
            <a:r>
              <a:rPr lang="en-US" dirty="0">
                <a:latin typeface="D-DIN"/>
              </a:rPr>
              <a:t> Πα</a:t>
            </a:r>
            <a:r>
              <a:rPr lang="en-US" dirty="0" err="1">
                <a:latin typeface="D-DIN"/>
              </a:rPr>
              <a:t>νε</a:t>
            </a:r>
            <a:r>
              <a:rPr lang="en-US" dirty="0">
                <a:latin typeface="D-DIN"/>
              </a:rPr>
              <a:t>π</a:t>
            </a:r>
            <a:r>
              <a:rPr lang="en-US" dirty="0" err="1">
                <a:latin typeface="D-DIN"/>
              </a:rPr>
              <a:t>ιστημίου</a:t>
            </a:r>
            <a:r>
              <a:rPr lang="en-US" dirty="0">
                <a:latin typeface="D-DIN"/>
              </a:rPr>
              <a:t> </a:t>
            </a:r>
            <a:r>
              <a:rPr lang="en-US" dirty="0" err="1">
                <a:latin typeface="D-DIN"/>
              </a:rPr>
              <a:t>του</a:t>
            </a:r>
            <a:r>
              <a:rPr lang="en-US" dirty="0">
                <a:latin typeface="D-DIN"/>
              </a:rPr>
              <a:t> </a:t>
            </a:r>
            <a:r>
              <a:rPr lang="en-US" dirty="0" err="1">
                <a:latin typeface="D-DIN"/>
              </a:rPr>
              <a:t>Κέιμ</a:t>
            </a:r>
            <a:r>
              <a:rPr lang="en-US" dirty="0">
                <a:latin typeface="D-DIN"/>
              </a:rPr>
              <a:t>π</a:t>
            </a:r>
            <a:r>
              <a:rPr lang="en-US" dirty="0" err="1">
                <a:latin typeface="D-DIN"/>
              </a:rPr>
              <a:t>ριτζ</a:t>
            </a:r>
            <a:r>
              <a:rPr lang="en-US" dirty="0">
                <a:latin typeface="D-DIN"/>
              </a:rPr>
              <a:t>, Breaking the Silence, </a:t>
            </a:r>
            <a:r>
              <a:rPr lang="en-US" dirty="0" err="1">
                <a:latin typeface="D-DIN"/>
              </a:rPr>
              <a:t>έχει</a:t>
            </a:r>
            <a:r>
              <a:rPr lang="en-US" dirty="0">
                <a:latin typeface="D-DIN"/>
              </a:rPr>
              <a:t> επ</a:t>
            </a:r>
            <a:r>
              <a:rPr lang="en-US" dirty="0" err="1">
                <a:latin typeface="D-DIN"/>
              </a:rPr>
              <a:t>ενδύσει</a:t>
            </a:r>
            <a:r>
              <a:rPr lang="en-US" dirty="0">
                <a:latin typeface="D-DIN"/>
              </a:rPr>
              <a:t> </a:t>
            </a:r>
            <a:r>
              <a:rPr lang="en-US" dirty="0" err="1">
                <a:latin typeface="D-DIN"/>
              </a:rPr>
              <a:t>σε</a:t>
            </a:r>
            <a:r>
              <a:rPr lang="en-US" dirty="0">
                <a:latin typeface="D-DIN"/>
              </a:rPr>
              <a:t> </a:t>
            </a:r>
            <a:r>
              <a:rPr lang="en-US" dirty="0" err="1">
                <a:latin typeface="D-DIN"/>
              </a:rPr>
              <a:t>μι</a:t>
            </a:r>
            <a:r>
              <a:rPr lang="en-US" dirty="0">
                <a:latin typeface="D-DIN"/>
              </a:rPr>
              <a:t>α </a:t>
            </a:r>
            <a:r>
              <a:rPr lang="en-US" dirty="0" err="1">
                <a:latin typeface="D-DIN"/>
              </a:rPr>
              <a:t>σειρά</a:t>
            </a:r>
            <a:r>
              <a:rPr lang="en-US" dirty="0">
                <a:latin typeface="D-DIN"/>
              </a:rPr>
              <a:t> π</a:t>
            </a:r>
            <a:r>
              <a:rPr lang="en-US" dirty="0" err="1">
                <a:latin typeface="D-DIN"/>
              </a:rPr>
              <a:t>ρωτο</a:t>
            </a:r>
            <a:r>
              <a:rPr lang="en-US" dirty="0">
                <a:latin typeface="D-DIN"/>
              </a:rPr>
              <a:t>β</a:t>
            </a:r>
            <a:r>
              <a:rPr lang="en-US" dirty="0" err="1">
                <a:latin typeface="D-DIN"/>
              </a:rPr>
              <a:t>ουλιών</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π</a:t>
            </a:r>
            <a:r>
              <a:rPr lang="en-US" dirty="0" err="1">
                <a:latin typeface="D-DIN"/>
              </a:rPr>
              <a:t>ρόληψη</a:t>
            </a:r>
            <a:r>
              <a:rPr lang="en-US" dirty="0">
                <a:latin typeface="D-DIN"/>
              </a:rPr>
              <a:t> και </a:t>
            </a:r>
            <a:r>
              <a:rPr lang="en-US" dirty="0" err="1">
                <a:latin typeface="D-DIN"/>
              </a:rPr>
              <a:t>την</a:t>
            </a:r>
            <a:r>
              <a:rPr lang="en-US" dirty="0">
                <a:latin typeface="D-DIN"/>
              </a:rPr>
              <a:t> υπ</a:t>
            </a:r>
            <a:r>
              <a:rPr lang="en-US" dirty="0" err="1">
                <a:latin typeface="D-DIN"/>
              </a:rPr>
              <a:t>οστήριξη</a:t>
            </a:r>
            <a:r>
              <a:rPr lang="en-US" dirty="0">
                <a:latin typeface="D-DIN"/>
              </a:rPr>
              <a:t> </a:t>
            </a:r>
            <a:r>
              <a:rPr lang="en-US" dirty="0" err="1">
                <a:latin typeface="D-DIN"/>
              </a:rPr>
              <a:t>του</a:t>
            </a:r>
            <a:r>
              <a:rPr lang="en-US" dirty="0">
                <a:latin typeface="D-DIN"/>
              </a:rPr>
              <a:t> π</a:t>
            </a:r>
            <a:r>
              <a:rPr lang="en-US" dirty="0" err="1">
                <a:latin typeface="D-DIN"/>
              </a:rPr>
              <a:t>ροσω</a:t>
            </a:r>
            <a:r>
              <a:rPr lang="en-US" dirty="0">
                <a:latin typeface="D-DIN"/>
              </a:rPr>
              <a:t>π</a:t>
            </a:r>
            <a:r>
              <a:rPr lang="en-US" dirty="0" err="1">
                <a:latin typeface="D-DIN"/>
              </a:rPr>
              <a:t>ικού</a:t>
            </a:r>
            <a:r>
              <a:rPr lang="en-US" dirty="0">
                <a:latin typeface="D-DIN"/>
              </a:rPr>
              <a:t> και </a:t>
            </a:r>
            <a:r>
              <a:rPr lang="en-US" dirty="0" err="1">
                <a:latin typeface="D-DIN"/>
              </a:rPr>
              <a:t>των</a:t>
            </a:r>
            <a:r>
              <a:rPr lang="en-US" dirty="0">
                <a:latin typeface="D-DIN"/>
              </a:rPr>
              <a:t> </a:t>
            </a:r>
            <a:r>
              <a:rPr lang="en-US" dirty="0" err="1">
                <a:latin typeface="D-DIN"/>
              </a:rPr>
              <a:t>φοιτητών</a:t>
            </a:r>
            <a:r>
              <a:rPr lang="en-US" dirty="0">
                <a:latin typeface="D-DIN"/>
              </a:rPr>
              <a:t>, </a:t>
            </a:r>
            <a:r>
              <a:rPr lang="en-US" dirty="0" err="1">
                <a:latin typeface="D-DIN"/>
              </a:rPr>
              <a:t>σε</a:t>
            </a:r>
            <a:r>
              <a:rPr lang="en-US" dirty="0">
                <a:latin typeface="D-DIN"/>
              </a:rPr>
              <a:t> </a:t>
            </a:r>
            <a:r>
              <a:rPr lang="en-US" dirty="0" err="1">
                <a:latin typeface="D-DIN"/>
              </a:rPr>
              <a:t>εκ</a:t>
            </a:r>
            <a:r>
              <a:rPr lang="en-US" dirty="0">
                <a:latin typeface="D-DIN"/>
              </a:rPr>
              <a:t>πα</a:t>
            </a:r>
            <a:r>
              <a:rPr lang="en-US" dirty="0" err="1">
                <a:latin typeface="D-DIN"/>
              </a:rPr>
              <a:t>ιδευτικά</a:t>
            </a:r>
            <a:r>
              <a:rPr lang="en-US" dirty="0">
                <a:latin typeface="D-DIN"/>
              </a:rPr>
              <a:t> π</a:t>
            </a:r>
            <a:r>
              <a:rPr lang="en-US" dirty="0" err="1">
                <a:latin typeface="D-DIN"/>
              </a:rPr>
              <a:t>ρογράμμ</a:t>
            </a:r>
            <a:r>
              <a:rPr lang="en-US" dirty="0">
                <a:latin typeface="D-DIN"/>
              </a:rPr>
              <a:t>ατα πα</a:t>
            </a:r>
            <a:r>
              <a:rPr lang="en-US" dirty="0" err="1">
                <a:latin typeface="D-DIN"/>
              </a:rPr>
              <a:t>ρέμ</a:t>
            </a:r>
            <a:r>
              <a:rPr lang="en-US" dirty="0">
                <a:latin typeface="D-DIN"/>
              </a:rPr>
              <a:t>βα</a:t>
            </a:r>
            <a:r>
              <a:rPr lang="en-US" dirty="0" err="1">
                <a:latin typeface="D-DIN"/>
              </a:rPr>
              <a:t>σης</a:t>
            </a:r>
            <a:r>
              <a:rPr lang="en-US" dirty="0">
                <a:latin typeface="D-DIN"/>
              </a:rPr>
              <a:t> </a:t>
            </a:r>
            <a:r>
              <a:rPr lang="en-US" dirty="0" err="1">
                <a:latin typeface="D-DIN"/>
              </a:rPr>
              <a:t>των</a:t>
            </a:r>
            <a:r>
              <a:rPr lang="en-US" dirty="0">
                <a:latin typeface="D-DIN"/>
              </a:rPr>
              <a:t> πα</a:t>
            </a:r>
            <a:r>
              <a:rPr lang="en-US" dirty="0" err="1">
                <a:latin typeface="D-DIN"/>
              </a:rPr>
              <a:t>ρευρισκομένων</a:t>
            </a:r>
            <a:r>
              <a:rPr lang="en-US" dirty="0">
                <a:latin typeface="D-DIN"/>
              </a:rPr>
              <a:t> και </a:t>
            </a:r>
            <a:r>
              <a:rPr lang="en-US" dirty="0" err="1">
                <a:latin typeface="D-DIN"/>
              </a:rPr>
              <a:t>σε</a:t>
            </a:r>
            <a:r>
              <a:rPr lang="en-US" dirty="0">
                <a:latin typeface="D-DIN"/>
              </a:rPr>
              <a:t> </a:t>
            </a:r>
            <a:r>
              <a:rPr lang="en-US" dirty="0" err="1">
                <a:latin typeface="D-DIN"/>
              </a:rPr>
              <a:t>υλικό</a:t>
            </a:r>
            <a:r>
              <a:rPr lang="en-US" dirty="0">
                <a:latin typeface="D-DIN"/>
              </a:rPr>
              <a:t> υπ</a:t>
            </a:r>
            <a:r>
              <a:rPr lang="en-US" dirty="0" err="1">
                <a:latin typeface="D-DIN"/>
              </a:rPr>
              <a:t>οστήριξης</a:t>
            </a:r>
            <a:r>
              <a:rPr lang="en-US" dirty="0">
                <a:latin typeface="D-DIN"/>
              </a:rPr>
              <a:t> </a:t>
            </a:r>
            <a:r>
              <a:rPr lang="en-US" dirty="0" err="1">
                <a:latin typeface="D-DIN"/>
              </a:rPr>
              <a:t>των</a:t>
            </a:r>
            <a:r>
              <a:rPr lang="en-US" dirty="0">
                <a:latin typeface="D-DIN"/>
              </a:rPr>
              <a:t> υπ</a:t>
            </a:r>
            <a:r>
              <a:rPr lang="en-US" dirty="0" err="1">
                <a:latin typeface="D-DIN"/>
              </a:rPr>
              <a:t>οστηρικτών</a:t>
            </a:r>
            <a:r>
              <a:rPr lang="en-US" dirty="0">
                <a:latin typeface="D-DIN"/>
              </a:rPr>
              <a:t>. </a:t>
            </a:r>
            <a:r>
              <a:rPr lang="en-US" dirty="0" err="1">
                <a:latin typeface="D-DIN"/>
              </a:rPr>
              <a:t>Οι</a:t>
            </a:r>
            <a:r>
              <a:rPr lang="en-US" dirty="0">
                <a:latin typeface="D-DIN"/>
              </a:rPr>
              <a:t> </a:t>
            </a:r>
            <a:r>
              <a:rPr lang="en-US" dirty="0" err="1">
                <a:latin typeface="D-DIN"/>
              </a:rPr>
              <a:t>εκ</a:t>
            </a:r>
            <a:r>
              <a:rPr lang="en-US" dirty="0">
                <a:latin typeface="D-DIN"/>
              </a:rPr>
              <a:t>πα</a:t>
            </a:r>
            <a:r>
              <a:rPr lang="en-US" dirty="0" err="1">
                <a:latin typeface="D-DIN"/>
              </a:rPr>
              <a:t>ιδεύσεις</a:t>
            </a:r>
            <a:r>
              <a:rPr lang="en-US" dirty="0">
                <a:latin typeface="D-DIN"/>
              </a:rPr>
              <a:t> π</a:t>
            </a:r>
            <a:r>
              <a:rPr lang="en-US" dirty="0" err="1">
                <a:latin typeface="D-DIN"/>
              </a:rPr>
              <a:t>ου</a:t>
            </a:r>
            <a:r>
              <a:rPr lang="en-US" dirty="0">
                <a:latin typeface="D-DIN"/>
              </a:rPr>
              <a:t> απ</a:t>
            </a:r>
            <a:r>
              <a:rPr lang="en-US" dirty="0" err="1">
                <a:latin typeface="D-DIN"/>
              </a:rPr>
              <a:t>ευθύνοντ</a:t>
            </a:r>
            <a:r>
              <a:rPr lang="en-US" dirty="0">
                <a:latin typeface="D-DIN"/>
              </a:rPr>
              <a:t>αι </a:t>
            </a:r>
            <a:r>
              <a:rPr lang="en-US" dirty="0" err="1">
                <a:latin typeface="D-DIN"/>
              </a:rPr>
              <a:t>στους</a:t>
            </a:r>
            <a:r>
              <a:rPr lang="en-US" dirty="0">
                <a:latin typeface="D-DIN"/>
              </a:rPr>
              <a:t> </a:t>
            </a:r>
            <a:r>
              <a:rPr lang="en-US" dirty="0" err="1">
                <a:latin typeface="D-DIN"/>
              </a:rPr>
              <a:t>φοιτητές</a:t>
            </a:r>
            <a:r>
              <a:rPr lang="en-US" dirty="0">
                <a:latin typeface="D-DIN"/>
              </a:rPr>
              <a:t> π</a:t>
            </a:r>
            <a:r>
              <a:rPr lang="en-US" dirty="0" err="1">
                <a:latin typeface="D-DIN"/>
              </a:rPr>
              <a:t>εριλ</a:t>
            </a:r>
            <a:r>
              <a:rPr lang="en-US" dirty="0">
                <a:latin typeface="D-DIN"/>
              </a:rPr>
              <a:t>αμβ</a:t>
            </a:r>
            <a:r>
              <a:rPr lang="en-US" dirty="0" err="1">
                <a:latin typeface="D-DIN"/>
              </a:rPr>
              <a:t>άνουν</a:t>
            </a:r>
            <a:r>
              <a:rPr lang="en-US" dirty="0">
                <a:latin typeface="D-DIN"/>
              </a:rPr>
              <a:t> </a:t>
            </a:r>
            <a:r>
              <a:rPr lang="en-US" dirty="0" err="1">
                <a:latin typeface="D-DIN"/>
              </a:rPr>
              <a:t>θέμ</a:t>
            </a:r>
            <a:r>
              <a:rPr lang="en-US" dirty="0">
                <a:latin typeface="D-DIN"/>
              </a:rPr>
              <a:t>ατα όπ</a:t>
            </a:r>
            <a:r>
              <a:rPr lang="en-US" dirty="0" err="1">
                <a:latin typeface="D-DIN"/>
              </a:rPr>
              <a:t>ως</a:t>
            </a:r>
            <a:r>
              <a:rPr lang="en-US" dirty="0">
                <a:latin typeface="D-DIN"/>
              </a:rPr>
              <a:t> «Η </a:t>
            </a:r>
            <a:r>
              <a:rPr lang="en-US" dirty="0" err="1">
                <a:latin typeface="D-DIN"/>
              </a:rPr>
              <a:t>συν</a:t>
            </a:r>
            <a:r>
              <a:rPr lang="en-US" dirty="0">
                <a:latin typeface="D-DIN"/>
              </a:rPr>
              <a:t>α</a:t>
            </a:r>
            <a:r>
              <a:rPr lang="en-US" dirty="0" err="1">
                <a:latin typeface="D-DIN"/>
              </a:rPr>
              <a:t>ίνεση</a:t>
            </a:r>
            <a:r>
              <a:rPr lang="en-US" dirty="0">
                <a:latin typeface="D-DIN"/>
              </a:rPr>
              <a:t> </a:t>
            </a:r>
            <a:r>
              <a:rPr lang="en-US" dirty="0" err="1">
                <a:latin typeface="D-DIN"/>
              </a:rPr>
              <a:t>έχει</a:t>
            </a:r>
            <a:r>
              <a:rPr lang="en-US" dirty="0">
                <a:latin typeface="D-DIN"/>
              </a:rPr>
              <a:t> </a:t>
            </a:r>
            <a:r>
              <a:rPr lang="en-US" dirty="0" err="1">
                <a:latin typeface="D-DIN"/>
              </a:rPr>
              <a:t>σημ</a:t>
            </a:r>
            <a:r>
              <a:rPr lang="en-US" dirty="0">
                <a:latin typeface="D-DIN"/>
              </a:rPr>
              <a:t>α</a:t>
            </a:r>
            <a:r>
              <a:rPr lang="en-US" dirty="0" err="1">
                <a:latin typeface="D-DIN"/>
              </a:rPr>
              <a:t>σί</a:t>
            </a:r>
            <a:r>
              <a:rPr lang="en-US" dirty="0">
                <a:latin typeface="D-DIN"/>
              </a:rPr>
              <a:t>α» και «</a:t>
            </a:r>
            <a:r>
              <a:rPr lang="en-US" dirty="0" err="1">
                <a:latin typeface="D-DIN"/>
              </a:rPr>
              <a:t>Πού</a:t>
            </a:r>
            <a:r>
              <a:rPr lang="en-US" dirty="0">
                <a:latin typeface="D-DIN"/>
              </a:rPr>
              <a:t> </a:t>
            </a:r>
            <a:r>
              <a:rPr lang="en-US" dirty="0" err="1">
                <a:latin typeface="D-DIN"/>
              </a:rPr>
              <a:t>τρ</a:t>
            </a:r>
            <a:r>
              <a:rPr lang="en-US" dirty="0">
                <a:latin typeface="D-DIN"/>
              </a:rPr>
              <a:t>αβ</a:t>
            </a:r>
            <a:r>
              <a:rPr lang="en-US" dirty="0" err="1">
                <a:latin typeface="D-DIN"/>
              </a:rPr>
              <a:t>άς</a:t>
            </a:r>
            <a:r>
              <a:rPr lang="en-US" dirty="0">
                <a:latin typeface="D-DIN"/>
              </a:rPr>
              <a:t> </a:t>
            </a:r>
            <a:r>
              <a:rPr lang="en-US" dirty="0" err="1">
                <a:latin typeface="D-DIN"/>
              </a:rPr>
              <a:t>τη</a:t>
            </a:r>
            <a:r>
              <a:rPr lang="en-US" dirty="0">
                <a:latin typeface="D-DIN"/>
              </a:rPr>
              <a:t> </a:t>
            </a:r>
            <a:r>
              <a:rPr lang="en-US" dirty="0" err="1">
                <a:latin typeface="D-DIN"/>
              </a:rPr>
              <a:t>γρ</a:t>
            </a:r>
            <a:r>
              <a:rPr lang="en-US" dirty="0">
                <a:latin typeface="D-DIN"/>
              </a:rPr>
              <a:t>α</a:t>
            </a:r>
            <a:r>
              <a:rPr lang="en-US" dirty="0" err="1">
                <a:latin typeface="D-DIN"/>
              </a:rPr>
              <a:t>μμή</a:t>
            </a:r>
            <a:r>
              <a:rPr lang="en-US" dirty="0">
                <a:latin typeface="D-DIN"/>
              </a:rPr>
              <a:t>» και «</a:t>
            </a:r>
            <a:r>
              <a:rPr lang="en-US" dirty="0" err="1">
                <a:latin typeface="D-DIN"/>
              </a:rPr>
              <a:t>Εκ</a:t>
            </a:r>
            <a:r>
              <a:rPr lang="en-US" dirty="0">
                <a:latin typeface="D-DIN"/>
              </a:rPr>
              <a:t>πα</a:t>
            </a:r>
            <a:r>
              <a:rPr lang="en-US" dirty="0" err="1">
                <a:latin typeface="D-DIN"/>
              </a:rPr>
              <a:t>ίδευση</a:t>
            </a:r>
            <a:r>
              <a:rPr lang="en-US" dirty="0">
                <a:latin typeface="D-DIN"/>
              </a:rPr>
              <a:t> </a:t>
            </a:r>
            <a:r>
              <a:rPr lang="en-US" dirty="0" err="1">
                <a:latin typeface="D-DIN"/>
              </a:rPr>
              <a:t>του</a:t>
            </a:r>
            <a:r>
              <a:rPr lang="en-US" dirty="0">
                <a:latin typeface="D-DIN"/>
              </a:rPr>
              <a:t> π</a:t>
            </a:r>
            <a:r>
              <a:rPr lang="en-US" dirty="0" err="1">
                <a:latin typeface="D-DIN"/>
              </a:rPr>
              <a:t>ροσω</a:t>
            </a:r>
            <a:r>
              <a:rPr lang="en-US" dirty="0">
                <a:latin typeface="D-DIN"/>
              </a:rPr>
              <a:t>π</a:t>
            </a:r>
            <a:r>
              <a:rPr lang="en-US" dirty="0" err="1">
                <a:latin typeface="D-DIN"/>
              </a:rPr>
              <a:t>ικού</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τις</a:t>
            </a:r>
            <a:r>
              <a:rPr lang="en-US" dirty="0">
                <a:latin typeface="D-DIN"/>
              </a:rPr>
              <a:t> απ</a:t>
            </a:r>
            <a:r>
              <a:rPr lang="en-US" dirty="0" err="1">
                <a:latin typeface="D-DIN"/>
              </a:rPr>
              <a:t>οκ</a:t>
            </a:r>
            <a:r>
              <a:rPr lang="en-US" dirty="0">
                <a:latin typeface="D-DIN"/>
              </a:rPr>
              <a:t>α</a:t>
            </a:r>
            <a:r>
              <a:rPr lang="en-US" dirty="0" err="1">
                <a:latin typeface="D-DIN"/>
              </a:rPr>
              <a:t>λύψεις</a:t>
            </a:r>
            <a:r>
              <a:rPr lang="en-US" dirty="0">
                <a:latin typeface="D-DIN"/>
              </a:rPr>
              <a:t> </a:t>
            </a:r>
            <a:r>
              <a:rPr lang="en-US" dirty="0" err="1">
                <a:latin typeface="D-DIN"/>
              </a:rPr>
              <a:t>φοιτητών</a:t>
            </a:r>
            <a:r>
              <a:rPr lang="en-US" dirty="0">
                <a:latin typeface="D-DIN"/>
              </a:rPr>
              <a:t> </a:t>
            </a:r>
            <a:r>
              <a:rPr lang="en-US" dirty="0" err="1">
                <a:latin typeface="D-DIN"/>
              </a:rPr>
              <a:t>γι</a:t>
            </a:r>
            <a:r>
              <a:rPr lang="en-US" dirty="0">
                <a:latin typeface="D-DIN"/>
              </a:rPr>
              <a:t>α </a:t>
            </a:r>
            <a:r>
              <a:rPr lang="en-US" dirty="0" err="1">
                <a:latin typeface="D-DIN"/>
              </a:rPr>
              <a:t>σεξου</a:t>
            </a:r>
            <a:r>
              <a:rPr lang="en-US" dirty="0">
                <a:latin typeface="D-DIN"/>
              </a:rPr>
              <a:t>α</a:t>
            </a:r>
            <a:r>
              <a:rPr lang="en-US" dirty="0" err="1">
                <a:latin typeface="D-DIN"/>
              </a:rPr>
              <a:t>λική</a:t>
            </a:r>
            <a:r>
              <a:rPr lang="en-US" dirty="0">
                <a:latin typeface="D-DIN"/>
              </a:rPr>
              <a:t> επ</a:t>
            </a:r>
            <a:r>
              <a:rPr lang="en-US" dirty="0" err="1">
                <a:latin typeface="D-DIN"/>
              </a:rPr>
              <a:t>ίθεση</a:t>
            </a:r>
            <a:r>
              <a:rPr lang="en-US" dirty="0">
                <a:latin typeface="D-DIN"/>
              </a:rPr>
              <a:t>» π</a:t>
            </a:r>
            <a:r>
              <a:rPr lang="en-US" dirty="0" err="1">
                <a:latin typeface="D-DIN"/>
              </a:rPr>
              <a:t>ου</a:t>
            </a:r>
            <a:r>
              <a:rPr lang="en-US" dirty="0">
                <a:latin typeface="D-DIN"/>
              </a:rPr>
              <a:t> απ</a:t>
            </a:r>
            <a:r>
              <a:rPr lang="en-US" dirty="0" err="1">
                <a:latin typeface="D-DIN"/>
              </a:rPr>
              <a:t>ευθύνετ</a:t>
            </a:r>
            <a:r>
              <a:rPr lang="en-US" dirty="0">
                <a:latin typeface="D-DIN"/>
              </a:rPr>
              <a:t>αι </a:t>
            </a:r>
            <a:r>
              <a:rPr lang="en-US" dirty="0" err="1">
                <a:latin typeface="D-DIN"/>
              </a:rPr>
              <a:t>σε</a:t>
            </a:r>
            <a:r>
              <a:rPr lang="en-US" dirty="0">
                <a:latin typeface="D-DIN"/>
              </a:rPr>
              <a:t> </a:t>
            </a:r>
            <a:r>
              <a:rPr lang="en-US" dirty="0" err="1">
                <a:latin typeface="D-DIN"/>
              </a:rPr>
              <a:t>όλ</a:t>
            </a:r>
            <a:r>
              <a:rPr lang="en-US" dirty="0">
                <a:latin typeface="D-DIN"/>
              </a:rPr>
              <a:t>α τα </a:t>
            </a:r>
            <a:r>
              <a:rPr lang="en-US" dirty="0" err="1">
                <a:latin typeface="D-DIN"/>
              </a:rPr>
              <a:t>μέλη</a:t>
            </a:r>
            <a:r>
              <a:rPr lang="en-US" dirty="0">
                <a:latin typeface="D-DIN"/>
              </a:rPr>
              <a:t> </a:t>
            </a:r>
            <a:r>
              <a:rPr lang="en-US" dirty="0" err="1">
                <a:latin typeface="D-DIN"/>
              </a:rPr>
              <a:t>του</a:t>
            </a:r>
            <a:r>
              <a:rPr lang="en-US" dirty="0">
                <a:latin typeface="D-DIN"/>
              </a:rPr>
              <a:t> π</a:t>
            </a:r>
            <a:r>
              <a:rPr lang="en-US" dirty="0" err="1">
                <a:latin typeface="D-DIN"/>
              </a:rPr>
              <a:t>ροσω</a:t>
            </a:r>
            <a:r>
              <a:rPr lang="en-US" dirty="0">
                <a:latin typeface="D-DIN"/>
              </a:rPr>
              <a:t>π</a:t>
            </a:r>
            <a:r>
              <a:rPr lang="en-US" dirty="0" err="1">
                <a:latin typeface="D-DIN"/>
              </a:rPr>
              <a:t>ικού</a:t>
            </a:r>
            <a:r>
              <a:rPr lang="en-US" dirty="0">
                <a:latin typeface="D-DIN"/>
              </a:rPr>
              <a:t>. Πα</a:t>
            </a:r>
            <a:r>
              <a:rPr lang="en-US" dirty="0" err="1">
                <a:latin typeface="D-DIN"/>
              </a:rPr>
              <a:t>ρέχετ</a:t>
            </a:r>
            <a:r>
              <a:rPr lang="en-US" dirty="0">
                <a:latin typeface="D-DIN"/>
              </a:rPr>
              <a:t>αι επ</a:t>
            </a:r>
            <a:r>
              <a:rPr lang="en-US" dirty="0" err="1">
                <a:latin typeface="D-DIN"/>
              </a:rPr>
              <a:t>ίσης</a:t>
            </a:r>
            <a:r>
              <a:rPr lang="en-US" dirty="0">
                <a:latin typeface="D-DIN"/>
              </a:rPr>
              <a:t> </a:t>
            </a:r>
            <a:r>
              <a:rPr lang="en-US" dirty="0" err="1">
                <a:latin typeface="D-DIN"/>
              </a:rPr>
              <a:t>μι</a:t>
            </a:r>
            <a:r>
              <a:rPr lang="en-US" dirty="0">
                <a:latin typeface="D-DIN"/>
              </a:rPr>
              <a:t>α </a:t>
            </a:r>
            <a:r>
              <a:rPr lang="en-US" dirty="0" err="1">
                <a:latin typeface="D-DIN"/>
              </a:rPr>
              <a:t>σειρά</a:t>
            </a:r>
            <a:r>
              <a:rPr lang="en-US" dirty="0">
                <a:latin typeface="D-DIN"/>
              </a:rPr>
              <a:t> υπ</a:t>
            </a:r>
            <a:r>
              <a:rPr lang="en-US" dirty="0" err="1">
                <a:latin typeface="D-DIN"/>
              </a:rPr>
              <a:t>οστηρικτικών</a:t>
            </a:r>
            <a:r>
              <a:rPr lang="en-US" dirty="0">
                <a:latin typeface="D-DIN"/>
              </a:rPr>
              <a:t> </a:t>
            </a:r>
            <a:r>
              <a:rPr lang="en-US" dirty="0" err="1">
                <a:latin typeface="D-DIN"/>
              </a:rPr>
              <a:t>εκ</a:t>
            </a:r>
            <a:r>
              <a:rPr lang="en-US" dirty="0">
                <a:latin typeface="D-DIN"/>
              </a:rPr>
              <a:t>πα</a:t>
            </a:r>
            <a:r>
              <a:rPr lang="en-US" dirty="0" err="1">
                <a:latin typeface="D-DIN"/>
              </a:rPr>
              <a:t>ιδεύσεων</a:t>
            </a:r>
            <a:r>
              <a:rPr lang="en-US" dirty="0">
                <a:latin typeface="D-DIN"/>
              </a:rPr>
              <a:t> </a:t>
            </a:r>
            <a:r>
              <a:rPr lang="en-US" dirty="0" err="1">
                <a:latin typeface="D-DIN"/>
              </a:rPr>
              <a:t>γι</a:t>
            </a:r>
            <a:r>
              <a:rPr lang="en-US" dirty="0">
                <a:latin typeface="D-DIN"/>
              </a:rPr>
              <a:t>α π</a:t>
            </a:r>
            <a:r>
              <a:rPr lang="en-US" dirty="0" err="1">
                <a:latin typeface="D-DIN"/>
              </a:rPr>
              <a:t>ροσω</a:t>
            </a:r>
            <a:r>
              <a:rPr lang="en-US" dirty="0">
                <a:latin typeface="D-DIN"/>
              </a:rPr>
              <a:t>π</a:t>
            </a:r>
            <a:r>
              <a:rPr lang="en-US" dirty="0" err="1">
                <a:latin typeface="D-DIN"/>
              </a:rPr>
              <a:t>ική</a:t>
            </a:r>
            <a:r>
              <a:rPr lang="en-US" dirty="0">
                <a:latin typeface="D-DIN"/>
              </a:rPr>
              <a:t> και επα</a:t>
            </a:r>
            <a:r>
              <a:rPr lang="en-US" dirty="0" err="1">
                <a:latin typeface="D-DIN"/>
              </a:rPr>
              <a:t>γγελμ</a:t>
            </a:r>
            <a:r>
              <a:rPr lang="en-US" dirty="0">
                <a:latin typeface="D-DIN"/>
              </a:rPr>
              <a:t>α</a:t>
            </a:r>
            <a:r>
              <a:rPr lang="en-US" dirty="0" err="1">
                <a:latin typeface="D-DIN"/>
              </a:rPr>
              <a:t>τική</a:t>
            </a:r>
            <a:r>
              <a:rPr lang="en-US" dirty="0">
                <a:latin typeface="D-DIN"/>
              </a:rPr>
              <a:t> α</a:t>
            </a:r>
            <a:r>
              <a:rPr lang="en-US" dirty="0" err="1">
                <a:latin typeface="D-DIN"/>
              </a:rPr>
              <a:t>νά</a:t>
            </a:r>
            <a:r>
              <a:rPr lang="en-US" dirty="0">
                <a:latin typeface="D-DIN"/>
              </a:rPr>
              <a:t>π</a:t>
            </a:r>
            <a:r>
              <a:rPr lang="en-US" dirty="0" err="1">
                <a:latin typeface="D-DIN"/>
              </a:rPr>
              <a:t>τυξη</a:t>
            </a:r>
            <a:r>
              <a:rPr lang="en-US" dirty="0">
                <a:latin typeface="D-DIN"/>
              </a:rPr>
              <a:t>. </a:t>
            </a:r>
            <a:endParaRPr lang="en-GB" dirty="0"/>
          </a:p>
          <a:p>
            <a:r>
              <a:rPr lang="en-US" dirty="0">
                <a:latin typeface="D-DIN"/>
              </a:rPr>
              <a:t> </a:t>
            </a:r>
            <a:endParaRPr lang="en-GB" dirty="0">
              <a:latin typeface="D-DIN"/>
            </a:endParaRPr>
          </a:p>
          <a:p>
            <a:r>
              <a:rPr lang="en-US" dirty="0">
                <a:latin typeface="D-DIN"/>
              </a:rPr>
              <a:t> </a:t>
            </a:r>
          </a:p>
          <a:p>
            <a:r>
              <a:rPr lang="en-US" dirty="0">
                <a:latin typeface="D-DIN"/>
              </a:rPr>
              <a:t> </a:t>
            </a:r>
            <a:endParaRPr lang="en-GB" dirty="0">
              <a:latin typeface="D-DIN"/>
            </a:endParaRPr>
          </a:p>
          <a:p>
            <a:r>
              <a:rPr lang="en-US" dirty="0">
                <a:latin typeface="D-DIN"/>
              </a:rPr>
              <a:t>Όπ</a:t>
            </a:r>
            <a:r>
              <a:rPr lang="en-US" dirty="0" err="1">
                <a:latin typeface="D-DIN"/>
              </a:rPr>
              <a:t>ως</a:t>
            </a:r>
            <a:r>
              <a:rPr lang="en-US" dirty="0">
                <a:latin typeface="D-DIN"/>
              </a:rPr>
              <a:t> καταλαβα</a:t>
            </a:r>
            <a:r>
              <a:rPr lang="en-US" dirty="0" err="1">
                <a:latin typeface="D-DIN"/>
              </a:rPr>
              <a:t>ίνετε</a:t>
            </a:r>
            <a:r>
              <a:rPr lang="en-US" dirty="0">
                <a:latin typeface="D-DIN"/>
              </a:rPr>
              <a:t>, η πρα</a:t>
            </a:r>
            <a:r>
              <a:rPr lang="en-US" dirty="0" err="1">
                <a:latin typeface="D-DIN"/>
              </a:rPr>
              <a:t>κτική</a:t>
            </a:r>
            <a:r>
              <a:rPr lang="en-US" dirty="0">
                <a:latin typeface="D-DIN"/>
              </a:rPr>
              <a:t> α</a:t>
            </a:r>
            <a:r>
              <a:rPr lang="en-US" dirty="0" err="1">
                <a:latin typeface="D-DIN"/>
              </a:rPr>
              <a:t>υτή</a:t>
            </a:r>
            <a:r>
              <a:rPr lang="en-US" dirty="0">
                <a:latin typeface="D-DIN"/>
              </a:rPr>
              <a:t> α</a:t>
            </a:r>
            <a:r>
              <a:rPr lang="en-US" dirty="0" err="1">
                <a:latin typeface="D-DIN"/>
              </a:rPr>
              <a:t>ντιμετω</a:t>
            </a:r>
            <a:r>
              <a:rPr lang="en-US" dirty="0">
                <a:latin typeface="D-DIN"/>
              </a:rPr>
              <a:t>π</a:t>
            </a:r>
            <a:r>
              <a:rPr lang="en-US" dirty="0" err="1">
                <a:latin typeface="D-DIN"/>
              </a:rPr>
              <a:t>ίζει</a:t>
            </a:r>
            <a:r>
              <a:rPr lang="en-US" dirty="0">
                <a:latin typeface="D-DIN"/>
              </a:rPr>
              <a:t> </a:t>
            </a:r>
            <a:r>
              <a:rPr lang="en-US" dirty="0" err="1">
                <a:latin typeface="D-DIN"/>
              </a:rPr>
              <a:t>διάφορ</a:t>
            </a:r>
            <a:r>
              <a:rPr lang="en-US" dirty="0">
                <a:latin typeface="D-DIN"/>
              </a:rPr>
              <a:t>α Ψ, όπ</a:t>
            </a:r>
            <a:r>
              <a:rPr lang="en-US" dirty="0" err="1">
                <a:latin typeface="D-DIN"/>
              </a:rPr>
              <a:t>ως</a:t>
            </a:r>
            <a:r>
              <a:rPr lang="en-US" dirty="0">
                <a:latin typeface="D-DIN"/>
              </a:rPr>
              <a:t> η π</a:t>
            </a:r>
            <a:r>
              <a:rPr lang="en-US" dirty="0" err="1">
                <a:latin typeface="D-DIN"/>
              </a:rPr>
              <a:t>ρόληψη</a:t>
            </a:r>
            <a:r>
              <a:rPr lang="en-US" dirty="0">
                <a:latin typeface="D-DIN"/>
              </a:rPr>
              <a:t>, η π</a:t>
            </a:r>
            <a:r>
              <a:rPr lang="en-US" dirty="0" err="1">
                <a:latin typeface="D-DIN"/>
              </a:rPr>
              <a:t>ροστ</a:t>
            </a:r>
            <a:r>
              <a:rPr lang="en-US" dirty="0">
                <a:latin typeface="D-DIN"/>
              </a:rPr>
              <a:t>α</a:t>
            </a:r>
            <a:r>
              <a:rPr lang="en-US" dirty="0" err="1">
                <a:latin typeface="D-DIN"/>
              </a:rPr>
              <a:t>σί</a:t>
            </a:r>
            <a:r>
              <a:rPr lang="en-US" dirty="0">
                <a:latin typeface="D-DIN"/>
              </a:rPr>
              <a:t>α και η πα</a:t>
            </a:r>
            <a:r>
              <a:rPr lang="en-US" dirty="0" err="1">
                <a:latin typeface="D-DIN"/>
              </a:rPr>
              <a:t>ροχή</a:t>
            </a:r>
            <a:r>
              <a:rPr lang="en-US" dirty="0">
                <a:latin typeface="D-DIN"/>
              </a:rPr>
              <a:t> υπ</a:t>
            </a:r>
            <a:r>
              <a:rPr lang="en-US" dirty="0" err="1">
                <a:latin typeface="D-DIN"/>
              </a:rPr>
              <a:t>ηρεσιών</a:t>
            </a:r>
            <a:r>
              <a:rPr lang="en-US" dirty="0">
                <a:latin typeface="D-DIN"/>
              </a:rPr>
              <a:t>, τα οπ</a:t>
            </a:r>
            <a:r>
              <a:rPr lang="en-US" dirty="0" err="1">
                <a:latin typeface="D-DIN"/>
              </a:rPr>
              <a:t>οί</a:t>
            </a:r>
            <a:r>
              <a:rPr lang="en-US" dirty="0">
                <a:latin typeface="D-DIN"/>
              </a:rPr>
              <a:t>α θα </a:t>
            </a:r>
            <a:r>
              <a:rPr lang="en-US" dirty="0" err="1">
                <a:latin typeface="D-DIN"/>
              </a:rPr>
              <a:t>συζητήσουμε</a:t>
            </a:r>
            <a:r>
              <a:rPr lang="en-US" dirty="0">
                <a:latin typeface="D-DIN"/>
              </a:rPr>
              <a:t> </a:t>
            </a:r>
            <a:r>
              <a:rPr lang="en-US" dirty="0" err="1">
                <a:latin typeface="D-DIN"/>
              </a:rPr>
              <a:t>στη</a:t>
            </a:r>
            <a:r>
              <a:rPr lang="en-US" dirty="0">
                <a:latin typeface="D-DIN"/>
              </a:rPr>
              <a:t> </a:t>
            </a:r>
            <a:r>
              <a:rPr lang="en-US" dirty="0" err="1">
                <a:latin typeface="D-DIN"/>
              </a:rPr>
              <a:t>συνέχει</a:t>
            </a:r>
            <a:r>
              <a:rPr lang="en-US" dirty="0">
                <a:latin typeface="D-DIN"/>
              </a:rPr>
              <a:t>α.</a:t>
            </a:r>
          </a:p>
          <a:p>
            <a:endParaRPr lang="en-US" dirty="0">
              <a:latin typeface="D-DIN"/>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33</a:t>
            </a:fld>
            <a:endParaRPr lang="en-US"/>
          </a:p>
        </p:txBody>
      </p:sp>
    </p:spTree>
    <p:extLst>
      <p:ext uri="{BB962C8B-B14F-4D97-AF65-F5344CB8AC3E}">
        <p14:creationId xmlns:p14="http://schemas.microsoft.com/office/powerpoint/2010/main" val="1166007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latin typeface="D-DIN"/>
              </a:rPr>
              <a:t>Μι</a:t>
            </a:r>
            <a:r>
              <a:rPr lang="en-US" dirty="0">
                <a:latin typeface="D-DIN"/>
              </a:rPr>
              <a:t>α π</a:t>
            </a:r>
            <a:r>
              <a:rPr lang="en-US" err="1">
                <a:latin typeface="D-DIN"/>
              </a:rPr>
              <a:t>ολύ</a:t>
            </a:r>
            <a:r>
              <a:rPr lang="en-US" dirty="0">
                <a:latin typeface="D-DIN"/>
              </a:rPr>
              <a:t> </a:t>
            </a:r>
            <a:r>
              <a:rPr lang="en-US" err="1">
                <a:latin typeface="D-DIN"/>
              </a:rPr>
              <a:t>σύντομη</a:t>
            </a:r>
            <a:r>
              <a:rPr lang="en-US" dirty="0">
                <a:latin typeface="D-DIN"/>
              </a:rPr>
              <a:t> υπ</a:t>
            </a:r>
            <a:r>
              <a:rPr lang="en-US" err="1">
                <a:latin typeface="D-DIN"/>
              </a:rPr>
              <a:t>ενθύμιση</a:t>
            </a:r>
            <a:r>
              <a:rPr lang="en-US" dirty="0">
                <a:latin typeface="D-DIN"/>
              </a:rPr>
              <a:t> </a:t>
            </a:r>
            <a:r>
              <a:rPr lang="en-US" err="1">
                <a:latin typeface="D-DIN"/>
              </a:rPr>
              <a:t>των</a:t>
            </a:r>
            <a:r>
              <a:rPr lang="en-US" dirty="0">
                <a:latin typeface="D-DIN"/>
              </a:rPr>
              <a:t> </a:t>
            </a:r>
            <a:r>
              <a:rPr lang="en-US" err="1">
                <a:latin typeface="D-DIN"/>
              </a:rPr>
              <a:t>στόχων</a:t>
            </a:r>
            <a:r>
              <a:rPr lang="en-US" dirty="0">
                <a:latin typeface="D-DIN"/>
              </a:rPr>
              <a:t> </a:t>
            </a:r>
            <a:r>
              <a:rPr lang="en-US" err="1">
                <a:latin typeface="D-DIN"/>
              </a:rPr>
              <a:t>του</a:t>
            </a:r>
            <a:r>
              <a:rPr lang="en-US" dirty="0">
                <a:latin typeface="D-DIN"/>
              </a:rPr>
              <a:t> </a:t>
            </a:r>
            <a:r>
              <a:rPr lang="en-US" err="1">
                <a:latin typeface="D-DIN"/>
              </a:rPr>
              <a:t>σεμιν</a:t>
            </a:r>
            <a:r>
              <a:rPr lang="en-US" dirty="0">
                <a:latin typeface="D-DIN"/>
              </a:rPr>
              <a:t>α</a:t>
            </a:r>
            <a:r>
              <a:rPr lang="en-US" err="1">
                <a:latin typeface="D-DIN"/>
              </a:rPr>
              <a:t>ρίου</a:t>
            </a:r>
            <a:r>
              <a:rPr lang="en-US" dirty="0">
                <a:latin typeface="D-DIN"/>
              </a:rPr>
              <a:t> [….]:</a:t>
            </a:r>
          </a:p>
          <a:p>
            <a:endParaRPr lang="en-US"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809716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latin typeface="D-DIN"/>
              </a:rPr>
              <a:t>Προχωρώντ</a:t>
            </a:r>
            <a:r>
              <a:rPr lang="en-US">
                <a:latin typeface="D-DIN"/>
              </a:rPr>
              <a:t>ας, </a:t>
            </a:r>
            <a:r>
              <a:rPr lang="en-US" err="1">
                <a:latin typeface="D-DIN"/>
              </a:rPr>
              <a:t>το</a:t>
            </a:r>
            <a:r>
              <a:rPr lang="en-US">
                <a:latin typeface="D-DIN"/>
              </a:rPr>
              <a:t> Πα</a:t>
            </a:r>
            <a:r>
              <a:rPr lang="en-US" err="1">
                <a:latin typeface="D-DIN"/>
              </a:rPr>
              <a:t>νε</a:t>
            </a:r>
            <a:r>
              <a:rPr lang="en-US">
                <a:latin typeface="D-DIN"/>
              </a:rPr>
              <a:t>π</a:t>
            </a:r>
            <a:r>
              <a:rPr lang="en-US" err="1">
                <a:latin typeface="D-DIN"/>
              </a:rPr>
              <a:t>ιστήμιο</a:t>
            </a:r>
            <a:r>
              <a:rPr lang="en-US">
                <a:latin typeface="D-DIN"/>
              </a:rPr>
              <a:t> της Γενεύης σχεδίασε έναν οδηγό για τη σεξουαλική παρενόχληση, ο οποίος παρέχει υλικό για εκστρατείες ευαισθητοποίησης, περιγραφή των μορφών ΒΚΠ, επιβίωση και πληροφορίες σχετικά με τις υπηρεσίες υποστήριξης που προσφέρει το πανεπιστήμιο. </a:t>
            </a:r>
            <a:endParaRPr lang="en-US"/>
          </a:p>
          <a:p>
            <a:r>
              <a:rPr lang="en-US" dirty="0">
                <a:latin typeface="D-DIN"/>
              </a:rPr>
              <a:t> </a:t>
            </a:r>
          </a:p>
          <a:p>
            <a:r>
              <a:rPr lang="en-US" dirty="0">
                <a:latin typeface="D-DIN"/>
              </a:rPr>
              <a:t>Ο </a:t>
            </a:r>
            <a:r>
              <a:rPr lang="en-US" dirty="0" err="1">
                <a:latin typeface="D-DIN"/>
              </a:rPr>
              <a:t>οδηγός</a:t>
            </a:r>
            <a:r>
              <a:rPr lang="en-US" dirty="0">
                <a:latin typeface="D-DIN"/>
              </a:rPr>
              <a:t> Don't Turn a Blind Eye (</a:t>
            </a:r>
            <a:r>
              <a:rPr lang="en-US" dirty="0" err="1">
                <a:latin typeface="D-DIN"/>
              </a:rPr>
              <a:t>Μην</a:t>
            </a:r>
            <a:r>
              <a:rPr lang="en-US" dirty="0">
                <a:latin typeface="D-DIN"/>
              </a:rPr>
              <a:t> </a:t>
            </a:r>
            <a:r>
              <a:rPr lang="en-US" dirty="0" err="1">
                <a:latin typeface="D-DIN"/>
              </a:rPr>
              <a:t>κλείνεις</a:t>
            </a:r>
            <a:r>
              <a:rPr lang="en-US" dirty="0">
                <a:latin typeface="D-DIN"/>
              </a:rPr>
              <a:t> τα </a:t>
            </a:r>
            <a:r>
              <a:rPr lang="en-US" dirty="0" err="1">
                <a:latin typeface="D-DIN"/>
              </a:rPr>
              <a:t>μάτι</a:t>
            </a:r>
            <a:r>
              <a:rPr lang="en-US" dirty="0">
                <a:latin typeface="D-DIN"/>
              </a:rPr>
              <a:t>α) </a:t>
            </a:r>
            <a:r>
              <a:rPr lang="en-US" dirty="0" err="1">
                <a:latin typeface="D-DIN"/>
              </a:rPr>
              <a:t>δημιουργήθηκε</a:t>
            </a:r>
            <a:r>
              <a:rPr lang="en-US" dirty="0">
                <a:latin typeface="D-DIN"/>
              </a:rPr>
              <a:t> </a:t>
            </a:r>
            <a:r>
              <a:rPr lang="en-US" dirty="0" err="1">
                <a:latin typeface="D-DIN"/>
              </a:rPr>
              <a:t>στο</a:t>
            </a:r>
            <a:r>
              <a:rPr lang="en-US" dirty="0">
                <a:latin typeface="D-DIN"/>
              </a:rPr>
              <a:t> πλα</a:t>
            </a:r>
            <a:r>
              <a:rPr lang="en-US" dirty="0" err="1">
                <a:latin typeface="D-DIN"/>
              </a:rPr>
              <a:t>ίσιο</a:t>
            </a:r>
            <a:r>
              <a:rPr lang="en-US" dirty="0">
                <a:latin typeface="D-DIN"/>
              </a:rPr>
              <a:t> </a:t>
            </a:r>
            <a:r>
              <a:rPr lang="en-US" dirty="0" err="1">
                <a:latin typeface="D-DIN"/>
              </a:rPr>
              <a:t>των</a:t>
            </a:r>
            <a:r>
              <a:rPr lang="en-US" dirty="0">
                <a:latin typeface="D-DIN"/>
              </a:rPr>
              <a:t> </a:t>
            </a:r>
            <a:r>
              <a:rPr lang="en-US" dirty="0" err="1">
                <a:latin typeface="D-DIN"/>
              </a:rPr>
              <a:t>δράσεων</a:t>
            </a:r>
            <a:r>
              <a:rPr lang="en-US" dirty="0">
                <a:latin typeface="D-DIN"/>
              </a:rPr>
              <a:t> </a:t>
            </a:r>
            <a:r>
              <a:rPr lang="en-US" dirty="0" err="1">
                <a:latin typeface="D-DIN"/>
              </a:rPr>
              <a:t>του</a:t>
            </a:r>
            <a:r>
              <a:rPr lang="en-US" dirty="0">
                <a:latin typeface="D-DIN"/>
              </a:rPr>
              <a:t> Πα</a:t>
            </a:r>
            <a:r>
              <a:rPr lang="en-US" dirty="0" err="1">
                <a:latin typeface="D-DIN"/>
              </a:rPr>
              <a:t>νε</a:t>
            </a:r>
            <a:r>
              <a:rPr lang="en-US" dirty="0">
                <a:latin typeface="D-DIN"/>
              </a:rPr>
              <a:t>π</a:t>
            </a:r>
            <a:r>
              <a:rPr lang="en-US" dirty="0" err="1">
                <a:latin typeface="D-DIN"/>
              </a:rPr>
              <a:t>ιστημίου</a:t>
            </a:r>
            <a:r>
              <a:rPr lang="en-US" dirty="0">
                <a:latin typeface="D-DIN"/>
              </a:rPr>
              <a:t> </a:t>
            </a:r>
            <a:r>
              <a:rPr lang="en-US" dirty="0" err="1">
                <a:latin typeface="D-DIN"/>
              </a:rPr>
              <a:t>της</a:t>
            </a:r>
            <a:r>
              <a:rPr lang="en-US" dirty="0">
                <a:latin typeface="D-DIN"/>
              </a:rPr>
              <a:t> </a:t>
            </a:r>
            <a:r>
              <a:rPr lang="en-US" dirty="0" err="1">
                <a:latin typeface="D-DIN"/>
              </a:rPr>
              <a:t>Γενεύης</a:t>
            </a:r>
            <a:r>
              <a:rPr lang="en-US" dirty="0">
                <a:latin typeface="D-DIN"/>
              </a:rPr>
              <a:t> κα</a:t>
            </a:r>
            <a:r>
              <a:rPr lang="en-US" dirty="0" err="1">
                <a:latin typeface="D-DIN"/>
              </a:rPr>
              <a:t>τά</a:t>
            </a:r>
            <a:r>
              <a:rPr lang="en-US" dirty="0">
                <a:latin typeface="D-DIN"/>
              </a:rPr>
              <a:t> </a:t>
            </a:r>
            <a:r>
              <a:rPr lang="en-US" dirty="0" err="1">
                <a:latin typeface="D-DIN"/>
              </a:rPr>
              <a:t>της</a:t>
            </a:r>
            <a:r>
              <a:rPr lang="en-US" dirty="0">
                <a:latin typeface="D-DIN"/>
              </a:rPr>
              <a:t> πα</a:t>
            </a:r>
            <a:r>
              <a:rPr lang="en-US" dirty="0" err="1">
                <a:latin typeface="D-DIN"/>
              </a:rPr>
              <a:t>ρενόχλησης</a:t>
            </a:r>
            <a:r>
              <a:rPr lang="en-US" dirty="0">
                <a:latin typeface="D-DIN"/>
              </a:rPr>
              <a:t>. Ο </a:t>
            </a:r>
            <a:r>
              <a:rPr lang="en-US" dirty="0" err="1">
                <a:latin typeface="D-DIN"/>
              </a:rPr>
              <a:t>οδηγός</a:t>
            </a:r>
            <a:r>
              <a:rPr lang="en-US" dirty="0">
                <a:latin typeface="D-DIN"/>
              </a:rPr>
              <a:t> </a:t>
            </a:r>
            <a:r>
              <a:rPr lang="en-US" dirty="0" err="1">
                <a:latin typeface="D-DIN"/>
              </a:rPr>
              <a:t>είν</a:t>
            </a:r>
            <a:r>
              <a:rPr lang="en-US" dirty="0">
                <a:latin typeface="D-DIN"/>
              </a:rPr>
              <a:t>αι κα</a:t>
            </a:r>
            <a:r>
              <a:rPr lang="en-US" dirty="0" err="1">
                <a:latin typeface="D-DIN"/>
              </a:rPr>
              <a:t>λογρ</a:t>
            </a:r>
            <a:r>
              <a:rPr lang="en-US" dirty="0">
                <a:latin typeface="D-DIN"/>
              </a:rPr>
              <a:t>α</a:t>
            </a:r>
            <a:r>
              <a:rPr lang="en-US" dirty="0" err="1">
                <a:latin typeface="D-DIN"/>
              </a:rPr>
              <a:t>μμένος</a:t>
            </a:r>
            <a:r>
              <a:rPr lang="en-US" dirty="0">
                <a:latin typeface="D-DIN"/>
              </a:rPr>
              <a:t> και απ</a:t>
            </a:r>
            <a:r>
              <a:rPr lang="en-US" dirty="0" err="1">
                <a:latin typeface="D-DIN"/>
              </a:rPr>
              <a:t>ευθύνετ</a:t>
            </a:r>
            <a:r>
              <a:rPr lang="en-US" dirty="0">
                <a:latin typeface="D-DIN"/>
              </a:rPr>
              <a:t>αι </a:t>
            </a:r>
            <a:r>
              <a:rPr lang="en-US" dirty="0" err="1">
                <a:latin typeface="D-DIN"/>
              </a:rPr>
              <a:t>τόσο</a:t>
            </a:r>
            <a:r>
              <a:rPr lang="en-US" dirty="0">
                <a:latin typeface="D-DIN"/>
              </a:rPr>
              <a:t> </a:t>
            </a:r>
            <a:r>
              <a:rPr lang="en-US" dirty="0" err="1">
                <a:latin typeface="D-DIN"/>
              </a:rPr>
              <a:t>στους</a:t>
            </a:r>
            <a:r>
              <a:rPr lang="en-US" dirty="0">
                <a:latin typeface="D-DIN"/>
              </a:rPr>
              <a:t> </a:t>
            </a:r>
            <a:r>
              <a:rPr lang="en-US" dirty="0" err="1">
                <a:latin typeface="D-DIN"/>
              </a:rPr>
              <a:t>φοιτητές</a:t>
            </a:r>
            <a:r>
              <a:rPr lang="en-US" dirty="0">
                <a:latin typeface="D-DIN"/>
              </a:rPr>
              <a:t> </a:t>
            </a:r>
            <a:r>
              <a:rPr lang="en-US" dirty="0" err="1">
                <a:latin typeface="D-DIN"/>
              </a:rPr>
              <a:t>όσο</a:t>
            </a:r>
            <a:r>
              <a:rPr lang="en-US" dirty="0">
                <a:latin typeface="D-DIN"/>
              </a:rPr>
              <a:t> και </a:t>
            </a:r>
            <a:r>
              <a:rPr lang="en-US" dirty="0" err="1">
                <a:latin typeface="D-DIN"/>
              </a:rPr>
              <a:t>στο</a:t>
            </a:r>
            <a:r>
              <a:rPr lang="en-US" dirty="0">
                <a:latin typeface="D-DIN"/>
              </a:rPr>
              <a:t> π</a:t>
            </a:r>
            <a:r>
              <a:rPr lang="en-US" dirty="0" err="1">
                <a:latin typeface="D-DIN"/>
              </a:rPr>
              <a:t>ροσω</a:t>
            </a:r>
            <a:r>
              <a:rPr lang="en-US" dirty="0">
                <a:latin typeface="D-DIN"/>
              </a:rPr>
              <a:t>π</a:t>
            </a:r>
            <a:r>
              <a:rPr lang="en-US" dirty="0" err="1">
                <a:latin typeface="D-DIN"/>
              </a:rPr>
              <a:t>ικό</a:t>
            </a:r>
            <a:r>
              <a:rPr lang="en-US" dirty="0">
                <a:latin typeface="D-DIN"/>
              </a:rPr>
              <a:t>. </a:t>
            </a:r>
            <a:r>
              <a:rPr lang="en-US" dirty="0" err="1">
                <a:latin typeface="D-DIN"/>
              </a:rPr>
              <a:t>Περιλ</a:t>
            </a:r>
            <a:r>
              <a:rPr lang="en-US" dirty="0">
                <a:latin typeface="D-DIN"/>
              </a:rPr>
              <a:t>αμβ</a:t>
            </a:r>
            <a:r>
              <a:rPr lang="en-US" dirty="0" err="1">
                <a:latin typeface="D-DIN"/>
              </a:rPr>
              <a:t>άνει</a:t>
            </a:r>
            <a:r>
              <a:rPr lang="en-US" dirty="0">
                <a:latin typeface="D-DIN"/>
              </a:rPr>
              <a:t> </a:t>
            </a:r>
            <a:r>
              <a:rPr lang="en-US" dirty="0" err="1">
                <a:latin typeface="D-DIN"/>
              </a:rPr>
              <a:t>ορισμούς</a:t>
            </a:r>
            <a:r>
              <a:rPr lang="en-US" dirty="0">
                <a:latin typeface="D-DIN"/>
              </a:rPr>
              <a:t> </a:t>
            </a:r>
            <a:r>
              <a:rPr lang="en-US" dirty="0" err="1">
                <a:latin typeface="D-DIN"/>
              </a:rPr>
              <a:t>των</a:t>
            </a:r>
            <a:r>
              <a:rPr lang="en-US" dirty="0">
                <a:latin typeface="D-DIN"/>
              </a:rPr>
              <a:t> </a:t>
            </a:r>
            <a:r>
              <a:rPr lang="en-US" dirty="0" err="1">
                <a:latin typeface="D-DIN"/>
              </a:rPr>
              <a:t>δι</a:t>
            </a:r>
            <a:r>
              <a:rPr lang="en-US" dirty="0">
                <a:latin typeface="D-DIN"/>
              </a:rPr>
              <a:t>α</a:t>
            </a:r>
            <a:r>
              <a:rPr lang="en-US" dirty="0" err="1">
                <a:latin typeface="D-DIN"/>
              </a:rPr>
              <a:t>φόρων</a:t>
            </a:r>
            <a:r>
              <a:rPr lang="en-US" dirty="0">
                <a:latin typeface="D-DIN"/>
              </a:rPr>
              <a:t> </a:t>
            </a:r>
            <a:r>
              <a:rPr lang="en-US" dirty="0" err="1">
                <a:latin typeface="D-DIN"/>
              </a:rPr>
              <a:t>μορφών</a:t>
            </a:r>
            <a:r>
              <a:rPr lang="en-US" dirty="0">
                <a:latin typeface="D-DIN"/>
              </a:rPr>
              <a:t> βίας </a:t>
            </a:r>
            <a:r>
              <a:rPr lang="en-US" dirty="0" err="1">
                <a:latin typeface="D-DIN"/>
              </a:rPr>
              <a:t>λόγω</a:t>
            </a:r>
            <a:r>
              <a:rPr lang="en-US" dirty="0">
                <a:latin typeface="D-DIN"/>
              </a:rPr>
              <a:t> </a:t>
            </a:r>
            <a:r>
              <a:rPr lang="en-US" dirty="0" err="1">
                <a:latin typeface="D-DIN"/>
              </a:rPr>
              <a:t>φύλου</a:t>
            </a:r>
            <a:r>
              <a:rPr lang="en-US" dirty="0">
                <a:latin typeface="D-DIN"/>
              </a:rPr>
              <a:t> και παρα</a:t>
            </a:r>
            <a:r>
              <a:rPr lang="en-US" dirty="0" err="1">
                <a:latin typeface="D-DIN"/>
              </a:rPr>
              <a:t>δείγμ</a:t>
            </a:r>
            <a:r>
              <a:rPr lang="en-US" dirty="0">
                <a:latin typeface="D-DIN"/>
              </a:rPr>
              <a:t>ατα </a:t>
            </a:r>
            <a:r>
              <a:rPr lang="en-US" dirty="0" err="1">
                <a:latin typeface="D-DIN"/>
              </a:rPr>
              <a:t>ενεργειών</a:t>
            </a:r>
            <a:r>
              <a:rPr lang="en-US" dirty="0">
                <a:latin typeface="D-DIN"/>
              </a:rPr>
              <a:t> και </a:t>
            </a:r>
            <a:r>
              <a:rPr lang="en-US" dirty="0" err="1">
                <a:latin typeface="D-DIN"/>
              </a:rPr>
              <a:t>των</a:t>
            </a:r>
            <a:r>
              <a:rPr lang="en-US" dirty="0">
                <a:latin typeface="D-DIN"/>
              </a:rPr>
              <a:t> </a:t>
            </a:r>
            <a:r>
              <a:rPr lang="en-US" dirty="0" err="1">
                <a:latin typeface="D-DIN"/>
              </a:rPr>
              <a:t>συνε</a:t>
            </a:r>
            <a:r>
              <a:rPr lang="en-US" dirty="0">
                <a:latin typeface="D-DIN"/>
              </a:rPr>
              <a:t>π</a:t>
            </a:r>
            <a:r>
              <a:rPr lang="en-US" dirty="0" err="1">
                <a:latin typeface="D-DIN"/>
              </a:rPr>
              <a:t>ειών</a:t>
            </a:r>
            <a:r>
              <a:rPr lang="en-US" dirty="0">
                <a:latin typeface="D-DIN"/>
              </a:rPr>
              <a:t> </a:t>
            </a:r>
            <a:r>
              <a:rPr lang="en-US" dirty="0" err="1">
                <a:latin typeface="D-DIN"/>
              </a:rPr>
              <a:t>τους</a:t>
            </a:r>
            <a:r>
              <a:rPr lang="en-US" dirty="0">
                <a:latin typeface="D-DIN"/>
              </a:rPr>
              <a:t>. </a:t>
            </a:r>
            <a:r>
              <a:rPr lang="en-US" dirty="0" err="1">
                <a:latin typeface="D-DIN"/>
              </a:rPr>
              <a:t>Αν</a:t>
            </a:r>
            <a:r>
              <a:rPr lang="en-US" dirty="0">
                <a:latin typeface="D-DIN"/>
              </a:rPr>
              <a:t>α</a:t>
            </a:r>
            <a:r>
              <a:rPr lang="en-US" dirty="0" err="1">
                <a:latin typeface="D-DIN"/>
              </a:rPr>
              <a:t>φέρετ</a:t>
            </a:r>
            <a:r>
              <a:rPr lang="en-US" dirty="0">
                <a:latin typeface="D-DIN"/>
              </a:rPr>
              <a:t>αι </a:t>
            </a:r>
            <a:r>
              <a:rPr lang="en-US" dirty="0" err="1">
                <a:latin typeface="D-DIN"/>
              </a:rPr>
              <a:t>στο</a:t>
            </a:r>
            <a:r>
              <a:rPr lang="en-US" dirty="0">
                <a:latin typeface="D-DIN"/>
              </a:rPr>
              <a:t> </a:t>
            </a:r>
            <a:r>
              <a:rPr lang="en-US" dirty="0" err="1">
                <a:latin typeface="D-DIN"/>
              </a:rPr>
              <a:t>εθνικό</a:t>
            </a:r>
            <a:r>
              <a:rPr lang="en-US" dirty="0">
                <a:latin typeface="D-DIN"/>
              </a:rPr>
              <a:t> και </a:t>
            </a:r>
            <a:r>
              <a:rPr lang="en-US" dirty="0" err="1">
                <a:latin typeface="D-DIN"/>
              </a:rPr>
              <a:t>θεσμικό</a:t>
            </a:r>
            <a:r>
              <a:rPr lang="en-US" dirty="0">
                <a:latin typeface="D-DIN"/>
              </a:rPr>
              <a:t> </a:t>
            </a:r>
            <a:r>
              <a:rPr lang="en-US" dirty="0" err="1">
                <a:latin typeface="D-DIN"/>
              </a:rPr>
              <a:t>νομικό</a:t>
            </a:r>
            <a:r>
              <a:rPr lang="en-US" dirty="0">
                <a:latin typeface="D-DIN"/>
              </a:rPr>
              <a:t> πλα</a:t>
            </a:r>
            <a:r>
              <a:rPr lang="en-US" dirty="0" err="1">
                <a:latin typeface="D-DIN"/>
              </a:rPr>
              <a:t>ίσιο</a:t>
            </a:r>
            <a:r>
              <a:rPr lang="en-US" dirty="0">
                <a:latin typeface="D-DIN"/>
              </a:rPr>
              <a:t> και πα</a:t>
            </a:r>
            <a:r>
              <a:rPr lang="en-US" dirty="0" err="1">
                <a:latin typeface="D-DIN"/>
              </a:rPr>
              <a:t>ρέχει</a:t>
            </a:r>
            <a:r>
              <a:rPr lang="en-US" dirty="0">
                <a:latin typeface="D-DIN"/>
              </a:rPr>
              <a:t> κα</a:t>
            </a:r>
            <a:r>
              <a:rPr lang="en-US" dirty="0" err="1">
                <a:latin typeface="D-DIN"/>
              </a:rPr>
              <a:t>θοδήγηση</a:t>
            </a:r>
            <a:r>
              <a:rPr lang="en-US" dirty="0">
                <a:latin typeface="D-DIN"/>
              </a:rPr>
              <a:t>, </a:t>
            </a:r>
            <a:r>
              <a:rPr lang="en-US" dirty="0" err="1">
                <a:latin typeface="D-DIN"/>
              </a:rPr>
              <a:t>σημεί</a:t>
            </a:r>
            <a:r>
              <a:rPr lang="en-US" dirty="0">
                <a:latin typeface="D-DIN"/>
              </a:rPr>
              <a:t>α επα</a:t>
            </a:r>
            <a:r>
              <a:rPr lang="en-US" dirty="0" err="1">
                <a:latin typeface="D-DIN"/>
              </a:rPr>
              <a:t>φής</a:t>
            </a:r>
            <a:r>
              <a:rPr lang="en-US" dirty="0">
                <a:latin typeface="D-DIN"/>
              </a:rPr>
              <a:t> και </a:t>
            </a:r>
            <a:r>
              <a:rPr lang="en-US" dirty="0" err="1">
                <a:latin typeface="D-DIN"/>
              </a:rPr>
              <a:t>έν</a:t>
            </a:r>
            <a:r>
              <a:rPr lang="en-US" dirty="0">
                <a:latin typeface="D-DIN"/>
              </a:rPr>
              <a:t>α «</a:t>
            </a:r>
            <a:r>
              <a:rPr lang="en-US" dirty="0" err="1">
                <a:latin typeface="D-DIN"/>
              </a:rPr>
              <a:t>κιτ</a:t>
            </a:r>
            <a:r>
              <a:rPr lang="en-US" dirty="0">
                <a:latin typeface="D-DIN"/>
              </a:rPr>
              <a:t> επιβ</a:t>
            </a:r>
            <a:r>
              <a:rPr lang="en-US" dirty="0" err="1">
                <a:latin typeface="D-DIN"/>
              </a:rPr>
              <a:t>ίωσης</a:t>
            </a:r>
            <a:r>
              <a:rPr lang="en-US" dirty="0">
                <a:latin typeface="D-DIN"/>
              </a:rPr>
              <a:t>» </a:t>
            </a:r>
            <a:r>
              <a:rPr lang="en-US" dirty="0" err="1">
                <a:latin typeface="D-DIN"/>
              </a:rPr>
              <a:t>γι</a:t>
            </a:r>
            <a:r>
              <a:rPr lang="en-US" dirty="0">
                <a:latin typeface="D-DIN"/>
              </a:rPr>
              <a:t>α τα </a:t>
            </a:r>
            <a:r>
              <a:rPr lang="en-US" dirty="0" err="1">
                <a:latin typeface="D-DIN"/>
              </a:rPr>
              <a:t>θύμ</a:t>
            </a:r>
            <a:r>
              <a:rPr lang="en-US" dirty="0">
                <a:latin typeface="D-DIN"/>
              </a:rPr>
              <a:t>ατα/επ</a:t>
            </a:r>
            <a:r>
              <a:rPr lang="en-US" dirty="0" err="1">
                <a:latin typeface="D-DIN"/>
              </a:rPr>
              <a:t>ιζώντες</a:t>
            </a:r>
            <a:r>
              <a:rPr lang="en-US" dirty="0">
                <a:latin typeface="D-DIN"/>
              </a:rPr>
              <a:t>. </a:t>
            </a:r>
            <a:r>
              <a:rPr lang="en-US" dirty="0" err="1">
                <a:latin typeface="D-DIN"/>
              </a:rPr>
              <a:t>Προσφέροντ</a:t>
            </a:r>
            <a:r>
              <a:rPr lang="en-US" dirty="0">
                <a:latin typeface="D-DIN"/>
              </a:rPr>
              <a:t>αι επ</a:t>
            </a:r>
            <a:r>
              <a:rPr lang="en-US" dirty="0" err="1">
                <a:latin typeface="D-DIN"/>
              </a:rPr>
              <a:t>ίσης</a:t>
            </a:r>
            <a:r>
              <a:rPr lang="en-US" dirty="0">
                <a:latin typeface="D-DIN"/>
              </a:rPr>
              <a:t> </a:t>
            </a:r>
            <a:r>
              <a:rPr lang="en-US" dirty="0" err="1">
                <a:latin typeface="D-DIN"/>
              </a:rPr>
              <a:t>συμ</a:t>
            </a:r>
            <a:r>
              <a:rPr lang="en-US" dirty="0">
                <a:latin typeface="D-DIN"/>
              </a:rPr>
              <a:t>β</a:t>
            </a:r>
            <a:r>
              <a:rPr lang="en-US" dirty="0" err="1">
                <a:latin typeface="D-DIN"/>
              </a:rPr>
              <a:t>ουλές</a:t>
            </a:r>
            <a:r>
              <a:rPr lang="en-US" dirty="0">
                <a:latin typeface="D-DIN"/>
              </a:rPr>
              <a:t> και </a:t>
            </a:r>
            <a:r>
              <a:rPr lang="en-US" dirty="0" err="1">
                <a:latin typeface="D-DIN"/>
              </a:rPr>
              <a:t>συμ</a:t>
            </a:r>
            <a:r>
              <a:rPr lang="en-US" dirty="0">
                <a:latin typeface="D-DIN"/>
              </a:rPr>
              <a:t>β</a:t>
            </a:r>
            <a:r>
              <a:rPr lang="en-US" dirty="0" err="1">
                <a:latin typeface="D-DIN"/>
              </a:rPr>
              <a:t>ουλές</a:t>
            </a:r>
            <a:r>
              <a:rPr lang="en-US" dirty="0">
                <a:latin typeface="D-DIN"/>
              </a:rPr>
              <a:t> </a:t>
            </a:r>
            <a:r>
              <a:rPr lang="en-US" dirty="0" err="1">
                <a:latin typeface="D-DIN"/>
              </a:rPr>
              <a:t>γι</a:t>
            </a:r>
            <a:r>
              <a:rPr lang="en-US" dirty="0">
                <a:latin typeface="D-DIN"/>
              </a:rPr>
              <a:t>α </a:t>
            </a:r>
            <a:r>
              <a:rPr lang="en-US" dirty="0" err="1">
                <a:latin typeface="D-DIN"/>
              </a:rPr>
              <a:t>το</a:t>
            </a:r>
            <a:r>
              <a:rPr lang="en-US" dirty="0">
                <a:latin typeface="D-DIN"/>
              </a:rPr>
              <a:t> π</a:t>
            </a:r>
            <a:r>
              <a:rPr lang="en-US" dirty="0" err="1">
                <a:latin typeface="D-DIN"/>
              </a:rPr>
              <a:t>ροσω</a:t>
            </a:r>
            <a:r>
              <a:rPr lang="en-US" dirty="0">
                <a:latin typeface="D-DIN"/>
              </a:rPr>
              <a:t>π</a:t>
            </a:r>
            <a:r>
              <a:rPr lang="en-US" dirty="0" err="1">
                <a:latin typeface="D-DIN"/>
              </a:rPr>
              <a:t>ικό</a:t>
            </a:r>
            <a:r>
              <a:rPr lang="en-US" dirty="0">
                <a:latin typeface="D-DIN"/>
              </a:rPr>
              <a:t> </a:t>
            </a:r>
            <a:r>
              <a:rPr lang="en-US" dirty="0" err="1">
                <a:latin typeface="D-DIN"/>
              </a:rPr>
              <a:t>σε</a:t>
            </a:r>
            <a:r>
              <a:rPr lang="en-US" dirty="0">
                <a:latin typeface="D-DIN"/>
              </a:rPr>
              <a:t> α</a:t>
            </a:r>
            <a:r>
              <a:rPr lang="en-US" dirty="0" err="1">
                <a:latin typeface="D-DIN"/>
              </a:rPr>
              <a:t>νώτερες</a:t>
            </a:r>
            <a:r>
              <a:rPr lang="en-US" dirty="0">
                <a:latin typeface="D-DIN"/>
              </a:rPr>
              <a:t> </a:t>
            </a:r>
            <a:r>
              <a:rPr lang="en-US" dirty="0" err="1">
                <a:latin typeface="D-DIN"/>
              </a:rPr>
              <a:t>θέσεις</a:t>
            </a:r>
            <a:r>
              <a:rPr lang="en-US" dirty="0">
                <a:latin typeface="D-DIN"/>
              </a:rPr>
              <a:t> και </a:t>
            </a:r>
            <a:r>
              <a:rPr lang="en-US" dirty="0" err="1">
                <a:latin typeface="D-DIN"/>
              </a:rPr>
              <a:t>τους</a:t>
            </a:r>
            <a:r>
              <a:rPr lang="en-US" dirty="0">
                <a:latin typeface="D-DIN"/>
              </a:rPr>
              <a:t> </a:t>
            </a:r>
            <a:r>
              <a:rPr lang="en-US" dirty="0" err="1">
                <a:latin typeface="D-DIN"/>
              </a:rPr>
              <a:t>μάρτυρες</a:t>
            </a:r>
            <a:r>
              <a:rPr lang="en-US" dirty="0">
                <a:latin typeface="D-DIN"/>
              </a:rPr>
              <a:t> α</a:t>
            </a:r>
            <a:r>
              <a:rPr lang="en-US" dirty="0" err="1">
                <a:latin typeface="D-DIN"/>
              </a:rPr>
              <a:t>νάρμοστων</a:t>
            </a:r>
            <a:r>
              <a:rPr lang="en-US" dirty="0">
                <a:latin typeface="D-DIN"/>
              </a:rPr>
              <a:t> </a:t>
            </a:r>
            <a:r>
              <a:rPr lang="en-US" dirty="0" err="1">
                <a:latin typeface="D-DIN"/>
              </a:rPr>
              <a:t>συμ</a:t>
            </a:r>
            <a:r>
              <a:rPr lang="en-US" dirty="0">
                <a:latin typeface="D-DIN"/>
              </a:rPr>
              <a:t>π</a:t>
            </a:r>
            <a:r>
              <a:rPr lang="en-US" dirty="0" err="1">
                <a:latin typeface="D-DIN"/>
              </a:rPr>
              <a:t>εριφορών</a:t>
            </a:r>
            <a:r>
              <a:rPr lang="en-US" dirty="0">
                <a:latin typeface="D-DIN"/>
              </a:rPr>
              <a:t>. Επ</a:t>
            </a:r>
            <a:r>
              <a:rPr lang="en-US" dirty="0" err="1">
                <a:latin typeface="D-DIN"/>
              </a:rPr>
              <a:t>ίσης</a:t>
            </a:r>
            <a:r>
              <a:rPr lang="en-US" dirty="0">
                <a:latin typeface="D-DIN"/>
              </a:rPr>
              <a:t>, </a:t>
            </a:r>
            <a:r>
              <a:rPr lang="en-US" dirty="0" err="1">
                <a:latin typeface="D-DIN"/>
              </a:rPr>
              <a:t>σε</a:t>
            </a:r>
            <a:r>
              <a:rPr lang="en-US" dirty="0">
                <a:latin typeface="D-DIN"/>
              </a:rPr>
              <a:t> α</a:t>
            </a:r>
            <a:r>
              <a:rPr lang="en-US" dirty="0" err="1">
                <a:latin typeface="D-DIN"/>
              </a:rPr>
              <a:t>υτόν</a:t>
            </a:r>
            <a:r>
              <a:rPr lang="en-US" dirty="0">
                <a:latin typeface="D-DIN"/>
              </a:rPr>
              <a:t> </a:t>
            </a:r>
            <a:r>
              <a:rPr lang="en-US" dirty="0" err="1">
                <a:latin typeface="D-DIN"/>
              </a:rPr>
              <a:t>τον</a:t>
            </a:r>
            <a:r>
              <a:rPr lang="en-US" dirty="0">
                <a:latin typeface="D-DIN"/>
              </a:rPr>
              <a:t> </a:t>
            </a:r>
            <a:r>
              <a:rPr lang="en-US" dirty="0" err="1">
                <a:latin typeface="D-DIN"/>
              </a:rPr>
              <a:t>οδηγό</a:t>
            </a:r>
            <a:r>
              <a:rPr lang="en-US" dirty="0">
                <a:latin typeface="D-DIN"/>
              </a:rPr>
              <a:t> μπ</a:t>
            </a:r>
            <a:r>
              <a:rPr lang="en-US" dirty="0" err="1">
                <a:latin typeface="D-DIN"/>
              </a:rPr>
              <a:t>ορείτε</a:t>
            </a:r>
            <a:r>
              <a:rPr lang="en-US" dirty="0">
                <a:latin typeface="D-DIN"/>
              </a:rPr>
              <a:t> να β</a:t>
            </a:r>
            <a:r>
              <a:rPr lang="en-US" dirty="0" err="1">
                <a:latin typeface="D-DIN"/>
              </a:rPr>
              <a:t>ρείτε</a:t>
            </a:r>
            <a:r>
              <a:rPr lang="en-US" dirty="0">
                <a:latin typeface="D-DIN"/>
              </a:rPr>
              <a:t> κα</a:t>
            </a:r>
            <a:r>
              <a:rPr lang="en-US" dirty="0" err="1">
                <a:latin typeface="D-DIN"/>
              </a:rPr>
              <a:t>ρτ</a:t>
            </a:r>
            <a:r>
              <a:rPr lang="en-US" dirty="0">
                <a:latin typeface="D-DIN"/>
              </a:rPr>
              <a:t> π</a:t>
            </a:r>
            <a:r>
              <a:rPr lang="en-US" dirty="0" err="1">
                <a:latin typeface="D-DIN"/>
              </a:rPr>
              <a:t>οστάλ</a:t>
            </a:r>
            <a:r>
              <a:rPr lang="en-US" dirty="0">
                <a:latin typeface="D-DIN"/>
              </a:rPr>
              <a:t> </a:t>
            </a:r>
            <a:r>
              <a:rPr lang="en-US" dirty="0" err="1">
                <a:latin typeface="D-DIN"/>
              </a:rPr>
              <a:t>με</a:t>
            </a:r>
            <a:r>
              <a:rPr lang="en-US" dirty="0">
                <a:latin typeface="D-DIN"/>
              </a:rPr>
              <a:t> </a:t>
            </a:r>
            <a:r>
              <a:rPr lang="en-US" dirty="0" err="1">
                <a:latin typeface="D-DIN"/>
              </a:rPr>
              <a:t>συνθήμ</a:t>
            </a:r>
            <a:r>
              <a:rPr lang="en-US" dirty="0">
                <a:latin typeface="D-DIN"/>
              </a:rPr>
              <a:t>ατα π</a:t>
            </a:r>
            <a:r>
              <a:rPr lang="en-US" dirty="0" err="1">
                <a:latin typeface="D-DIN"/>
              </a:rPr>
              <a:t>ου</a:t>
            </a:r>
            <a:r>
              <a:rPr lang="en-US" dirty="0">
                <a:latin typeface="D-DIN"/>
              </a:rPr>
              <a:t> </a:t>
            </a:r>
            <a:r>
              <a:rPr lang="en-US" dirty="0" err="1">
                <a:latin typeface="D-DIN"/>
              </a:rPr>
              <a:t>στοχεύουν</a:t>
            </a:r>
            <a:r>
              <a:rPr lang="en-US" dirty="0">
                <a:latin typeface="D-DIN"/>
              </a:rPr>
              <a:t> </a:t>
            </a:r>
            <a:r>
              <a:rPr lang="en-US" dirty="0" err="1">
                <a:latin typeface="D-DIN"/>
              </a:rPr>
              <a:t>στην</a:t>
            </a:r>
            <a:r>
              <a:rPr lang="en-US" dirty="0">
                <a:latin typeface="D-DIN"/>
              </a:rPr>
              <a:t> </a:t>
            </a:r>
            <a:r>
              <a:rPr lang="en-US" dirty="0" err="1">
                <a:latin typeface="D-DIN"/>
              </a:rPr>
              <a:t>ευ</a:t>
            </a:r>
            <a:r>
              <a:rPr lang="en-US" dirty="0">
                <a:latin typeface="D-DIN"/>
              </a:rPr>
              <a:t>α</a:t>
            </a:r>
            <a:r>
              <a:rPr lang="en-US" dirty="0" err="1">
                <a:latin typeface="D-DIN"/>
              </a:rPr>
              <a:t>ισθητο</a:t>
            </a:r>
            <a:r>
              <a:rPr lang="en-US" dirty="0">
                <a:latin typeface="D-DIN"/>
              </a:rPr>
              <a:t>π</a:t>
            </a:r>
            <a:r>
              <a:rPr lang="en-US" dirty="0" err="1">
                <a:latin typeface="D-DIN"/>
              </a:rPr>
              <a:t>οίηση</a:t>
            </a:r>
            <a:r>
              <a:rPr lang="en-US" dirty="0">
                <a:latin typeface="D-DIN"/>
              </a:rPr>
              <a:t>.   </a:t>
            </a:r>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34</a:t>
            </a:fld>
            <a:endParaRPr lang="en-US"/>
          </a:p>
        </p:txBody>
      </p:sp>
    </p:spTree>
    <p:extLst>
      <p:ext uri="{BB962C8B-B14F-4D97-AF65-F5344CB8AC3E}">
        <p14:creationId xmlns:p14="http://schemas.microsoft.com/office/powerpoint/2010/main" val="38665015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latin typeface="D-DIN"/>
              </a:rPr>
              <a:t>Επιπ</a:t>
            </a:r>
            <a:r>
              <a:rPr lang="en-GB" dirty="0" err="1">
                <a:latin typeface="D-DIN"/>
              </a:rPr>
              <a:t>λέον</a:t>
            </a:r>
            <a:r>
              <a:rPr lang="en-GB" dirty="0">
                <a:effectLst/>
                <a:latin typeface="D-DIN"/>
              </a:rPr>
              <a:t>, </a:t>
            </a:r>
            <a:r>
              <a:rPr lang="en-GB" dirty="0">
                <a:latin typeface="D-DIN"/>
              </a:rPr>
              <a:t>η </a:t>
            </a:r>
            <a:r>
              <a:rPr lang="en-GB" dirty="0" err="1">
                <a:effectLst/>
                <a:latin typeface="D-DIN"/>
              </a:rPr>
              <a:t>UniSAFE</a:t>
            </a:r>
            <a:r>
              <a:rPr lang="en-GB" dirty="0">
                <a:effectLst/>
                <a:latin typeface="D-DIN"/>
              </a:rPr>
              <a:t> </a:t>
            </a:r>
            <a:r>
              <a:rPr lang="en-GB" dirty="0" err="1">
                <a:latin typeface="D-DIN"/>
              </a:rPr>
              <a:t>έχει</a:t>
            </a:r>
            <a:r>
              <a:rPr lang="en-GB" dirty="0">
                <a:latin typeface="D-DIN"/>
              </a:rPr>
              <a:t> </a:t>
            </a:r>
            <a:r>
              <a:rPr lang="en-GB" dirty="0" err="1">
                <a:latin typeface="D-DIN"/>
              </a:rPr>
              <a:t>σχεδιάσει</a:t>
            </a:r>
            <a:r>
              <a:rPr lang="en-GB" dirty="0">
                <a:latin typeface="D-DIN"/>
              </a:rPr>
              <a:t> </a:t>
            </a:r>
            <a:r>
              <a:rPr lang="en-GB" dirty="0" err="1">
                <a:latin typeface="D-DIN"/>
              </a:rPr>
              <a:t>έν</a:t>
            </a:r>
            <a:r>
              <a:rPr lang="en-GB" dirty="0">
                <a:latin typeface="D-DIN"/>
              </a:rPr>
              <a:t>αν </a:t>
            </a:r>
            <a:r>
              <a:rPr lang="en-GB" dirty="0" err="1">
                <a:latin typeface="D-DIN"/>
              </a:rPr>
              <a:t>οδηγό</a:t>
            </a:r>
            <a:r>
              <a:rPr lang="en-GB" dirty="0">
                <a:effectLst/>
                <a:latin typeface="D-DIN"/>
              </a:rPr>
              <a:t>, </a:t>
            </a:r>
            <a:r>
              <a:rPr lang="en-GB" dirty="0" err="1">
                <a:latin typeface="D-DIN"/>
              </a:rPr>
              <a:t>έν</a:t>
            </a:r>
            <a:r>
              <a:rPr lang="en-GB" dirty="0">
                <a:latin typeface="D-DIN"/>
              </a:rPr>
              <a:t>α πρα</a:t>
            </a:r>
            <a:r>
              <a:rPr lang="en-GB" dirty="0" err="1">
                <a:latin typeface="D-DIN"/>
              </a:rPr>
              <a:t>κτικό</a:t>
            </a:r>
            <a:r>
              <a:rPr lang="en-GB" dirty="0">
                <a:latin typeface="D-DIN"/>
              </a:rPr>
              <a:t> </a:t>
            </a:r>
            <a:r>
              <a:rPr lang="en-GB" dirty="0" err="1">
                <a:latin typeface="D-DIN"/>
              </a:rPr>
              <a:t>εργ</a:t>
            </a:r>
            <a:r>
              <a:rPr lang="en-GB" dirty="0">
                <a:latin typeface="D-DIN"/>
              </a:rPr>
              <a:t>α</a:t>
            </a:r>
            <a:r>
              <a:rPr lang="en-GB" dirty="0" err="1">
                <a:latin typeface="D-DIN"/>
              </a:rPr>
              <a:t>λείο</a:t>
            </a:r>
            <a:r>
              <a:rPr lang="en-GB" dirty="0">
                <a:latin typeface="D-DIN"/>
              </a:rPr>
              <a:t> </a:t>
            </a:r>
            <a:r>
              <a:rPr lang="en-GB" dirty="0" err="1">
                <a:latin typeface="D-DIN"/>
              </a:rPr>
              <a:t>γι</a:t>
            </a:r>
            <a:r>
              <a:rPr lang="en-GB" dirty="0">
                <a:latin typeface="D-DIN"/>
              </a:rPr>
              <a:t>α </a:t>
            </a:r>
            <a:r>
              <a:rPr lang="en-GB" dirty="0" err="1">
                <a:latin typeface="D-DIN"/>
              </a:rPr>
              <a:t>το</a:t>
            </a:r>
            <a:r>
              <a:rPr lang="en-GB" dirty="0">
                <a:latin typeface="D-DIN"/>
              </a:rPr>
              <a:t> </a:t>
            </a:r>
            <a:r>
              <a:rPr lang="en-GB" dirty="0" err="1">
                <a:latin typeface="D-DIN"/>
              </a:rPr>
              <a:t>σχεδι</a:t>
            </a:r>
            <a:r>
              <a:rPr lang="en-GB" dirty="0">
                <a:latin typeface="D-DIN"/>
              </a:rPr>
              <a:t>α</a:t>
            </a:r>
            <a:r>
              <a:rPr lang="en-GB" dirty="0" err="1">
                <a:latin typeface="D-DIN"/>
              </a:rPr>
              <a:t>σμό</a:t>
            </a:r>
            <a:r>
              <a:rPr lang="en-GB" dirty="0">
                <a:latin typeface="D-DIN"/>
              </a:rPr>
              <a:t> </a:t>
            </a:r>
            <a:r>
              <a:rPr lang="en-GB" dirty="0" err="1">
                <a:latin typeface="D-DIN"/>
              </a:rPr>
              <a:t>εκστρ</a:t>
            </a:r>
            <a:r>
              <a:rPr lang="en-GB" dirty="0">
                <a:latin typeface="D-DIN"/>
              </a:rPr>
              <a:t>α</a:t>
            </a:r>
            <a:r>
              <a:rPr lang="en-GB" dirty="0" err="1">
                <a:latin typeface="D-DIN"/>
              </a:rPr>
              <a:t>τειών</a:t>
            </a:r>
            <a:r>
              <a:rPr lang="en-GB" dirty="0">
                <a:latin typeface="D-DIN"/>
              </a:rPr>
              <a:t> </a:t>
            </a:r>
            <a:r>
              <a:rPr lang="en-GB" dirty="0" err="1">
                <a:latin typeface="D-DIN"/>
              </a:rPr>
              <a:t>ευ</a:t>
            </a:r>
            <a:r>
              <a:rPr lang="en-GB" dirty="0">
                <a:latin typeface="D-DIN"/>
              </a:rPr>
              <a:t>α</a:t>
            </a:r>
            <a:r>
              <a:rPr lang="en-GB" dirty="0" err="1">
                <a:latin typeface="D-DIN"/>
              </a:rPr>
              <a:t>ισθητο</a:t>
            </a:r>
            <a:r>
              <a:rPr lang="en-GB" dirty="0">
                <a:latin typeface="D-DIN"/>
              </a:rPr>
              <a:t>π</a:t>
            </a:r>
            <a:r>
              <a:rPr lang="en-GB" dirty="0" err="1">
                <a:latin typeface="D-DIN"/>
              </a:rPr>
              <a:t>οίησης</a:t>
            </a:r>
            <a:r>
              <a:rPr lang="en-GB" dirty="0">
                <a:latin typeface="D-DIN"/>
              </a:rPr>
              <a:t> </a:t>
            </a:r>
            <a:r>
              <a:rPr lang="en-GB" dirty="0" err="1">
                <a:latin typeface="D-DIN"/>
              </a:rPr>
              <a:t>σχετικά</a:t>
            </a:r>
            <a:r>
              <a:rPr lang="en-GB" dirty="0">
                <a:latin typeface="D-DIN"/>
              </a:rPr>
              <a:t> </a:t>
            </a:r>
            <a:r>
              <a:rPr lang="en-GB" dirty="0" err="1">
                <a:latin typeface="D-DIN"/>
              </a:rPr>
              <a:t>με</a:t>
            </a:r>
            <a:r>
              <a:rPr lang="en-GB" dirty="0">
                <a:latin typeface="D-DIN"/>
              </a:rPr>
              <a:t> </a:t>
            </a:r>
            <a:r>
              <a:rPr lang="en-GB" dirty="0" err="1">
                <a:latin typeface="D-DIN"/>
              </a:rPr>
              <a:t>το</a:t>
            </a:r>
            <a:r>
              <a:rPr lang="en-GB" dirty="0">
                <a:latin typeface="D-DIN"/>
              </a:rPr>
              <a:t> </a:t>
            </a:r>
            <a:r>
              <a:rPr lang="en-GB" dirty="0" err="1">
                <a:effectLst/>
                <a:latin typeface="D-DIN"/>
              </a:rPr>
              <a:t>gbv</a:t>
            </a:r>
            <a:r>
              <a:rPr lang="en-GB" dirty="0">
                <a:effectLst/>
                <a:latin typeface="D-DIN"/>
              </a:rPr>
              <a:t>, </a:t>
            </a:r>
            <a:r>
              <a:rPr lang="en-GB" dirty="0">
                <a:latin typeface="D-DIN"/>
              </a:rPr>
              <a:t>και πα</a:t>
            </a:r>
            <a:r>
              <a:rPr lang="en-GB" dirty="0" err="1">
                <a:latin typeface="D-DIN"/>
              </a:rPr>
              <a:t>ρέχει</a:t>
            </a:r>
            <a:r>
              <a:rPr lang="en-GB" dirty="0">
                <a:latin typeface="D-DIN"/>
              </a:rPr>
              <a:t> επ</a:t>
            </a:r>
            <a:r>
              <a:rPr lang="en-GB" dirty="0" err="1">
                <a:latin typeface="D-DIN"/>
              </a:rPr>
              <a:t>ίσης</a:t>
            </a:r>
            <a:r>
              <a:rPr lang="en-GB" dirty="0">
                <a:latin typeface="D-DIN"/>
              </a:rPr>
              <a:t> </a:t>
            </a:r>
            <a:r>
              <a:rPr lang="en-GB" dirty="0" err="1">
                <a:latin typeface="D-DIN"/>
              </a:rPr>
              <a:t>ορισμένες</a:t>
            </a:r>
            <a:r>
              <a:rPr lang="en-GB" dirty="0">
                <a:latin typeface="D-DIN"/>
              </a:rPr>
              <a:t> </a:t>
            </a:r>
            <a:r>
              <a:rPr lang="en-GB" dirty="0" err="1">
                <a:latin typeface="D-DIN"/>
              </a:rPr>
              <a:t>εμ</a:t>
            </a:r>
            <a:r>
              <a:rPr lang="en-GB" dirty="0">
                <a:latin typeface="D-DIN"/>
              </a:rPr>
              <a:t>π</a:t>
            </a:r>
            <a:r>
              <a:rPr lang="en-GB" dirty="0" err="1">
                <a:latin typeface="D-DIN"/>
              </a:rPr>
              <a:t>νευσμένες</a:t>
            </a:r>
            <a:r>
              <a:rPr lang="en-GB" dirty="0">
                <a:latin typeface="D-DIN"/>
              </a:rPr>
              <a:t> πρα</a:t>
            </a:r>
            <a:r>
              <a:rPr lang="en-GB" dirty="0" err="1">
                <a:latin typeface="D-DIN"/>
              </a:rPr>
              <a:t>κτικές</a:t>
            </a:r>
            <a:r>
              <a:rPr lang="en-GB" dirty="0">
                <a:latin typeface="D-DIN"/>
              </a:rPr>
              <a:t> π</a:t>
            </a:r>
            <a:r>
              <a:rPr lang="en-GB" dirty="0" err="1">
                <a:latin typeface="D-DIN"/>
              </a:rPr>
              <a:t>ου</a:t>
            </a:r>
            <a:r>
              <a:rPr lang="en-GB" dirty="0">
                <a:latin typeface="D-DIN"/>
              </a:rPr>
              <a:t> μπ</a:t>
            </a:r>
            <a:r>
              <a:rPr lang="en-GB" dirty="0" err="1">
                <a:latin typeface="D-DIN"/>
              </a:rPr>
              <a:t>ορούν</a:t>
            </a:r>
            <a:r>
              <a:rPr lang="en-GB" dirty="0">
                <a:latin typeface="D-DIN"/>
              </a:rPr>
              <a:t> να επανα</a:t>
            </a:r>
            <a:r>
              <a:rPr lang="en-GB" dirty="0" err="1">
                <a:latin typeface="D-DIN"/>
              </a:rPr>
              <a:t>ληφθούν</a:t>
            </a:r>
            <a:r>
              <a:rPr lang="en-GB" dirty="0">
                <a:latin typeface="D-DIN"/>
              </a:rPr>
              <a:t> </a:t>
            </a:r>
            <a:r>
              <a:rPr lang="en-GB" dirty="0" err="1">
                <a:latin typeface="D-DIN"/>
              </a:rPr>
              <a:t>στο</a:t>
            </a:r>
            <a:r>
              <a:rPr lang="en-GB" dirty="0">
                <a:latin typeface="D-DIN"/>
              </a:rPr>
              <a:t> </a:t>
            </a:r>
            <a:r>
              <a:rPr lang="en-GB" dirty="0" err="1">
                <a:latin typeface="D-DIN"/>
              </a:rPr>
              <a:t>ίδρυμά</a:t>
            </a:r>
            <a:r>
              <a:rPr lang="en-GB" dirty="0">
                <a:latin typeface="D-DIN"/>
              </a:rPr>
              <a:t> σας</a:t>
            </a:r>
            <a:r>
              <a:rPr lang="en-GB" dirty="0">
                <a:effectLst/>
                <a:latin typeface="D-DIN"/>
              </a:rPr>
              <a:t>.</a:t>
            </a:r>
            <a:r>
              <a:rPr lang="en-GB" dirty="0">
                <a:latin typeface="D-DIN"/>
              </a:rPr>
              <a:t> </a:t>
            </a:r>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35</a:t>
            </a:fld>
            <a:endParaRPr lang="en-US"/>
          </a:p>
        </p:txBody>
      </p:sp>
    </p:spTree>
    <p:extLst>
      <p:ext uri="{BB962C8B-B14F-4D97-AF65-F5344CB8AC3E}">
        <p14:creationId xmlns:p14="http://schemas.microsoft.com/office/powerpoint/2010/main" val="3837174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latin typeface="D-DIN"/>
              </a:rPr>
              <a:t>Περνώντας στην προστασία, η προστασία αποσκοπεί στην εξασφάλιση της ασφάλειας και την ικανοποίηση των αναγκών των (δυνητικών) θυμάτων. Αυτό περιλαμβάνει σαφείς διαδικασίες και υποδομές σε κάθε ίδρυμα για την καταγγελία και την υποστήριξη των ατόμων που καταγγέλλουν τη βία λόγω φύλου, συμπεριλαμβανομένων των θυμάτων, των επιζώντων, των </a:t>
            </a:r>
            <a:r>
              <a:rPr lang="el-GR" dirty="0" err="1">
                <a:latin typeface="D-DIN"/>
              </a:rPr>
              <a:t>παρευρισκομένων</a:t>
            </a:r>
            <a:r>
              <a:rPr lang="el-GR" dirty="0">
                <a:latin typeface="D-DIN"/>
              </a:rPr>
              <a:t>, των πληροφοριοδοτών, των μεσαζόντων κ.λπ.  </a:t>
            </a:r>
          </a:p>
          <a:p>
            <a:pPr algn="just"/>
            <a:r>
              <a:rPr lang="el-GR" dirty="0">
                <a:latin typeface="D-DIN"/>
              </a:rPr>
              <a:t>Τα προστατευτικά μέτρα θα πρέπει να είναι σχεδιασμένα ώστε να αποφεύγεται η (περαιτέρω) βλάβη των (δυνητικών) θυμάτων και των επιζώντων, μεταξύ άλλων με τη μορφή αντιποίνων, κοινωνικού αποκλεισμού ή με άλλο τρόπο. </a:t>
            </a:r>
          </a:p>
          <a:p>
            <a:pPr algn="just"/>
            <a:r>
              <a:rPr lang="el-GR" dirty="0">
                <a:latin typeface="D-DIN"/>
              </a:rPr>
              <a:t>Τα μέτρα προστασίας θα πρέπει να ενεργοποιούνται: </a:t>
            </a:r>
          </a:p>
          <a:p>
            <a:pPr algn="just"/>
            <a:r>
              <a:rPr lang="el-GR" dirty="0">
                <a:latin typeface="D-DIN"/>
              </a:rPr>
              <a:t>-για όλους τους τύπους επιβλαβών συμπεριφορών, </a:t>
            </a:r>
          </a:p>
          <a:p>
            <a:pPr algn="just"/>
            <a:r>
              <a:rPr lang="el-GR" dirty="0">
                <a:latin typeface="D-DIN"/>
              </a:rPr>
              <a:t>-αμέσως μόλις το ίδρυμα αντιληφθεί μια (δυνητικά) επιβλαβή κατάσταση, </a:t>
            </a:r>
          </a:p>
          <a:p>
            <a:pPr algn="just"/>
            <a:r>
              <a:rPr lang="el-GR" dirty="0">
                <a:latin typeface="D-DIN"/>
              </a:rPr>
              <a:t>-ακόμη και αν δεν έχει υποβληθεί επίσημη καταγγελία, ή σε περίπτωση ανώνυμης αναφοράς. </a:t>
            </a:r>
          </a:p>
          <a:p>
            <a:pPr algn="just"/>
            <a:r>
              <a:rPr lang="el-GR" dirty="0">
                <a:latin typeface="D-DIN"/>
              </a:rPr>
              <a:t>Θα πρέπει να εξετάζεται και να προσφέρεται επαρκής προστασία με κάθε περιστατικό που λαμβάνει χώρα κατά τη διάρκεια δραστηριοτήτων ή σε χώρους που συνδέουν το πανεπιστήμιο με τα θύματα/επιζώντες, μεταξύ άλλων </a:t>
            </a:r>
          </a:p>
          <a:p>
            <a:pPr algn="just"/>
            <a:r>
              <a:rPr lang="el-GR" dirty="0">
                <a:latin typeface="D-DIN"/>
              </a:rPr>
              <a:t>-στην πανεπιστημιούπολη/τους χώρους του οργανισμού (βιβλιοθήκη, αίθουσες διδασκαλίας, χώροι στάθμευσης, διάδρομοι, αθλητικές εγκαταστάσεις κ.λπ.) </a:t>
            </a:r>
          </a:p>
          <a:p>
            <a:pPr algn="just"/>
            <a:r>
              <a:rPr lang="el-GR" dirty="0">
                <a:latin typeface="D-DIN"/>
              </a:rPr>
              <a:t>-σε </a:t>
            </a:r>
            <a:r>
              <a:rPr lang="el-GR" dirty="0" err="1">
                <a:latin typeface="D-DIN"/>
              </a:rPr>
              <a:t>επιγραμμικά</a:t>
            </a:r>
            <a:r>
              <a:rPr lang="el-GR" dirty="0">
                <a:latin typeface="D-DIN"/>
              </a:rPr>
              <a:t> περιβάλλοντα (ηλεκτρονικό ταχυδρομείο, </a:t>
            </a:r>
            <a:r>
              <a:rPr lang="el-GR" dirty="0" err="1">
                <a:latin typeface="D-DIN"/>
              </a:rPr>
              <a:t>επιγραμμικές</a:t>
            </a:r>
            <a:r>
              <a:rPr lang="el-GR" dirty="0">
                <a:latin typeface="D-DIN"/>
              </a:rPr>
              <a:t> ομάδες εργασίας ή συνεδριάσεις, κοινωνικά δίκτυα, πλατφόρμες μάθησης κ.λπ.) </a:t>
            </a:r>
          </a:p>
          <a:p>
            <a:pPr algn="just"/>
            <a:r>
              <a:rPr lang="el-GR" dirty="0">
                <a:latin typeface="D-DIN"/>
              </a:rPr>
              <a:t>-κατά τη διάρκεια μιας φοιτητικής εκδήλωσης (π.χ. σε ένα μπαρ φοιτητικής λέσχης ή κατά τη διάρκεια μιας εκδρομής αναψυχής που διοργανώνει ένας φοιτητικός σύλλογος) </a:t>
            </a:r>
            <a:endParaRPr lang="el-GR" dirty="0">
              <a:latin typeface="Calibri"/>
              <a:cs typeface="Calibri"/>
            </a:endParaRPr>
          </a:p>
          <a:p>
            <a:pPr algn="just"/>
            <a:r>
              <a:rPr lang="el-GR" dirty="0">
                <a:latin typeface="Calibri"/>
                <a:cs typeface="Calibri"/>
              </a:rPr>
              <a:t>-εκτός πανεπιστημιούπολης, όπως κατά τη διάρκεια συνεδρίων (π.χ. στο εξωτερικό κατά τη συμμετοχή σε διεθνές συνέδριο) και ερευνητικών δραστηριοτήτων πεδίου (όπως για διδακτορικούς φοιτητές, μετακινούμενους ερευνητές). </a:t>
            </a:r>
          </a:p>
          <a:p>
            <a:pPr algn="just"/>
            <a:r>
              <a:rPr lang="el-GR" dirty="0">
                <a:latin typeface="Calibri"/>
                <a:cs typeface="Calibri"/>
              </a:rPr>
              <a:t>Για το σκοπό αυτό, θα πρέπει να λαμβάνεται μια </a:t>
            </a:r>
            <a:r>
              <a:rPr lang="el-GR" dirty="0" err="1">
                <a:latin typeface="Calibri"/>
                <a:cs typeface="Calibri"/>
              </a:rPr>
              <a:t>θυματοκεντρική</a:t>
            </a:r>
            <a:r>
              <a:rPr lang="el-GR" dirty="0">
                <a:latin typeface="Calibri"/>
                <a:cs typeface="Calibri"/>
              </a:rPr>
              <a:t> προσέγγιση σε όλα τα μέτρα προστασίας. </a:t>
            </a:r>
          </a:p>
          <a:p>
            <a:pPr algn="just"/>
            <a:r>
              <a:rPr lang="el-GR" dirty="0">
                <a:latin typeface="Calibri"/>
                <a:cs typeface="Calibri"/>
              </a:rPr>
              <a:t>Θυμηθείτε: Ιδανικά, και όποτε είναι δυνατόν, τα μέτρα προστασίας που λαμβάνονται αφορούν τη μετακίνηση του (φερόμενου ως) δράστη και όχι του θύματος/επιζώντος. </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36</a:t>
            </a:fld>
            <a:endParaRPr lang="en-US"/>
          </a:p>
        </p:txBody>
      </p:sp>
    </p:spTree>
    <p:extLst>
      <p:ext uri="{BB962C8B-B14F-4D97-AF65-F5344CB8AC3E}">
        <p14:creationId xmlns:p14="http://schemas.microsoft.com/office/powerpoint/2010/main" val="26397169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t>Θυμηθείτε: Τα μέτρα προστασίας καθορίζονται κατά περίπτωση, λαμβάνοντας υπόψη τις μοναδικές απαιτήσεις κάθε κατάστασης και παρέχοντας ένα φάσμα πιθανών λύσεων.    </a:t>
            </a:r>
          </a:p>
          <a:p>
            <a:pPr algn="just"/>
            <a:r>
              <a:rPr lang="el-GR" dirty="0"/>
              <a:t>Αποτελεί καλή πρακτική να ρωτάτε το εν λόγω άτομο τι χρειάζεται και τι περιμένει από το ίδρυμα. Κάθε μέτρο που λαμβάνεται για την προστασία του ατόμου θα πρέπει να βασίζεται στις ανάγκες του. Μερικά παραδείγματα (προληπτικών) μέτρων για την προστασία των σπουδαστών είναι η προσφορά της δυνατότητας μεταφοράς σε άλλη τάξη, η παρακολούθηση ηλεκτρονικών μαθημάτων ή η αλλαγή επόπτη.</a:t>
            </a:r>
          </a:p>
          <a:p>
            <a:pPr algn="just"/>
            <a:r>
              <a:rPr lang="el-GR" dirty="0"/>
              <a:t>Πρέπει να υπάρχουν αποτελεσματικές διατάξεις αναφοράς, ώστε το ίδρυμα να μπορεί να προσφέρει προστασία όταν χρειάζεται. Η αναφορά θα πρέπει να είναι δυνατή μέσω διαφόρων επιλογών:  </a:t>
            </a:r>
          </a:p>
          <a:p>
            <a:pPr algn="just"/>
            <a:r>
              <a:rPr lang="el-GR" dirty="0"/>
              <a:t>-προσωπικά και ηλεκτρονικά  </a:t>
            </a:r>
          </a:p>
          <a:p>
            <a:pPr algn="just"/>
            <a:r>
              <a:rPr lang="el-GR" dirty="0"/>
              <a:t>-Ανώνυμη ή μη  </a:t>
            </a:r>
          </a:p>
          <a:p>
            <a:pPr algn="just"/>
            <a:r>
              <a:rPr lang="el-GR" dirty="0"/>
              <a:t>-Τυπική ή ανεπίσημη  </a:t>
            </a:r>
          </a:p>
          <a:p>
            <a:pPr algn="just"/>
            <a:r>
              <a:rPr lang="el-GR" dirty="0"/>
              <a:t>-σε διάφορες γλώσσες  </a:t>
            </a:r>
          </a:p>
          <a:p>
            <a:pPr algn="just"/>
            <a:r>
              <a:rPr lang="el-GR" dirty="0"/>
              <a:t>-Πρόσβαση 24 ώρες την ημέρα και 7 ημέρες την εβδομάδα  </a:t>
            </a:r>
          </a:p>
          <a:p>
            <a:pPr algn="just"/>
            <a:r>
              <a:rPr lang="el-GR" dirty="0"/>
              <a:t>-Δυνατότητα αναφοράς στο ίδρυμα προέλευσης για τους μετακινούμενους ερευνητές.</a:t>
            </a:r>
          </a:p>
          <a:p>
            <a:pPr algn="just"/>
            <a:r>
              <a:rPr lang="el-GR" dirty="0"/>
              <a:t>Η προστασία μπορεί να αποφασιστεί και να παρέχεται από:</a:t>
            </a:r>
          </a:p>
          <a:p>
            <a:pPr algn="just"/>
            <a:r>
              <a:rPr lang="el-GR" dirty="0"/>
              <a:t>-Ένα συγκεκριμένο σημείο/άτομο επαφής (για παράδειγμα, ένα ορισμένο άτομο σε κάθε σχολή για τους φοιτητές).</a:t>
            </a:r>
          </a:p>
          <a:p>
            <a:pPr algn="just"/>
            <a:r>
              <a:rPr lang="el-GR" dirty="0"/>
              <a:t>-Μια ειδική υπηρεσία, όπως ένας υπεύθυνος ανθρώπινου δυναμικού για το προσωπικό.</a:t>
            </a:r>
          </a:p>
          <a:p>
            <a:pPr algn="just"/>
            <a:r>
              <a:rPr lang="el-GR" dirty="0"/>
              <a:t>-Έναν επείγοντα φύλακα ή αξιωματικό ασφαλείας που παρέχει άμεση προστασία ως πρώτος ανταποκριτής (για παράδειγμα, προσφέροντας έναν ασφαλή χώρο κατά τη διάρκεια μιας φοιτητικής εκδήλωσης ή έναν άλλο κοιτώνα για το θύμα ώστε να είναι μακριά από τον δράστη).</a:t>
            </a:r>
            <a:endParaRPr lang="en-US" dirty="0"/>
          </a:p>
          <a:p>
            <a:pPr algn="just"/>
            <a:endParaRPr lang="en-US" dirty="0">
              <a:latin typeface="Calibri"/>
              <a:cs typeface="Calibri"/>
            </a:endParaRPr>
          </a:p>
          <a:p>
            <a:pPr algn="just"/>
            <a:endParaRPr lang="en-US" dirty="0">
              <a:latin typeface="Calibri"/>
              <a:cs typeface="Calibri"/>
            </a:endParaRPr>
          </a:p>
          <a:p>
            <a:pPr algn="just"/>
            <a:r>
              <a:rPr lang="el-GR" dirty="0">
                <a:latin typeface="Calibri"/>
                <a:cs typeface="Calibri"/>
              </a:rPr>
              <a:t>Σε αυτό το σημείο πιστεύω ότι είναι σημαντικό να αναφερθούμε στη διάκριση επίσημων και ανεπίσημων μεθοδολογιών / ανώνυμης αναφοράς κ.λπ. </a:t>
            </a:r>
          </a:p>
          <a:p>
            <a:pPr algn="just"/>
            <a:r>
              <a:rPr lang="el-GR" dirty="0">
                <a:latin typeface="Calibri"/>
                <a:cs typeface="Calibri"/>
              </a:rPr>
              <a:t>-Επίσημη αναφορά αναφέρεται στη δομημένη διαδικασία υποβολής επίσημης καταγγελίας σε καθορισμένες υπηρεσίες/αρχές. Οποιοδήποτε μέλος της πανεπιστημιακής κοινότητας μπορεί να υποβάλει επίσημη, επίσημη καταγγελία σε μια καθορισμένη υπηρεσία. </a:t>
            </a:r>
          </a:p>
          <a:p>
            <a:pPr algn="just"/>
            <a:r>
              <a:rPr lang="el-GR" dirty="0">
                <a:latin typeface="Calibri"/>
                <a:cs typeface="Calibri"/>
              </a:rPr>
              <a:t>-Αυτό μπορεί να γίνει είτε αυτοπροσώπως είτε, εάν υπάρχει, ηλεκτρονικά μέσω ενός ηλεκτρονικού συστήματος αναφοράς. Μόλις επιβεβαιωθεί το παραδεκτό της επίσημης καταγγελίας, αυτή οδηγεί στην έναρξη επίσημης έρευνας και πειθαρχικής διαδικασίας με βάση τις θεσμικές πολιτικές. </a:t>
            </a:r>
          </a:p>
          <a:p>
            <a:pPr algn="just"/>
            <a:r>
              <a:rPr lang="el-GR" dirty="0">
                <a:latin typeface="Calibri"/>
                <a:cs typeface="Calibri"/>
              </a:rPr>
              <a:t>-Μπορεί να υπάρχει διαφορετική διαδικασία επίσημης αναφοράς για τους φοιτητές και το προσωπικό του ιδρύματος.</a:t>
            </a:r>
          </a:p>
          <a:p>
            <a:pPr algn="just"/>
            <a:r>
              <a:rPr lang="el-GR" dirty="0">
                <a:latin typeface="Calibri"/>
                <a:cs typeface="Calibri"/>
              </a:rPr>
              <a:t>-Μια επίσημη καταγγελία μπορεί επίσης να υποβληθεί στις αρχές επιβολής του νόμου. Αυτό μπορεί να προσφέρεται ως επιλογή σε ένα θύμα/επιζώντα ή παρευρισκόμενο, αλλά δεν πρέπει να επιβάλλεται ως τρόπος αποθάρρυνσης της επίσημης καταγγελίας στις υπηρεσίες του ιδρύματος. Εάν ο νόμος απαιτεί την καταγγελία (πιθανών) εγκλημάτων από άτομα που αντιλαμβάνονται μια τέτοια κατάσταση, το θύμα/επιζών θα πρέπει να ενημερώνεται σχετικά.</a:t>
            </a:r>
          </a:p>
          <a:p>
            <a:pPr algn="just"/>
            <a:r>
              <a:rPr lang="el-GR" dirty="0">
                <a:latin typeface="Calibri"/>
                <a:cs typeface="Calibri"/>
              </a:rPr>
              <a:t> </a:t>
            </a:r>
          </a:p>
          <a:p>
            <a:pPr algn="just"/>
            <a:r>
              <a:rPr lang="el-GR" dirty="0">
                <a:latin typeface="Calibri"/>
                <a:cs typeface="Calibri"/>
              </a:rPr>
              <a:t>-Οι διατάξεις για την ανεπίσημη αναφορά προσφέρουν στα άτομα την ευκαιρία να μοιραστούν τις εμπειρίες τους με λιγότερο δομημένο τρόπο, εκτός αυστηρά καθορισμένου πρωτοκόλλου και χωρίς να προκαλέσουν έρευνα. </a:t>
            </a:r>
          </a:p>
          <a:p>
            <a:pPr algn="just"/>
            <a:r>
              <a:rPr lang="el-GR" dirty="0">
                <a:latin typeface="Calibri"/>
                <a:cs typeface="Calibri"/>
              </a:rPr>
              <a:t>-Η ανεπίσημη αναφορά μπορεί να περιλαμβάνει τη συνομιλία με έναν έμπιστο σύμβουλο, σύμβουλο ή κάποιον που έχει υποστηρικτικό ρόλο στο ίδρυμα, χωρίς απαραίτητα να αποκαλύπτονται οι λεπτομέρειες στις ανώτερες αρχές. </a:t>
            </a:r>
          </a:p>
          <a:p>
            <a:pPr algn="just"/>
            <a:r>
              <a:rPr lang="el-GR" dirty="0">
                <a:latin typeface="Calibri"/>
                <a:cs typeface="Calibri"/>
              </a:rPr>
              <a:t>-Προσφέρει έναν ασφαλή χώρο για την αναζήτηση καθοδήγησης, τη διερεύνηση επιλογών και την πρόσβαση σε υπηρεσίες υποστήριξης χωρίς την άμεση πίεση επίσημης δράσης. </a:t>
            </a:r>
          </a:p>
          <a:p>
            <a:pPr algn="just"/>
            <a:r>
              <a:rPr lang="el-GR" dirty="0">
                <a:latin typeface="Calibri"/>
                <a:cs typeface="Calibri"/>
              </a:rPr>
              <a:t>-Η πραγματοποίηση μιας ανεπίσημης αναφοράς δεν εμποδίζει ένα άτομο να προβεί αργότερα σε επίσημη καταγγελία. </a:t>
            </a:r>
          </a:p>
          <a:p>
            <a:pPr algn="just"/>
            <a:r>
              <a:rPr lang="el-GR" dirty="0">
                <a:latin typeface="Calibri"/>
                <a:cs typeface="Calibri"/>
              </a:rPr>
              <a:t>-Ένα σύστημα ανεπίσημης αναφοράς αναγνωρίζει ότι δεν απαιτούν όλες οι καταστάσεις επίσημη δράση ή πειθαρχικά μέτρα. Ορισμένες περιπτώσεις, ωστόσο, δεν μπορούν να επιλυθούν ανεπίσημα λόγω της σοβαρότητας του παραπτώματος ή επειδή η διαφορά στην ιεραρχική θέση μεταξύ του καταγγέλλοντος και του κατηγορουμένου είναι πολύ μεγάλη... </a:t>
            </a:r>
            <a:r>
              <a:rPr lang="el-GR" dirty="0" err="1">
                <a:latin typeface="Calibri"/>
                <a:cs typeface="Calibri"/>
              </a:rPr>
              <a:t>βτ</a:t>
            </a:r>
            <a:r>
              <a:rPr lang="el-GR" dirty="0">
                <a:latin typeface="Calibri"/>
                <a:cs typeface="Calibri"/>
              </a:rPr>
              <a:t> πρέπει να βεβαιωθούμε ότι το γνωστοποιούμε αυτό στον καταγγέλλοντα. </a:t>
            </a:r>
            <a:endParaRPr lang="en-US" dirty="0">
              <a:latin typeface="Calibri"/>
              <a:cs typeface="Calibri"/>
            </a:endParaRPr>
          </a:p>
          <a:p>
            <a:pPr algn="just"/>
            <a:endParaRPr lang="en-US" dirty="0">
              <a:latin typeface="Calibri"/>
              <a:cs typeface="Calibri"/>
            </a:endParaRPr>
          </a:p>
          <a:p>
            <a:pPr algn="just"/>
            <a:r>
              <a:rPr lang="el-GR" dirty="0">
                <a:latin typeface="Calibri"/>
                <a:cs typeface="Calibri"/>
              </a:rPr>
              <a:t>Σημαντικό είναι ότι το ίδρυμα θα πρέπει να διασφαλίζει τη δυνατότητα τόσο των επίσημων όσο και των ανεπίσημων καταγγελιών να υποβάλλονται εμπιστευτικά. Η εμπιστευτική αναφορά καθιστά δυνατή την προστασία της ταυτότητας του ατόμου, με αποτέλεσμα μόνο η υπηρεσία ή οι υπηρεσίες που χειρίζονται την υπόθεση να γνωρίζουν την ταυτότητα του καταγγέλλοντος. Αυτό περιορίζει τα ερευνητικά και άλλα μέτρα που μπορεί να λάβει το ίδρυμα, αλλά μια επίσημη, εμπιστευτική καταγγελία μπορεί ακόμη να χρησιμεύσει ως αποδεικτικό στοιχείο σε μια μελλοντική υπόθεση. </a:t>
            </a:r>
          </a:p>
          <a:p>
            <a:pPr algn="just"/>
            <a:r>
              <a:rPr lang="el-GR" dirty="0">
                <a:latin typeface="Calibri"/>
                <a:cs typeface="Calibri"/>
              </a:rPr>
              <a:t>Είναι σημαντικό ο καταγγέλλων να γνωρίζει τι μπορεί και τι δεν μπορεί να γίνει με τις εμπιστευτικές αναφορές. Παρέχετε σαφείς κατευθυντήριες γραμμές, ώστε τόσο όσοι καταγγέλλουν όσο και οι επαγγελματίες που λαμβάνουν τις αναφορές να γνωρίζουν πώς να ενεργούν σύμφωνα με τις διαδικασίες, διασφαλίζοντας την εμπιστευτικότητα για το άτομο που καταγγέλλει (θύμα/επιζών ή παρευρισκόμενος), όπως επιθυμεί. </a:t>
            </a:r>
          </a:p>
          <a:p>
            <a:pPr algn="just"/>
            <a:r>
              <a:rPr lang="el-GR" dirty="0">
                <a:latin typeface="Calibri"/>
                <a:cs typeface="Calibri"/>
              </a:rPr>
              <a:t>Η προσφορά επίσης ανώνυμων διαύλων αναφοράς, σύμφωνα με τους οποίους η ταυτότητα του καταγγέλλοντος δεν είναι γνωστή σε κανέναν άλλον εκτός από τον καταγγέλλοντα, συμβάλλει στη μείωση των φραγμών στην αναφορά, οι οποίοι σχετίζονται, μεταξύ άλλων, με το φόβο των αντιποίνων. Με τον τρόπο αυτό ενθαρρύνονται τόσο τα θύματα όσο και οι παρευρισκόμενοι να καταγγέλλουν, αντιμετωπίζοντας αποτελεσματικά το ζήτημα της υποδήλωσης. Είναι ουσιώδες να διευκρινιστεί ότι η ανώνυμη καταγγελία είναι ένας άτυπος μηχανισμός καταγγελίας.</a:t>
            </a:r>
            <a:endParaRPr lang="en-US" dirty="0">
              <a:latin typeface="Calibri"/>
              <a:cs typeface="Calibri"/>
            </a:endParaRPr>
          </a:p>
          <a:p>
            <a:pPr algn="just"/>
            <a:endParaRPr lang="el-GR" dirty="0">
              <a:latin typeface="Calibri"/>
              <a:cs typeface="Calibri"/>
            </a:endParaRPr>
          </a:p>
          <a:p>
            <a:pPr algn="just"/>
            <a:r>
              <a:rPr lang="el-GR" dirty="0">
                <a:latin typeface="Calibri"/>
                <a:cs typeface="Calibri"/>
              </a:rPr>
              <a:t>Θα πρέπει να καταστεί σαφές ότι δεν είναι δυνατή η παρακολούθηση μεμονωμένων ανώνυμων αναφορών, αλλά οι πληροφορίες που συλλέγονται είναι πολύτιμες για το θεσμικό όργανο προκειμένου να κατανοήσει καλύτερα τον </a:t>
            </a:r>
            <a:r>
              <a:rPr lang="el-GR" dirty="0" err="1">
                <a:latin typeface="Calibri"/>
                <a:cs typeface="Calibri"/>
              </a:rPr>
              <a:t>επιπολασμό</a:t>
            </a:r>
            <a:r>
              <a:rPr lang="el-GR" dirty="0">
                <a:latin typeface="Calibri"/>
                <a:cs typeface="Calibri"/>
              </a:rPr>
              <a:t> των διαφόρων τύπων βίας λόγω φύλου και τις ομάδες που πλήττονται περισσότερο. Αναλύοντας τα μοτίβα που προκύπτουν από τα δεδομένα, το ίδρυμα μπορεί να αποκτήσει μεγαλύτερη επίγνωση των πιθανών προβλημάτων και να λάβει μέτρα για την αντιμετώπισή τους.</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34640504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t>Μερικές συμβουλές και υποδείξεις για προστασία...  </a:t>
            </a:r>
          </a:p>
          <a:p>
            <a:pPr algn="just"/>
            <a:r>
              <a:rPr lang="el-GR" dirty="0"/>
              <a:t>-Προκειμένου να δώσετε στα θύματα μια αίσθηση ασφάλειας και προστασίας, η οποία μειώνει το φόβο τους για αντίποινα, να έχετε ρυθμίσεις και διαδικασίες που επιτρέπουν τη γρήγορη ανταπόκριση. Να ενεργείτε πριν από την κλιμάκωση των ανεπαρκών συμπεριφορών. Και...  </a:t>
            </a:r>
          </a:p>
          <a:p>
            <a:pPr algn="just"/>
            <a:r>
              <a:rPr lang="el-GR" dirty="0"/>
              <a:t> </a:t>
            </a:r>
          </a:p>
          <a:p>
            <a:pPr algn="just"/>
            <a:r>
              <a:rPr lang="el-GR" dirty="0"/>
              <a:t>-Αποφύγετε διαδικασίες που απαιτούν να επικοινωνήσετε πρώτα με τον διευθυντή ή τον προϊστάμενο, καθώς αυτό μπορεί να δυσκολέψει το θύμα να καταγγείλει ή να αναζητήσει υποστήριξη.    </a:t>
            </a:r>
          </a:p>
          <a:p>
            <a:pPr algn="just"/>
            <a:r>
              <a:rPr lang="el-GR" dirty="0"/>
              <a:t> </a:t>
            </a:r>
          </a:p>
          <a:p>
            <a:pPr algn="just"/>
            <a:r>
              <a:rPr lang="el-GR" dirty="0"/>
              <a:t>-Αποφύγετε τις «προειδοποιήσεις» στους χώρους για την αναφορά περιστατικών, ότι οι ψευδείς καταγγελίες τιμωρούνται βάσει του ποινικού δικαίου, καθώς το αποτέλεσμα μιας τέτοιας ρητής αναφοράς μπορεί να είναι αποτρεπτικό και να κάνει τα θύματα να φοβούνται την αναφορά.  </a:t>
            </a:r>
          </a:p>
          <a:p>
            <a:pPr algn="just"/>
            <a:r>
              <a:rPr lang="el-GR" dirty="0"/>
              <a:t> </a:t>
            </a:r>
          </a:p>
          <a:p>
            <a:pPr algn="just"/>
            <a:r>
              <a:rPr lang="el-GR" dirty="0"/>
              <a:t>-Ενθαρρύνετε την καταγγελία παρέχοντας πλήρεις πληροφορίες σχετικά με τις πιθανές κυρώσεις κατά των δραστών, ώστε να δοθεί ένα σαφές μήνυμα για τη σημασία και την αξία της καταγγελίας όλων των περιστατικών. </a:t>
            </a:r>
          </a:p>
          <a:p>
            <a:pPr algn="just"/>
            <a:r>
              <a:rPr lang="el-GR" dirty="0"/>
              <a:t> </a:t>
            </a:r>
          </a:p>
          <a:p>
            <a:pPr algn="just"/>
            <a:r>
              <a:rPr lang="el-GR" dirty="0"/>
              <a:t>-Για τη βία στο διαδίκτυο (κοινωνικά δίκτυα, διαδικτυακή διδασκαλία, ηλεκτρονικό ταχυδρομείο κ.λπ.), θα πρέπει να υπάρχουν συστήματα για την επισήμανση των περιστατικών και την παροχή υποστήριξης. </a:t>
            </a:r>
          </a:p>
          <a:p>
            <a:pPr algn="just"/>
            <a:r>
              <a:rPr lang="el-GR" dirty="0"/>
              <a:t> </a:t>
            </a:r>
          </a:p>
          <a:p>
            <a:pPr algn="just"/>
            <a:r>
              <a:rPr lang="el-GR" dirty="0"/>
              <a:t>-Είναι καλή πρακτική να προβλέπεται χρηματοδότηση έκτακτης ανάγκης για την κάλυψη των εξόδων ταξιδιού, σε περιστατικά που συμβαίνουν κατά τη διάρκεια εκδρομών και συνεδρίων.   </a:t>
            </a:r>
          </a:p>
          <a:p>
            <a:pPr algn="just"/>
            <a:r>
              <a:rPr lang="el-GR" dirty="0"/>
              <a:t> </a:t>
            </a:r>
          </a:p>
          <a:p>
            <a:pPr algn="just"/>
            <a:endParaRPr lang="el-GR"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38</a:t>
            </a:fld>
            <a:endParaRPr lang="en-US"/>
          </a:p>
        </p:txBody>
      </p:sp>
    </p:spTree>
    <p:extLst>
      <p:ext uri="{BB962C8B-B14F-4D97-AF65-F5344CB8AC3E}">
        <p14:creationId xmlns:p14="http://schemas.microsoft.com/office/powerpoint/2010/main" val="3012479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a:t>Το </a:t>
            </a:r>
            <a:r>
              <a:rPr lang="en-US" dirty="0"/>
              <a:t>CHAT </a:t>
            </a:r>
            <a:r>
              <a:rPr lang="el-GR" dirty="0"/>
              <a:t>είναι ένα διαδικτυακό εργαλείο αξιολόγησης και παρακολούθησης κινδύνου. Μέσω της πύλης χρηστών, ο οργανισμός μπορεί να μοιραστεί ένα συνοπτικό ερωτηματολόγιο με (μια ομάδα) εργαζομένων. Αυτοί το συμπληρώνουν ανώνυμα. Στη συνέχεια, η έκθεση δίνει εικόνα των σημείων συμφόρησης και βοηθά τον οργανισμό να χαρτογραφήσει το κοινωνικό του κλίμα, να αξιολογήσει και να αντιμετωπίσει τους κινδύνους. Το </a:t>
            </a:r>
            <a:r>
              <a:rPr lang="en-US" dirty="0"/>
              <a:t>CHAT </a:t>
            </a:r>
            <a:r>
              <a:rPr lang="el-GR" dirty="0"/>
              <a:t>αποτελεί έτσι τη βάση για διάλογο (μια «κουβέντα») σχετικά με τη διασυνοριακή συμπεριφορά ως βήμα προς ένα σχέδιο δράσης.   </a:t>
            </a:r>
          </a:p>
          <a:p>
            <a:endParaRPr lang="el-GR"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39</a:t>
            </a:fld>
            <a:endParaRPr lang="en-US"/>
          </a:p>
        </p:txBody>
      </p:sp>
    </p:spTree>
    <p:extLst>
      <p:ext uri="{BB962C8B-B14F-4D97-AF65-F5344CB8AC3E}">
        <p14:creationId xmlns:p14="http://schemas.microsoft.com/office/powerpoint/2010/main" val="3991768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a:latin typeface="D-DIN"/>
              </a:rPr>
              <a:t>Το </a:t>
            </a:r>
            <a:r>
              <a:rPr lang="en-US" dirty="0" err="1">
                <a:latin typeface="D-DIN"/>
              </a:rPr>
              <a:t>Speakout</a:t>
            </a:r>
            <a:r>
              <a:rPr lang="en-US" dirty="0">
                <a:latin typeface="D-DIN"/>
              </a:rPr>
              <a:t> </a:t>
            </a:r>
            <a:r>
              <a:rPr lang="el-GR" dirty="0">
                <a:latin typeface="D-DIN"/>
              </a:rPr>
              <a:t>είναι ένα διαδικτυακό, ανώνυμο εργαλείο αναφοράς για την αποκάλυψη περιστατικών εκφοβισμού, διαδικτυακού εκφοβισμού, παρενόχλησης, διακρίσεων, εγκλημάτων μίσους, καταναγκαστικής συμπεριφοράς/ελέγχου, παρακολούθησης, επίθεσης, σεξουαλικής παρενόχλησης, σεξουαλικής επίθεσης και βιασμού. Αυτό το εργαλείο του Πανεπιστημίου </a:t>
            </a:r>
            <a:r>
              <a:rPr lang="en-US" dirty="0">
                <a:latin typeface="D-DIN"/>
              </a:rPr>
              <a:t>Duplin, </a:t>
            </a:r>
            <a:r>
              <a:rPr lang="el-GR" dirty="0">
                <a:latin typeface="D-DIN"/>
              </a:rPr>
              <a:t>βοηθά στην εύρεση σχετικής υποστήριξης και επισημαίνει τις επίσημες επιλογές αναφοράς, τόσο εντός του Πανεπιστημίου όσο και με εξωτερικούς φορείς. </a:t>
            </a:r>
          </a:p>
          <a:p>
            <a:endParaRPr lang="el-GR" dirty="0">
              <a:latin typeface="D-DIN"/>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39409684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Η δίωξη αναφέρεται συγκεκριμένα στο χειρισμό των υποθέσεων βίας λόγω φύλου από το θεσμικό όργανο, στις ενέργειες έρευνας, στις πειθαρχικές διαδικασίες και στις κυρώσεις για τους δράστες, κατά περίπτωση. Σε ορισμένες περιπτώσεις, μπορεί επίσης να περιλαμβάνει δικαστικές διαδικασίες, συμπεριλαμβανομένων των δικαστικών υποθέσεων, για ποινικά και αστικά αδικήματα.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Υπάρχουν ορισμένα στοιχεία που πρέπει να ληφθούν υπόψη: </a:t>
            </a:r>
          </a:p>
          <a:p>
            <a:pPr marL="0" marR="0" algn="just" fontAlgn="base">
              <a:spcBef>
                <a:spcPts val="0"/>
              </a:spcBef>
              <a:spcAft>
                <a:spcPts val="0"/>
              </a:spcAft>
            </a:pPr>
            <a:endParaRPr lang="el-GR" sz="1800" dirty="0">
              <a:solidFill>
                <a:srgbClr val="000000"/>
              </a:solidFill>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Είναι σημαντικό να εφαρμόζονται σαφείς, </a:t>
            </a:r>
            <a:r>
              <a:rPr lang="el-GR" sz="1800" dirty="0" err="1">
                <a:solidFill>
                  <a:srgbClr val="000000"/>
                </a:solidFill>
                <a:effectLst/>
                <a:latin typeface="Times New Roman" panose="02020603050405020304" pitchFamily="18" charset="0"/>
                <a:ea typeface="Times New Roman" panose="02020603050405020304" pitchFamily="18" charset="0"/>
              </a:rPr>
              <a:t>προσβάσιμες</a:t>
            </a:r>
            <a:r>
              <a:rPr lang="el-GR" sz="1800" dirty="0">
                <a:solidFill>
                  <a:srgbClr val="000000"/>
                </a:solidFill>
                <a:effectLst/>
                <a:latin typeface="Times New Roman" panose="02020603050405020304" pitchFamily="18" charset="0"/>
                <a:ea typeface="Times New Roman" panose="02020603050405020304" pitchFamily="18" charset="0"/>
              </a:rPr>
              <a:t> και διαφανείς διαδικασίες για τον χειρισμό περιστατικών και καταγγελιών και ότι απαιτείται.</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...εύλογα χρονοδιαγράμματα μεταξύ καταγγελίας, διερεύνησης και απόφασης/κυρώσεων.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Η ενσωμάτωση μιας προσέγγισης με επίκεντρο το θύμα, την ενημέρωση για το τραύμα και την ανταπόκριση στο φύλο στις διαδικασίες δίωξης και, ως εκ τούτου, η παροχή ειδικής κατάρτισης σχετικά με την προσέγγιση αυτή για όσους εμπλέκονται στις διαδικασίες.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Διασφάλιση αποτελεσματικής επικοινωνίας με το θύμα/επιζώντα, τον δράστη και τους παρευρισκόμενους σε κάθε στάδιο της διαδικασίας.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Αλλά πρέπει επίσης να εξετάσουμε το ενδεχόμενο θέσπισης διακριτών πειθαρχικών διαδικασιών τόσο για το προσωπικό όσο και για τους φοιτητές.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Ένα σημαντικό στοιχείο αναφέρεται στον καθορισμό των κριτηρίων για τη σύνθεση των επιτροπών διερεύνησης και πειθαρχικής επιτροπής.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Την επιβολή αναλογικών, κατάλληλων και δίκαιων κυρώσεων ως αποτέλεσμα της διερευνητικής και πειθαρχικής διαδικασίας. </a:t>
            </a: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42</a:t>
            </a:fld>
            <a:endParaRPr lang="en-US"/>
          </a:p>
        </p:txBody>
      </p:sp>
    </p:spTree>
    <p:extLst>
      <p:ext uri="{BB962C8B-B14F-4D97-AF65-F5344CB8AC3E}">
        <p14:creationId xmlns:p14="http://schemas.microsoft.com/office/powerpoint/2010/main" val="37798449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ts val="0"/>
              </a:spcBef>
              <a:spcAft>
                <a:spcPts val="0"/>
              </a:spcAft>
              <a:tabLst>
                <a:tab pos="628650" algn="l"/>
              </a:tabLst>
            </a:pPr>
            <a:r>
              <a:rPr lang="el-GR" b="1" dirty="0">
                <a:effectLst/>
              </a:rPr>
              <a:t>ΣΗΜΕΙΩΣΕΙΣ: Αυτή η διαφάνεια περιλαμβάνει κινούμενα σχέδια!</a:t>
            </a:r>
          </a:p>
          <a:p>
            <a:pPr algn="just">
              <a:spcBef>
                <a:spcPts val="0"/>
              </a:spcBef>
              <a:spcAft>
                <a:spcPts val="0"/>
              </a:spcAft>
              <a:tabLst>
                <a:tab pos="628650" algn="l"/>
              </a:tabLst>
            </a:pPr>
            <a:r>
              <a:rPr lang="el-GR" b="1" dirty="0">
                <a:effectLst/>
              </a:rPr>
              <a:t>Μερικά σημεία σχετικά με τα πρότυπα ορθής πρακτικής που σχετίζονται με τις διαδικασίες δίωξης είναι πρώτα να διασφαλιστεί...</a:t>
            </a:r>
          </a:p>
          <a:p>
            <a:pPr algn="just">
              <a:spcBef>
                <a:spcPts val="0"/>
              </a:spcBef>
              <a:spcAft>
                <a:spcPts val="0"/>
              </a:spcAft>
              <a:tabLst>
                <a:tab pos="628650" algn="l"/>
              </a:tabLst>
            </a:pPr>
            <a:r>
              <a:rPr lang="el-GR" b="1" dirty="0">
                <a:effectLst/>
              </a:rPr>
              <a:t> </a:t>
            </a:r>
          </a:p>
          <a:p>
            <a:pPr algn="just">
              <a:spcBef>
                <a:spcPts val="0"/>
              </a:spcBef>
              <a:spcAft>
                <a:spcPts val="0"/>
              </a:spcAft>
              <a:tabLst>
                <a:tab pos="628650" algn="l"/>
              </a:tabLst>
            </a:pPr>
            <a:r>
              <a:rPr lang="el-GR" b="1" dirty="0">
                <a:effectLst/>
              </a:rPr>
              <a:t>-Οι εσωτερικές διαδικασίες αντιμετωπίζουν τη βία λόγω φύλου ξεχωριστά από τους γενικούς πειθαρχικούς κανόνες και διαδικασίες. Η βία λόγω φύλου δεν πρέπει να αντιμετωπίζεται με τον ίδιο τρόπο όπως, για παράδειγμα, η λογοκλοπή,</a:t>
            </a:r>
          </a:p>
          <a:p>
            <a:pPr algn="just">
              <a:spcBef>
                <a:spcPts val="0"/>
              </a:spcBef>
              <a:spcAft>
                <a:spcPts val="0"/>
              </a:spcAft>
              <a:tabLst>
                <a:tab pos="628650" algn="l"/>
              </a:tabLst>
            </a:pPr>
            <a:r>
              <a:rPr lang="el-GR" b="1" dirty="0">
                <a:effectLst/>
              </a:rPr>
              <a:t>-Οι ανεπίσημες και επίσημες πειθαρχικές διαδικασίες ορίζονται με σαφήνεια, συμπεριλαμβανομένων πληροφοριών σχετικά με τα είδη των πειθαρχικών μέτρων ή κυρώσεων (όπως προφορική ή γραπτή προειδοποίηση, διαθεσιμότητα, απόλυση, θεραπεία/συμβουλευτική του δράστη ή συνεχής εποπτεία),</a:t>
            </a:r>
          </a:p>
          <a:p>
            <a:pPr algn="just">
              <a:spcBef>
                <a:spcPts val="0"/>
              </a:spcBef>
              <a:spcAft>
                <a:spcPts val="0"/>
              </a:spcAft>
              <a:tabLst>
                <a:tab pos="628650" algn="l"/>
              </a:tabLst>
            </a:pPr>
            <a:r>
              <a:rPr lang="el-GR" b="1" dirty="0">
                <a:effectLst/>
              </a:rPr>
              <a:t>-Παρέχονται σαφείς πληροφορίες σχετικά με το τι μπορεί να χρησιμεύσει ως αποδεικτικό στοιχείο λαμβάνοντας υπόψη τις διάφορες μορφές βίας λόγω φύλου. Εξασφάλιση χαμηλού ορίου για την έναρξη επίσημης έρευνας,</a:t>
            </a:r>
          </a:p>
          <a:p>
            <a:pPr algn="just">
              <a:spcBef>
                <a:spcPts val="0"/>
              </a:spcBef>
              <a:spcAft>
                <a:spcPts val="0"/>
              </a:spcAft>
              <a:tabLst>
                <a:tab pos="628650" algn="l"/>
              </a:tabLst>
            </a:pPr>
            <a:r>
              <a:rPr lang="el-GR" b="1" dirty="0">
                <a:effectLst/>
              </a:rPr>
              <a:t>Ο οργανισμός δεν υποστηρίζει κοινές συναντήσεις με τα μέρη «για τη διευκρίνιση της κατάστασης», εξωτερική διαμεσολάβηση ή διαδικασίες «συμβιβασμού». </a:t>
            </a:r>
          </a:p>
          <a:p>
            <a:pPr algn="just">
              <a:spcBef>
                <a:spcPts val="0"/>
              </a:spcBef>
              <a:spcAft>
                <a:spcPts val="0"/>
              </a:spcAft>
              <a:tabLst>
                <a:tab pos="628650" algn="l"/>
              </a:tabLst>
            </a:pPr>
            <a:r>
              <a:rPr lang="el-GR" b="1" dirty="0">
                <a:effectLst/>
              </a:rPr>
              <a:t>Τώρα, όσον αφορά τα μέτρα διερεύνησης, ορισμένα σημαντικά πρότυπα σχετίζονται με: </a:t>
            </a:r>
          </a:p>
          <a:p>
            <a:pPr algn="just">
              <a:spcBef>
                <a:spcPts val="0"/>
              </a:spcBef>
              <a:spcAft>
                <a:spcPts val="0"/>
              </a:spcAft>
              <a:tabLst>
                <a:tab pos="628650" algn="l"/>
              </a:tabLst>
            </a:pPr>
            <a:r>
              <a:rPr lang="el-GR" b="1" dirty="0">
                <a:effectLst/>
              </a:rPr>
              <a:t>-Η διερεύνηση ξεκινά μετά από επίσημη καταγγελία ή όταν υπάρχουν συνεχείς ενδείξεις σοβαρών υποψιών. Εξετάζονται άτυπες ή ανώνυμες αναφορές για την αξιολόγηση των περιστάσεων, του πλαισίου και της συμπεριφοράς του (φερόμενου) δράστη, ώστε να καθοριστεί η ανάγκη για περαιτέρω έρευνα, προστατευτικές και προληπτικές ενέργειες.</a:t>
            </a:r>
          </a:p>
          <a:p>
            <a:pPr algn="just">
              <a:spcBef>
                <a:spcPts val="0"/>
              </a:spcBef>
              <a:spcAft>
                <a:spcPts val="0"/>
              </a:spcAft>
              <a:tabLst>
                <a:tab pos="628650" algn="l"/>
              </a:tabLst>
            </a:pPr>
            <a:r>
              <a:rPr lang="el-GR" b="1" dirty="0">
                <a:effectLst/>
              </a:rPr>
              <a:t>-Οι έρευνες και οι διαδικασίες συνεχίζονται ακόμη και αν το θύμα/επιζών ή ο φερόμενος ως δράστης έχει εγκαταλείψει τον οργανισμό</a:t>
            </a:r>
            <a:endParaRPr lang="en-US" sz="1800" b="1"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43</a:t>
            </a:fld>
            <a:endParaRPr lang="en-US"/>
          </a:p>
        </p:txBody>
      </p:sp>
    </p:spTree>
    <p:extLst>
      <p:ext uri="{BB962C8B-B14F-4D97-AF65-F5344CB8AC3E}">
        <p14:creationId xmlns:p14="http://schemas.microsoft.com/office/powerpoint/2010/main" val="30183779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Bef>
                <a:spcPts val="0"/>
              </a:spcBef>
              <a:spcAft>
                <a:spcPts val="0"/>
              </a:spcAft>
              <a:tabLst>
                <a:tab pos="628650" algn="l"/>
              </a:tabLst>
            </a:pPr>
            <a:r>
              <a:rPr lang="el-GR" b="1" dirty="0">
                <a:effectLst/>
              </a:rPr>
              <a:t> </a:t>
            </a:r>
          </a:p>
          <a:p>
            <a:pPr algn="just">
              <a:spcBef>
                <a:spcPts val="0"/>
              </a:spcBef>
              <a:spcAft>
                <a:spcPts val="0"/>
              </a:spcAft>
              <a:tabLst>
                <a:tab pos="628650" algn="l"/>
              </a:tabLst>
            </a:pPr>
            <a:r>
              <a:rPr lang="el-GR" b="1" dirty="0">
                <a:effectLst/>
              </a:rPr>
              <a:t>Πρότυπα ορθής πρακτικής σχετικά με τις εσωτερικές πειθαρχικές διαδικασίες και κυρώσεις:</a:t>
            </a:r>
          </a:p>
          <a:p>
            <a:pPr algn="just">
              <a:spcBef>
                <a:spcPts val="0"/>
              </a:spcBef>
              <a:spcAft>
                <a:spcPts val="0"/>
              </a:spcAft>
              <a:tabLst>
                <a:tab pos="628650" algn="l"/>
              </a:tabLst>
            </a:pPr>
            <a:r>
              <a:rPr lang="el-GR" b="1" dirty="0">
                <a:effectLst/>
              </a:rPr>
              <a:t>-Η βασική ιδέα πίσω από την πειθαρχική δράση είναι η διόρθωση της συμπεριφοράς, η οποία δεν συνεπάγεται απαραίτητα κυρώσεις. Ωστόσο, η δυνατότητα επιβολής κυρώσεων στους παραβάτες ανεξάρτητα από την ιδιότητά τους είναι απαραίτητη,</a:t>
            </a:r>
          </a:p>
          <a:p>
            <a:pPr algn="just">
              <a:spcBef>
                <a:spcPts val="0"/>
              </a:spcBef>
              <a:spcAft>
                <a:spcPts val="0"/>
              </a:spcAft>
              <a:tabLst>
                <a:tab pos="628650" algn="l"/>
              </a:tabLst>
            </a:pPr>
            <a:r>
              <a:rPr lang="el-GR" b="1" dirty="0">
                <a:effectLst/>
              </a:rPr>
              <a:t>-Τα εσωτερικά πειθαρχικά μέτρα πρέπει να είναι ανεξάρτητα από την απόφαση του θύματος/επιζώντος να καταγγείλει το περιστατικό στις αστυνομικές ή δικαστικές αρχές. Εάν ο νόμος υποχρεώνει την καταγγελία (επικείμενων) εγκλημάτων από επαγγελματίες που λαμβάνουν γνώση μιας τέτοιας κατάστασης, το θύμα/επιζών πρέπει να ενημερώνεται σχετικά.</a:t>
            </a:r>
          </a:p>
          <a:p>
            <a:pPr algn="just">
              <a:spcBef>
                <a:spcPts val="0"/>
              </a:spcBef>
              <a:spcAft>
                <a:spcPts val="0"/>
              </a:spcAft>
              <a:tabLst>
                <a:tab pos="628650" algn="l"/>
              </a:tabLst>
            </a:pPr>
            <a:r>
              <a:rPr lang="el-GR" b="1" dirty="0">
                <a:effectLst/>
              </a:rPr>
              <a:t>Πρόσθετα σημεία που σχετίζονται με τα πρότυπα ορθής πρακτικής περιλαμβάνονται στην ειδική σελίδα για τη δίωξη στην εργαλειοθήκη </a:t>
            </a:r>
            <a:r>
              <a:rPr lang="en-US" b="1" dirty="0">
                <a:effectLst/>
              </a:rPr>
              <a:t>UniSAFE. </a:t>
            </a:r>
          </a:p>
          <a:p>
            <a:pPr algn="just">
              <a:spcBef>
                <a:spcPts val="0"/>
              </a:spcBef>
              <a:spcAft>
                <a:spcPts val="0"/>
              </a:spcAft>
              <a:tabLst>
                <a:tab pos="628650" algn="l"/>
              </a:tabLst>
            </a:pPr>
            <a:r>
              <a:rPr lang="en-US" b="1" dirty="0">
                <a:effectLst/>
              </a:rPr>
              <a:t> </a:t>
            </a:r>
          </a:p>
          <a:p>
            <a:pPr algn="just">
              <a:spcBef>
                <a:spcPts val="0"/>
              </a:spcBef>
              <a:spcAft>
                <a:spcPts val="0"/>
              </a:spcAft>
              <a:tabLst>
                <a:tab pos="628650" algn="l"/>
              </a:tabLst>
            </a:pPr>
            <a:r>
              <a:rPr lang="el-GR" b="1" dirty="0">
                <a:effectLst/>
              </a:rPr>
              <a:t>Σας ενθαρρύνουμε επίσης να διαβάσετε τις κατευθυντήριες γραμμές πρωτοκόλλου που έχει αναπτύξει η </a:t>
            </a:r>
            <a:r>
              <a:rPr lang="en-US" b="1" dirty="0" err="1">
                <a:effectLst/>
              </a:rPr>
              <a:t>UniSAFe</a:t>
            </a:r>
            <a:r>
              <a:rPr lang="en-US" b="1" dirty="0">
                <a:effectLst/>
              </a:rPr>
              <a:t>, </a:t>
            </a:r>
            <a:r>
              <a:rPr lang="el-GR" b="1" dirty="0">
                <a:effectLst/>
              </a:rPr>
              <a:t>σε περίπτωση που ενδιαφέρεστε να μάθετε περισσότερα σχετικά με τη δίωξη, τη διερεύνηση, τις πειθαρχικές διαδικασίες και τις κυρώσεις.</a:t>
            </a:r>
            <a:endParaRPr lang="en-US" sz="1800" b="1" dirty="0">
              <a:latin typeface="Times New Roman"/>
              <a:cs typeface="Times New Roma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44</a:t>
            </a:fld>
            <a:endParaRPr lang="en-US"/>
          </a:p>
        </p:txBody>
      </p:sp>
    </p:spTree>
    <p:extLst>
      <p:ext uri="{BB962C8B-B14F-4D97-AF65-F5344CB8AC3E}">
        <p14:creationId xmlns:p14="http://schemas.microsoft.com/office/powerpoint/2010/main" val="710818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3548066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t>Όταν πρόκειται για μέτρα έρευνας, μερικές συμβουλές και υποδείξεις,  </a:t>
            </a:r>
          </a:p>
          <a:p>
            <a:pPr algn="just"/>
            <a:r>
              <a:rPr lang="el-GR" dirty="0"/>
              <a:t>-Μελετήστε τη δημιουργία ενός ειδικού εξωτερικού οργάνου για τη διερεύνηση περιστατικών, ενδεχομένως από κοινού με άλλους παρόμοιους φορείς στην περιοχή ή τη χώρα.  </a:t>
            </a:r>
          </a:p>
          <a:p>
            <a:pPr algn="just"/>
            <a:r>
              <a:rPr lang="el-GR" dirty="0"/>
              <a:t>-Εξετάστε το ενδεχόμενο τροποποίησης και προσαρμογής των καθηκόντων του κατηγορούμενου (εάν πρόκειται για προσωπικό) ή της πρόσβασής του σε ορισμένα μέρη της πανεπιστημιούπολης (εάν πρόκειται για φοιτητή), όπως η προσφορά διαδικτυακών μαθημάτων κατά τη διάρκεια της έρευνας.  </a:t>
            </a:r>
          </a:p>
          <a:p>
            <a:pPr algn="just"/>
            <a:r>
              <a:rPr lang="el-GR" dirty="0"/>
              <a:t>-Φροντίστε να συμμετέχει ψυχολόγος στην ερμηνεία των γεγονότων που αναφέρθηκαν από το θύμα/επιζώντα και τον δράστη.</a:t>
            </a:r>
          </a:p>
          <a:p>
            <a:pPr algn="just"/>
            <a:r>
              <a:rPr lang="el-GR" dirty="0"/>
              <a:t> </a:t>
            </a:r>
          </a:p>
          <a:p>
            <a:pPr algn="just"/>
            <a:r>
              <a:rPr lang="el-GR" dirty="0"/>
              <a:t>Όσον αφορά τις εσωτερικές πειθαρχικές διαδικασίες και κυρώσεις, ορισμένες συμβουλές και υποδείξεις είναι οι εξής  </a:t>
            </a:r>
          </a:p>
          <a:p>
            <a:pPr algn="just"/>
            <a:r>
              <a:rPr lang="el-GR" dirty="0"/>
              <a:t>-Εφαρμόστε μηχανισμούς παρακολούθησης των ερευνών και των κυρώσεων για να καταδείξετε μια συνεπή προσέγγιση στην απόδοση ευθυνών στους δράστες, διασφαλίζοντας ότι οι επιστήμονες «υψηλής αξίας» ή τα ανώτερα στελέχη δεν προστατεύονται ή δεν τυγχάνουν ειδικής μεταχείρισης.   </a:t>
            </a:r>
          </a:p>
          <a:p>
            <a:pPr algn="just"/>
            <a:r>
              <a:rPr lang="el-GR" dirty="0"/>
              <a:t>-Για να αποφύγετε ότι ένας δράστης θα υποπέσει εκ νέου σε αξιόποινη πράξη σε άλλο σημείο, εξετάστε το ενδεχόμενο καταγραφής σοβαρών μορφών </a:t>
            </a:r>
            <a:r>
              <a:rPr lang="el-GR" dirty="0" err="1"/>
              <a:t>παραβατικής</a:t>
            </a:r>
            <a:r>
              <a:rPr lang="el-GR" dirty="0"/>
              <a:t> συμπεριφοράς, όπως η κατάχρηση εξουσίας και το επιστημονικό και δεοντολογικό παράπτωμα. Οι κυρώσεις για τέτοιου είδους παραπτώματα μπορεί να περιλαμβάνουν τη δημοσίευση των αποτελεσμάτων των πειθαρχικών διαδικασιών, ώστε να ενημερώνονται άλλοι ή μελλοντικοί εργοδότες.   </a:t>
            </a:r>
            <a:endParaRPr lang="en-US" dirty="0"/>
          </a:p>
          <a:p>
            <a:pPr algn="just"/>
            <a:endParaRPr lang="el-GR" dirty="0">
              <a:latin typeface="Calibri"/>
              <a:cs typeface="Calibri"/>
            </a:endParaRPr>
          </a:p>
          <a:p>
            <a:pPr algn="just"/>
            <a:r>
              <a:rPr lang="el-GR" dirty="0">
                <a:latin typeface="Calibri"/>
                <a:cs typeface="Calibri"/>
              </a:rPr>
              <a:t>-Μην υποχρεώνετε τα μέρη να υπογράψουν συμφωνία μη δημοσιοποίησης ως μέρος της επίλυσης μιας καταγγελίας. Οι συμφωνίες μη αποκάλυψης (</a:t>
            </a:r>
            <a:r>
              <a:rPr lang="en-US" dirty="0">
                <a:latin typeface="Calibri"/>
                <a:cs typeface="Calibri"/>
              </a:rPr>
              <a:t>NDA) </a:t>
            </a:r>
            <a:r>
              <a:rPr lang="el-GR" dirty="0">
                <a:latin typeface="Calibri"/>
                <a:cs typeface="Calibri"/>
              </a:rPr>
              <a:t>μπορεί να εμποδίσουν τα θύματα/επιζώντες να μιλήσουν ανοιχτά για τις εμπειρίες τους και να εμποδίσουν την αποκάλυψη σημαντικών πληροφοριών. Οι </a:t>
            </a:r>
            <a:r>
              <a:rPr lang="en-US" dirty="0">
                <a:latin typeface="Calibri"/>
                <a:cs typeface="Calibri"/>
              </a:rPr>
              <a:t>NDA </a:t>
            </a:r>
            <a:r>
              <a:rPr lang="el-GR" dirty="0">
                <a:latin typeface="Calibri"/>
                <a:cs typeface="Calibri"/>
              </a:rPr>
              <a:t>μπορούν να συμβάλουν σε μια κουλτούρα μυστικότητας που δημιουργεί ένα περιβάλλον όπου η </a:t>
            </a:r>
            <a:r>
              <a:rPr lang="el-GR" dirty="0" err="1">
                <a:latin typeface="Calibri"/>
                <a:cs typeface="Calibri"/>
              </a:rPr>
              <a:t>παραβατική</a:t>
            </a:r>
            <a:r>
              <a:rPr lang="el-GR" dirty="0">
                <a:latin typeface="Calibri"/>
                <a:cs typeface="Calibri"/>
              </a:rPr>
              <a:t> συμπεριφορά μπορεί να περάσει απαρατήρητη ή ακόμη και να συγχωρεθεί.  </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45</a:t>
            </a:fld>
            <a:endParaRPr lang="en-US"/>
          </a:p>
        </p:txBody>
      </p:sp>
    </p:spTree>
    <p:extLst>
      <p:ext uri="{BB962C8B-B14F-4D97-AF65-F5344CB8AC3E}">
        <p14:creationId xmlns:p14="http://schemas.microsoft.com/office/powerpoint/2010/main" val="20695930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a:t>Στο Πανεπιστήμιο Κεντρικής Ευρώπης υπάρχει η δυνατότητα συλλογικών καταγγελιών. Οι διαδικασίες επιτρέπουν σε οργανώσεις που αναγνωρίζονται ως αντιπροσωπευτικές μιας κοινότητας, όπως το Συνδικάτο, η Φοιτητική Ένωση ή τα Συμβούλια Εργασίας, να υποβάλλουν άτυπη ή επίσημη καταγγελία εκπροσωπώντας μια ομάδα ατόμων των οποίων οι ισχυρισμοί αφορούν το ίδιο σύνολο πραγματικών περιστάσεων ή τον ίδιο Καθ' ου η καταγγελία. Αυτό μπορεί να γίνει μόνο με τη ρητή προηγούμενη συγκατάθεση των ατόμων που εκπροσωπούνται. Η συγκεκριμένη μορφή της εν λόγω εκπροσώπησης θα εκπονηθεί μέσω ξεχωριστής πολιτικής, η οποία θα αναπτυχθεί από το Δίκτυο Διαμεσολαβητών και την Πειθαρχική Επιτροπή σε διαβούλευση με τον υπεύθυνο για την ισότητα των φύλων, τη συνδικαλιστική ένωση, τη φοιτητική ένωση και άλλα σχετικά αντιπροσωπευτικά όργανα του </a:t>
            </a:r>
            <a:r>
              <a:rPr lang="en-US" dirty="0"/>
              <a:t>CEU. </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46</a:t>
            </a:fld>
            <a:endParaRPr lang="en-US"/>
          </a:p>
        </p:txBody>
      </p:sp>
    </p:spTree>
    <p:extLst>
      <p:ext uri="{BB962C8B-B14F-4D97-AF65-F5344CB8AC3E}">
        <p14:creationId xmlns:p14="http://schemas.microsoft.com/office/powerpoint/2010/main" val="11110365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latin typeface="D-DIN"/>
              </a:rPr>
              <a:t>Η παροχή υπηρεσιών αναφέρεται στις υπηρεσίες που προσφέρονται για την υποστήριξη των θυμάτων/επιζώντων, των οικογενειών, των δραστών, των </a:t>
            </a:r>
            <a:r>
              <a:rPr lang="el-GR" dirty="0" err="1">
                <a:latin typeface="D-DIN"/>
              </a:rPr>
              <a:t>παρευρισκομένων</a:t>
            </a:r>
            <a:r>
              <a:rPr lang="el-GR" dirty="0">
                <a:latin typeface="D-DIN"/>
              </a:rPr>
              <a:t> στη βία λόγω φύλου και των μελών της κοινότητας που πλήττονται από αυτή. Η Παροχή Υπηρεσιών αναφέρεται στους επαγγελματίες που παρέχουν τις υπηρεσίες (π.χ. όσοι συμμετέχουν στην εξειδικευμένη κατάρτιση) και στα υπάρχοντα εργαλεία (π.χ. κατευθυντήριες γραμμές, εκπαιδευτικό υλικό) που βοηθούν στην καλύτερη αντιμετώπιση των αναγκών των ομάδων-στόχων. Η παροχή υπηρεσιών αλληλεπικαλύπτεται με άλλα Ψ, ιδίως με την Προστασία, τη Δίωξη και τις Συμπράξεις. </a:t>
            </a:r>
          </a:p>
          <a:p>
            <a:pPr algn="just"/>
            <a:r>
              <a:rPr lang="el-GR" dirty="0">
                <a:latin typeface="D-DIN"/>
              </a:rPr>
              <a:t> </a:t>
            </a:r>
          </a:p>
          <a:p>
            <a:pPr algn="just"/>
            <a:r>
              <a:rPr lang="el-GR" dirty="0">
                <a:latin typeface="D-DIN"/>
              </a:rPr>
              <a:t>Ορισμένες συμβουλές και υποδείξεις για την Παροχή υπηρεσιών: </a:t>
            </a:r>
          </a:p>
          <a:p>
            <a:pPr algn="just"/>
            <a:r>
              <a:rPr lang="el-GR" dirty="0">
                <a:latin typeface="D-DIN"/>
              </a:rPr>
              <a:t>-Για την αποτελεσματική παροχή υπηρεσιών και την άμεση υποστήριξη, μια κεντρική μονάδα εντός του ιδρύματος είναι υπεύθυνη για την εποπτεία των προσφερόμενων υπηρεσιών. Η μονάδα αυτή μπορεί να χρησιμεύσει ως «κόμβος» ή «μονάδα αποστολής». </a:t>
            </a:r>
          </a:p>
          <a:p>
            <a:pPr algn="just"/>
            <a:r>
              <a:rPr lang="el-GR" dirty="0">
                <a:latin typeface="D-DIN"/>
              </a:rPr>
              <a:t>-Εάν το ίδρυμα διαθέτει περισσότερες από μία κύριες πανεπιστημιουπόλεις, διασφαλίστε ότι τουλάχιστον ένας πρώτος ανταποκριτής είναι διαθέσιμος σε όλες τις τοποθεσίες. </a:t>
            </a:r>
          </a:p>
          <a:p>
            <a:pPr algn="just"/>
            <a:r>
              <a:rPr lang="el-GR" dirty="0">
                <a:latin typeface="D-DIN"/>
              </a:rPr>
              <a:t>-Οι υπηρεσίες πρέπει να είναι εξοπλισμένες και ικανές να αντιμετωπίζουν όλες τις μορφές βίας λόγω φύλου. </a:t>
            </a:r>
          </a:p>
          <a:p>
            <a:pPr algn="just"/>
            <a:r>
              <a:rPr lang="el-GR" dirty="0">
                <a:latin typeface="D-DIN"/>
              </a:rPr>
              <a:t>-Προσφέρετε ένα εύκολα </a:t>
            </a:r>
            <a:r>
              <a:rPr lang="el-GR" dirty="0" err="1">
                <a:latin typeface="D-DIN"/>
              </a:rPr>
              <a:t>προσβάσιμο</a:t>
            </a:r>
            <a:r>
              <a:rPr lang="el-GR" dirty="0">
                <a:latin typeface="D-DIN"/>
              </a:rPr>
              <a:t> σύστημα κρατήσεων για ραντεβού με το προσωπικό της υπηρεσίας, για προσωπικές ή εικονικές συναντήσεις, και  </a:t>
            </a:r>
          </a:p>
          <a:p>
            <a:pPr algn="just"/>
            <a:r>
              <a:rPr lang="el-GR" dirty="0">
                <a:latin typeface="D-DIN"/>
              </a:rPr>
              <a:t>-Όταν τα περιστατικά καταγγέλλονται ανώνυμα, να θυμάστε να παρέχετε πληροφορίες για όλες τις διαθέσιμες υπηρεσίες. </a:t>
            </a:r>
          </a:p>
          <a:p>
            <a:pPr algn="just"/>
            <a:r>
              <a:rPr lang="el-GR" dirty="0">
                <a:latin typeface="D-DIN"/>
              </a:rPr>
              <a:t>-Η παροχή κάθε είδους υπηρεσίας θα πρέπει να είναι διαθέσιμη ανεξάρτητα από το χρονικό πλαίσιο του περιστατικού (για παράδειγμα, στην περίπτωση αναφοράς περιστατικών μήνες μετά τη συνέβη τους). </a:t>
            </a:r>
          </a:p>
          <a:p>
            <a:pPr algn="just"/>
            <a:endParaRPr lang="el-GR"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47</a:t>
            </a:fld>
            <a:endParaRPr lang="en-US"/>
          </a:p>
        </p:txBody>
      </p:sp>
    </p:spTree>
    <p:extLst>
      <p:ext uri="{BB962C8B-B14F-4D97-AF65-F5344CB8AC3E}">
        <p14:creationId xmlns:p14="http://schemas.microsoft.com/office/powerpoint/2010/main" val="4470498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t>-Προσφέρετε ψυχολογική υποστήριξη στα πρόσωπα που έρχονται σε επαφή, στους καταγγέλλοντες και στους παρευρισκόμενους, αναγνωρίζοντας τη σημασία της αντιμετώπισης του δευτερογενούς τραύματος και της φροντίδας της ψυχικής τους υγείας. </a:t>
            </a:r>
          </a:p>
          <a:p>
            <a:pPr algn="just"/>
            <a:r>
              <a:rPr lang="el-GR" dirty="0"/>
              <a:t>-Παροχή οδηγιών πρώτων βοηθειών στον </a:t>
            </a:r>
            <a:r>
              <a:rPr lang="el-GR" dirty="0" err="1"/>
              <a:t>ιστότοπο</a:t>
            </a:r>
            <a:r>
              <a:rPr lang="el-GR" dirty="0"/>
              <a:t> της μονάδας και του ιδρύματος σε περίπτωση περιστατικού που συμβαίνει εκτός ωραρίου εργασίας.  </a:t>
            </a:r>
          </a:p>
          <a:p>
            <a:pPr algn="just"/>
            <a:r>
              <a:rPr lang="el-GR" dirty="0"/>
              <a:t>-Παράλληλα με τις πληροφορίες για τις πρακτικές παρέμβασης των </a:t>
            </a:r>
            <a:r>
              <a:rPr lang="el-GR" dirty="0" err="1"/>
              <a:t>παρευρισκομένων</a:t>
            </a:r>
            <a:r>
              <a:rPr lang="el-GR" dirty="0"/>
              <a:t>, παρέχετε έναν σύντομο οδηγό για τους φίλους των θυμάτων/επιζώντων σχετικά με το πώς μπορούν να δράσουν ως υποστηρικτές. Βρείτε ένα καλό παράδειγμα εδώ, που προσφέρεται από το Πανεπιστήμιο της Δυτικής Σκωτίας. </a:t>
            </a:r>
          </a:p>
          <a:p>
            <a:pPr algn="just"/>
            <a:r>
              <a:rPr lang="el-GR" dirty="0"/>
              <a:t>-Η παροχή υπηρεσιών διαμεσολάβησης είναι αμφιλεγόμενη, καθώς μπορεί να προκαλέσει εκ νέου τραυματισμό στα θύματα/επιζώντες η αντιπαράθεση με τον δράστη τους. Η διαμεσολάβηση δεν πρέπει ποτέ να είναι υποχρεωτική, αλλά μπορεί να προσφέρεται ως επιλογή. Σε κάθε περίπτωση, οι ανάγκες και οι προσδοκίες του θύματος/καταγγέλλοντος θα πρέπει να υπερισχύουν, δεν θα πρέπει να ασκείται πίεση για να οδηγηθεί το θύμα προς τη διαμεσολάβηση και τα δύο μέρη θα πρέπει να είναι ισότιμα (βλ. Συμβουλές και υποδείξεις προστασίας). Μια επιλογή μπορεί να είναι να επικουρείται κάθε μέρος από έναν ξεχωριστό σύμβουλο και οι σύμβουλοι αυτοί να ανταλλάσσουν διμερώς απόψεις προς την κατεύθυνση της διαμεσολαβητικής λύσης.   </a:t>
            </a:r>
          </a:p>
          <a:p>
            <a:pPr algn="just"/>
            <a:endParaRPr lang="el-GR" dirty="0"/>
          </a:p>
          <a:p>
            <a:br>
              <a:rPr lang="en-US" dirty="0"/>
            </a:br>
            <a:endParaRPr lang="en-US" dirty="0"/>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48</a:t>
            </a:fld>
            <a:endParaRPr lang="en-US"/>
          </a:p>
        </p:txBody>
      </p:sp>
    </p:spTree>
    <p:extLst>
      <p:ext uri="{BB962C8B-B14F-4D97-AF65-F5344CB8AC3E}">
        <p14:creationId xmlns:p14="http://schemas.microsoft.com/office/powerpoint/2010/main" val="24436533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latin typeface="D-DIN"/>
              </a:rPr>
              <a:t>·The support </a:t>
            </a:r>
            <a:r>
              <a:rPr lang="en-US" dirty="0" err="1">
                <a:latin typeface="D-DIN"/>
              </a:rPr>
              <a:t>centre</a:t>
            </a:r>
            <a:r>
              <a:rPr lang="en-US" dirty="0">
                <a:latin typeface="D-DIN"/>
              </a:rPr>
              <a:t> run by the University of Dundee offers various services including the Chaplaincy Centre and Nightline. The Chaplaincy Centre is a safe space open to any student and staff member from any religion, offering a library, quiet rooms and meeting areas, free of charge. Nightline is a confidential listening and information service run by students for students. The line is run by trained volunteer students and the users can get in touch with them for listening support. </a:t>
            </a:r>
          </a:p>
          <a:p>
            <a:pPr algn="just"/>
            <a:r>
              <a:rPr lang="en-US" dirty="0">
                <a:latin typeface="D-DIN"/>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49</a:t>
            </a:fld>
            <a:endParaRPr lang="en-US"/>
          </a:p>
        </p:txBody>
      </p:sp>
    </p:spTree>
    <p:extLst>
      <p:ext uri="{BB962C8B-B14F-4D97-AF65-F5344CB8AC3E}">
        <p14:creationId xmlns:p14="http://schemas.microsoft.com/office/powerpoint/2010/main" val="3428769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A inspiring practice for Provision of services... </a:t>
            </a:r>
          </a:p>
          <a:p>
            <a:pPr algn="just"/>
            <a:br>
              <a:rPr lang="en-US" dirty="0"/>
            </a:br>
            <a:r>
              <a:rPr lang="en-US" dirty="0"/>
              <a:t>The University of Bologna offers services to a wide range of university stakeholders, The services include: online support </a:t>
            </a:r>
            <a:r>
              <a:rPr lang="en-US" dirty="0" err="1"/>
              <a:t>programmes</a:t>
            </a:r>
            <a:r>
              <a:rPr lang="en-US" dirty="0"/>
              <a:t>; initial orientation and basic information on the legal aspects and on the most appropriate ways to contact the competent authorities; liaison with the network of services and </a:t>
            </a:r>
            <a:r>
              <a:rPr lang="en-US" dirty="0" err="1"/>
              <a:t>specialised</a:t>
            </a:r>
            <a:r>
              <a:rPr lang="en-US" dirty="0"/>
              <a:t> local associations for handling more complex situations that require a multidisciplinary intervention and different professional figures. The help-desk is coordinated by the Equity, Diversity and Inclusion office which offers an intersectional range of services and support.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50</a:t>
            </a:fld>
            <a:endParaRPr lang="en-US"/>
          </a:p>
        </p:txBody>
      </p:sp>
    </p:spTree>
    <p:extLst>
      <p:ext uri="{BB962C8B-B14F-4D97-AF65-F5344CB8AC3E}">
        <p14:creationId xmlns:p14="http://schemas.microsoft.com/office/powerpoint/2010/main" val="414195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Οι συμπράξεις αφορούν τη συμμετοχή των σχετικών φορέων σε όλα τα επίπεδα, όπως κυβερνητικές υπηρεσίες, οργανώσεις της κοινωνίας των πολιτών, φορείς παροχής υπηρεσιών, συνδικαλιστικές οργανώσεις ή ενώσεις προσωπικού και φοιτητών. Οι εξωτερικές συμπράξεις συμπληρώνουν τις διαθέσιμες δεξιότητες, ικανότητες και εμπειρογνωμοσύνη που διαθέτει το ίδρυμα. </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Στο πλαίσιο των οργανισμών που διεξάγουν έρευνα, παραδείγματα εξωτερικών συμπράξεων μπορεί να αποτελούν:</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Συμπράξεις με τοπικούς και εθνικούς κυβερνητικούς φορείς, συμπεριλαμβανομένων των νομικών, αστυνομικών και οργανισμών ποινικής δικαιοσύνης. Αυτές οι συμπράξεις μπορούν, μεταξύ άλλων, να βελτιώσουν την παροχή συμβουλευτικής και νομικής βοήθειας,</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Συμπράξεις με οργανώσεις της κοινωνίας των πολιτών και Από τον σχεδιασμό πολιτικών έως την εφαρμογή συγκεκριμένων μέτρων, οι συμπράξεις αυτές θα μπορούσαν να βοηθήσουν στη διοργάνωση κοινών πρωτοβουλιών, εκδηλώσεων, εκστρατειών ευαισθητοποίησης, προγραμμάτων κατάρτισης για τη βία λόγω φύλου </a:t>
            </a:r>
            <a:r>
              <a:rPr lang="el-GR" sz="1800" dirty="0" err="1">
                <a:solidFill>
                  <a:srgbClr val="000000"/>
                </a:solidFill>
                <a:effectLst/>
                <a:latin typeface="Times New Roman" panose="02020603050405020304" pitchFamily="18" charset="0"/>
                <a:ea typeface="Times New Roman" panose="02020603050405020304" pitchFamily="18" charset="0"/>
              </a:rPr>
              <a:t>κ.λπ</a:t>
            </a:r>
            <a:r>
              <a:rPr lang="el-GR" sz="1800" dirty="0">
                <a:solidFill>
                  <a:srgbClr val="000000"/>
                </a:solidFill>
                <a:effectLst/>
                <a:latin typeface="Times New Roman" panose="02020603050405020304" pitchFamily="18" charset="0"/>
                <a:ea typeface="Times New Roman" panose="02020603050405020304" pitchFamily="18" charset="0"/>
              </a:rPr>
              <a:t>,</a:t>
            </a:r>
          </a:p>
          <a:p>
            <a:pPr marL="0" marR="0" algn="just" fontAlgn="base">
              <a:spcBef>
                <a:spcPts val="0"/>
              </a:spcBef>
              <a:spcAft>
                <a:spcPts val="0"/>
              </a:spcAft>
            </a:pPr>
            <a:r>
              <a:rPr lang="el-GR" sz="1800" dirty="0">
                <a:solidFill>
                  <a:srgbClr val="000000"/>
                </a:solidFill>
                <a:effectLst/>
                <a:latin typeface="Times New Roman" panose="02020603050405020304" pitchFamily="18" charset="0"/>
                <a:ea typeface="Times New Roman" panose="02020603050405020304" pitchFamily="18" charset="0"/>
              </a:rPr>
              <a:t>Συμπράξεις με φοιτητικές ομάδες και ενώσεις για την εμπλοκή φοιτητών από διάφορα ιδρύματα τριτοβάθμιας εκπαίδευσης και ερευνητικούς οργανισμούς στις προσπάθειες πρόληψης και τη δημιουργία ενός υποστηρικτικού περιβάλλοντος για όσους βιώνουν βία λόγω φύλου,</a:t>
            </a:r>
            <a:endParaRPr lang="en-US" sz="1800" dirty="0">
              <a:solidFill>
                <a:srgbClr val="000000"/>
              </a:solidFill>
              <a:effectLst/>
              <a:latin typeface="Times New Roman" panose="02020603050405020304" pitchFamily="18" charset="0"/>
            </a:endParaRPr>
          </a:p>
          <a:p>
            <a:pPr marL="0" marR="0" algn="just" fontAlgn="base">
              <a:spcBef>
                <a:spcPts val="0"/>
              </a:spcBef>
              <a:spcAft>
                <a:spcPts val="0"/>
              </a:spcAft>
            </a:pPr>
            <a:endParaRPr lang="el-GR" dirty="0"/>
          </a:p>
          <a:p>
            <a:pPr marL="0" marR="0" algn="just" fontAlgn="base">
              <a:spcBef>
                <a:spcPts val="0"/>
              </a:spcBef>
              <a:spcAft>
                <a:spcPts val="0"/>
              </a:spcAft>
            </a:pPr>
            <a:r>
              <a:rPr lang="el-GR" dirty="0"/>
              <a:t>Συνεργασία με τον ιδιωτικό τομέα για την παροχή ειδικής εμπειρογνωμοσύνης, όπως κατάρτιση ή για τη δημιουργία ειδικών εργαλείων και πόρων για την πρόληψη της βίας λόγω φύλου (π.χ. ανάπτυξη ψηφιακών εργαλείων για τη σύνδεση των φοιτητών με υπηρεσίες υποστήριξης, κουμπιά πανικού </a:t>
            </a:r>
            <a:r>
              <a:rPr lang="el-GR" dirty="0" err="1"/>
              <a:t>κ.λπ</a:t>
            </a:r>
            <a:r>
              <a:rPr lang="el-GR" dirty="0"/>
              <a:t>,)</a:t>
            </a:r>
          </a:p>
          <a:p>
            <a:pPr marL="0" marR="0" algn="just" fontAlgn="base">
              <a:spcBef>
                <a:spcPts val="0"/>
              </a:spcBef>
              <a:spcAft>
                <a:spcPts val="0"/>
              </a:spcAft>
            </a:pPr>
            <a:r>
              <a:rPr lang="el-GR" dirty="0"/>
              <a:t>Συμπράξεις με άλλα ιδρύματα τριτοβάθμιας εκπαίδευσης και ερευνητικούς οργανισμούς για αμοιβαία μάθηση και ανταλλαγή ορθών πρακτικών και πόρων.</a:t>
            </a:r>
          </a:p>
          <a:p>
            <a:pPr marL="0" marR="0" algn="just" fontAlgn="base">
              <a:spcBef>
                <a:spcPts val="0"/>
              </a:spcBef>
              <a:spcAft>
                <a:spcPts val="0"/>
              </a:spcAft>
            </a:pPr>
            <a:r>
              <a:rPr lang="el-GR" dirty="0"/>
              <a:t> </a:t>
            </a:r>
          </a:p>
          <a:p>
            <a:pPr marL="0" marR="0" algn="just" fontAlgn="base">
              <a:spcBef>
                <a:spcPts val="0"/>
              </a:spcBef>
              <a:spcAft>
                <a:spcPts val="0"/>
              </a:spcAft>
            </a:pPr>
            <a:r>
              <a:rPr lang="el-GR" dirty="0"/>
              <a:t>Οι συμπράξεις αποτελούν έναν τρόπο ενίσχυσης και συμπλήρωσης των πρωτοβουλιών και της εμπειρογνωμοσύνης που διαθέτει ο οργανισμός και μπορούν να συμβάλουν σε οποιοδήποτε από τα </a:t>
            </a:r>
            <a:r>
              <a:rPr lang="en-GB" dirty="0"/>
              <a:t>Ps </a:t>
            </a:r>
            <a:r>
              <a:rPr lang="el-GR" dirty="0"/>
              <a:t>του πλαισίου 7</a:t>
            </a:r>
            <a:r>
              <a:rPr lang="en-GB" dirty="0"/>
              <a:t>P.</a:t>
            </a:r>
          </a:p>
          <a:p>
            <a:pPr marL="0" marR="0" algn="just" fontAlgn="base">
              <a:spcBef>
                <a:spcPts val="0"/>
              </a:spcBef>
              <a:spcAft>
                <a:spcPts val="0"/>
              </a:spcAft>
            </a:pPr>
            <a:r>
              <a:rPr lang="en-GB" dirty="0"/>
              <a:t> </a:t>
            </a:r>
          </a:p>
          <a:p>
            <a:pPr marL="0" marR="0" algn="just" fontAlgn="base">
              <a:spcBef>
                <a:spcPts val="0"/>
              </a:spcBef>
              <a:spcAft>
                <a:spcPts val="0"/>
              </a:spcAft>
            </a:pPr>
            <a:r>
              <a:rPr lang="el-GR" dirty="0"/>
              <a:t>Περισσότερες πληροφορίες σχετικά με τον τρόπο προσέγγισης της παροχής υπηρεσιών μπορείτε να βρείτε στη συγκεκριμένη σελίδα της εργαλειοθήκης, αλλά προς το παρόν ας εξετάσουμε μερικές από τις συμβουλές και τις υποδείξεις.</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51</a:t>
            </a:fld>
            <a:endParaRPr lang="en-US"/>
          </a:p>
        </p:txBody>
      </p:sp>
    </p:spTree>
    <p:extLst>
      <p:ext uri="{BB962C8B-B14F-4D97-AF65-F5344CB8AC3E}">
        <p14:creationId xmlns:p14="http://schemas.microsoft.com/office/powerpoint/2010/main" val="2225340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latin typeface="D-DIN"/>
              </a:rPr>
              <a:t> Μερικές συμβουλές και υποδείξεις για τη συνεργασία... </a:t>
            </a:r>
          </a:p>
          <a:p>
            <a:pPr algn="just"/>
            <a:r>
              <a:rPr lang="el-GR" dirty="0">
                <a:latin typeface="D-DIN"/>
              </a:rPr>
              <a:t>-Συμμετοχή σε ευρωπαϊκά/διεθνή προγράμματα όπως το </a:t>
            </a:r>
            <a:r>
              <a:rPr lang="en-US" dirty="0">
                <a:latin typeface="D-DIN"/>
              </a:rPr>
              <a:t>UniSAFE </a:t>
            </a:r>
            <a:r>
              <a:rPr lang="el-GR" dirty="0">
                <a:latin typeface="D-DIN"/>
              </a:rPr>
              <a:t>ή διεθνείς εκδηλώσεις και δραστηριότητες. Μπορείτε να ξεκινήσετε αναζητώντας μέσα από το γραφείο ευρωπαϊκών προγραμμάτων και χρηματοδότησης στο πανεπιστήμιό σας (π.χ. γραφείο έργων της ΕΕ) για να εντοπίσετε πιθανές ομάδες και εταίρους για συνεργασία.  </a:t>
            </a:r>
          </a:p>
          <a:p>
            <a:pPr algn="just"/>
            <a:r>
              <a:rPr lang="el-GR" dirty="0">
                <a:latin typeface="D-DIN"/>
              </a:rPr>
              <a:t>-Αξιοποιήστε τυχόν ευκαιρίες χρηματοδότησης για την υποστήριξη των συνεργασιών. Αυτό μπορεί να περιλαμβάνει επιχορηγήσεις, χρηματοδότηση έρευνας, εταιρικές χορηγίες και ατομικές δωρεές. </a:t>
            </a:r>
          </a:p>
          <a:p>
            <a:pPr algn="just"/>
            <a:r>
              <a:rPr lang="el-GR" dirty="0">
                <a:latin typeface="D-DIN"/>
              </a:rPr>
              <a:t>-Τα ανεπίσημα δίκτυα είναι ένας ενθαρρυντικός παράγοντας των συμπράξεων, υπογραμμίζοντας τη σημασία της ύπαρξης καλών σχέσεων με βασικούς φορείς και δικτύων με καθηγητές και ευαισθητοποιημένους παράγοντες εντός του οργανισμού.  </a:t>
            </a:r>
          </a:p>
          <a:p>
            <a:pPr algn="just"/>
            <a:r>
              <a:rPr lang="el-GR" dirty="0">
                <a:latin typeface="D-DIN"/>
              </a:rPr>
              <a:t>-Αποφύγετε όσο το δυνατόν περισσότερο ότι το σημαντικό έργο σχετικά με τη βία λόγω φύλου γίνεται από εθελοντές και μη αμειβόμενα άτομα εντός του οργανισμού σας. Αντίθετα, το έργο αυτό θα πρέπει να ενσωματωθεί στις περιγραφές καθηκόντων του σχετικού προσωπικού. Εάν εμπλέκονται εθελοντές, είναι υψίστης σημασίας να αναγνωρίζονται οι προσπάθειές τους. </a:t>
            </a:r>
          </a:p>
          <a:p>
            <a:pPr algn="just"/>
            <a:r>
              <a:rPr lang="el-GR" dirty="0">
                <a:latin typeface="D-DIN"/>
              </a:rPr>
              <a:t>-Οι εξωτερικές συνεργασίες μπορούν να κινητοποιηθούν σε διαφορετικό βαθμό: είτε για να επιτρέψουν την παροχή υπηρεσιών εκ μέρους μιας υπεύθυνης μονάδας με ελλιπείς πόρους, είτε ως σημαντική υποστήριξη. </a:t>
            </a:r>
          </a:p>
          <a:p>
            <a:pPr algn="just"/>
            <a:r>
              <a:rPr lang="el-GR" dirty="0">
                <a:latin typeface="D-DIN"/>
              </a:rPr>
              <a:t> </a:t>
            </a:r>
          </a:p>
          <a:p>
            <a:pPr algn="just"/>
            <a:endParaRPr lang="el-GR"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52</a:t>
            </a:fld>
            <a:endParaRPr lang="en-US"/>
          </a:p>
        </p:txBody>
      </p:sp>
    </p:spTree>
    <p:extLst>
      <p:ext uri="{BB962C8B-B14F-4D97-AF65-F5344CB8AC3E}">
        <p14:creationId xmlns:p14="http://schemas.microsoft.com/office/powerpoint/2010/main" val="4085650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a:t>Μια εμπνευσμένη πρακτική για συνεργασίες είναι το «</a:t>
            </a:r>
            <a:r>
              <a:rPr lang="en-US" dirty="0"/>
              <a:t>Ask for Angela», </a:t>
            </a:r>
            <a:r>
              <a:rPr lang="el-GR" dirty="0"/>
              <a:t>ένα πρόγραμμα που έχει εφαρμοστεί σε διάφορες πανεπιστημιουπόλεις και άλλους δημόσιους χώρους για να βοηθήσει στην πρόληψη και την αντιμετώπιση περιστατικών σεξουαλικής παρενόχλησης και βίας λόγω φύλου. Το πρόγραμμα παρέχει έναν διακριτικό τρόπο στα άτομα που αισθάνονται ανασφαλή ή άβολα να ζητήσουν βοήθεια από μέλη του προσωπικού, χρησιμοποιώντας μια </a:t>
            </a:r>
            <a:r>
              <a:rPr lang="el-GR" dirty="0" err="1"/>
              <a:t>κωδική</a:t>
            </a:r>
            <a:r>
              <a:rPr lang="el-GR" dirty="0"/>
              <a:t> λέξη, χωρίς να τραβήξουν την προσοχή πάνω τους ή να κλιμακώσουν την κατάσταση. </a:t>
            </a:r>
          </a:p>
          <a:p>
            <a:endParaRPr lang="el-GR"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53</a:t>
            </a:fld>
            <a:endParaRPr lang="en-US"/>
          </a:p>
        </p:txBody>
      </p:sp>
    </p:spTree>
    <p:extLst>
      <p:ext uri="{BB962C8B-B14F-4D97-AF65-F5344CB8AC3E}">
        <p14:creationId xmlns:p14="http://schemas.microsoft.com/office/powerpoint/2010/main" val="28217870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dirty="0">
                <a:latin typeface="D-DIN"/>
              </a:rPr>
              <a:t>Το «Γιατί δεν καταγγείλαμε» ξεκίνησε αρχικά ως φοιτητική πρωτοβουλία στο Πανεπιστήμιο </a:t>
            </a:r>
            <a:r>
              <a:rPr lang="en-US" dirty="0">
                <a:latin typeface="D-DIN"/>
              </a:rPr>
              <a:t>Charles </a:t>
            </a:r>
            <a:r>
              <a:rPr lang="el-GR" dirty="0">
                <a:latin typeface="D-DIN"/>
              </a:rPr>
              <a:t>της Πράγας με </a:t>
            </a:r>
            <a:r>
              <a:rPr lang="en-US" dirty="0">
                <a:latin typeface="D-DIN"/>
              </a:rPr>
              <a:t>online </a:t>
            </a:r>
            <a:r>
              <a:rPr lang="el-GR" dirty="0">
                <a:latin typeface="D-DIN"/>
              </a:rPr>
              <a:t>και </a:t>
            </a:r>
            <a:r>
              <a:rPr lang="en-US" dirty="0">
                <a:latin typeface="D-DIN"/>
              </a:rPr>
              <a:t>offline </a:t>
            </a:r>
            <a:r>
              <a:rPr lang="el-GR" dirty="0">
                <a:latin typeface="D-DIN"/>
              </a:rPr>
              <a:t>αφίσες με ανώνυμες περιπτώσεις - παρουσιάστηκε π.χ. στη Φιλοσοφική Σχολή ως έκθεση ή στο πολιτιστικό κέντρο του Πανεπιστημίου συνοδευόμενη από συζητήσεις σε πάνελ εμπνευσμένες από το κίνημα των ΗΠΑ «Γιατί δεν κατήγγειλα» - μια μέθοδος όπως αυτή θα μπορούσε να χρησιμοποιηθεί από το θεσμικό τμήμα/το άτομο του </a:t>
            </a:r>
            <a:r>
              <a:rPr lang="en-US" dirty="0" err="1">
                <a:latin typeface="D-DIN"/>
              </a:rPr>
              <a:t>Combudsperson</a:t>
            </a:r>
            <a:r>
              <a:rPr lang="en-US" dirty="0">
                <a:latin typeface="D-DIN"/>
              </a:rPr>
              <a:t> </a:t>
            </a:r>
            <a:r>
              <a:rPr lang="el-GR" dirty="0">
                <a:latin typeface="D-DIN"/>
              </a:rPr>
              <a:t>σε συνεργασία με τους φοιτητικούς συλλόγους για την ευαισθητοποίηση σχετικά με τη βία λόγω φύλου και επίσης να κατευθύνει τους επιζώντες σε μέρη όπου μπορούν να λάβουν βοήθεια.  </a:t>
            </a:r>
          </a:p>
          <a:p>
            <a:endParaRPr lang="el-GR"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54</a:t>
            </a:fld>
            <a:endParaRPr lang="en-US"/>
          </a:p>
        </p:txBody>
      </p:sp>
    </p:spTree>
    <p:extLst>
      <p:ext uri="{BB962C8B-B14F-4D97-AF65-F5344CB8AC3E}">
        <p14:creationId xmlns:p14="http://schemas.microsoft.com/office/powerpoint/2010/main" val="3884557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37518243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latin typeface="D-DIN"/>
              </a:rPr>
              <a:t>Οι πολιτικές καλύπτουν α) τα πλαίσια πολιτικής, τα οποία αναφέρονται σε ένα συνεκτικό σύνολο μέτρων με σαφές όραμα και ολοκληρωμένη στρατηγική που ανταποκρίνονται στα περιστατικά βίας λόγω φύλου με ολοκληρωμένο και δομημένο τρόπο, και β) τα έγγραφα πολιτικής που επισημοποιούν ρητά και συγκεκριμένα τη δέσμευση του οργανισμού για τον τερματισμό της βίας λόγω φύλου.  </a:t>
            </a:r>
          </a:p>
          <a:p>
            <a:pPr algn="just"/>
            <a:r>
              <a:rPr lang="el-GR" dirty="0">
                <a:latin typeface="D-DIN"/>
              </a:rPr>
              <a:t> </a:t>
            </a:r>
          </a:p>
          <a:p>
            <a:pPr algn="just"/>
            <a:r>
              <a:rPr lang="el-GR" dirty="0">
                <a:latin typeface="D-DIN"/>
              </a:rPr>
              <a:t>Οι πολιτικές μπορούν να λάβουν διάφορες μορφές, όπως πρωτόκολλα, σχέδια δράσης, ενημερωτικά ή επεξηγηματικά έγγραφα, στρατηγικές, κανονισμοί, διαδικασίες, οδηγίες και μπορεί να περιλαμβάνουν ορισμούς των διαφόρων μορφών βίας λόγω φύλου, κώδικες δεοντολογίας, διαδικασίες αναφοράς και αντιμετώπισης περιστατικών βίας λόγω φύλου, μέτρα πρόληψης, υπηρεσίες υποστήριξης, προγράμματα κατάρτισης, συνεργασίες, αξιολόγηση και χρονοδιαγράμματα κ.λπ. Ένα ολιστικό έγγραφο πολιτικής καλύπτει και τα 7Π.  </a:t>
            </a:r>
          </a:p>
          <a:p>
            <a:pPr algn="just"/>
            <a:endParaRPr lang="el-GR"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55</a:t>
            </a:fld>
            <a:endParaRPr lang="en-US"/>
          </a:p>
        </p:txBody>
      </p:sp>
    </p:spTree>
    <p:extLst>
      <p:ext uri="{BB962C8B-B14F-4D97-AF65-F5344CB8AC3E}">
        <p14:creationId xmlns:p14="http://schemas.microsoft.com/office/powerpoint/2010/main" val="12889915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Η θέσπιση αποτελεσματικών πολιτικών για την αντιμετώπιση της βίας λόγω φύλου απαιτεί μια ολοκληρωμένη προσέγγιση που περιλαμβάνει βασικά στοιχεία και βήματα. Υπάρχουν διάφοροι τρόποι για την έναρξη μιας πολιτικής που αφορά τη βία λόγω φύλου. Ακολουθούν ορισμένες πρακτικές προτάσεις για το πώς να δημιουργηθούν καλά λειτουργικές πολιτικές που περιλαμβάνουν την επανεξέταση του υφιστάμενου νομικού υπόβαθρου και των πολιτικών. </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Οι θεσμικές πολιτικές πρέπει να ευθυγραμμίζονται με οποιοδήποτε περιφερειακό, εθνικό ή/και ευρωπαϊκό νομικό πλαίσιο. Ξεκινήστε με τη διερεύνηση του νομικού υπόβαθρου σε εθνικό και ευρωπαϊκό επίπεδο. Σε ευρωπαϊκό επίπεδο, υπάρχουν νομικά πλαίσια και πολιτικές που παρέχουν καθοδήγηση για την πρόληψη και την αντιμετώπιση της </a:t>
            </a:r>
            <a:r>
              <a:rPr lang="el-GR" sz="1800" dirty="0" err="1">
                <a:effectLst/>
                <a:latin typeface="Times New Roman" panose="02020603050405020304" pitchFamily="18" charset="0"/>
                <a:ea typeface="Times New Roman" panose="02020603050405020304" pitchFamily="18" charset="0"/>
              </a:rPr>
              <a:t>έμφυλης</a:t>
            </a:r>
            <a:r>
              <a:rPr lang="el-GR" sz="1800" dirty="0">
                <a:effectLst/>
                <a:latin typeface="Times New Roman" panose="02020603050405020304" pitchFamily="18" charset="0"/>
                <a:ea typeface="Times New Roman" panose="02020603050405020304" pitchFamily="18" charset="0"/>
              </a:rPr>
              <a:t> βίας. Για παράδειγμα, η Σύμβαση του Συμβουλίου της Ευρώπης για την πρόληψη και την καταπολέμηση της βίας κατά των γυναικών και της ενδοοικογενειακής βίας (γνωστή ως Σύμβαση της Κωνσταντινούπολης) παρέχει ένα ολοκληρωμένο νομικό πλαίσιο για την πρόληψη και την αντιμετώπιση της βίας λόγω φύλου και απαιτεί από τα κράτη μέλη να λαμβάνουν μέτρα για την πρόληψη της βίας, την προστασία των θυμάτων και τη δίωξη των δραστών. </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Η </a:t>
            </a:r>
            <a:r>
              <a:rPr lang="en-US" sz="1800" dirty="0">
                <a:effectLst/>
                <a:latin typeface="Times New Roman" panose="02020603050405020304" pitchFamily="18" charset="0"/>
                <a:ea typeface="Times New Roman" panose="02020603050405020304" pitchFamily="18" charset="0"/>
              </a:rPr>
              <a:t>UniSAFE </a:t>
            </a:r>
            <a:r>
              <a:rPr lang="el-GR" sz="1800" dirty="0">
                <a:effectLst/>
                <a:latin typeface="Times New Roman" panose="02020603050405020304" pitchFamily="18" charset="0"/>
                <a:ea typeface="Times New Roman" panose="02020603050405020304" pitchFamily="18" charset="0"/>
              </a:rPr>
              <a:t>δημοσίευσε έναν </a:t>
            </a:r>
            <a:r>
              <a:rPr lang="el-GR" sz="1800" dirty="0" err="1">
                <a:effectLst/>
                <a:latin typeface="Times New Roman" panose="02020603050405020304" pitchFamily="18" charset="0"/>
                <a:ea typeface="Times New Roman" panose="02020603050405020304" pitchFamily="18" charset="0"/>
              </a:rPr>
              <a:t>διαδραστικό</a:t>
            </a:r>
            <a:r>
              <a:rPr lang="el-GR" sz="1800" dirty="0">
                <a:effectLst/>
                <a:latin typeface="Times New Roman" panose="02020603050405020304" pitchFamily="18" charset="0"/>
                <a:ea typeface="Times New Roman" panose="02020603050405020304" pitchFamily="18" charset="0"/>
              </a:rPr>
              <a:t> χάρτη νόμων και πολιτικών για την αντιμετώπιση της βίας λόγω φύλου, ο οποίος περιλαμβάνει εθνικές εκθέσεις, καθώς και έναν κατάλογο θεσμικών πολιτικών για έμπνευση.</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Ένα άλλο στοιχείο είναι το θεσμικό πλαίσιο και η εσωτερική αξιολόγηση.</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Η καλή κατανόηση του θεσμικού πλαισίου είναι σημαντική, καθώς μπορεί να επηρεάσει την εφαρμογή των πολιτικών. Αυτό περιλαμβάνει την οργανωτική δομή, τη διακυβέρνηση, την κουλτούρα και τους πόρους. Μια εσωτερική αξιολόγηση μπορεί να βοηθήσει στον εντοπισμό πιθανών προκλήσεων ή αντιστάσεων στην εφαρμογή και να καθορίσει τον τρόπο αντιμετώπισής τους. </a:t>
            </a:r>
          </a:p>
          <a:p>
            <a:pPr marL="0" marR="0" algn="just" fontAlgn="base">
              <a:spcBef>
                <a:spcPts val="0"/>
              </a:spcBef>
              <a:spcAft>
                <a:spcPts val="0"/>
              </a:spcAft>
            </a:pPr>
            <a:endParaRPr lang="el-GR" sz="1800" dirty="0">
              <a:effectLst/>
              <a:latin typeface="Times New Roman" panose="02020603050405020304" pitchFamily="18" charset="0"/>
              <a:ea typeface="Times New Roman" panose="02020603050405020304" pitchFamily="18" charset="0"/>
            </a:endParaRP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Ενδιαφερόμενα μέρη</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Για να διασφαλιστεί ότι η πολιτική ανταποκρίνεται στις ανάγκες του οργανισμού, ο καθορισμός και η </a:t>
            </a:r>
            <a:r>
              <a:rPr lang="el-GR" sz="1800" dirty="0" err="1">
                <a:effectLst/>
                <a:latin typeface="Times New Roman" panose="02020603050405020304" pitchFamily="18" charset="0"/>
                <a:ea typeface="Times New Roman" panose="02020603050405020304" pitchFamily="18" charset="0"/>
              </a:rPr>
              <a:t>συνδιαμόρφωση</a:t>
            </a:r>
            <a:r>
              <a:rPr lang="el-GR" sz="1800" dirty="0">
                <a:effectLst/>
                <a:latin typeface="Times New Roman" panose="02020603050405020304" pitchFamily="18" charset="0"/>
                <a:ea typeface="Times New Roman" panose="02020603050405020304" pitchFamily="18" charset="0"/>
              </a:rPr>
              <a:t> μέτρων με τα ενδιαφερόμενα μέρη (όπως οι φοιτητές, οι ερευνητές, το διδακτικό προσωπικό, το προσωπικό, τα ανώτερα και μεσαία διοικητικά στελέχη και οι υπεύθυνοι λήψης αποφάσεων) είναι το κλειδί για την κατανόηση του συγκεκριμένου πλαισίου και την προσαρμογή της πολιτικής στην κοινότητα. Αυτό το βήμα θα βοηθήσει στον προσδιορισμό των αναγκών των διαφόρων θεσμικών κοινοτήτων και ομάδων, ώστε να διασφαλιστεί μια προσέγγιση χωρίς αποκλεισμούς. Θα συμβάλει επίσης στην προώθηση της διαφάνειας και της λογοδοσίας κατά το σχεδιασμό και την εφαρμογή της πολιτικής.</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 </a:t>
            </a:r>
          </a:p>
          <a:p>
            <a:pPr marL="0" marR="0" algn="just" fontAlgn="base">
              <a:spcBef>
                <a:spcPts val="0"/>
              </a:spcBef>
              <a:spcAft>
                <a:spcPts val="0"/>
              </a:spcAft>
            </a:pPr>
            <a:r>
              <a:rPr lang="el-GR" sz="1800" dirty="0">
                <a:effectLst/>
                <a:latin typeface="Times New Roman" panose="02020603050405020304" pitchFamily="18" charset="0"/>
                <a:ea typeface="Times New Roman" panose="02020603050405020304" pitchFamily="18" charset="0"/>
              </a:rPr>
              <a:t>Πρόσθετες πρακτικές προτάσεις για τη δημιουργία πολιτικών μπορείτε να βρείτε στην αντίστοιχη σελίδα, συμπεριλαμβανομένων πληροφοριών σχετικά με την κατανομή των πόρων, την παρακολούθηση και την αξιολόγηση, καθώς και την υποστήριξη και την έγκριση </a:t>
            </a:r>
          </a:p>
        </p:txBody>
      </p:sp>
      <p:sp>
        <p:nvSpPr>
          <p:cNvPr id="4" name="Slide Number Placeholder 3"/>
          <p:cNvSpPr>
            <a:spLocks noGrp="1"/>
          </p:cNvSpPr>
          <p:nvPr>
            <p:ph type="sldNum" sz="quarter" idx="5"/>
          </p:nvPr>
        </p:nvSpPr>
        <p:spPr/>
        <p:txBody>
          <a:bodyPr/>
          <a:lstStyle/>
          <a:p>
            <a:fld id="{6F8E2375-F1B1-284C-A827-B0E603FDBDD8}" type="slidenum">
              <a:rPr lang="en-US" smtClean="0"/>
              <a:pPr/>
              <a:t>56</a:t>
            </a:fld>
            <a:endParaRPr lang="en-US"/>
          </a:p>
        </p:txBody>
      </p:sp>
    </p:spTree>
    <p:extLst>
      <p:ext uri="{BB962C8B-B14F-4D97-AF65-F5344CB8AC3E}">
        <p14:creationId xmlns:p14="http://schemas.microsoft.com/office/powerpoint/2010/main" val="34717117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l-GR" dirty="0"/>
              <a:t>Ορισμένες συμβουλές και υποδείξεις για τις πολιτικές είναι ότι οι πολιτικές που εφαρμόζονται θα πρέπει να</a:t>
            </a:r>
          </a:p>
          <a:p>
            <a:pPr algn="just"/>
            <a:r>
              <a:rPr lang="el-GR" dirty="0"/>
              <a:t>-να εξετάζουν την αντιμετώπιση όλων των μορφών βίας </a:t>
            </a:r>
          </a:p>
          <a:p>
            <a:pPr algn="just"/>
            <a:r>
              <a:rPr lang="el-GR" dirty="0"/>
              <a:t> </a:t>
            </a:r>
          </a:p>
          <a:p>
            <a:pPr algn="just"/>
            <a:r>
              <a:rPr lang="el-GR" dirty="0"/>
              <a:t>-Να καθορίζει σαφώς τις θεσμικές αξίες, συμπεριλαμβανομένου του τι θεωρείται παράβαση ή ακατάλληλη συμπεριφορά και να ορίζει τι είναι η βία λόγω φύλου. Να αναπτύσσουν πολιτικές που ενσωματώνουν αυτές τις αξίες , και που λαμβάνουν υπόψη τις τρέχουσες προκλήσεις, εστιάζοντας στην </a:t>
            </a:r>
            <a:r>
              <a:rPr lang="el-GR" dirty="0" err="1"/>
              <a:t>προληπτικότητα</a:t>
            </a:r>
            <a:r>
              <a:rPr lang="el-GR" dirty="0"/>
              <a:t> και όχι στην αντιδραστικότητα στην </a:t>
            </a:r>
            <a:r>
              <a:rPr lang="el-GR" dirty="0" err="1"/>
              <a:t>έμφυλη</a:t>
            </a:r>
            <a:r>
              <a:rPr lang="el-GR" dirty="0"/>
              <a:t> βία. Συντάξτε την πολιτική με σαφή γλώσσα και συγκεκριμένες λεπτομέρειες που αντικατοπτρίζουν το πεδίο εφαρμογής και τον σκοπό.  </a:t>
            </a:r>
          </a:p>
          <a:p>
            <a:pPr algn="just"/>
            <a:r>
              <a:rPr lang="el-GR" dirty="0"/>
              <a:t>-Εξασφαλίστε ότι οι θεσμικές πολιτικές είναι γνωστές σε όλα τα μέλη του οργανισμού. Σχεδιάστε και εφαρμόστε μια σαφή επικοινωνιακή στρατηγική για να δώσετε προβολή στις θεσμικές πολιτικές, καθώς αυτό θα υποστηρίξει την αποτελεσματική εφαρμογή τους. </a:t>
            </a:r>
          </a:p>
          <a:p>
            <a:pPr algn="just"/>
            <a:r>
              <a:rPr lang="el-GR" dirty="0"/>
              <a:t> </a:t>
            </a:r>
          </a:p>
          <a:p>
            <a:pPr algn="just"/>
            <a:r>
              <a:rPr lang="el-GR" dirty="0"/>
              <a:t>-Εξετάστε όλα τα 7</a:t>
            </a:r>
            <a:r>
              <a:rPr lang="en-GB" dirty="0"/>
              <a:t>P </a:t>
            </a:r>
            <a:r>
              <a:rPr lang="el-GR" dirty="0"/>
              <a:t>για μια ολιστική προσέγγιση. </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57</a:t>
            </a:fld>
            <a:endParaRPr lang="en-US"/>
          </a:p>
        </p:txBody>
      </p:sp>
    </p:spTree>
    <p:extLst>
      <p:ext uri="{BB962C8B-B14F-4D97-AF65-F5344CB8AC3E}">
        <p14:creationId xmlns:p14="http://schemas.microsoft.com/office/powerpoint/2010/main" val="8926706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l-GR" sz="1800" dirty="0">
                <a:effectLst/>
                <a:latin typeface="Times New Roman" panose="02020603050405020304" pitchFamily="18" charset="0"/>
                <a:ea typeface="Arial" panose="020B0604020202020204" pitchFamily="34" charset="0"/>
                <a:cs typeface="Times New Roman" panose="02020603050405020304" pitchFamily="18" charset="0"/>
              </a:rPr>
              <a:t>Μετά από αυτά, ολοκληρώνουμε με το πλαίσιο 7</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P </a:t>
            </a:r>
            <a:r>
              <a:rPr lang="el-GR" sz="1800" dirty="0">
                <a:effectLst/>
                <a:latin typeface="Times New Roman" panose="02020603050405020304" pitchFamily="18" charset="0"/>
                <a:ea typeface="Arial" panose="020B0604020202020204" pitchFamily="34" charset="0"/>
                <a:cs typeface="Times New Roman" panose="02020603050405020304" pitchFamily="18" charset="0"/>
              </a:rPr>
              <a:t>και ως τελευταίο σημείο θα θέλαμε να αναφέρουμε τον οδηγό βήμα προς βήμα που αναπτύχθηκε από την </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UniSAFE, </a:t>
            </a:r>
            <a:r>
              <a:rPr lang="el-GR" sz="1800" dirty="0">
                <a:effectLst/>
                <a:latin typeface="Times New Roman" panose="02020603050405020304" pitchFamily="18" charset="0"/>
                <a:ea typeface="Arial" panose="020B0604020202020204" pitchFamily="34" charset="0"/>
                <a:cs typeface="Times New Roman" panose="02020603050405020304" pitchFamily="18" charset="0"/>
              </a:rPr>
              <a:t>ο οποίος παρέχει ένα σαφές και λεπτομερές σχέδιο ενεργειών για τον τρόπο σχεδιασμού, εφαρμογής, επιβολής, παρακολούθησης και αξιολόγησης ενός τέτοιου πλαισίου πολιτικής. </a:t>
            </a:r>
          </a:p>
          <a:p>
            <a:pPr marL="0" marR="0" algn="just">
              <a:lnSpc>
                <a:spcPct val="115000"/>
              </a:lnSpc>
              <a:spcBef>
                <a:spcPts val="0"/>
              </a:spcBef>
              <a:spcAft>
                <a:spcPts val="800"/>
              </a:spcAft>
            </a:pPr>
            <a:r>
              <a:rPr lang="el-GR" sz="1800" dirty="0">
                <a:effectLst/>
                <a:latin typeface="Times New Roman" panose="02020603050405020304" pitchFamily="18" charset="0"/>
                <a:ea typeface="Arial" panose="020B0604020202020204" pitchFamily="34" charset="0"/>
                <a:cs typeface="Times New Roman" panose="02020603050405020304" pitchFamily="18" charset="0"/>
              </a:rPr>
              <a:t>Θα πρέπει να είναι ολοκληρωμένο, ρεαλιστικό και ευέλικτο, με σαφείς στόχους, ρόλους, χρονοδιαγράμματα και μηχανισμούς παρακολούθησης για να διασφαλιστεί η επιτυχία του. Η </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UniSAFE </a:t>
            </a:r>
            <a:r>
              <a:rPr lang="el-GR" sz="1800" dirty="0">
                <a:effectLst/>
                <a:latin typeface="Times New Roman" panose="02020603050405020304" pitchFamily="18" charset="0"/>
                <a:ea typeface="Arial" panose="020B0604020202020204" pitchFamily="34" charset="0"/>
                <a:cs typeface="Times New Roman" panose="02020603050405020304" pitchFamily="18" charset="0"/>
              </a:rPr>
              <a:t>ανέπτυξε ένα έγγραφο καθοδήγησης που είναι ιδιαίτερα χρήσιμο για όσους βρίσκονται στα αρχικά στάδια της δημιουργίας και εφαρμογής ενός πλαισίου πολιτικής για την πρόληψη της βίας λόγω φύλου. Προσφέρει ένα εξαιρετικό σημείο εκκίνησης, με σαφείς και κατανοητές οδηγίες και πρακτικές συμβουλές.</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58</a:t>
            </a:fld>
            <a:endParaRPr lang="en-US"/>
          </a:p>
        </p:txBody>
      </p:sp>
    </p:spTree>
    <p:extLst>
      <p:ext uri="{BB962C8B-B14F-4D97-AF65-F5344CB8AC3E}">
        <p14:creationId xmlns:p14="http://schemas.microsoft.com/office/powerpoint/2010/main" val="9375708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el-GR" sz="1800" dirty="0">
                <a:effectLst/>
                <a:latin typeface="Times New Roman" panose="02020603050405020304" pitchFamily="18" charset="0"/>
                <a:ea typeface="Arial" panose="020B0604020202020204" pitchFamily="34" charset="0"/>
                <a:cs typeface="Times New Roman" panose="02020603050405020304" pitchFamily="18" charset="0"/>
              </a:rPr>
              <a:t>Πόροι</a:t>
            </a:r>
          </a:p>
          <a:p>
            <a:pPr marL="0" marR="0" algn="just">
              <a:lnSpc>
                <a:spcPct val="115000"/>
              </a:lnSpc>
              <a:spcBef>
                <a:spcPts val="0"/>
              </a:spcBef>
              <a:spcAft>
                <a:spcPts val="800"/>
              </a:spcAft>
            </a:pPr>
            <a:r>
              <a:rPr lang="el-GR" sz="1800" dirty="0">
                <a:effectLst/>
                <a:latin typeface="Times New Roman" panose="02020603050405020304" pitchFamily="18" charset="0"/>
                <a:ea typeface="Arial" panose="020B0604020202020204" pitchFamily="34" charset="0"/>
                <a:cs typeface="Times New Roman" panose="02020603050405020304" pitchFamily="18" charset="0"/>
              </a:rPr>
              <a:t>Κάποια τελευταία, καταληκτικά λόγια πριν περάσουμε στη συνεδρία ερωτήσεων και απαντήσεων, αυτή η εργασία που αφορά το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a:t>
            </a:r>
            <a:r>
              <a:rPr lang="el-GR" sz="1800" dirty="0">
                <a:effectLst/>
                <a:latin typeface="Times New Roman" panose="02020603050405020304" pitchFamily="18" charset="0"/>
                <a:ea typeface="Arial" panose="020B0604020202020204" pitchFamily="34" charset="0"/>
                <a:cs typeface="Times New Roman" panose="02020603050405020304" pitchFamily="18" charset="0"/>
              </a:rPr>
              <a:t>και με όλα όσα ακούσατε μέχρι σήμερα μπορεί να φαίνεται αρκετά τρομακτική και συντριπτική, γι' αυτό μην αισθάνεστε ότι πρέπει να κάνετε όλα όσα αναφέρθηκαν. Αναγνωρίζουμε ότι δεν υπάρχει κανένα πανεπιστήμιο οπουδήποτε που να κάνει όλα τα πράγματα που προτάθηκαν. Αυτή η κατάρτιση έχει ως στόχο να αποτελέσει μια φιλοδοξία, ώστε να γνωρίζετε τη σωστή κατεύθυνση που απευθύνεται στο </a:t>
            </a:r>
            <a:r>
              <a:rPr lang="en-US" sz="1800" dirty="0" err="1">
                <a:effectLst/>
                <a:latin typeface="Times New Roman" panose="02020603050405020304" pitchFamily="18" charset="0"/>
                <a:ea typeface="Arial" panose="020B0604020202020204" pitchFamily="34" charset="0"/>
                <a:cs typeface="Times New Roman" panose="02020603050405020304" pitchFamily="18" charset="0"/>
              </a:rPr>
              <a:t>gbv</a:t>
            </a:r>
            <a:r>
              <a:rPr lang="en-US" sz="1800" dirty="0">
                <a:effectLst/>
                <a:latin typeface="Times New Roman" panose="02020603050405020304" pitchFamily="18" charset="0"/>
                <a:ea typeface="Arial" panose="020B0604020202020204" pitchFamily="34" charset="0"/>
                <a:cs typeface="Times New Roman" panose="02020603050405020304" pitchFamily="18" charset="0"/>
              </a:rPr>
              <a:t> </a:t>
            </a:r>
            <a:r>
              <a:rPr lang="el-GR" sz="1800" dirty="0">
                <a:effectLst/>
                <a:latin typeface="Times New Roman" panose="02020603050405020304" pitchFamily="18" charset="0"/>
                <a:ea typeface="Arial" panose="020B0604020202020204" pitchFamily="34" charset="0"/>
                <a:cs typeface="Times New Roman" panose="02020603050405020304" pitchFamily="18" charset="0"/>
              </a:rPr>
              <a:t>και προς τα πού πρέπει να κινηθείτε. Έχουμε πολύ δρόμο να διανύσουμε, αλλά είναι σημαντικό να αναλογιστείτε και να αναγνωρίσετε πού βρίσκεται το ίδρυμά σας και τι είναι δυνατόν να κάνετε στη συνέχεια. Σας ενθαρρύνουμε να φροντίζετε τον εαυτό σας ενώ κάνετε αυτό το έργο, καθώς είναι πραγματικά δύσκολο, αλλά όπως είδατε σήμερα υπάρχουν πόροι και εμπνευσμένες πρακτικές που μπορείτε να εξετάσετε. </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59</a:t>
            </a:fld>
            <a:endParaRPr lang="en-US"/>
          </a:p>
        </p:txBody>
      </p:sp>
    </p:spTree>
    <p:extLst>
      <p:ext uri="{BB962C8B-B14F-4D97-AF65-F5344CB8AC3E}">
        <p14:creationId xmlns:p14="http://schemas.microsoft.com/office/powerpoint/2010/main" val="15945384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are short sentences that can help participants remember each P]</a:t>
            </a: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60</a:t>
            </a:fld>
            <a:endParaRPr lang="en-US"/>
          </a:p>
        </p:txBody>
      </p:sp>
    </p:spTree>
    <p:extLst>
      <p:ext uri="{BB962C8B-B14F-4D97-AF65-F5344CB8AC3E}">
        <p14:creationId xmlns:p14="http://schemas.microsoft.com/office/powerpoint/2010/main" val="3866371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D-DIN"/>
              </a:rPr>
              <a:t>Θα </a:t>
            </a:r>
            <a:r>
              <a:rPr lang="en-US" dirty="0" err="1">
                <a:latin typeface="D-DIN"/>
              </a:rPr>
              <a:t>κάνουμε</a:t>
            </a:r>
            <a:r>
              <a:rPr lang="en-US" dirty="0">
                <a:latin typeface="D-DIN"/>
              </a:rPr>
              <a:t> </a:t>
            </a:r>
            <a:r>
              <a:rPr lang="en-US" dirty="0" err="1">
                <a:latin typeface="D-DIN"/>
              </a:rPr>
              <a:t>το</a:t>
            </a:r>
            <a:r>
              <a:rPr lang="en-US" dirty="0">
                <a:latin typeface="D-DIN"/>
              </a:rPr>
              <a:t> </a:t>
            </a:r>
            <a:r>
              <a:rPr lang="en-US" dirty="0" err="1">
                <a:latin typeface="D-DIN"/>
              </a:rPr>
              <a:t>μεσημερι</a:t>
            </a:r>
            <a:r>
              <a:rPr lang="en-US" dirty="0">
                <a:latin typeface="D-DIN"/>
              </a:rPr>
              <a:t>α</a:t>
            </a:r>
            <a:r>
              <a:rPr lang="en-US" dirty="0" err="1">
                <a:latin typeface="D-DIN"/>
              </a:rPr>
              <a:t>νό</a:t>
            </a:r>
            <a:r>
              <a:rPr lang="en-US" dirty="0">
                <a:latin typeface="D-DIN"/>
              </a:rPr>
              <a:t> μας </a:t>
            </a:r>
            <a:r>
              <a:rPr lang="en-US" dirty="0" err="1">
                <a:latin typeface="D-DIN"/>
              </a:rPr>
              <a:t>διάλειμμ</a:t>
            </a:r>
            <a:r>
              <a:rPr lang="en-US" dirty="0">
                <a:latin typeface="D-DIN"/>
              </a:rPr>
              <a:t>α από </a:t>
            </a:r>
            <a:r>
              <a:rPr lang="en-US" dirty="0" err="1">
                <a:latin typeface="D-DIN"/>
              </a:rPr>
              <a:t>τις</a:t>
            </a:r>
            <a:r>
              <a:rPr lang="en-US" dirty="0">
                <a:latin typeface="D-DIN"/>
              </a:rPr>
              <a:t> 12:20 </a:t>
            </a:r>
            <a:r>
              <a:rPr lang="en-US" dirty="0" err="1">
                <a:latin typeface="D-DIN"/>
              </a:rPr>
              <a:t>έως</a:t>
            </a:r>
            <a:r>
              <a:rPr lang="en-US" dirty="0">
                <a:latin typeface="D-DIN"/>
              </a:rPr>
              <a:t> </a:t>
            </a:r>
            <a:r>
              <a:rPr lang="en-US" dirty="0" err="1">
                <a:latin typeface="D-DIN"/>
              </a:rPr>
              <a:t>τις</a:t>
            </a:r>
            <a:r>
              <a:rPr lang="en-US" dirty="0">
                <a:latin typeface="D-DIN"/>
              </a:rPr>
              <a:t> 13:20. Η </a:t>
            </a:r>
            <a:r>
              <a:rPr lang="en-US" dirty="0" err="1">
                <a:latin typeface="D-DIN"/>
              </a:rPr>
              <a:t>συνεδρί</a:t>
            </a:r>
            <a:r>
              <a:rPr lang="en-US" dirty="0">
                <a:latin typeface="D-DIN"/>
              </a:rPr>
              <a:t>α</a:t>
            </a:r>
            <a:r>
              <a:rPr lang="en-US" dirty="0" err="1">
                <a:latin typeface="D-DIN"/>
              </a:rPr>
              <a:t>σή</a:t>
            </a:r>
            <a:r>
              <a:rPr lang="en-US" dirty="0">
                <a:latin typeface="D-DIN"/>
              </a:rPr>
              <a:t> μας θα </a:t>
            </a:r>
            <a:r>
              <a:rPr lang="en-US" dirty="0" err="1">
                <a:latin typeface="D-DIN"/>
              </a:rPr>
              <a:t>ολοκληρωθεί</a:t>
            </a:r>
            <a:r>
              <a:rPr lang="en-US" dirty="0">
                <a:latin typeface="D-DIN"/>
              </a:rPr>
              <a:t> </a:t>
            </a:r>
            <a:r>
              <a:rPr lang="en-US" dirty="0" err="1">
                <a:latin typeface="D-DIN"/>
              </a:rPr>
              <a:t>σήμερ</a:t>
            </a:r>
            <a:r>
              <a:rPr lang="en-US" dirty="0">
                <a:latin typeface="D-DIN"/>
              </a:rPr>
              <a:t>α </a:t>
            </a:r>
            <a:r>
              <a:rPr lang="en-US" dirty="0" err="1">
                <a:latin typeface="D-DIN"/>
              </a:rPr>
              <a:t>στις</a:t>
            </a:r>
            <a:r>
              <a:rPr lang="en-US" dirty="0">
                <a:latin typeface="D-DIN"/>
              </a:rPr>
              <a:t> 15:00.</a:t>
            </a:r>
          </a:p>
        </p:txBody>
      </p:sp>
      <p:sp>
        <p:nvSpPr>
          <p:cNvPr id="4" name="Slide Number Placeholder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2751423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1229664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D-DIN"/>
              </a:rPr>
              <a:t>Μπ</a:t>
            </a:r>
            <a:r>
              <a:rPr lang="en-US" dirty="0" err="1">
                <a:latin typeface="D-DIN"/>
              </a:rPr>
              <a:t>ορούμε</a:t>
            </a:r>
            <a:r>
              <a:rPr lang="en-US" dirty="0">
                <a:latin typeface="D-DIN"/>
              </a:rPr>
              <a:t> να </a:t>
            </a:r>
            <a:r>
              <a:rPr lang="en-US" dirty="0" err="1">
                <a:latin typeface="D-DIN"/>
              </a:rPr>
              <a:t>ξεκινήσουμε</a:t>
            </a:r>
            <a:r>
              <a:rPr lang="en-US" dirty="0">
                <a:latin typeface="D-DIN"/>
              </a:rPr>
              <a:t> </a:t>
            </a:r>
            <a:r>
              <a:rPr lang="en-US" dirty="0" err="1">
                <a:latin typeface="D-DIN"/>
              </a:rPr>
              <a:t>την</a:t>
            </a:r>
            <a:r>
              <a:rPr lang="en-US" dirty="0">
                <a:latin typeface="D-DIN"/>
              </a:rPr>
              <a:t> </a:t>
            </a:r>
            <a:r>
              <a:rPr lang="en-US" dirty="0" err="1">
                <a:latin typeface="D-DIN"/>
              </a:rPr>
              <a:t>εκ</a:t>
            </a:r>
            <a:r>
              <a:rPr lang="en-US" dirty="0">
                <a:latin typeface="D-DIN"/>
              </a:rPr>
              <a:t>πα</a:t>
            </a:r>
            <a:r>
              <a:rPr lang="en-US" dirty="0" err="1">
                <a:latin typeface="D-DIN"/>
              </a:rPr>
              <a:t>ίδευσή</a:t>
            </a:r>
            <a:r>
              <a:rPr lang="en-US" dirty="0">
                <a:latin typeface="D-DIN"/>
              </a:rPr>
              <a:t> μας </a:t>
            </a:r>
            <a:r>
              <a:rPr lang="en-US" dirty="0" err="1">
                <a:latin typeface="D-DIN"/>
              </a:rPr>
              <a:t>με</a:t>
            </a:r>
            <a:r>
              <a:rPr lang="en-US" dirty="0">
                <a:latin typeface="D-DIN"/>
              </a:rPr>
              <a:t> </a:t>
            </a:r>
            <a:r>
              <a:rPr lang="en-US" dirty="0" err="1">
                <a:latin typeface="D-DIN"/>
              </a:rPr>
              <a:t>κά</a:t>
            </a:r>
            <a:r>
              <a:rPr lang="en-US" dirty="0">
                <a:latin typeface="D-DIN"/>
              </a:rPr>
              <a:t>π</a:t>
            </a:r>
            <a:r>
              <a:rPr lang="en-US" dirty="0" err="1">
                <a:latin typeface="D-DIN"/>
              </a:rPr>
              <a:t>οιους</a:t>
            </a:r>
            <a:r>
              <a:rPr lang="en-US" dirty="0">
                <a:latin typeface="D-DIN"/>
              </a:rPr>
              <a:t> π</a:t>
            </a:r>
            <a:r>
              <a:rPr lang="en-US" dirty="0" err="1">
                <a:latin typeface="D-DIN"/>
              </a:rPr>
              <a:t>ρο</a:t>
            </a:r>
            <a:r>
              <a:rPr lang="en-US" dirty="0">
                <a:latin typeface="D-DIN"/>
              </a:rPr>
              <a:t>β</a:t>
            </a:r>
            <a:r>
              <a:rPr lang="en-US" dirty="0" err="1">
                <a:latin typeface="D-DIN"/>
              </a:rPr>
              <a:t>λημ</a:t>
            </a:r>
            <a:r>
              <a:rPr lang="en-US" dirty="0">
                <a:latin typeface="D-DIN"/>
              </a:rPr>
              <a:t>α</a:t>
            </a:r>
            <a:r>
              <a:rPr lang="en-US" dirty="0" err="1">
                <a:latin typeface="D-DIN"/>
              </a:rPr>
              <a:t>τισμούς</a:t>
            </a:r>
            <a:r>
              <a:rPr lang="en-US" dirty="0">
                <a:latin typeface="D-DIN"/>
              </a:rPr>
              <a:t> </a:t>
            </a:r>
            <a:r>
              <a:rPr lang="en-US" dirty="0" err="1">
                <a:latin typeface="D-DIN"/>
              </a:rPr>
              <a:t>με</a:t>
            </a:r>
            <a:r>
              <a:rPr lang="en-US" dirty="0">
                <a:latin typeface="D-DIN"/>
              </a:rPr>
              <a:t> β</a:t>
            </a:r>
            <a:r>
              <a:rPr lang="en-US" dirty="0" err="1">
                <a:latin typeface="D-DIN"/>
              </a:rPr>
              <a:t>άση</a:t>
            </a:r>
            <a:r>
              <a:rPr lang="en-US" dirty="0">
                <a:latin typeface="D-DIN"/>
              </a:rPr>
              <a:t> </a:t>
            </a:r>
            <a:r>
              <a:rPr lang="en-US" dirty="0" err="1">
                <a:latin typeface="D-DIN"/>
              </a:rPr>
              <a:t>την</a:t>
            </a:r>
            <a:r>
              <a:rPr lang="en-US" dirty="0">
                <a:latin typeface="D-DIN"/>
              </a:rPr>
              <a:t> </a:t>
            </a:r>
            <a:r>
              <a:rPr lang="en-US" dirty="0" err="1">
                <a:latin typeface="D-DIN"/>
              </a:rPr>
              <a:t>ιστορί</a:t>
            </a:r>
            <a:r>
              <a:rPr lang="en-US" dirty="0">
                <a:latin typeface="D-DIN"/>
              </a:rPr>
              <a:t>α π</a:t>
            </a:r>
            <a:r>
              <a:rPr lang="en-US" dirty="0" err="1">
                <a:latin typeface="D-DIN"/>
              </a:rPr>
              <a:t>ερί</a:t>
            </a:r>
            <a:r>
              <a:rPr lang="en-US" dirty="0">
                <a:latin typeface="D-DIN"/>
              </a:rPr>
              <a:t>π</a:t>
            </a:r>
            <a:r>
              <a:rPr lang="en-US" dirty="0" err="1">
                <a:latin typeface="D-DIN"/>
              </a:rPr>
              <a:t>τωσης</a:t>
            </a:r>
            <a:r>
              <a:rPr lang="en-US" dirty="0">
                <a:latin typeface="D-DIN"/>
              </a:rPr>
              <a:t> π</a:t>
            </a:r>
            <a:r>
              <a:rPr lang="en-US" dirty="0" err="1">
                <a:latin typeface="D-DIN"/>
              </a:rPr>
              <a:t>ου</a:t>
            </a:r>
            <a:r>
              <a:rPr lang="en-US" dirty="0">
                <a:latin typeface="D-DIN"/>
              </a:rPr>
              <a:t> σας </a:t>
            </a:r>
            <a:r>
              <a:rPr lang="en-US" dirty="0" err="1">
                <a:latin typeface="D-DIN"/>
              </a:rPr>
              <a:t>στείλ</a:t>
            </a:r>
            <a:r>
              <a:rPr lang="en-US" dirty="0">
                <a:latin typeface="D-DIN"/>
              </a:rPr>
              <a:t>α</a:t>
            </a:r>
            <a:r>
              <a:rPr lang="en-US" dirty="0" err="1">
                <a:latin typeface="D-DIN"/>
              </a:rPr>
              <a:t>με</a:t>
            </a:r>
            <a:r>
              <a:rPr lang="en-US" dirty="0">
                <a:latin typeface="D-DIN"/>
              </a:rPr>
              <a:t>. </a:t>
            </a:r>
            <a:r>
              <a:rPr lang="en-US" dirty="0" err="1">
                <a:latin typeface="D-DIN"/>
              </a:rPr>
              <a:t>Πριν</a:t>
            </a:r>
            <a:r>
              <a:rPr lang="en-US" dirty="0">
                <a:latin typeface="D-DIN"/>
              </a:rPr>
              <a:t> </a:t>
            </a:r>
            <a:r>
              <a:rPr lang="en-US" dirty="0" err="1">
                <a:latin typeface="D-DIN"/>
              </a:rPr>
              <a:t>δώσουμε</a:t>
            </a:r>
            <a:r>
              <a:rPr lang="en-US" dirty="0">
                <a:latin typeface="D-DIN"/>
              </a:rPr>
              <a:t> </a:t>
            </a:r>
            <a:r>
              <a:rPr lang="en-US" dirty="0" err="1">
                <a:latin typeface="D-DIN"/>
              </a:rPr>
              <a:t>κά</a:t>
            </a:r>
            <a:r>
              <a:rPr lang="en-US" dirty="0">
                <a:latin typeface="D-DIN"/>
              </a:rPr>
              <a:t>π</a:t>
            </a:r>
            <a:r>
              <a:rPr lang="en-US" dirty="0" err="1">
                <a:latin typeface="D-DIN"/>
              </a:rPr>
              <a:t>οιες</a:t>
            </a:r>
            <a:r>
              <a:rPr lang="en-US" dirty="0">
                <a:latin typeface="D-DIN"/>
              </a:rPr>
              <a:t> </a:t>
            </a:r>
            <a:r>
              <a:rPr lang="en-US" dirty="0" err="1">
                <a:latin typeface="D-DIN"/>
              </a:rPr>
              <a:t>γρήγορες</a:t>
            </a:r>
            <a:r>
              <a:rPr lang="en-US" dirty="0">
                <a:latin typeface="D-DIN"/>
              </a:rPr>
              <a:t> </a:t>
            </a:r>
            <a:r>
              <a:rPr lang="en-US" dirty="0" err="1">
                <a:latin typeface="D-DIN"/>
              </a:rPr>
              <a:t>οδηγίες</a:t>
            </a:r>
            <a:r>
              <a:rPr lang="en-US" dirty="0">
                <a:latin typeface="D-DIN"/>
              </a:rPr>
              <a:t> </a:t>
            </a:r>
            <a:r>
              <a:rPr lang="en-US" dirty="0" err="1">
                <a:latin typeface="D-DIN"/>
              </a:rPr>
              <a:t>γι</a:t>
            </a:r>
            <a:r>
              <a:rPr lang="en-US" dirty="0">
                <a:latin typeface="D-DIN"/>
              </a:rPr>
              <a:t>α </a:t>
            </a:r>
            <a:r>
              <a:rPr lang="en-US" dirty="0" err="1">
                <a:latin typeface="D-DIN"/>
              </a:rPr>
              <a:t>το</a:t>
            </a:r>
            <a:r>
              <a:rPr lang="en-US" dirty="0">
                <a:latin typeface="D-DIN"/>
              </a:rPr>
              <a:t> π</a:t>
            </a:r>
            <a:r>
              <a:rPr lang="en-US" dirty="0" err="1">
                <a:latin typeface="D-DIN"/>
              </a:rPr>
              <a:t>ώς</a:t>
            </a:r>
            <a:r>
              <a:rPr lang="en-US" dirty="0">
                <a:latin typeface="D-DIN"/>
              </a:rPr>
              <a:t> θα </a:t>
            </a:r>
            <a:r>
              <a:rPr lang="en-US" dirty="0" err="1">
                <a:latin typeface="D-DIN"/>
              </a:rPr>
              <a:t>εργ</a:t>
            </a:r>
            <a:r>
              <a:rPr lang="en-US" dirty="0">
                <a:latin typeface="D-DIN"/>
              </a:rPr>
              <a:t>α</a:t>
            </a:r>
            <a:r>
              <a:rPr lang="en-US" dirty="0" err="1">
                <a:latin typeface="D-DIN"/>
              </a:rPr>
              <a:t>στούμε</a:t>
            </a:r>
            <a:r>
              <a:rPr lang="en-US" dirty="0">
                <a:latin typeface="D-DIN"/>
              </a:rPr>
              <a:t> μα</a:t>
            </a:r>
            <a:r>
              <a:rPr lang="en-US" dirty="0" err="1">
                <a:latin typeface="D-DIN"/>
              </a:rPr>
              <a:t>ζί</a:t>
            </a:r>
            <a:r>
              <a:rPr lang="en-US" dirty="0">
                <a:latin typeface="D-DIN"/>
              </a:rPr>
              <a:t> </a:t>
            </a:r>
            <a:r>
              <a:rPr lang="en-US" dirty="0" err="1">
                <a:latin typeface="D-DIN"/>
              </a:rPr>
              <a:t>σε</a:t>
            </a:r>
            <a:r>
              <a:rPr lang="en-US" dirty="0">
                <a:latin typeface="D-DIN"/>
              </a:rPr>
              <a:t> α</a:t>
            </a:r>
            <a:r>
              <a:rPr lang="en-US" dirty="0" err="1">
                <a:latin typeface="D-DIN"/>
              </a:rPr>
              <a:t>υτό</a:t>
            </a:r>
            <a:r>
              <a:rPr lang="en-US" dirty="0">
                <a:latin typeface="D-DIN"/>
              </a:rPr>
              <a:t>, θα </a:t>
            </a:r>
            <a:r>
              <a:rPr lang="en-US" dirty="0" err="1">
                <a:latin typeface="D-DIN"/>
              </a:rPr>
              <a:t>ήθελ</a:t>
            </a:r>
            <a:r>
              <a:rPr lang="en-US" dirty="0">
                <a:latin typeface="D-DIN"/>
              </a:rPr>
              <a:t>α να </a:t>
            </a:r>
            <a:r>
              <a:rPr lang="en-US" dirty="0" err="1">
                <a:latin typeface="D-DIN"/>
              </a:rPr>
              <a:t>δώσω</a:t>
            </a:r>
            <a:r>
              <a:rPr lang="en-US" dirty="0">
                <a:latin typeface="D-DIN"/>
              </a:rPr>
              <a:t> </a:t>
            </a:r>
            <a:r>
              <a:rPr lang="en-US" dirty="0" err="1">
                <a:latin typeface="D-DIN"/>
              </a:rPr>
              <a:t>μι</a:t>
            </a:r>
            <a:r>
              <a:rPr lang="en-US" dirty="0">
                <a:latin typeface="D-DIN"/>
              </a:rPr>
              <a:t>α </a:t>
            </a:r>
            <a:r>
              <a:rPr lang="en-US" dirty="0" err="1">
                <a:latin typeface="D-DIN"/>
              </a:rPr>
              <a:t>γρήγορη</a:t>
            </a:r>
            <a:r>
              <a:rPr lang="en-US" dirty="0">
                <a:latin typeface="D-DIN"/>
              </a:rPr>
              <a:t> επ</a:t>
            </a:r>
            <a:r>
              <a:rPr lang="en-US" dirty="0" err="1">
                <a:latin typeface="D-DIN"/>
              </a:rPr>
              <a:t>ισκό</a:t>
            </a:r>
            <a:r>
              <a:rPr lang="en-US" dirty="0">
                <a:latin typeface="D-DIN"/>
              </a:rPr>
              <a:t>π</a:t>
            </a:r>
            <a:r>
              <a:rPr lang="en-US" dirty="0" err="1">
                <a:latin typeface="D-DIN"/>
              </a:rPr>
              <a:t>ηση</a:t>
            </a:r>
            <a:r>
              <a:rPr lang="en-US" dirty="0">
                <a:latin typeface="D-DIN"/>
              </a:rPr>
              <a:t> </a:t>
            </a:r>
            <a:r>
              <a:rPr lang="en-US" dirty="0" err="1">
                <a:latin typeface="D-DIN"/>
              </a:rPr>
              <a:t>της</a:t>
            </a:r>
            <a:r>
              <a:rPr lang="en-US" dirty="0">
                <a:latin typeface="D-DIN"/>
              </a:rPr>
              <a:t> </a:t>
            </a:r>
            <a:r>
              <a:rPr lang="en-US" dirty="0" err="1">
                <a:latin typeface="D-DIN"/>
              </a:rPr>
              <a:t>ιστορί</a:t>
            </a:r>
            <a:r>
              <a:rPr lang="en-US" dirty="0">
                <a:latin typeface="D-DIN"/>
              </a:rPr>
              <a:t>ας </a:t>
            </a:r>
            <a:r>
              <a:rPr lang="en-US" dirty="0" err="1">
                <a:latin typeface="D-DIN"/>
              </a:rPr>
              <a:t>γι</a:t>
            </a:r>
            <a:r>
              <a:rPr lang="en-US" dirty="0">
                <a:latin typeface="D-DIN"/>
              </a:rPr>
              <a:t>α </a:t>
            </a:r>
            <a:r>
              <a:rPr lang="en-US" dirty="0" err="1">
                <a:latin typeface="D-DIN"/>
              </a:rPr>
              <a:t>όσους</a:t>
            </a:r>
            <a:r>
              <a:rPr lang="en-US" dirty="0">
                <a:latin typeface="D-DIN"/>
              </a:rPr>
              <a:t>/</a:t>
            </a:r>
            <a:r>
              <a:rPr lang="en-US" dirty="0" err="1">
                <a:latin typeface="D-DIN"/>
              </a:rPr>
              <a:t>όσες</a:t>
            </a:r>
            <a:r>
              <a:rPr lang="en-US" dirty="0">
                <a:latin typeface="D-DIN"/>
              </a:rPr>
              <a:t> μπ</a:t>
            </a:r>
            <a:r>
              <a:rPr lang="en-US" dirty="0" err="1">
                <a:latin typeface="D-DIN"/>
              </a:rPr>
              <a:t>ορεί</a:t>
            </a:r>
            <a:r>
              <a:rPr lang="en-US" dirty="0">
                <a:latin typeface="D-DIN"/>
              </a:rPr>
              <a:t> να </a:t>
            </a:r>
            <a:r>
              <a:rPr lang="en-US" dirty="0" err="1">
                <a:latin typeface="D-DIN"/>
              </a:rPr>
              <a:t>μην</a:t>
            </a:r>
            <a:r>
              <a:rPr lang="en-US" dirty="0">
                <a:latin typeface="D-DIN"/>
              </a:rPr>
              <a:t> </a:t>
            </a:r>
            <a:r>
              <a:rPr lang="en-US" dirty="0" err="1">
                <a:latin typeface="D-DIN"/>
              </a:rPr>
              <a:t>την</a:t>
            </a:r>
            <a:r>
              <a:rPr lang="en-US" dirty="0">
                <a:latin typeface="D-DIN"/>
              </a:rPr>
              <a:t> </a:t>
            </a:r>
            <a:r>
              <a:rPr lang="en-US" dirty="0" err="1">
                <a:latin typeface="D-DIN"/>
              </a:rPr>
              <a:t>έχετε</a:t>
            </a:r>
            <a:r>
              <a:rPr lang="en-US" dirty="0">
                <a:latin typeface="D-DIN"/>
              </a:rPr>
              <a:t> </a:t>
            </a:r>
            <a:r>
              <a:rPr lang="en-US" dirty="0" err="1">
                <a:latin typeface="D-DIN"/>
              </a:rPr>
              <a:t>δι</a:t>
            </a:r>
            <a:r>
              <a:rPr lang="en-US" dirty="0">
                <a:latin typeface="D-DIN"/>
              </a:rPr>
              <a:t>αβ</a:t>
            </a:r>
            <a:r>
              <a:rPr lang="en-US" dirty="0" err="1">
                <a:latin typeface="D-DIN"/>
              </a:rPr>
              <a:t>άσει</a:t>
            </a:r>
            <a:r>
              <a:rPr lang="en-US" dirty="0">
                <a:latin typeface="D-DIN"/>
              </a:rPr>
              <a:t> π</a:t>
            </a:r>
            <a:r>
              <a:rPr lang="en-US" dirty="0" err="1">
                <a:latin typeface="D-DIN"/>
              </a:rPr>
              <a:t>ροηγουμένως</a:t>
            </a:r>
            <a:r>
              <a:rPr lang="en-US" dirty="0">
                <a:latin typeface="D-DIN"/>
              </a:rPr>
              <a:t>. </a:t>
            </a:r>
            <a:endParaRPr lang="en-US" dirty="0"/>
          </a:p>
          <a:p>
            <a:endParaRPr lang="en-US" dirty="0"/>
          </a:p>
          <a:p>
            <a:r>
              <a:rPr lang="en-US" dirty="0">
                <a:latin typeface="D-DIN"/>
              </a:rPr>
              <a:t>Η </a:t>
            </a:r>
            <a:r>
              <a:rPr lang="en-US" dirty="0" err="1">
                <a:latin typeface="D-DIN"/>
              </a:rPr>
              <a:t>ιστορί</a:t>
            </a:r>
            <a:r>
              <a:rPr lang="en-US" dirty="0">
                <a:latin typeface="D-DIN"/>
              </a:rPr>
              <a:t>α μας ανα</a:t>
            </a:r>
            <a:r>
              <a:rPr lang="en-US" dirty="0" err="1">
                <a:latin typeface="D-DIN"/>
              </a:rPr>
              <a:t>δεικνύει</a:t>
            </a:r>
            <a:r>
              <a:rPr lang="en-US" dirty="0">
                <a:latin typeface="D-DIN"/>
              </a:rPr>
              <a:t> τα </a:t>
            </a:r>
            <a:r>
              <a:rPr lang="en-US" dirty="0" err="1">
                <a:latin typeface="D-DIN"/>
              </a:rPr>
              <a:t>συστημικά</a:t>
            </a:r>
            <a:r>
              <a:rPr lang="en-US" dirty="0">
                <a:latin typeface="D-DIN"/>
              </a:rPr>
              <a:t> </a:t>
            </a:r>
            <a:r>
              <a:rPr lang="en-US" dirty="0" err="1">
                <a:latin typeface="D-DIN"/>
              </a:rPr>
              <a:t>ζητήμ</a:t>
            </a:r>
            <a:r>
              <a:rPr lang="en-US" dirty="0">
                <a:latin typeface="D-DIN"/>
              </a:rPr>
              <a:t>ατα και </a:t>
            </a:r>
            <a:r>
              <a:rPr lang="en-US" dirty="0" err="1">
                <a:latin typeface="D-DIN"/>
              </a:rPr>
              <a:t>τις</a:t>
            </a:r>
            <a:r>
              <a:rPr lang="en-US" dirty="0">
                <a:latin typeface="D-DIN"/>
              </a:rPr>
              <a:t> π</a:t>
            </a:r>
            <a:r>
              <a:rPr lang="en-US" dirty="0" err="1">
                <a:latin typeface="D-DIN"/>
              </a:rPr>
              <a:t>ροκλήσεις</a:t>
            </a:r>
            <a:r>
              <a:rPr lang="en-US" dirty="0">
                <a:latin typeface="D-DIN"/>
              </a:rPr>
              <a:t> π</a:t>
            </a:r>
            <a:r>
              <a:rPr lang="en-US" dirty="0" err="1">
                <a:latin typeface="D-DIN"/>
              </a:rPr>
              <a:t>ου</a:t>
            </a:r>
            <a:r>
              <a:rPr lang="en-US" dirty="0">
                <a:latin typeface="D-DIN"/>
              </a:rPr>
              <a:t> α</a:t>
            </a:r>
            <a:r>
              <a:rPr lang="en-US" dirty="0" err="1">
                <a:latin typeface="D-DIN"/>
              </a:rPr>
              <a:t>ντιμετω</a:t>
            </a:r>
            <a:r>
              <a:rPr lang="en-US" dirty="0">
                <a:latin typeface="D-DIN"/>
              </a:rPr>
              <a:t>π</a:t>
            </a:r>
            <a:r>
              <a:rPr lang="en-US" dirty="0" err="1">
                <a:latin typeface="D-DIN"/>
              </a:rPr>
              <a:t>ίζουν</a:t>
            </a:r>
            <a:r>
              <a:rPr lang="en-US" dirty="0">
                <a:latin typeface="D-DIN"/>
              </a:rPr>
              <a:t> τα πα</a:t>
            </a:r>
            <a:r>
              <a:rPr lang="en-US" dirty="0" err="1">
                <a:latin typeface="D-DIN"/>
              </a:rPr>
              <a:t>νε</a:t>
            </a:r>
            <a:r>
              <a:rPr lang="en-US" dirty="0">
                <a:latin typeface="D-DIN"/>
              </a:rPr>
              <a:t>π</a:t>
            </a:r>
            <a:r>
              <a:rPr lang="en-US" dirty="0" err="1">
                <a:latin typeface="D-DIN"/>
              </a:rPr>
              <a:t>ιστήμι</a:t>
            </a:r>
            <a:r>
              <a:rPr lang="en-US" dirty="0">
                <a:latin typeface="D-DIN"/>
              </a:rPr>
              <a:t>α κα</a:t>
            </a:r>
            <a:r>
              <a:rPr lang="en-US" dirty="0" err="1">
                <a:latin typeface="D-DIN"/>
              </a:rPr>
              <a:t>τά</a:t>
            </a:r>
            <a:r>
              <a:rPr lang="en-US" dirty="0">
                <a:latin typeface="D-DIN"/>
              </a:rPr>
              <a:t> </a:t>
            </a:r>
            <a:r>
              <a:rPr lang="en-US" dirty="0" err="1">
                <a:latin typeface="D-DIN"/>
              </a:rPr>
              <a:t>τον</a:t>
            </a:r>
            <a:r>
              <a:rPr lang="en-US" dirty="0">
                <a:latin typeface="D-DIN"/>
              </a:rPr>
              <a:t> </a:t>
            </a:r>
            <a:r>
              <a:rPr lang="en-US" dirty="0" err="1">
                <a:latin typeface="D-DIN"/>
              </a:rPr>
              <a:t>χειρισμό</a:t>
            </a:r>
            <a:r>
              <a:rPr lang="en-US" dirty="0">
                <a:latin typeface="D-DIN"/>
              </a:rPr>
              <a:t> κατα</a:t>
            </a:r>
            <a:r>
              <a:rPr lang="en-US" dirty="0" err="1">
                <a:latin typeface="D-DIN"/>
              </a:rPr>
              <a:t>γγελιών</a:t>
            </a:r>
            <a:r>
              <a:rPr lang="en-US" dirty="0">
                <a:latin typeface="D-DIN"/>
              </a:rPr>
              <a:t> </a:t>
            </a:r>
            <a:r>
              <a:rPr lang="en-US" dirty="0" err="1">
                <a:latin typeface="D-DIN"/>
              </a:rPr>
              <a:t>γι</a:t>
            </a:r>
            <a:r>
              <a:rPr lang="en-US" dirty="0">
                <a:latin typeface="D-DIN"/>
              </a:rPr>
              <a:t>α </a:t>
            </a:r>
            <a:r>
              <a:rPr lang="en-US" dirty="0" err="1">
                <a:latin typeface="D-DIN"/>
              </a:rPr>
              <a:t>έμφυλη</a:t>
            </a:r>
            <a:r>
              <a:rPr lang="en-US" dirty="0">
                <a:latin typeface="D-DIN"/>
              </a:rPr>
              <a:t> βία. </a:t>
            </a:r>
            <a:r>
              <a:rPr lang="en-US" dirty="0" err="1">
                <a:latin typeface="D-DIN"/>
              </a:rPr>
              <a:t>Αυτή</a:t>
            </a:r>
            <a:r>
              <a:rPr lang="en-US" dirty="0">
                <a:latin typeface="D-DIN"/>
              </a:rPr>
              <a:t> η </a:t>
            </a:r>
            <a:r>
              <a:rPr lang="en-US" dirty="0" err="1">
                <a:latin typeface="D-DIN"/>
              </a:rPr>
              <a:t>ιστορί</a:t>
            </a:r>
            <a:r>
              <a:rPr lang="en-US" dirty="0">
                <a:latin typeface="D-DIN"/>
              </a:rPr>
              <a:t>α π</a:t>
            </a:r>
            <a:r>
              <a:rPr lang="en-US" dirty="0" err="1">
                <a:latin typeface="D-DIN"/>
              </a:rPr>
              <a:t>ερί</a:t>
            </a:r>
            <a:r>
              <a:rPr lang="en-US" dirty="0">
                <a:latin typeface="D-DIN"/>
              </a:rPr>
              <a:t>π</a:t>
            </a:r>
            <a:r>
              <a:rPr lang="en-US" dirty="0" err="1">
                <a:latin typeface="D-DIN"/>
              </a:rPr>
              <a:t>τωσης</a:t>
            </a:r>
            <a:r>
              <a:rPr lang="en-US" dirty="0">
                <a:latin typeface="D-DIN"/>
              </a:rPr>
              <a:t> πα</a:t>
            </a:r>
            <a:r>
              <a:rPr lang="en-US" dirty="0" err="1">
                <a:latin typeface="D-DIN"/>
              </a:rPr>
              <a:t>ρουσιάζει</a:t>
            </a:r>
            <a:r>
              <a:rPr lang="en-US" dirty="0">
                <a:latin typeface="D-DIN"/>
              </a:rPr>
              <a:t> </a:t>
            </a:r>
            <a:r>
              <a:rPr lang="en-US" dirty="0" err="1">
                <a:latin typeface="D-DIN"/>
              </a:rPr>
              <a:t>έν</a:t>
            </a:r>
            <a:r>
              <a:rPr lang="en-US" dirty="0">
                <a:latin typeface="D-DIN"/>
              </a:rPr>
              <a:t>α </a:t>
            </a:r>
            <a:r>
              <a:rPr lang="en-US" dirty="0" err="1">
                <a:latin typeface="D-DIN"/>
              </a:rPr>
              <a:t>οδυνηρό</a:t>
            </a:r>
            <a:r>
              <a:rPr lang="en-US" dirty="0">
                <a:latin typeface="D-DIN"/>
              </a:rPr>
              <a:t> π</a:t>
            </a:r>
            <a:r>
              <a:rPr lang="en-US" dirty="0" err="1">
                <a:latin typeface="D-DIN"/>
              </a:rPr>
              <a:t>εριστ</a:t>
            </a:r>
            <a:r>
              <a:rPr lang="en-US" dirty="0">
                <a:latin typeface="D-DIN"/>
              </a:rPr>
              <a:t>α</a:t>
            </a:r>
            <a:r>
              <a:rPr lang="en-US" dirty="0" err="1">
                <a:latin typeface="D-DIN"/>
              </a:rPr>
              <a:t>τικό</a:t>
            </a:r>
            <a:r>
              <a:rPr lang="en-US" dirty="0">
                <a:latin typeface="D-DIN"/>
              </a:rPr>
              <a:t> όπ</a:t>
            </a:r>
            <a:r>
              <a:rPr lang="en-US" dirty="0" err="1">
                <a:latin typeface="D-DIN"/>
              </a:rPr>
              <a:t>ου</a:t>
            </a:r>
            <a:r>
              <a:rPr lang="en-US" dirty="0">
                <a:latin typeface="D-DIN"/>
              </a:rPr>
              <a:t> </a:t>
            </a:r>
            <a:r>
              <a:rPr lang="en-US" dirty="0" err="1">
                <a:latin typeface="D-DIN"/>
              </a:rPr>
              <a:t>μι</a:t>
            </a:r>
            <a:r>
              <a:rPr lang="en-US" dirty="0">
                <a:latin typeface="D-DIN"/>
              </a:rPr>
              <a:t>α </a:t>
            </a:r>
            <a:r>
              <a:rPr lang="en-US" dirty="0" err="1">
                <a:latin typeface="D-DIN"/>
              </a:rPr>
              <a:t>φοιτήτρι</a:t>
            </a:r>
            <a:r>
              <a:rPr lang="en-US" dirty="0">
                <a:latin typeface="D-DIN"/>
              </a:rPr>
              <a:t>α π</a:t>
            </a:r>
            <a:r>
              <a:rPr lang="en-US" dirty="0" err="1">
                <a:latin typeface="D-DIN"/>
              </a:rPr>
              <a:t>ου</a:t>
            </a:r>
            <a:r>
              <a:rPr lang="en-US" dirty="0">
                <a:latin typeface="D-DIN"/>
              </a:rPr>
              <a:t> </a:t>
            </a:r>
            <a:r>
              <a:rPr lang="en-US" dirty="0" err="1">
                <a:latin typeface="D-DIN"/>
              </a:rPr>
              <a:t>είχε</a:t>
            </a:r>
            <a:r>
              <a:rPr lang="en-US" dirty="0">
                <a:latin typeface="D-DIN"/>
              </a:rPr>
              <a:t> </a:t>
            </a:r>
            <a:r>
              <a:rPr lang="en-US" dirty="0" err="1">
                <a:latin typeface="D-DIN"/>
              </a:rPr>
              <a:t>ολοκληρώσει</a:t>
            </a:r>
            <a:r>
              <a:rPr lang="en-US" dirty="0">
                <a:latin typeface="D-DIN"/>
              </a:rPr>
              <a:t> </a:t>
            </a:r>
            <a:r>
              <a:rPr lang="en-US" dirty="0" err="1">
                <a:latin typeface="D-DIN"/>
              </a:rPr>
              <a:t>το</a:t>
            </a:r>
            <a:r>
              <a:rPr lang="en-US" dirty="0">
                <a:latin typeface="D-DIN"/>
              </a:rPr>
              <a:t> </a:t>
            </a:r>
            <a:r>
              <a:rPr lang="en-US" dirty="0" err="1">
                <a:latin typeface="D-DIN"/>
              </a:rPr>
              <a:t>μετ</a:t>
            </a:r>
            <a:r>
              <a:rPr lang="en-US" dirty="0">
                <a:latin typeface="D-DIN"/>
              </a:rPr>
              <a:t>απ</a:t>
            </a:r>
            <a:r>
              <a:rPr lang="en-US" dirty="0" err="1">
                <a:latin typeface="D-DIN"/>
              </a:rPr>
              <a:t>τυχι</a:t>
            </a:r>
            <a:r>
              <a:rPr lang="en-US" dirty="0">
                <a:latin typeface="D-DIN"/>
              </a:rPr>
              <a:t>α</a:t>
            </a:r>
            <a:r>
              <a:rPr lang="en-US" dirty="0" err="1">
                <a:latin typeface="D-DIN"/>
              </a:rPr>
              <a:t>κό</a:t>
            </a:r>
            <a:r>
              <a:rPr lang="en-US" dirty="0">
                <a:latin typeface="D-DIN"/>
              </a:rPr>
              <a:t> </a:t>
            </a:r>
            <a:r>
              <a:rPr lang="en-US" dirty="0" err="1">
                <a:latin typeface="D-DIN"/>
              </a:rPr>
              <a:t>της</a:t>
            </a:r>
            <a:r>
              <a:rPr lang="en-US" dirty="0">
                <a:latin typeface="D-DIN"/>
              </a:rPr>
              <a:t> και π</a:t>
            </a:r>
            <a:r>
              <a:rPr lang="en-US" dirty="0" err="1">
                <a:latin typeface="D-DIN"/>
              </a:rPr>
              <a:t>ροετοιμ</a:t>
            </a:r>
            <a:r>
              <a:rPr lang="en-US" dirty="0">
                <a:latin typeface="D-DIN"/>
              </a:rPr>
              <a:t>α</a:t>
            </a:r>
            <a:r>
              <a:rPr lang="en-US" dirty="0" err="1">
                <a:latin typeface="D-DIN"/>
              </a:rPr>
              <a:t>ζότ</a:t>
            </a:r>
            <a:r>
              <a:rPr lang="en-US" dirty="0">
                <a:latin typeface="D-DIN"/>
              </a:rPr>
              <a:t>αν </a:t>
            </a:r>
            <a:r>
              <a:rPr lang="en-US" dirty="0" err="1">
                <a:latin typeface="D-DIN"/>
              </a:rPr>
              <a:t>γι</a:t>
            </a:r>
            <a:r>
              <a:rPr lang="en-US" dirty="0">
                <a:latin typeface="D-DIN"/>
              </a:rPr>
              <a:t>α </a:t>
            </a:r>
            <a:r>
              <a:rPr lang="en-US" dirty="0" err="1">
                <a:latin typeface="D-DIN"/>
              </a:rPr>
              <a:t>διδ</a:t>
            </a:r>
            <a:r>
              <a:rPr lang="en-US" dirty="0">
                <a:latin typeface="D-DIN"/>
              </a:rPr>
              <a:t>α</a:t>
            </a:r>
            <a:r>
              <a:rPr lang="en-US" dirty="0" err="1">
                <a:latin typeface="D-DIN"/>
              </a:rPr>
              <a:t>κτορικό</a:t>
            </a:r>
            <a:r>
              <a:rPr lang="en-US" dirty="0">
                <a:latin typeface="D-DIN"/>
              </a:rPr>
              <a:t>, υπ</a:t>
            </a:r>
            <a:r>
              <a:rPr lang="en-US" dirty="0" err="1">
                <a:latin typeface="D-DIN"/>
              </a:rPr>
              <a:t>έστη</a:t>
            </a:r>
            <a:r>
              <a:rPr lang="en-US" dirty="0">
                <a:latin typeface="D-DIN"/>
              </a:rPr>
              <a:t> βια</a:t>
            </a:r>
            <a:r>
              <a:rPr lang="en-US" dirty="0" err="1">
                <a:latin typeface="D-DIN"/>
              </a:rPr>
              <a:t>σμό</a:t>
            </a:r>
            <a:r>
              <a:rPr lang="en-US" dirty="0">
                <a:latin typeface="D-DIN"/>
              </a:rPr>
              <a:t> κα</a:t>
            </a:r>
            <a:r>
              <a:rPr lang="en-US" dirty="0" err="1">
                <a:latin typeface="D-DIN"/>
              </a:rPr>
              <a:t>τά</a:t>
            </a:r>
            <a:r>
              <a:rPr lang="en-US" dirty="0">
                <a:latin typeface="D-DIN"/>
              </a:rPr>
              <a:t> </a:t>
            </a:r>
            <a:r>
              <a:rPr lang="en-US" dirty="0" err="1">
                <a:latin typeface="D-DIN"/>
              </a:rPr>
              <a:t>τη</a:t>
            </a:r>
            <a:r>
              <a:rPr lang="en-US" dirty="0">
                <a:latin typeface="D-DIN"/>
              </a:rPr>
              <a:t> </a:t>
            </a:r>
            <a:r>
              <a:rPr lang="en-US" dirty="0" err="1">
                <a:latin typeface="D-DIN"/>
              </a:rPr>
              <a:t>διάρκει</a:t>
            </a:r>
            <a:r>
              <a:rPr lang="en-US" dirty="0">
                <a:latin typeface="D-DIN"/>
              </a:rPr>
              <a:t>α </a:t>
            </a:r>
            <a:r>
              <a:rPr lang="en-US" dirty="0" err="1">
                <a:latin typeface="D-DIN"/>
              </a:rPr>
              <a:t>ενός</a:t>
            </a:r>
            <a:r>
              <a:rPr lang="en-US" dirty="0">
                <a:latin typeface="D-DIN"/>
              </a:rPr>
              <a:t> </a:t>
            </a:r>
            <a:r>
              <a:rPr lang="en-US" dirty="0" err="1">
                <a:latin typeface="D-DIN"/>
              </a:rPr>
              <a:t>συνεδρίου</a:t>
            </a:r>
            <a:r>
              <a:rPr lang="en-US" dirty="0">
                <a:latin typeface="D-DIN"/>
              </a:rPr>
              <a:t> </a:t>
            </a:r>
            <a:r>
              <a:rPr lang="en-US" dirty="0" err="1">
                <a:latin typeface="D-DIN"/>
              </a:rPr>
              <a:t>στο</a:t>
            </a:r>
            <a:r>
              <a:rPr lang="en-US" dirty="0">
                <a:latin typeface="D-DIN"/>
              </a:rPr>
              <a:t> </a:t>
            </a:r>
            <a:r>
              <a:rPr lang="en-US" dirty="0" err="1">
                <a:latin typeface="D-DIN"/>
              </a:rPr>
              <a:t>εξωτερικό</a:t>
            </a:r>
            <a:r>
              <a:rPr lang="en-US" dirty="0">
                <a:latin typeface="D-DIN"/>
              </a:rPr>
              <a:t>. Η υπ</a:t>
            </a:r>
            <a:r>
              <a:rPr lang="en-US" dirty="0" err="1">
                <a:latin typeface="D-DIN"/>
              </a:rPr>
              <a:t>όθεση</a:t>
            </a:r>
            <a:r>
              <a:rPr lang="en-US" dirty="0">
                <a:latin typeface="D-DIN"/>
              </a:rPr>
              <a:t> </a:t>
            </a:r>
            <a:r>
              <a:rPr lang="en-US" dirty="0" err="1">
                <a:latin typeface="D-DIN"/>
              </a:rPr>
              <a:t>εστιάζει</a:t>
            </a:r>
            <a:r>
              <a:rPr lang="en-US" dirty="0">
                <a:latin typeface="D-DIN"/>
              </a:rPr>
              <a:t> </a:t>
            </a:r>
            <a:r>
              <a:rPr lang="en-US" dirty="0" err="1">
                <a:latin typeface="D-DIN"/>
              </a:rPr>
              <a:t>στην</a:t>
            </a:r>
            <a:r>
              <a:rPr lang="en-US" dirty="0">
                <a:latin typeface="D-DIN"/>
              </a:rPr>
              <a:t> παρα</a:t>
            </a:r>
            <a:r>
              <a:rPr lang="en-US" dirty="0" err="1">
                <a:latin typeface="D-DIN"/>
              </a:rPr>
              <a:t>τετ</a:t>
            </a:r>
            <a:r>
              <a:rPr lang="en-US" dirty="0">
                <a:latin typeface="D-DIN"/>
              </a:rPr>
              <a:t>α</a:t>
            </a:r>
            <a:r>
              <a:rPr lang="en-US" dirty="0" err="1">
                <a:latin typeface="D-DIN"/>
              </a:rPr>
              <a:t>μένη</a:t>
            </a:r>
            <a:r>
              <a:rPr lang="en-US" dirty="0">
                <a:latin typeface="D-DIN"/>
              </a:rPr>
              <a:t> κα</a:t>
            </a:r>
            <a:r>
              <a:rPr lang="en-US" dirty="0" err="1">
                <a:latin typeface="D-DIN"/>
              </a:rPr>
              <a:t>θυστέρηση</a:t>
            </a:r>
            <a:r>
              <a:rPr lang="en-US" dirty="0">
                <a:latin typeface="D-DIN"/>
              </a:rPr>
              <a:t> </a:t>
            </a:r>
            <a:r>
              <a:rPr lang="en-US" dirty="0" err="1">
                <a:latin typeface="D-DIN"/>
              </a:rPr>
              <a:t>στην</a:t>
            </a:r>
            <a:r>
              <a:rPr lang="en-US" dirty="0">
                <a:latin typeface="D-DIN"/>
              </a:rPr>
              <a:t> </a:t>
            </a:r>
            <a:r>
              <a:rPr lang="en-US" dirty="0" err="1">
                <a:latin typeface="D-DIN"/>
              </a:rPr>
              <a:t>έκδοση</a:t>
            </a:r>
            <a:r>
              <a:rPr lang="en-US" dirty="0">
                <a:latin typeface="D-DIN"/>
              </a:rPr>
              <a:t> </a:t>
            </a:r>
            <a:r>
              <a:rPr lang="en-US" dirty="0" err="1">
                <a:latin typeface="D-DIN"/>
              </a:rPr>
              <a:t>οριστικής</a:t>
            </a:r>
            <a:r>
              <a:rPr lang="en-US" dirty="0">
                <a:latin typeface="D-DIN"/>
              </a:rPr>
              <a:t> κατα</a:t>
            </a:r>
            <a:r>
              <a:rPr lang="en-US" dirty="0" err="1">
                <a:latin typeface="D-DIN"/>
              </a:rPr>
              <a:t>δικ</a:t>
            </a:r>
            <a:r>
              <a:rPr lang="en-US" dirty="0">
                <a:latin typeface="D-DIN"/>
              </a:rPr>
              <a:t>α</a:t>
            </a:r>
            <a:r>
              <a:rPr lang="en-US" dirty="0" err="1">
                <a:latin typeface="D-DIN"/>
              </a:rPr>
              <a:t>στικής</a:t>
            </a:r>
            <a:r>
              <a:rPr lang="en-US" dirty="0">
                <a:latin typeface="D-DIN"/>
              </a:rPr>
              <a:t> απ</a:t>
            </a:r>
            <a:r>
              <a:rPr lang="en-US" dirty="0" err="1">
                <a:latin typeface="D-DIN"/>
              </a:rPr>
              <a:t>όφ</a:t>
            </a:r>
            <a:r>
              <a:rPr lang="en-US" dirty="0">
                <a:latin typeface="D-DIN"/>
              </a:rPr>
              <a:t>α</a:t>
            </a:r>
            <a:r>
              <a:rPr lang="en-US" dirty="0" err="1">
                <a:latin typeface="D-DIN"/>
              </a:rPr>
              <a:t>σης</a:t>
            </a:r>
            <a:r>
              <a:rPr lang="en-US" dirty="0">
                <a:latin typeface="D-DIN"/>
              </a:rPr>
              <a:t> </a:t>
            </a:r>
            <a:r>
              <a:rPr lang="en-US" dirty="0" err="1">
                <a:latin typeface="D-DIN"/>
              </a:rPr>
              <a:t>γι</a:t>
            </a:r>
            <a:r>
              <a:rPr lang="en-US" dirty="0">
                <a:latin typeface="D-DIN"/>
              </a:rPr>
              <a:t>α βια</a:t>
            </a:r>
            <a:r>
              <a:rPr lang="en-US" dirty="0" err="1">
                <a:latin typeface="D-DIN"/>
              </a:rPr>
              <a:t>σμό</a:t>
            </a:r>
            <a:r>
              <a:rPr lang="en-US" dirty="0">
                <a:latin typeface="D-DIN"/>
              </a:rPr>
              <a:t> </a:t>
            </a:r>
            <a:r>
              <a:rPr lang="en-US" dirty="0" err="1">
                <a:latin typeface="D-DIN"/>
              </a:rPr>
              <a:t>ενός</a:t>
            </a:r>
            <a:r>
              <a:rPr lang="en-US" dirty="0">
                <a:latin typeface="D-DIN"/>
              </a:rPr>
              <a:t> κα</a:t>
            </a:r>
            <a:r>
              <a:rPr lang="en-US" dirty="0" err="1">
                <a:latin typeface="D-DIN"/>
              </a:rPr>
              <a:t>θηγητή</a:t>
            </a:r>
            <a:r>
              <a:rPr lang="en-US" dirty="0">
                <a:latin typeface="D-DIN"/>
              </a:rPr>
              <a:t>, πα</a:t>
            </a:r>
            <a:r>
              <a:rPr lang="en-US" dirty="0" err="1">
                <a:latin typeface="D-DIN"/>
              </a:rPr>
              <a:t>ρά</a:t>
            </a:r>
            <a:r>
              <a:rPr lang="en-US" dirty="0">
                <a:latin typeface="D-DIN"/>
              </a:rPr>
              <a:t> </a:t>
            </a:r>
            <a:r>
              <a:rPr lang="en-US" dirty="0" err="1">
                <a:latin typeface="D-DIN"/>
              </a:rPr>
              <a:t>τις</a:t>
            </a:r>
            <a:r>
              <a:rPr lang="en-US" dirty="0">
                <a:latin typeface="D-DIN"/>
              </a:rPr>
              <a:t> </a:t>
            </a:r>
            <a:r>
              <a:rPr lang="en-US" dirty="0" err="1">
                <a:latin typeface="D-DIN"/>
              </a:rPr>
              <a:t>θεσμικές</a:t>
            </a:r>
            <a:r>
              <a:rPr lang="en-US" dirty="0">
                <a:latin typeface="D-DIN"/>
              </a:rPr>
              <a:t> π</a:t>
            </a:r>
            <a:r>
              <a:rPr lang="en-US" dirty="0" err="1">
                <a:latin typeface="D-DIN"/>
              </a:rPr>
              <a:t>ροσ</a:t>
            </a:r>
            <a:r>
              <a:rPr lang="en-US" dirty="0">
                <a:latin typeface="D-DIN"/>
              </a:rPr>
              <a:t>π</a:t>
            </a:r>
            <a:r>
              <a:rPr lang="en-US" dirty="0" err="1">
                <a:latin typeface="D-DIN"/>
              </a:rPr>
              <a:t>άθειες</a:t>
            </a:r>
            <a:r>
              <a:rPr lang="en-US" dirty="0">
                <a:latin typeface="D-DIN"/>
              </a:rPr>
              <a:t> </a:t>
            </a:r>
            <a:r>
              <a:rPr lang="en-US" dirty="0" err="1">
                <a:latin typeface="D-DIN"/>
              </a:rPr>
              <a:t>γι</a:t>
            </a:r>
            <a:r>
              <a:rPr lang="en-US" dirty="0">
                <a:latin typeface="D-DIN"/>
              </a:rPr>
              <a:t>α </a:t>
            </a:r>
            <a:r>
              <a:rPr lang="en-US" dirty="0" err="1">
                <a:latin typeface="D-DIN"/>
              </a:rPr>
              <a:t>την</a:t>
            </a:r>
            <a:r>
              <a:rPr lang="en-US" dirty="0">
                <a:latin typeface="D-DIN"/>
              </a:rPr>
              <a:t> α</a:t>
            </a:r>
            <a:r>
              <a:rPr lang="en-US" dirty="0" err="1">
                <a:latin typeface="D-DIN"/>
              </a:rPr>
              <a:t>ντιμετώ</a:t>
            </a:r>
            <a:r>
              <a:rPr lang="en-US" dirty="0">
                <a:latin typeface="D-DIN"/>
              </a:rPr>
              <a:t>π</a:t>
            </a:r>
            <a:r>
              <a:rPr lang="en-US" dirty="0" err="1">
                <a:latin typeface="D-DIN"/>
              </a:rPr>
              <a:t>ιση</a:t>
            </a:r>
            <a:r>
              <a:rPr lang="en-US" dirty="0">
                <a:latin typeface="D-DIN"/>
              </a:rPr>
              <a:t> </a:t>
            </a:r>
            <a:r>
              <a:rPr lang="en-US" dirty="0" err="1">
                <a:latin typeface="D-DIN"/>
              </a:rPr>
              <a:t>της</a:t>
            </a:r>
            <a:r>
              <a:rPr lang="en-US" dirty="0">
                <a:latin typeface="D-DIN"/>
              </a:rPr>
              <a:t> κα</a:t>
            </a:r>
            <a:r>
              <a:rPr lang="en-US" dirty="0" err="1">
                <a:latin typeface="D-DIN"/>
              </a:rPr>
              <a:t>τάστ</a:t>
            </a:r>
            <a:r>
              <a:rPr lang="en-US" dirty="0">
                <a:latin typeface="D-DIN"/>
              </a:rPr>
              <a:t>α</a:t>
            </a:r>
            <a:r>
              <a:rPr lang="en-US" dirty="0" err="1">
                <a:latin typeface="D-DIN"/>
              </a:rPr>
              <a:t>σης</a:t>
            </a:r>
            <a:r>
              <a:rPr lang="en-US" dirty="0">
                <a:latin typeface="D-DIN"/>
              </a:rPr>
              <a:t>. Η υπ</a:t>
            </a:r>
            <a:r>
              <a:rPr lang="en-US" dirty="0" err="1">
                <a:latin typeface="D-DIN"/>
              </a:rPr>
              <a:t>όθεση</a:t>
            </a:r>
            <a:r>
              <a:rPr lang="en-US" dirty="0">
                <a:latin typeface="D-DIN"/>
              </a:rPr>
              <a:t> ανα</a:t>
            </a:r>
            <a:r>
              <a:rPr lang="en-US" dirty="0" err="1">
                <a:latin typeface="D-DIN"/>
              </a:rPr>
              <a:t>δεικνύει</a:t>
            </a:r>
            <a:r>
              <a:rPr lang="en-US" dirty="0">
                <a:latin typeface="D-DIN"/>
              </a:rPr>
              <a:t> </a:t>
            </a:r>
            <a:r>
              <a:rPr lang="en-US" dirty="0" err="1">
                <a:latin typeface="D-DIN"/>
              </a:rPr>
              <a:t>μι</a:t>
            </a:r>
            <a:r>
              <a:rPr lang="en-US" dirty="0">
                <a:latin typeface="D-DIN"/>
              </a:rPr>
              <a:t>α</a:t>
            </a:r>
          </a:p>
          <a:p>
            <a:r>
              <a:rPr lang="en-US" dirty="0" err="1">
                <a:latin typeface="D-DIN"/>
              </a:rPr>
              <a:t>σειρά</a:t>
            </a:r>
            <a:r>
              <a:rPr lang="en-US" dirty="0">
                <a:latin typeface="D-DIN"/>
              </a:rPr>
              <a:t> </a:t>
            </a:r>
            <a:r>
              <a:rPr lang="en-US" dirty="0" err="1">
                <a:latin typeface="D-DIN"/>
              </a:rPr>
              <a:t>γεγονότων</a:t>
            </a:r>
            <a:r>
              <a:rPr lang="en-US" dirty="0">
                <a:latin typeface="D-DIN"/>
              </a:rPr>
              <a:t> π</a:t>
            </a:r>
            <a:r>
              <a:rPr lang="en-US" dirty="0" err="1">
                <a:latin typeface="D-DIN"/>
              </a:rPr>
              <a:t>ου</a:t>
            </a:r>
            <a:r>
              <a:rPr lang="en-US" dirty="0">
                <a:latin typeface="D-DIN"/>
              </a:rPr>
              <a:t> </a:t>
            </a:r>
            <a:r>
              <a:rPr lang="en-US" dirty="0" err="1">
                <a:latin typeface="D-DIN"/>
              </a:rPr>
              <a:t>εκτείνοντ</a:t>
            </a:r>
            <a:r>
              <a:rPr lang="en-US" dirty="0">
                <a:latin typeface="D-DIN"/>
              </a:rPr>
              <a:t>αι π</a:t>
            </a:r>
            <a:r>
              <a:rPr lang="en-US" dirty="0" err="1">
                <a:latin typeface="D-DIN"/>
              </a:rPr>
              <a:t>άνω</a:t>
            </a:r>
            <a:r>
              <a:rPr lang="en-US" dirty="0">
                <a:latin typeface="D-DIN"/>
              </a:rPr>
              <a:t> από 12 </a:t>
            </a:r>
            <a:r>
              <a:rPr lang="en-US" dirty="0" err="1">
                <a:latin typeface="D-DIN"/>
              </a:rPr>
              <a:t>χρόνι</a:t>
            </a:r>
            <a:r>
              <a:rPr lang="en-US" dirty="0">
                <a:latin typeface="D-DIN"/>
              </a:rPr>
              <a:t>α, κα</a:t>
            </a:r>
            <a:r>
              <a:rPr lang="en-US" dirty="0" err="1">
                <a:latin typeface="D-DIN"/>
              </a:rPr>
              <a:t>τά</a:t>
            </a:r>
            <a:r>
              <a:rPr lang="en-US" dirty="0">
                <a:latin typeface="D-DIN"/>
              </a:rPr>
              <a:t> </a:t>
            </a:r>
            <a:r>
              <a:rPr lang="en-US" dirty="0" err="1">
                <a:latin typeface="D-DIN"/>
              </a:rPr>
              <a:t>τη</a:t>
            </a:r>
            <a:r>
              <a:rPr lang="en-US" dirty="0">
                <a:latin typeface="D-DIN"/>
              </a:rPr>
              <a:t> </a:t>
            </a:r>
            <a:r>
              <a:rPr lang="en-US" dirty="0" err="1">
                <a:latin typeface="D-DIN"/>
              </a:rPr>
              <a:t>διάρκει</a:t>
            </a:r>
            <a:r>
              <a:rPr lang="en-US" dirty="0">
                <a:latin typeface="D-DIN"/>
              </a:rPr>
              <a:t>α </a:t>
            </a:r>
            <a:r>
              <a:rPr lang="en-US" dirty="0" err="1">
                <a:latin typeface="D-DIN"/>
              </a:rPr>
              <a:t>των</a:t>
            </a:r>
            <a:r>
              <a:rPr lang="en-US" dirty="0">
                <a:latin typeface="D-DIN"/>
              </a:rPr>
              <a:t> οπ</a:t>
            </a:r>
            <a:r>
              <a:rPr lang="en-US" dirty="0" err="1">
                <a:latin typeface="D-DIN"/>
              </a:rPr>
              <a:t>οίων</a:t>
            </a:r>
            <a:r>
              <a:rPr lang="en-US" dirty="0">
                <a:latin typeface="D-DIN"/>
              </a:rPr>
              <a:t> ανα</a:t>
            </a:r>
            <a:r>
              <a:rPr lang="en-US" dirty="0" err="1">
                <a:latin typeface="D-DIN"/>
              </a:rPr>
              <a:t>φέρθηκ</a:t>
            </a:r>
            <a:r>
              <a:rPr lang="en-US" dirty="0">
                <a:latin typeface="D-DIN"/>
              </a:rPr>
              <a:t>αν </a:t>
            </a:r>
            <a:r>
              <a:rPr lang="en-US" dirty="0" err="1">
                <a:latin typeface="D-DIN"/>
              </a:rPr>
              <a:t>φήμες</a:t>
            </a:r>
            <a:r>
              <a:rPr lang="en-US" dirty="0">
                <a:latin typeface="D-DIN"/>
              </a:rPr>
              <a:t>, κατα</a:t>
            </a:r>
            <a:r>
              <a:rPr lang="en-US" dirty="0" err="1">
                <a:latin typeface="D-DIN"/>
              </a:rPr>
              <a:t>γγελίες</a:t>
            </a:r>
            <a:r>
              <a:rPr lang="en-US" dirty="0">
                <a:latin typeface="D-DIN"/>
              </a:rPr>
              <a:t> και π</a:t>
            </a:r>
            <a:r>
              <a:rPr lang="en-US" dirty="0" err="1">
                <a:latin typeface="D-DIN"/>
              </a:rPr>
              <a:t>εριστ</a:t>
            </a:r>
            <a:r>
              <a:rPr lang="en-US" dirty="0">
                <a:latin typeface="D-DIN"/>
              </a:rPr>
              <a:t>α</a:t>
            </a:r>
            <a:r>
              <a:rPr lang="en-US" dirty="0" err="1">
                <a:latin typeface="D-DIN"/>
              </a:rPr>
              <a:t>τικά</a:t>
            </a:r>
            <a:r>
              <a:rPr lang="en-US" dirty="0">
                <a:latin typeface="D-DIN"/>
              </a:rPr>
              <a:t> α</a:t>
            </a:r>
            <a:r>
              <a:rPr lang="en-US" dirty="0" err="1">
                <a:latin typeface="D-DIN"/>
              </a:rPr>
              <a:t>νάρμοστης</a:t>
            </a:r>
            <a:r>
              <a:rPr lang="en-US" dirty="0">
                <a:latin typeface="D-DIN"/>
              </a:rPr>
              <a:t> </a:t>
            </a:r>
            <a:r>
              <a:rPr lang="en-US" dirty="0" err="1">
                <a:latin typeface="D-DIN"/>
              </a:rPr>
              <a:t>συμ</a:t>
            </a:r>
            <a:r>
              <a:rPr lang="en-US" dirty="0">
                <a:latin typeface="D-DIN"/>
              </a:rPr>
              <a:t>π</a:t>
            </a:r>
            <a:r>
              <a:rPr lang="en-US" dirty="0" err="1">
                <a:latin typeface="D-DIN"/>
              </a:rPr>
              <a:t>εριφοράς</a:t>
            </a:r>
            <a:r>
              <a:rPr lang="en-US" dirty="0">
                <a:latin typeface="D-DIN"/>
              </a:rPr>
              <a:t>. </a:t>
            </a:r>
            <a:r>
              <a:rPr lang="en-US" dirty="0" err="1">
                <a:latin typeface="D-DIN"/>
              </a:rPr>
              <a:t>Εξετάζει</a:t>
            </a:r>
            <a:r>
              <a:rPr lang="en-US" dirty="0">
                <a:latin typeface="D-DIN"/>
              </a:rPr>
              <a:t> τα </a:t>
            </a:r>
            <a:r>
              <a:rPr lang="en-US" dirty="0" err="1">
                <a:latin typeface="D-DIN"/>
              </a:rPr>
              <a:t>μέτρ</a:t>
            </a:r>
            <a:r>
              <a:rPr lang="en-US" dirty="0">
                <a:latin typeface="D-DIN"/>
              </a:rPr>
              <a:t>α π</a:t>
            </a:r>
            <a:r>
              <a:rPr lang="en-US" dirty="0" err="1">
                <a:latin typeface="D-DIN"/>
              </a:rPr>
              <a:t>ου</a:t>
            </a:r>
            <a:r>
              <a:rPr lang="en-US" dirty="0">
                <a:latin typeface="D-DIN"/>
              </a:rPr>
              <a:t> </a:t>
            </a:r>
            <a:r>
              <a:rPr lang="en-US" dirty="0" err="1">
                <a:latin typeface="D-DIN"/>
              </a:rPr>
              <a:t>ελήφθησ</a:t>
            </a:r>
            <a:r>
              <a:rPr lang="en-US" dirty="0">
                <a:latin typeface="D-DIN"/>
              </a:rPr>
              <a:t>αν </a:t>
            </a:r>
            <a:r>
              <a:rPr lang="en-US" dirty="0" err="1">
                <a:latin typeface="D-DIN"/>
              </a:rPr>
              <a:t>μετά</a:t>
            </a:r>
            <a:r>
              <a:rPr lang="en-US" dirty="0">
                <a:latin typeface="D-DIN"/>
              </a:rPr>
              <a:t> </a:t>
            </a:r>
            <a:r>
              <a:rPr lang="en-US" dirty="0" err="1">
                <a:latin typeface="D-DIN"/>
              </a:rPr>
              <a:t>την</a:t>
            </a:r>
            <a:r>
              <a:rPr lang="en-US" dirty="0">
                <a:latin typeface="D-DIN"/>
              </a:rPr>
              <a:t> </a:t>
            </a:r>
            <a:r>
              <a:rPr lang="en-US" dirty="0" err="1">
                <a:latin typeface="D-DIN"/>
              </a:rPr>
              <a:t>είδηση</a:t>
            </a:r>
            <a:r>
              <a:rPr lang="en-US" dirty="0">
                <a:latin typeface="D-DIN"/>
              </a:rPr>
              <a:t> </a:t>
            </a:r>
            <a:r>
              <a:rPr lang="en-US" dirty="0" err="1">
                <a:latin typeface="D-DIN"/>
              </a:rPr>
              <a:t>της</a:t>
            </a:r>
            <a:r>
              <a:rPr lang="en-US" dirty="0">
                <a:latin typeface="D-DIN"/>
              </a:rPr>
              <a:t> κατα</a:t>
            </a:r>
            <a:r>
              <a:rPr lang="en-US" dirty="0" err="1">
                <a:latin typeface="D-DIN"/>
              </a:rPr>
              <a:t>δίκης</a:t>
            </a:r>
            <a:r>
              <a:rPr lang="en-US" dirty="0">
                <a:latin typeface="D-DIN"/>
              </a:rPr>
              <a:t> </a:t>
            </a:r>
            <a:r>
              <a:rPr lang="en-US" dirty="0" err="1">
                <a:latin typeface="D-DIN"/>
              </a:rPr>
              <a:t>του</a:t>
            </a:r>
            <a:r>
              <a:rPr lang="en-US" dirty="0">
                <a:latin typeface="D-DIN"/>
              </a:rPr>
              <a:t> κα</a:t>
            </a:r>
            <a:r>
              <a:rPr lang="en-US" dirty="0" err="1">
                <a:latin typeface="D-DIN"/>
              </a:rPr>
              <a:t>θηγητή</a:t>
            </a:r>
            <a:r>
              <a:rPr lang="en-US" dirty="0">
                <a:latin typeface="D-DIN"/>
              </a:rPr>
              <a:t>, η οπ</a:t>
            </a:r>
            <a:r>
              <a:rPr lang="en-US" dirty="0" err="1">
                <a:latin typeface="D-DIN"/>
              </a:rPr>
              <a:t>οί</a:t>
            </a:r>
            <a:r>
              <a:rPr lang="en-US" dirty="0">
                <a:latin typeface="D-DIN"/>
              </a:rPr>
              <a:t>α </a:t>
            </a:r>
            <a:r>
              <a:rPr lang="en-US" dirty="0" err="1">
                <a:latin typeface="D-DIN"/>
              </a:rPr>
              <a:t>ξεκίνησε</a:t>
            </a:r>
            <a:r>
              <a:rPr lang="en-US" dirty="0">
                <a:latin typeface="D-DIN"/>
              </a:rPr>
              <a:t> </a:t>
            </a:r>
            <a:r>
              <a:rPr lang="en-US" dirty="0" err="1">
                <a:latin typeface="D-DIN"/>
              </a:rPr>
              <a:t>μι</a:t>
            </a:r>
            <a:r>
              <a:rPr lang="en-US" dirty="0">
                <a:latin typeface="D-DIN"/>
              </a:rPr>
              <a:t>α π</a:t>
            </a:r>
            <a:r>
              <a:rPr lang="en-US" dirty="0" err="1">
                <a:latin typeface="D-DIN"/>
              </a:rPr>
              <a:t>ολεμική</a:t>
            </a:r>
            <a:r>
              <a:rPr lang="en-US" dirty="0">
                <a:latin typeface="D-DIN"/>
              </a:rPr>
              <a:t> </a:t>
            </a:r>
            <a:r>
              <a:rPr lang="en-US" dirty="0" err="1">
                <a:latin typeface="D-DIN"/>
              </a:rPr>
              <a:t>μετ</a:t>
            </a:r>
            <a:r>
              <a:rPr lang="en-US" dirty="0">
                <a:latin typeface="D-DIN"/>
              </a:rPr>
              <a:t>α</a:t>
            </a:r>
            <a:r>
              <a:rPr lang="en-US" dirty="0" err="1">
                <a:latin typeface="D-DIN"/>
              </a:rPr>
              <a:t>ξύ</a:t>
            </a:r>
            <a:r>
              <a:rPr lang="en-US" dirty="0">
                <a:latin typeface="D-DIN"/>
              </a:rPr>
              <a:t> </a:t>
            </a:r>
            <a:r>
              <a:rPr lang="en-US" dirty="0" err="1">
                <a:latin typeface="D-DIN"/>
              </a:rPr>
              <a:t>των</a:t>
            </a:r>
            <a:r>
              <a:rPr lang="en-US" dirty="0">
                <a:latin typeface="D-DIN"/>
              </a:rPr>
              <a:t> </a:t>
            </a:r>
            <a:r>
              <a:rPr lang="en-US" dirty="0" err="1">
                <a:latin typeface="D-DIN"/>
              </a:rPr>
              <a:t>μέσων</a:t>
            </a:r>
            <a:r>
              <a:rPr lang="en-US" dirty="0">
                <a:latin typeface="D-DIN"/>
              </a:rPr>
              <a:t> </a:t>
            </a:r>
            <a:r>
              <a:rPr lang="en-US" dirty="0" err="1">
                <a:latin typeface="D-DIN"/>
              </a:rPr>
              <a:t>ενημέρωσης</a:t>
            </a:r>
            <a:r>
              <a:rPr lang="en-US" dirty="0">
                <a:latin typeface="D-DIN"/>
              </a:rPr>
              <a:t> και </a:t>
            </a:r>
            <a:r>
              <a:rPr lang="en-US" dirty="0" err="1">
                <a:latin typeface="D-DIN"/>
              </a:rPr>
              <a:t>των</a:t>
            </a:r>
            <a:r>
              <a:rPr lang="en-US" dirty="0">
                <a:latin typeface="D-DIN"/>
              </a:rPr>
              <a:t> π</a:t>
            </a:r>
            <a:r>
              <a:rPr lang="en-US" dirty="0" err="1">
                <a:latin typeface="D-DIN"/>
              </a:rPr>
              <a:t>ολιτικών</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την</a:t>
            </a:r>
            <a:r>
              <a:rPr lang="en-US" dirty="0">
                <a:latin typeface="D-DIN"/>
              </a:rPr>
              <a:t> επ</a:t>
            </a:r>
            <a:r>
              <a:rPr lang="en-US" dirty="0" err="1">
                <a:latin typeface="D-DIN"/>
              </a:rPr>
              <a:t>άρκει</a:t>
            </a:r>
            <a:r>
              <a:rPr lang="en-US" dirty="0">
                <a:latin typeface="D-DIN"/>
              </a:rPr>
              <a:t>α </a:t>
            </a:r>
            <a:r>
              <a:rPr lang="en-US" dirty="0" err="1">
                <a:latin typeface="D-DIN"/>
              </a:rPr>
              <a:t>της</a:t>
            </a:r>
            <a:r>
              <a:rPr lang="en-US" dirty="0">
                <a:latin typeface="D-DIN"/>
              </a:rPr>
              <a:t> </a:t>
            </a:r>
            <a:r>
              <a:rPr lang="en-US" dirty="0" err="1">
                <a:latin typeface="D-DIN"/>
              </a:rPr>
              <a:t>θεσμικής</a:t>
            </a:r>
            <a:r>
              <a:rPr lang="en-US" dirty="0">
                <a:latin typeface="D-DIN"/>
              </a:rPr>
              <a:t> α</a:t>
            </a:r>
            <a:r>
              <a:rPr lang="en-US" dirty="0" err="1">
                <a:latin typeface="D-DIN"/>
              </a:rPr>
              <a:t>ντίδρ</a:t>
            </a:r>
            <a:r>
              <a:rPr lang="en-US" dirty="0">
                <a:latin typeface="D-DIN"/>
              </a:rPr>
              <a:t>α</a:t>
            </a:r>
            <a:r>
              <a:rPr lang="en-US" dirty="0" err="1">
                <a:latin typeface="D-DIN"/>
              </a:rPr>
              <a:t>σης</a:t>
            </a:r>
            <a:r>
              <a:rPr lang="en-US" dirty="0">
                <a:latin typeface="D-DIN"/>
              </a:rPr>
              <a:t>. Πα</a:t>
            </a:r>
            <a:r>
              <a:rPr lang="en-US" dirty="0" err="1">
                <a:latin typeface="D-DIN"/>
              </a:rPr>
              <a:t>ρά</a:t>
            </a:r>
            <a:r>
              <a:rPr lang="en-US" dirty="0">
                <a:latin typeface="D-DIN"/>
              </a:rPr>
              <a:t> τα </a:t>
            </a:r>
            <a:r>
              <a:rPr lang="en-US" dirty="0" err="1">
                <a:latin typeface="D-DIN"/>
              </a:rPr>
              <a:t>χρόνι</a:t>
            </a:r>
            <a:r>
              <a:rPr lang="en-US" dirty="0">
                <a:latin typeface="D-DIN"/>
              </a:rPr>
              <a:t>α π</a:t>
            </a:r>
            <a:r>
              <a:rPr lang="en-US" dirty="0" err="1">
                <a:latin typeface="D-DIN"/>
              </a:rPr>
              <a:t>ου</a:t>
            </a:r>
            <a:r>
              <a:rPr lang="en-US" dirty="0">
                <a:latin typeface="D-DIN"/>
              </a:rPr>
              <a:t> </a:t>
            </a:r>
            <a:r>
              <a:rPr lang="en-US" dirty="0" err="1">
                <a:latin typeface="D-DIN"/>
              </a:rPr>
              <a:t>κυκλοφορούσ</a:t>
            </a:r>
            <a:r>
              <a:rPr lang="en-US" dirty="0">
                <a:latin typeface="D-DIN"/>
              </a:rPr>
              <a:t>αν </a:t>
            </a:r>
            <a:r>
              <a:rPr lang="en-US" dirty="0" err="1">
                <a:latin typeface="D-DIN"/>
              </a:rPr>
              <a:t>φήμες</a:t>
            </a:r>
            <a:r>
              <a:rPr lang="en-US" dirty="0">
                <a:latin typeface="D-DIN"/>
              </a:rPr>
              <a:t> </a:t>
            </a:r>
            <a:r>
              <a:rPr lang="en-US" dirty="0" err="1">
                <a:latin typeface="D-DIN"/>
              </a:rPr>
              <a:t>σχετικά</a:t>
            </a:r>
            <a:r>
              <a:rPr lang="en-US" dirty="0">
                <a:latin typeface="D-DIN"/>
              </a:rPr>
              <a:t> </a:t>
            </a:r>
            <a:r>
              <a:rPr lang="en-US" dirty="0" err="1">
                <a:latin typeface="D-DIN"/>
              </a:rPr>
              <a:t>με</a:t>
            </a:r>
            <a:r>
              <a:rPr lang="en-US" dirty="0">
                <a:latin typeface="D-DIN"/>
              </a:rPr>
              <a:t> </a:t>
            </a:r>
            <a:r>
              <a:rPr lang="en-US" dirty="0" err="1">
                <a:latin typeface="D-DIN"/>
              </a:rPr>
              <a:t>την</a:t>
            </a:r>
            <a:r>
              <a:rPr lang="en-US" dirty="0">
                <a:latin typeface="D-DIN"/>
              </a:rPr>
              <a:t> α</a:t>
            </a:r>
            <a:r>
              <a:rPr lang="en-US" dirty="0" err="1">
                <a:latin typeface="D-DIN"/>
              </a:rPr>
              <a:t>νάρμοστη</a:t>
            </a:r>
            <a:r>
              <a:rPr lang="en-US" dirty="0">
                <a:latin typeface="D-DIN"/>
              </a:rPr>
              <a:t> </a:t>
            </a:r>
            <a:r>
              <a:rPr lang="en-US" dirty="0" err="1">
                <a:latin typeface="D-DIN"/>
              </a:rPr>
              <a:t>συμ</a:t>
            </a:r>
            <a:r>
              <a:rPr lang="en-US" dirty="0">
                <a:latin typeface="D-DIN"/>
              </a:rPr>
              <a:t>π</a:t>
            </a:r>
            <a:r>
              <a:rPr lang="en-US" dirty="0" err="1">
                <a:latin typeface="D-DIN"/>
              </a:rPr>
              <a:t>εριφορά</a:t>
            </a:r>
            <a:r>
              <a:rPr lang="en-US" dirty="0">
                <a:latin typeface="D-DIN"/>
              </a:rPr>
              <a:t> </a:t>
            </a:r>
            <a:r>
              <a:rPr lang="en-US" dirty="0" err="1">
                <a:latin typeface="D-DIN"/>
              </a:rPr>
              <a:t>του</a:t>
            </a:r>
            <a:r>
              <a:rPr lang="en-US" dirty="0">
                <a:latin typeface="D-DIN"/>
              </a:rPr>
              <a:t> FD, </a:t>
            </a:r>
            <a:r>
              <a:rPr lang="en-US" dirty="0" err="1">
                <a:latin typeface="D-DIN"/>
              </a:rPr>
              <a:t>χρειάστηκε</a:t>
            </a:r>
            <a:r>
              <a:rPr lang="en-US" dirty="0">
                <a:latin typeface="D-DIN"/>
              </a:rPr>
              <a:t> να </a:t>
            </a:r>
            <a:r>
              <a:rPr lang="en-US" dirty="0" err="1">
                <a:latin typeface="D-DIN"/>
              </a:rPr>
              <a:t>φτάσει</a:t>
            </a:r>
            <a:r>
              <a:rPr lang="en-US" dirty="0">
                <a:latin typeface="D-DIN"/>
              </a:rPr>
              <a:t> ο </a:t>
            </a:r>
            <a:r>
              <a:rPr lang="en-US" dirty="0" err="1">
                <a:latin typeface="D-DIN"/>
              </a:rPr>
              <a:t>Μάρτιος</a:t>
            </a:r>
            <a:r>
              <a:rPr lang="en-US" dirty="0">
                <a:latin typeface="D-DIN"/>
              </a:rPr>
              <a:t> </a:t>
            </a:r>
            <a:r>
              <a:rPr lang="en-US" dirty="0" err="1">
                <a:latin typeface="D-DIN"/>
              </a:rPr>
              <a:t>του</a:t>
            </a:r>
            <a:r>
              <a:rPr lang="en-US" dirty="0">
                <a:latin typeface="D-DIN"/>
              </a:rPr>
              <a:t> 2018 </a:t>
            </a:r>
            <a:r>
              <a:rPr lang="en-US" dirty="0" err="1">
                <a:latin typeface="D-DIN"/>
              </a:rPr>
              <a:t>γι</a:t>
            </a:r>
            <a:r>
              <a:rPr lang="en-US" dirty="0">
                <a:latin typeface="D-DIN"/>
              </a:rPr>
              <a:t>α να </a:t>
            </a:r>
            <a:r>
              <a:rPr lang="en-US" dirty="0" err="1">
                <a:latin typeface="D-DIN"/>
              </a:rPr>
              <a:t>γίνει</a:t>
            </a:r>
            <a:r>
              <a:rPr lang="en-US" dirty="0">
                <a:latin typeface="D-DIN"/>
              </a:rPr>
              <a:t> επ</a:t>
            </a:r>
            <a:r>
              <a:rPr lang="en-US" dirty="0" err="1">
                <a:latin typeface="D-DIN"/>
              </a:rPr>
              <a:t>ίσημη</a:t>
            </a:r>
            <a:r>
              <a:rPr lang="en-US" dirty="0">
                <a:latin typeface="D-DIN"/>
              </a:rPr>
              <a:t> κατα</a:t>
            </a:r>
            <a:r>
              <a:rPr lang="en-US" dirty="0" err="1">
                <a:latin typeface="D-DIN"/>
              </a:rPr>
              <a:t>γγελί</a:t>
            </a:r>
            <a:r>
              <a:rPr lang="en-US" dirty="0">
                <a:latin typeface="D-DIN"/>
              </a:rPr>
              <a:t>α </a:t>
            </a:r>
            <a:r>
              <a:rPr lang="en-US" dirty="0" err="1">
                <a:latin typeface="D-DIN"/>
              </a:rPr>
              <a:t>γι</a:t>
            </a:r>
            <a:r>
              <a:rPr lang="en-US" dirty="0">
                <a:latin typeface="D-DIN"/>
              </a:rPr>
              <a:t>α βια</a:t>
            </a:r>
            <a:r>
              <a:rPr lang="en-US" dirty="0" err="1">
                <a:latin typeface="D-DIN"/>
              </a:rPr>
              <a:t>σμό</a:t>
            </a:r>
            <a:r>
              <a:rPr lang="en-US" dirty="0">
                <a:latin typeface="D-DIN"/>
              </a:rPr>
              <a:t>, π</a:t>
            </a:r>
            <a:r>
              <a:rPr lang="en-US" dirty="0" err="1">
                <a:latin typeface="D-DIN"/>
              </a:rPr>
              <a:t>ου</a:t>
            </a:r>
            <a:r>
              <a:rPr lang="en-US" dirty="0">
                <a:latin typeface="D-DIN"/>
              </a:rPr>
              <a:t> α</a:t>
            </a:r>
            <a:r>
              <a:rPr lang="en-US" dirty="0" err="1">
                <a:latin typeface="D-DIN"/>
              </a:rPr>
              <a:t>φορούσε</a:t>
            </a:r>
            <a:r>
              <a:rPr lang="en-US" dirty="0">
                <a:latin typeface="D-DIN"/>
              </a:rPr>
              <a:t> </a:t>
            </a:r>
            <a:r>
              <a:rPr lang="en-US" dirty="0" err="1">
                <a:latin typeface="D-DIN"/>
              </a:rPr>
              <a:t>έν</a:t>
            </a:r>
            <a:r>
              <a:rPr lang="en-US" dirty="0">
                <a:latin typeface="D-DIN"/>
              </a:rPr>
              <a:t>α π</a:t>
            </a:r>
            <a:r>
              <a:rPr lang="en-US" dirty="0" err="1">
                <a:latin typeface="D-DIN"/>
              </a:rPr>
              <a:t>εριστ</a:t>
            </a:r>
            <a:r>
              <a:rPr lang="en-US" dirty="0">
                <a:latin typeface="D-DIN"/>
              </a:rPr>
              <a:t>α</a:t>
            </a:r>
            <a:r>
              <a:rPr lang="en-US" dirty="0" err="1">
                <a:latin typeface="D-DIN"/>
              </a:rPr>
              <a:t>τικό</a:t>
            </a:r>
            <a:r>
              <a:rPr lang="en-US" dirty="0">
                <a:latin typeface="D-DIN"/>
              </a:rPr>
              <a:t> από </a:t>
            </a:r>
            <a:r>
              <a:rPr lang="en-US" dirty="0" err="1">
                <a:latin typeface="D-DIN"/>
              </a:rPr>
              <a:t>τον</a:t>
            </a:r>
            <a:r>
              <a:rPr lang="en-US" dirty="0">
                <a:latin typeface="D-DIN"/>
              </a:rPr>
              <a:t> </a:t>
            </a:r>
            <a:r>
              <a:rPr lang="en-US" dirty="0" err="1">
                <a:latin typeface="D-DIN"/>
              </a:rPr>
              <a:t>Ιούλιο</a:t>
            </a:r>
            <a:r>
              <a:rPr lang="en-US" dirty="0">
                <a:latin typeface="D-DIN"/>
              </a:rPr>
              <a:t> </a:t>
            </a:r>
            <a:r>
              <a:rPr lang="en-US" dirty="0" err="1">
                <a:latin typeface="D-DIN"/>
              </a:rPr>
              <a:t>του</a:t>
            </a:r>
            <a:r>
              <a:rPr lang="en-US" dirty="0">
                <a:latin typeface="D-DIN"/>
              </a:rPr>
              <a:t> 2016.</a:t>
            </a:r>
            <a:endParaRPr lang="en-US"/>
          </a:p>
          <a:p>
            <a:r>
              <a:rPr lang="en-US" dirty="0">
                <a:latin typeface="D-DIN"/>
              </a:rPr>
              <a:t> </a:t>
            </a:r>
          </a:p>
          <a:p>
            <a:r>
              <a:rPr lang="en-US" dirty="0">
                <a:latin typeface="D-DIN"/>
              </a:rPr>
              <a:t>Ο FD </a:t>
            </a:r>
            <a:r>
              <a:rPr lang="en-US" dirty="0" err="1">
                <a:latin typeface="D-DIN"/>
              </a:rPr>
              <a:t>ήτ</a:t>
            </a:r>
            <a:r>
              <a:rPr lang="en-US" dirty="0">
                <a:latin typeface="D-DIN"/>
              </a:rPr>
              <a:t>αν </a:t>
            </a:r>
            <a:r>
              <a:rPr lang="en-US" dirty="0" err="1">
                <a:latin typeface="D-DIN"/>
              </a:rPr>
              <a:t>γνωστός</a:t>
            </a:r>
            <a:r>
              <a:rPr lang="en-US" dirty="0">
                <a:latin typeface="D-DIN"/>
              </a:rPr>
              <a:t> </a:t>
            </a:r>
            <a:r>
              <a:rPr lang="en-US" dirty="0" err="1">
                <a:latin typeface="D-DIN"/>
              </a:rPr>
              <a:t>γι</a:t>
            </a:r>
            <a:r>
              <a:rPr lang="en-US" dirty="0">
                <a:latin typeface="D-DIN"/>
              </a:rPr>
              <a:t>α </a:t>
            </a:r>
            <a:r>
              <a:rPr lang="en-US" dirty="0" err="1">
                <a:latin typeface="D-DIN"/>
              </a:rPr>
              <a:t>τη</a:t>
            </a:r>
            <a:r>
              <a:rPr lang="en-US" dirty="0">
                <a:latin typeface="D-DIN"/>
              </a:rPr>
              <a:t> αρπα</a:t>
            </a:r>
            <a:r>
              <a:rPr lang="en-US" dirty="0" err="1">
                <a:latin typeface="D-DIN"/>
              </a:rPr>
              <a:t>κτική</a:t>
            </a:r>
            <a:r>
              <a:rPr lang="en-US" dirty="0">
                <a:latin typeface="D-DIN"/>
              </a:rPr>
              <a:t> </a:t>
            </a:r>
            <a:r>
              <a:rPr lang="en-US" dirty="0" err="1">
                <a:latin typeface="D-DIN"/>
              </a:rPr>
              <a:t>συμ</a:t>
            </a:r>
            <a:r>
              <a:rPr lang="en-US" dirty="0">
                <a:latin typeface="D-DIN"/>
              </a:rPr>
              <a:t>π</a:t>
            </a:r>
            <a:r>
              <a:rPr lang="en-US" dirty="0" err="1">
                <a:latin typeface="D-DIN"/>
              </a:rPr>
              <a:t>εριφορά</a:t>
            </a:r>
            <a:r>
              <a:rPr lang="en-US" dirty="0">
                <a:latin typeface="D-DIN"/>
              </a:rPr>
              <a:t> </a:t>
            </a:r>
            <a:r>
              <a:rPr lang="en-US" dirty="0" err="1">
                <a:latin typeface="D-DIN"/>
              </a:rPr>
              <a:t>του</a:t>
            </a:r>
            <a:r>
              <a:rPr lang="en-US" dirty="0">
                <a:latin typeface="D-DIN"/>
              </a:rPr>
              <a:t> απ</a:t>
            </a:r>
            <a:r>
              <a:rPr lang="en-US" dirty="0" err="1">
                <a:latin typeface="D-DIN"/>
              </a:rPr>
              <a:t>έν</a:t>
            </a:r>
            <a:r>
              <a:rPr lang="en-US" dirty="0">
                <a:latin typeface="D-DIN"/>
              </a:rPr>
              <a:t>α</a:t>
            </a:r>
            <a:r>
              <a:rPr lang="en-US" dirty="0" err="1">
                <a:latin typeface="D-DIN"/>
              </a:rPr>
              <a:t>ντι</a:t>
            </a:r>
            <a:r>
              <a:rPr lang="en-US" dirty="0">
                <a:latin typeface="D-DIN"/>
              </a:rPr>
              <a:t> </a:t>
            </a:r>
            <a:r>
              <a:rPr lang="en-US" dirty="0" err="1">
                <a:latin typeface="D-DIN"/>
              </a:rPr>
              <a:t>στις</a:t>
            </a:r>
            <a:r>
              <a:rPr lang="en-US" dirty="0">
                <a:latin typeface="D-DIN"/>
              </a:rPr>
              <a:t> </a:t>
            </a:r>
            <a:r>
              <a:rPr lang="en-US" dirty="0" err="1">
                <a:latin typeface="D-DIN"/>
              </a:rPr>
              <a:t>γυν</a:t>
            </a:r>
            <a:r>
              <a:rPr lang="en-US" dirty="0">
                <a:latin typeface="D-DIN"/>
              </a:rPr>
              <a:t>α</a:t>
            </a:r>
            <a:r>
              <a:rPr lang="en-US" dirty="0" err="1">
                <a:latin typeface="D-DIN"/>
              </a:rPr>
              <a:t>ίκες</a:t>
            </a:r>
            <a:r>
              <a:rPr lang="en-US" dirty="0">
                <a:latin typeface="D-DIN"/>
              </a:rPr>
              <a:t>, </a:t>
            </a:r>
            <a:r>
              <a:rPr lang="en-US" dirty="0" err="1">
                <a:latin typeface="D-DIN"/>
              </a:rPr>
              <a:t>την</a:t>
            </a:r>
            <a:r>
              <a:rPr lang="en-US" dirty="0">
                <a:latin typeface="D-DIN"/>
              </a:rPr>
              <a:t> π</a:t>
            </a:r>
            <a:r>
              <a:rPr lang="en-US" dirty="0" err="1">
                <a:latin typeface="D-DIN"/>
              </a:rPr>
              <a:t>ρονομι</a:t>
            </a:r>
            <a:r>
              <a:rPr lang="en-US" dirty="0">
                <a:latin typeface="D-DIN"/>
              </a:rPr>
              <a:t>α</a:t>
            </a:r>
            <a:r>
              <a:rPr lang="en-US" dirty="0" err="1">
                <a:latin typeface="D-DIN"/>
              </a:rPr>
              <a:t>κή</a:t>
            </a:r>
            <a:r>
              <a:rPr lang="en-US" dirty="0">
                <a:latin typeface="D-DIN"/>
              </a:rPr>
              <a:t> </a:t>
            </a:r>
            <a:r>
              <a:rPr lang="en-US" dirty="0" err="1">
                <a:latin typeface="D-DIN"/>
              </a:rPr>
              <a:t>του</a:t>
            </a:r>
            <a:r>
              <a:rPr lang="en-US" dirty="0">
                <a:latin typeface="D-DIN"/>
              </a:rPr>
              <a:t> </a:t>
            </a:r>
            <a:r>
              <a:rPr lang="en-US" dirty="0" err="1">
                <a:latin typeface="D-DIN"/>
              </a:rPr>
              <a:t>μετ</a:t>
            </a:r>
            <a:r>
              <a:rPr lang="en-US" dirty="0">
                <a:latin typeface="D-DIN"/>
              </a:rPr>
              <a:t>α</a:t>
            </a:r>
            <a:r>
              <a:rPr lang="en-US" dirty="0" err="1">
                <a:latin typeface="D-DIN"/>
              </a:rPr>
              <a:t>χείριση</a:t>
            </a:r>
            <a:r>
              <a:rPr lang="en-US" dirty="0">
                <a:latin typeface="D-DIN"/>
              </a:rPr>
              <a:t> και </a:t>
            </a:r>
            <a:r>
              <a:rPr lang="en-US" dirty="0" err="1">
                <a:latin typeface="D-DIN"/>
              </a:rPr>
              <a:t>την</a:t>
            </a:r>
            <a:r>
              <a:rPr lang="en-US" dirty="0">
                <a:latin typeface="D-DIN"/>
              </a:rPr>
              <a:t> α</a:t>
            </a:r>
            <a:r>
              <a:rPr lang="en-US" dirty="0" err="1">
                <a:latin typeface="D-DIN"/>
              </a:rPr>
              <a:t>ξιο</a:t>
            </a:r>
            <a:r>
              <a:rPr lang="en-US" dirty="0">
                <a:latin typeface="D-DIN"/>
              </a:rPr>
              <a:t>π</a:t>
            </a:r>
            <a:r>
              <a:rPr lang="en-US" dirty="0" err="1">
                <a:latin typeface="D-DIN"/>
              </a:rPr>
              <a:t>οίηση</a:t>
            </a:r>
            <a:r>
              <a:rPr lang="en-US" dirty="0">
                <a:latin typeface="D-DIN"/>
              </a:rPr>
              <a:t> </a:t>
            </a:r>
            <a:r>
              <a:rPr lang="en-US" dirty="0" err="1">
                <a:latin typeface="D-DIN"/>
              </a:rPr>
              <a:t>του</a:t>
            </a:r>
            <a:r>
              <a:rPr lang="en-US" dirty="0">
                <a:latin typeface="D-DIN"/>
              </a:rPr>
              <a:t> </a:t>
            </a:r>
            <a:r>
              <a:rPr lang="en-US" dirty="0" err="1">
                <a:latin typeface="D-DIN"/>
              </a:rPr>
              <a:t>δικτύου</a:t>
            </a:r>
            <a:r>
              <a:rPr lang="en-US" dirty="0">
                <a:latin typeface="D-DIN"/>
              </a:rPr>
              <a:t> </a:t>
            </a:r>
            <a:r>
              <a:rPr lang="en-US" dirty="0" err="1">
                <a:latin typeface="D-DIN"/>
              </a:rPr>
              <a:t>του</a:t>
            </a:r>
            <a:r>
              <a:rPr lang="en-US" dirty="0">
                <a:latin typeface="D-DIN"/>
              </a:rPr>
              <a:t> </a:t>
            </a:r>
            <a:r>
              <a:rPr lang="en-US" dirty="0" err="1">
                <a:latin typeface="D-DIN"/>
              </a:rPr>
              <a:t>εντός</a:t>
            </a:r>
            <a:r>
              <a:rPr lang="en-US" dirty="0">
                <a:latin typeface="D-DIN"/>
              </a:rPr>
              <a:t> </a:t>
            </a:r>
            <a:r>
              <a:rPr lang="en-US" dirty="0" err="1">
                <a:latin typeface="D-DIN"/>
              </a:rPr>
              <a:t>της</a:t>
            </a:r>
            <a:r>
              <a:rPr lang="en-US" dirty="0">
                <a:latin typeface="D-DIN"/>
              </a:rPr>
              <a:t> </a:t>
            </a:r>
            <a:r>
              <a:rPr lang="en-US" dirty="0" err="1">
                <a:latin typeface="D-DIN"/>
              </a:rPr>
              <a:t>σχολής</a:t>
            </a:r>
            <a:r>
              <a:rPr lang="en-US" dirty="0">
                <a:latin typeface="D-DIN"/>
              </a:rPr>
              <a:t> </a:t>
            </a:r>
            <a:r>
              <a:rPr lang="en-US" dirty="0" err="1">
                <a:latin typeface="D-DIN"/>
              </a:rPr>
              <a:t>γι</a:t>
            </a:r>
            <a:r>
              <a:rPr lang="en-US" dirty="0">
                <a:latin typeface="D-DIN"/>
              </a:rPr>
              <a:t>α να </a:t>
            </a:r>
            <a:r>
              <a:rPr lang="en-US" dirty="0" err="1">
                <a:latin typeface="D-DIN"/>
              </a:rPr>
              <a:t>εκφο</a:t>
            </a:r>
            <a:r>
              <a:rPr lang="en-US" dirty="0">
                <a:latin typeface="D-DIN"/>
              </a:rPr>
              <a:t>β</a:t>
            </a:r>
            <a:r>
              <a:rPr lang="en-US" dirty="0" err="1">
                <a:latin typeface="D-DIN"/>
              </a:rPr>
              <a:t>ίζει</a:t>
            </a:r>
            <a:r>
              <a:rPr lang="en-US" dirty="0">
                <a:latin typeface="D-DIN"/>
              </a:rPr>
              <a:t> και να απ</a:t>
            </a:r>
            <a:r>
              <a:rPr lang="en-US" dirty="0" err="1">
                <a:latin typeface="D-DIN"/>
              </a:rPr>
              <a:t>ομονώνει</a:t>
            </a:r>
            <a:r>
              <a:rPr lang="en-US" dirty="0">
                <a:latin typeface="D-DIN"/>
              </a:rPr>
              <a:t> </a:t>
            </a:r>
            <a:r>
              <a:rPr lang="en-US" dirty="0" err="1">
                <a:latin typeface="D-DIN"/>
              </a:rPr>
              <a:t>όσους</a:t>
            </a:r>
            <a:r>
              <a:rPr lang="en-US" dirty="0">
                <a:latin typeface="D-DIN"/>
              </a:rPr>
              <a:t> και </a:t>
            </a:r>
            <a:r>
              <a:rPr lang="en-US" dirty="0" err="1">
                <a:latin typeface="D-DIN"/>
              </a:rPr>
              <a:t>όσες</a:t>
            </a:r>
            <a:r>
              <a:rPr lang="en-US" dirty="0">
                <a:latin typeface="D-DIN"/>
              </a:rPr>
              <a:t> </a:t>
            </a:r>
            <a:r>
              <a:rPr lang="en-US" dirty="0" err="1">
                <a:latin typeface="D-DIN"/>
              </a:rPr>
              <a:t>τον</a:t>
            </a:r>
            <a:r>
              <a:rPr lang="en-US" dirty="0">
                <a:latin typeface="D-DIN"/>
              </a:rPr>
              <a:t> επ</a:t>
            </a:r>
            <a:r>
              <a:rPr lang="en-US" dirty="0" err="1">
                <a:latin typeface="D-DIN"/>
              </a:rPr>
              <a:t>έκριν</a:t>
            </a:r>
            <a:r>
              <a:rPr lang="en-US" dirty="0">
                <a:latin typeface="D-DIN"/>
              </a:rPr>
              <a:t>αν. Η </a:t>
            </a:r>
            <a:r>
              <a:rPr lang="en-US" dirty="0" err="1">
                <a:latin typeface="D-DIN"/>
              </a:rPr>
              <a:t>τοξική</a:t>
            </a:r>
            <a:r>
              <a:rPr lang="en-US" dirty="0">
                <a:latin typeface="D-DIN"/>
              </a:rPr>
              <a:t> α</a:t>
            </a:r>
            <a:r>
              <a:rPr lang="en-US" dirty="0" err="1">
                <a:latin typeface="D-DIN"/>
              </a:rPr>
              <a:t>τμόσφ</a:t>
            </a:r>
            <a:r>
              <a:rPr lang="en-US" dirty="0">
                <a:latin typeface="D-DIN"/>
              </a:rPr>
              <a:t>α</a:t>
            </a:r>
            <a:r>
              <a:rPr lang="en-US" dirty="0" err="1">
                <a:latin typeface="D-DIN"/>
              </a:rPr>
              <a:t>ιρ</a:t>
            </a:r>
            <a:r>
              <a:rPr lang="en-US" dirty="0">
                <a:latin typeface="D-DIN"/>
              </a:rPr>
              <a:t>α π</a:t>
            </a:r>
            <a:r>
              <a:rPr lang="en-US" dirty="0" err="1">
                <a:latin typeface="D-DIN"/>
              </a:rPr>
              <a:t>ου</a:t>
            </a:r>
            <a:r>
              <a:rPr lang="en-US" dirty="0">
                <a:latin typeface="D-DIN"/>
              </a:rPr>
              <a:t> </a:t>
            </a:r>
            <a:r>
              <a:rPr lang="en-US" dirty="0" err="1">
                <a:latin typeface="D-DIN"/>
              </a:rPr>
              <a:t>δημιούργησε</a:t>
            </a:r>
            <a:r>
              <a:rPr lang="en-US" dirty="0">
                <a:latin typeface="D-DIN"/>
              </a:rPr>
              <a:t> </a:t>
            </a:r>
            <a:r>
              <a:rPr lang="en-US" dirty="0" err="1">
                <a:latin typeface="D-DIN"/>
              </a:rPr>
              <a:t>οδήγησε</a:t>
            </a:r>
            <a:r>
              <a:rPr lang="en-US" dirty="0">
                <a:latin typeface="D-DIN"/>
              </a:rPr>
              <a:t> </a:t>
            </a:r>
            <a:r>
              <a:rPr lang="en-US" dirty="0" err="1">
                <a:latin typeface="D-DIN"/>
              </a:rPr>
              <a:t>στην</a:t>
            </a:r>
            <a:r>
              <a:rPr lang="en-US" dirty="0">
                <a:latin typeface="D-DIN"/>
              </a:rPr>
              <a:t> απ</a:t>
            </a:r>
            <a:r>
              <a:rPr lang="en-US" dirty="0" err="1">
                <a:latin typeface="D-DIN"/>
              </a:rPr>
              <a:t>οχώρηση</a:t>
            </a:r>
            <a:r>
              <a:rPr lang="en-US" dirty="0">
                <a:latin typeface="D-DIN"/>
              </a:rPr>
              <a:t> π</a:t>
            </a:r>
            <a:r>
              <a:rPr lang="en-US" dirty="0" err="1">
                <a:latin typeface="D-DIN"/>
              </a:rPr>
              <a:t>ολλών</a:t>
            </a:r>
            <a:r>
              <a:rPr lang="en-US" dirty="0">
                <a:latin typeface="D-DIN"/>
              </a:rPr>
              <a:t> </a:t>
            </a:r>
            <a:r>
              <a:rPr lang="en-US" dirty="0" err="1">
                <a:latin typeface="D-DIN"/>
              </a:rPr>
              <a:t>νε</a:t>
            </a:r>
            <a:r>
              <a:rPr lang="en-US" dirty="0">
                <a:latin typeface="D-DIN"/>
              </a:rPr>
              <a:t>α</a:t>
            </a:r>
            <a:r>
              <a:rPr lang="en-US" dirty="0" err="1">
                <a:latin typeface="D-DIN"/>
              </a:rPr>
              <a:t>ρών</a:t>
            </a:r>
            <a:r>
              <a:rPr lang="en-US" dirty="0">
                <a:latin typeface="D-DIN"/>
              </a:rPr>
              <a:t> </a:t>
            </a:r>
            <a:r>
              <a:rPr lang="en-US" dirty="0" err="1">
                <a:latin typeface="D-DIN"/>
              </a:rPr>
              <a:t>συν</a:t>
            </a:r>
            <a:r>
              <a:rPr lang="en-US" dirty="0">
                <a:latin typeface="D-DIN"/>
              </a:rPr>
              <a:t>α</a:t>
            </a:r>
            <a:r>
              <a:rPr lang="en-US" dirty="0" err="1">
                <a:latin typeface="D-DIN"/>
              </a:rPr>
              <a:t>δέλφων</a:t>
            </a:r>
            <a:r>
              <a:rPr lang="en-US" dirty="0">
                <a:latin typeface="D-DIN"/>
              </a:rPr>
              <a:t> </a:t>
            </a:r>
            <a:r>
              <a:rPr lang="en-US" dirty="0" err="1">
                <a:latin typeface="D-DIN"/>
              </a:rPr>
              <a:t>του</a:t>
            </a:r>
            <a:r>
              <a:rPr lang="en-US" dirty="0">
                <a:latin typeface="D-DIN"/>
              </a:rPr>
              <a:t>, </a:t>
            </a:r>
            <a:r>
              <a:rPr lang="en-US" dirty="0" err="1">
                <a:latin typeface="D-DIN"/>
              </a:rPr>
              <a:t>κυρίως</a:t>
            </a:r>
            <a:r>
              <a:rPr lang="en-US" dirty="0">
                <a:latin typeface="D-DIN"/>
              </a:rPr>
              <a:t> </a:t>
            </a:r>
            <a:r>
              <a:rPr lang="en-US" dirty="0" err="1">
                <a:latin typeface="D-DIN"/>
              </a:rPr>
              <a:t>γυν</a:t>
            </a:r>
            <a:r>
              <a:rPr lang="en-US" dirty="0">
                <a:latin typeface="D-DIN"/>
              </a:rPr>
              <a:t>α</a:t>
            </a:r>
            <a:r>
              <a:rPr lang="en-US" dirty="0" err="1">
                <a:latin typeface="D-DIN"/>
              </a:rPr>
              <a:t>ικών</a:t>
            </a:r>
            <a:r>
              <a:rPr lang="en-US" dirty="0">
                <a:latin typeface="D-DIN"/>
              </a:rPr>
              <a:t>. Η </a:t>
            </a:r>
            <a:r>
              <a:rPr lang="en-US" dirty="0" err="1">
                <a:latin typeface="D-DIN"/>
              </a:rPr>
              <a:t>ιστορί</a:t>
            </a:r>
            <a:r>
              <a:rPr lang="en-US" dirty="0">
                <a:latin typeface="D-DIN"/>
              </a:rPr>
              <a:t>α π</a:t>
            </a:r>
            <a:r>
              <a:rPr lang="en-US" dirty="0" err="1">
                <a:latin typeface="D-DIN"/>
              </a:rPr>
              <a:t>εριγράφει</a:t>
            </a:r>
            <a:r>
              <a:rPr lang="en-US" dirty="0">
                <a:latin typeface="D-DIN"/>
              </a:rPr>
              <a:t> </a:t>
            </a:r>
            <a:r>
              <a:rPr lang="en-US" dirty="0" err="1">
                <a:latin typeface="D-DIN"/>
              </a:rPr>
              <a:t>τις</a:t>
            </a:r>
            <a:r>
              <a:rPr lang="en-US" dirty="0">
                <a:latin typeface="D-DIN"/>
              </a:rPr>
              <a:t> π</a:t>
            </a:r>
            <a:r>
              <a:rPr lang="en-US" dirty="0" err="1">
                <a:latin typeface="D-DIN"/>
              </a:rPr>
              <a:t>ροσ</a:t>
            </a:r>
            <a:r>
              <a:rPr lang="en-US" dirty="0">
                <a:latin typeface="D-DIN"/>
              </a:rPr>
              <a:t>π</a:t>
            </a:r>
            <a:r>
              <a:rPr lang="en-US" dirty="0" err="1">
                <a:latin typeface="D-DIN"/>
              </a:rPr>
              <a:t>άθειες</a:t>
            </a:r>
            <a:r>
              <a:rPr lang="en-US" dirty="0">
                <a:latin typeface="D-DIN"/>
              </a:rPr>
              <a:t> α</a:t>
            </a:r>
            <a:r>
              <a:rPr lang="en-US" dirty="0" err="1">
                <a:latin typeface="D-DIN"/>
              </a:rPr>
              <a:t>ντιμετώ</a:t>
            </a:r>
            <a:r>
              <a:rPr lang="en-US" dirty="0">
                <a:latin typeface="D-DIN"/>
              </a:rPr>
              <a:t>π</a:t>
            </a:r>
            <a:r>
              <a:rPr lang="en-US" dirty="0" err="1">
                <a:latin typeface="D-DIN"/>
              </a:rPr>
              <a:t>ισης</a:t>
            </a:r>
            <a:r>
              <a:rPr lang="en-US" dirty="0">
                <a:latin typeface="D-DIN"/>
              </a:rPr>
              <a:t> </a:t>
            </a:r>
            <a:r>
              <a:rPr lang="en-US" dirty="0" err="1">
                <a:latin typeface="D-DIN"/>
              </a:rPr>
              <a:t>της</a:t>
            </a:r>
            <a:r>
              <a:rPr lang="en-US" dirty="0">
                <a:latin typeface="D-DIN"/>
              </a:rPr>
              <a:t> </a:t>
            </a:r>
            <a:r>
              <a:rPr lang="en-US" dirty="0" err="1">
                <a:latin typeface="D-DIN"/>
              </a:rPr>
              <a:t>συμ</a:t>
            </a:r>
            <a:r>
              <a:rPr lang="en-US" dirty="0">
                <a:latin typeface="D-DIN"/>
              </a:rPr>
              <a:t>π</a:t>
            </a:r>
            <a:r>
              <a:rPr lang="en-US" dirty="0" err="1">
                <a:latin typeface="D-DIN"/>
              </a:rPr>
              <a:t>εριφοράς</a:t>
            </a:r>
            <a:r>
              <a:rPr lang="en-US" dirty="0">
                <a:latin typeface="D-DIN"/>
              </a:rPr>
              <a:t> </a:t>
            </a:r>
            <a:r>
              <a:rPr lang="en-US" dirty="0" err="1">
                <a:latin typeface="D-DIN"/>
              </a:rPr>
              <a:t>του</a:t>
            </a:r>
            <a:r>
              <a:rPr lang="en-US" dirty="0">
                <a:latin typeface="D-DIN"/>
              </a:rPr>
              <a:t>, </a:t>
            </a:r>
            <a:r>
              <a:rPr lang="en-US" dirty="0" err="1">
                <a:latin typeface="D-DIN"/>
              </a:rPr>
              <a:t>οι</a:t>
            </a:r>
            <a:r>
              <a:rPr lang="en-US" dirty="0">
                <a:latin typeface="D-DIN"/>
              </a:rPr>
              <a:t> οπ</a:t>
            </a:r>
            <a:r>
              <a:rPr lang="en-US" dirty="0" err="1">
                <a:latin typeface="D-DIN"/>
              </a:rPr>
              <a:t>οίες</a:t>
            </a:r>
            <a:r>
              <a:rPr lang="en-US" dirty="0">
                <a:latin typeface="D-DIN"/>
              </a:rPr>
              <a:t> πα</a:t>
            </a:r>
            <a:r>
              <a:rPr lang="en-US" dirty="0" err="1">
                <a:latin typeface="D-DIN"/>
              </a:rPr>
              <a:t>ρεμ</a:t>
            </a:r>
            <a:r>
              <a:rPr lang="en-US" dirty="0">
                <a:latin typeface="D-DIN"/>
              </a:rPr>
              <a:t>π</a:t>
            </a:r>
            <a:r>
              <a:rPr lang="en-US" dirty="0" err="1">
                <a:latin typeface="D-DIN"/>
              </a:rPr>
              <a:t>οδίστηκ</a:t>
            </a:r>
            <a:r>
              <a:rPr lang="en-US" dirty="0">
                <a:latin typeface="D-DIN"/>
              </a:rPr>
              <a:t>αν από </a:t>
            </a:r>
            <a:r>
              <a:rPr lang="en-US" dirty="0" err="1">
                <a:latin typeface="D-DIN"/>
              </a:rPr>
              <a:t>την</a:t>
            </a:r>
            <a:r>
              <a:rPr lang="en-US" dirty="0">
                <a:latin typeface="D-DIN"/>
              </a:rPr>
              <a:t> απ</a:t>
            </a:r>
            <a:r>
              <a:rPr lang="en-US" dirty="0" err="1">
                <a:latin typeface="D-DIN"/>
              </a:rPr>
              <a:t>ροθυμί</a:t>
            </a:r>
            <a:r>
              <a:rPr lang="en-US" dirty="0">
                <a:latin typeface="D-DIN"/>
              </a:rPr>
              <a:t>α να α</a:t>
            </a:r>
            <a:r>
              <a:rPr lang="en-US" dirty="0" err="1">
                <a:latin typeface="D-DIN"/>
              </a:rPr>
              <a:t>μφισ</a:t>
            </a:r>
            <a:r>
              <a:rPr lang="en-US" dirty="0">
                <a:latin typeface="D-DIN"/>
              </a:rPr>
              <a:t>β</a:t>
            </a:r>
            <a:r>
              <a:rPr lang="en-US" dirty="0" err="1">
                <a:latin typeface="D-DIN"/>
              </a:rPr>
              <a:t>ητηθεί</a:t>
            </a:r>
            <a:r>
              <a:rPr lang="en-US" dirty="0">
                <a:latin typeface="D-DIN"/>
              </a:rPr>
              <a:t> </a:t>
            </a:r>
            <a:r>
              <a:rPr lang="en-US" dirty="0" err="1">
                <a:latin typeface="D-DIN"/>
              </a:rPr>
              <a:t>μι</a:t>
            </a:r>
            <a:r>
              <a:rPr lang="en-US" dirty="0">
                <a:latin typeface="D-DIN"/>
              </a:rPr>
              <a:t>α </a:t>
            </a:r>
            <a:r>
              <a:rPr lang="en-US" dirty="0" err="1">
                <a:latin typeface="D-DIN"/>
              </a:rPr>
              <a:t>εξέχουσ</a:t>
            </a:r>
            <a:r>
              <a:rPr lang="en-US" dirty="0">
                <a:latin typeface="D-DIN"/>
              </a:rPr>
              <a:t>α π</a:t>
            </a:r>
            <a:r>
              <a:rPr lang="en-US" dirty="0" err="1">
                <a:latin typeface="D-DIN"/>
              </a:rPr>
              <a:t>ροσω</a:t>
            </a:r>
            <a:r>
              <a:rPr lang="en-US" dirty="0">
                <a:latin typeface="D-DIN"/>
              </a:rPr>
              <a:t>π</a:t>
            </a:r>
            <a:r>
              <a:rPr lang="en-US" dirty="0" err="1">
                <a:latin typeface="D-DIN"/>
              </a:rPr>
              <a:t>ικότητ</a:t>
            </a:r>
            <a:r>
              <a:rPr lang="en-US" dirty="0">
                <a:latin typeface="D-DIN"/>
              </a:rPr>
              <a:t>α </a:t>
            </a:r>
            <a:r>
              <a:rPr lang="en-US" dirty="0" err="1">
                <a:latin typeface="D-DIN"/>
              </a:rPr>
              <a:t>της</a:t>
            </a:r>
            <a:r>
              <a:rPr lang="en-US" dirty="0">
                <a:latin typeface="D-DIN"/>
              </a:rPr>
              <a:t> ακα</a:t>
            </a:r>
            <a:r>
              <a:rPr lang="en-US" dirty="0" err="1">
                <a:latin typeface="D-DIN"/>
              </a:rPr>
              <a:t>δημ</a:t>
            </a:r>
            <a:r>
              <a:rPr lang="en-US" dirty="0">
                <a:latin typeface="D-DIN"/>
              </a:rPr>
              <a:t>α</a:t>
            </a:r>
            <a:r>
              <a:rPr lang="en-US" dirty="0" err="1">
                <a:latin typeface="D-DIN"/>
              </a:rPr>
              <a:t>ϊκής</a:t>
            </a:r>
            <a:r>
              <a:rPr lang="en-US" dirty="0">
                <a:latin typeface="D-DIN"/>
              </a:rPr>
              <a:t> </a:t>
            </a:r>
            <a:r>
              <a:rPr lang="en-US" dirty="0" err="1">
                <a:latin typeface="D-DIN"/>
              </a:rPr>
              <a:t>κοινότητ</a:t>
            </a:r>
            <a:r>
              <a:rPr lang="en-US" dirty="0">
                <a:latin typeface="D-DIN"/>
              </a:rPr>
              <a:t>ας και </a:t>
            </a:r>
            <a:r>
              <a:rPr lang="en-US" dirty="0" err="1">
                <a:latin typeface="D-DIN"/>
              </a:rPr>
              <a:t>τις</a:t>
            </a:r>
            <a:r>
              <a:rPr lang="en-US" dirty="0">
                <a:latin typeface="D-DIN"/>
              </a:rPr>
              <a:t> </a:t>
            </a:r>
            <a:r>
              <a:rPr lang="en-US" dirty="0" err="1">
                <a:latin typeface="D-DIN"/>
              </a:rPr>
              <a:t>νομικές</a:t>
            </a:r>
            <a:r>
              <a:rPr lang="en-US" dirty="0">
                <a:latin typeface="D-DIN"/>
              </a:rPr>
              <a:t> π</a:t>
            </a:r>
            <a:r>
              <a:rPr lang="en-US" dirty="0" err="1">
                <a:latin typeface="D-DIN"/>
              </a:rPr>
              <a:t>ερι</a:t>
            </a:r>
            <a:r>
              <a:rPr lang="en-US" dirty="0">
                <a:latin typeface="D-DIN"/>
              </a:rPr>
              <a:t>π</a:t>
            </a:r>
            <a:r>
              <a:rPr lang="en-US" dirty="0" err="1">
                <a:latin typeface="D-DIN"/>
              </a:rPr>
              <a:t>λοκές</a:t>
            </a:r>
            <a:r>
              <a:rPr lang="en-US" dirty="0">
                <a:latin typeface="D-DIN"/>
              </a:rPr>
              <a:t> π</a:t>
            </a:r>
            <a:r>
              <a:rPr lang="en-US" dirty="0" err="1">
                <a:latin typeface="D-DIN"/>
              </a:rPr>
              <a:t>ου</a:t>
            </a:r>
            <a:r>
              <a:rPr lang="en-US" dirty="0">
                <a:latin typeface="D-DIN"/>
              </a:rPr>
              <a:t> </a:t>
            </a:r>
            <a:r>
              <a:rPr lang="en-US" dirty="0" err="1">
                <a:latin typeface="D-DIN"/>
              </a:rPr>
              <a:t>συνε</a:t>
            </a:r>
            <a:r>
              <a:rPr lang="en-US" dirty="0">
                <a:latin typeface="D-DIN"/>
              </a:rPr>
              <a:t>π</a:t>
            </a:r>
            <a:r>
              <a:rPr lang="en-US" dirty="0" err="1">
                <a:latin typeface="D-DIN"/>
              </a:rPr>
              <a:t>άγετ</a:t>
            </a:r>
            <a:r>
              <a:rPr lang="en-US" dirty="0">
                <a:latin typeface="D-DIN"/>
              </a:rPr>
              <a:t>αι η α</a:t>
            </a:r>
            <a:r>
              <a:rPr lang="en-US" dirty="0" err="1">
                <a:latin typeface="D-DIN"/>
              </a:rPr>
              <a:t>νάληψη</a:t>
            </a:r>
            <a:r>
              <a:rPr lang="en-US" dirty="0">
                <a:latin typeface="D-DIN"/>
              </a:rPr>
              <a:t> </a:t>
            </a:r>
            <a:r>
              <a:rPr lang="en-US" dirty="0" err="1">
                <a:latin typeface="D-DIN"/>
              </a:rPr>
              <a:t>δράσης</a:t>
            </a:r>
            <a:r>
              <a:rPr lang="en-US" dirty="0">
                <a:latin typeface="D-DIN"/>
              </a:rPr>
              <a:t>. </a:t>
            </a:r>
            <a:endParaRPr lang="en-US" dirty="0"/>
          </a:p>
          <a:p>
            <a:endParaRPr lang="en-US" dirty="0"/>
          </a:p>
          <a:p>
            <a:r>
              <a:rPr lang="en-US" dirty="0" err="1">
                <a:latin typeface="D-DIN"/>
              </a:rPr>
              <a:t>Γι</a:t>
            </a:r>
            <a:r>
              <a:rPr lang="en-US" dirty="0">
                <a:latin typeface="D-DIN"/>
              </a:rPr>
              <a:t>α α</a:t>
            </a:r>
            <a:r>
              <a:rPr lang="en-US" dirty="0" err="1">
                <a:latin typeface="D-DIN"/>
              </a:rPr>
              <a:t>υτή</a:t>
            </a:r>
            <a:r>
              <a:rPr lang="en-US" dirty="0">
                <a:latin typeface="D-DIN"/>
              </a:rPr>
              <a:t> </a:t>
            </a:r>
            <a:r>
              <a:rPr lang="en-US" dirty="0" err="1">
                <a:latin typeface="D-DIN"/>
              </a:rPr>
              <a:t>την</a:t>
            </a:r>
            <a:r>
              <a:rPr lang="en-US" dirty="0">
                <a:latin typeface="D-DIN"/>
              </a:rPr>
              <a:t> </a:t>
            </a:r>
            <a:r>
              <a:rPr lang="en-US" dirty="0" err="1">
                <a:latin typeface="D-DIN"/>
              </a:rPr>
              <a:t>Άσκηση</a:t>
            </a:r>
            <a:r>
              <a:rPr lang="en-US" dirty="0">
                <a:latin typeface="D-DIN"/>
              </a:rPr>
              <a:t>, θα </a:t>
            </a:r>
            <a:r>
              <a:rPr lang="en-US" dirty="0" err="1">
                <a:latin typeface="D-DIN"/>
              </a:rPr>
              <a:t>θέλ</a:t>
            </a:r>
            <a:r>
              <a:rPr lang="en-US" dirty="0">
                <a:latin typeface="D-DIN"/>
              </a:rPr>
              <a:t>α</a:t>
            </a:r>
            <a:r>
              <a:rPr lang="en-US" dirty="0" err="1">
                <a:latin typeface="D-DIN"/>
              </a:rPr>
              <a:t>με</a:t>
            </a:r>
            <a:r>
              <a:rPr lang="en-US" dirty="0">
                <a:latin typeface="D-DIN"/>
              </a:rPr>
              <a:t> να α</a:t>
            </a:r>
            <a:r>
              <a:rPr lang="en-US" dirty="0" err="1">
                <a:latin typeface="D-DIN"/>
              </a:rPr>
              <a:t>κούσουμε</a:t>
            </a:r>
            <a:r>
              <a:rPr lang="en-US" dirty="0">
                <a:latin typeface="D-DIN"/>
              </a:rPr>
              <a:t> από </a:t>
            </a:r>
            <a:r>
              <a:rPr lang="en-US" dirty="0" err="1">
                <a:latin typeface="D-DIN"/>
              </a:rPr>
              <a:t>εσάς</a:t>
            </a:r>
            <a:r>
              <a:rPr lang="en-US" dirty="0">
                <a:latin typeface="D-DIN"/>
              </a:rPr>
              <a:t> </a:t>
            </a:r>
            <a:r>
              <a:rPr lang="en-US" dirty="0" err="1">
                <a:latin typeface="D-DIN"/>
              </a:rPr>
              <a:t>τι</a:t>
            </a:r>
            <a:r>
              <a:rPr lang="en-US" dirty="0">
                <a:latin typeface="D-DIN"/>
              </a:rPr>
              <a:t> π</a:t>
            </a:r>
            <a:r>
              <a:rPr lang="en-US" dirty="0" err="1">
                <a:latin typeface="D-DIN"/>
              </a:rPr>
              <a:t>ιστεύετε</a:t>
            </a:r>
            <a:r>
              <a:rPr lang="en-US" dirty="0">
                <a:latin typeface="D-DIN"/>
              </a:rPr>
              <a:t> </a:t>
            </a:r>
            <a:r>
              <a:rPr lang="en-US" dirty="0" err="1">
                <a:latin typeface="D-DIN"/>
              </a:rPr>
              <a:t>ότι</a:t>
            </a:r>
            <a:r>
              <a:rPr lang="en-US" dirty="0">
                <a:latin typeface="D-DIN"/>
              </a:rPr>
              <a:t> π</a:t>
            </a:r>
            <a:r>
              <a:rPr lang="en-US" dirty="0" err="1">
                <a:latin typeface="D-DIN"/>
              </a:rPr>
              <a:t>ήγε</a:t>
            </a:r>
            <a:r>
              <a:rPr lang="en-US" dirty="0">
                <a:latin typeface="D-DIN"/>
              </a:rPr>
              <a:t> </a:t>
            </a:r>
            <a:r>
              <a:rPr lang="en-US" dirty="0" err="1">
                <a:latin typeface="D-DIN"/>
              </a:rPr>
              <a:t>στρ</a:t>
            </a:r>
            <a:r>
              <a:rPr lang="en-US" dirty="0">
                <a:latin typeface="D-DIN"/>
              </a:rPr>
              <a:t>αβά </a:t>
            </a:r>
            <a:r>
              <a:rPr lang="en-US" dirty="0" err="1">
                <a:latin typeface="D-DIN"/>
              </a:rPr>
              <a:t>σε</a:t>
            </a:r>
            <a:r>
              <a:rPr lang="en-US" dirty="0">
                <a:latin typeface="D-DIN"/>
              </a:rPr>
              <a:t> α</a:t>
            </a:r>
            <a:r>
              <a:rPr lang="en-US" dirty="0" err="1">
                <a:latin typeface="D-DIN"/>
              </a:rPr>
              <a:t>υτή</a:t>
            </a:r>
            <a:r>
              <a:rPr lang="en-US" dirty="0">
                <a:latin typeface="D-DIN"/>
              </a:rPr>
              <a:t> </a:t>
            </a:r>
            <a:r>
              <a:rPr lang="en-US" dirty="0" err="1">
                <a:latin typeface="D-DIN"/>
              </a:rPr>
              <a:t>την</a:t>
            </a:r>
            <a:r>
              <a:rPr lang="en-US" dirty="0">
                <a:latin typeface="D-DIN"/>
              </a:rPr>
              <a:t> </a:t>
            </a:r>
            <a:r>
              <a:rPr lang="en-US" dirty="0" err="1">
                <a:latin typeface="D-DIN"/>
              </a:rPr>
              <a:t>ιστορί</a:t>
            </a:r>
            <a:r>
              <a:rPr lang="en-US" dirty="0">
                <a:latin typeface="D-DIN"/>
              </a:rPr>
              <a:t>α π</a:t>
            </a:r>
            <a:r>
              <a:rPr lang="en-US" dirty="0" err="1">
                <a:latin typeface="D-DIN"/>
              </a:rPr>
              <a:t>ερί</a:t>
            </a:r>
            <a:r>
              <a:rPr lang="en-US" dirty="0">
                <a:latin typeface="D-DIN"/>
              </a:rPr>
              <a:t>π</a:t>
            </a:r>
            <a:r>
              <a:rPr lang="en-US" dirty="0" err="1">
                <a:latin typeface="D-DIN"/>
              </a:rPr>
              <a:t>τωσης</a:t>
            </a:r>
            <a:r>
              <a:rPr lang="en-US" dirty="0">
                <a:latin typeface="D-DIN"/>
              </a:rPr>
              <a:t>, π</a:t>
            </a:r>
            <a:r>
              <a:rPr lang="en-US" dirty="0" err="1">
                <a:latin typeface="D-DIN"/>
              </a:rPr>
              <a:t>οι</a:t>
            </a:r>
            <a:r>
              <a:rPr lang="en-US" dirty="0">
                <a:latin typeface="D-DIN"/>
              </a:rPr>
              <a:t>α </a:t>
            </a:r>
            <a:r>
              <a:rPr lang="en-US" dirty="0" err="1">
                <a:latin typeface="D-DIN"/>
              </a:rPr>
              <a:t>κενά</a:t>
            </a:r>
            <a:r>
              <a:rPr lang="en-US" dirty="0">
                <a:latin typeface="D-DIN"/>
              </a:rPr>
              <a:t> </a:t>
            </a:r>
            <a:r>
              <a:rPr lang="en-US" dirty="0" err="1">
                <a:latin typeface="D-DIN"/>
              </a:rPr>
              <a:t>έχετε</a:t>
            </a:r>
            <a:r>
              <a:rPr lang="en-US" dirty="0">
                <a:latin typeface="D-DIN"/>
              </a:rPr>
              <a:t> </a:t>
            </a:r>
            <a:r>
              <a:rPr lang="en-US" dirty="0" err="1">
                <a:latin typeface="D-DIN"/>
              </a:rPr>
              <a:t>εντο</a:t>
            </a:r>
            <a:r>
              <a:rPr lang="en-US" dirty="0">
                <a:latin typeface="D-DIN"/>
              </a:rPr>
              <a:t>π</a:t>
            </a:r>
            <a:r>
              <a:rPr lang="en-US" dirty="0" err="1">
                <a:latin typeface="D-DIN"/>
              </a:rPr>
              <a:t>ίσει</a:t>
            </a:r>
            <a:r>
              <a:rPr lang="en-US" dirty="0">
                <a:latin typeface="D-DIN"/>
              </a:rPr>
              <a:t> </a:t>
            </a:r>
            <a:r>
              <a:rPr lang="en-US" dirty="0" err="1">
                <a:latin typeface="D-DIN"/>
              </a:rPr>
              <a:t>έχοντ</a:t>
            </a:r>
            <a:r>
              <a:rPr lang="en-US" dirty="0">
                <a:latin typeface="D-DIN"/>
              </a:rPr>
              <a:t>ας κα</a:t>
            </a:r>
            <a:r>
              <a:rPr lang="en-US" dirty="0" err="1">
                <a:latin typeface="D-DIN"/>
              </a:rPr>
              <a:t>τά</a:t>
            </a:r>
            <a:r>
              <a:rPr lang="en-US" dirty="0">
                <a:latin typeface="D-DIN"/>
              </a:rPr>
              <a:t> </a:t>
            </a:r>
            <a:r>
              <a:rPr lang="en-US" dirty="0" err="1">
                <a:latin typeface="D-DIN"/>
              </a:rPr>
              <a:t>νου</a:t>
            </a:r>
            <a:r>
              <a:rPr lang="en-US" dirty="0">
                <a:latin typeface="D-DIN"/>
              </a:rPr>
              <a:t> </a:t>
            </a:r>
            <a:r>
              <a:rPr lang="en-US" dirty="0" err="1">
                <a:latin typeface="D-DIN"/>
              </a:rPr>
              <a:t>την</a:t>
            </a:r>
            <a:r>
              <a:rPr lang="en-US" dirty="0">
                <a:latin typeface="D-DIN"/>
              </a:rPr>
              <a:t> </a:t>
            </a:r>
            <a:r>
              <a:rPr lang="en-US" dirty="0" err="1">
                <a:latin typeface="D-DIN"/>
              </a:rPr>
              <a:t>ευθύνη</a:t>
            </a:r>
            <a:r>
              <a:rPr lang="en-US" dirty="0">
                <a:latin typeface="D-DIN"/>
              </a:rPr>
              <a:t> </a:t>
            </a:r>
            <a:r>
              <a:rPr lang="en-US" dirty="0" err="1">
                <a:latin typeface="D-DIN"/>
              </a:rPr>
              <a:t>των</a:t>
            </a:r>
            <a:r>
              <a:rPr lang="en-US" dirty="0">
                <a:latin typeface="D-DIN"/>
              </a:rPr>
              <a:t> </a:t>
            </a:r>
            <a:r>
              <a:rPr lang="en-US" dirty="0" err="1">
                <a:latin typeface="D-DIN"/>
              </a:rPr>
              <a:t>θεσμικών</a:t>
            </a:r>
            <a:r>
              <a:rPr lang="en-US" dirty="0">
                <a:latin typeface="D-DIN"/>
              </a:rPr>
              <a:t> </a:t>
            </a:r>
            <a:r>
              <a:rPr lang="en-US" dirty="0" err="1">
                <a:latin typeface="D-DIN"/>
              </a:rPr>
              <a:t>οργάνων</a:t>
            </a:r>
            <a:r>
              <a:rPr lang="en-US" dirty="0">
                <a:latin typeface="D-DIN"/>
              </a:rPr>
              <a:t>, ή και </a:t>
            </a:r>
            <a:r>
              <a:rPr lang="en-US" dirty="0" err="1">
                <a:latin typeface="D-DIN"/>
              </a:rPr>
              <a:t>άλλων</a:t>
            </a:r>
            <a:r>
              <a:rPr lang="en-US" dirty="0">
                <a:latin typeface="D-DIN"/>
              </a:rPr>
              <a:t>; </a:t>
            </a:r>
            <a:endParaRPr lang="en-US" dirty="0"/>
          </a:p>
          <a:p>
            <a:r>
              <a:rPr lang="en-US" dirty="0">
                <a:latin typeface="D-DIN"/>
              </a:rPr>
              <a:t>Θα </a:t>
            </a:r>
            <a:r>
              <a:rPr lang="en-US" dirty="0" err="1">
                <a:latin typeface="D-DIN"/>
              </a:rPr>
              <a:t>θέλ</a:t>
            </a:r>
            <a:r>
              <a:rPr lang="en-US" dirty="0">
                <a:latin typeface="D-DIN"/>
              </a:rPr>
              <a:t>α</a:t>
            </a:r>
            <a:r>
              <a:rPr lang="en-US" dirty="0" err="1">
                <a:latin typeface="D-DIN"/>
              </a:rPr>
              <a:t>με</a:t>
            </a:r>
            <a:r>
              <a:rPr lang="en-US" dirty="0">
                <a:latin typeface="D-DIN"/>
              </a:rPr>
              <a:t> να κατα</a:t>
            </a:r>
            <a:r>
              <a:rPr lang="en-US" dirty="0" err="1">
                <a:latin typeface="D-DIN"/>
              </a:rPr>
              <a:t>γράψουμε</a:t>
            </a:r>
            <a:r>
              <a:rPr lang="en-US" dirty="0">
                <a:latin typeface="D-DIN"/>
              </a:rPr>
              <a:t> </a:t>
            </a:r>
            <a:r>
              <a:rPr lang="en-US" dirty="0" err="1">
                <a:latin typeface="D-DIN"/>
              </a:rPr>
              <a:t>τις</a:t>
            </a:r>
            <a:r>
              <a:rPr lang="en-US" dirty="0">
                <a:latin typeface="D-DIN"/>
              </a:rPr>
              <a:t> </a:t>
            </a:r>
            <a:r>
              <a:rPr lang="en-US" dirty="0" err="1">
                <a:latin typeface="D-DIN"/>
              </a:rPr>
              <a:t>σκέψεις</a:t>
            </a:r>
            <a:r>
              <a:rPr lang="en-US" dirty="0">
                <a:latin typeface="D-DIN"/>
              </a:rPr>
              <a:t> σας </a:t>
            </a:r>
            <a:r>
              <a:rPr lang="en-US" dirty="0" err="1">
                <a:latin typeface="D-DIN"/>
              </a:rPr>
              <a:t>σχετικά</a:t>
            </a:r>
            <a:r>
              <a:rPr lang="en-US" dirty="0">
                <a:latin typeface="D-DIN"/>
              </a:rPr>
              <a:t> </a:t>
            </a:r>
            <a:r>
              <a:rPr lang="en-US" dirty="0" err="1">
                <a:latin typeface="D-DIN"/>
              </a:rPr>
              <a:t>με</a:t>
            </a:r>
            <a:r>
              <a:rPr lang="en-US" dirty="0">
                <a:latin typeface="D-DIN"/>
              </a:rPr>
              <a:t> α</a:t>
            </a:r>
            <a:r>
              <a:rPr lang="en-US" dirty="0" err="1">
                <a:latin typeface="D-DIN"/>
              </a:rPr>
              <a:t>υτές</a:t>
            </a:r>
            <a:r>
              <a:rPr lang="en-US" dirty="0">
                <a:latin typeface="D-DIN"/>
              </a:rPr>
              <a:t> </a:t>
            </a:r>
            <a:r>
              <a:rPr lang="en-US" dirty="0" err="1">
                <a:latin typeface="D-DIN"/>
              </a:rPr>
              <a:t>τις</a:t>
            </a:r>
            <a:r>
              <a:rPr lang="en-US" dirty="0">
                <a:latin typeface="D-DIN"/>
              </a:rPr>
              <a:t> </a:t>
            </a:r>
            <a:r>
              <a:rPr lang="en-US" dirty="0" err="1">
                <a:latin typeface="D-DIN"/>
              </a:rPr>
              <a:t>δύο</a:t>
            </a:r>
            <a:r>
              <a:rPr lang="en-US" dirty="0">
                <a:latin typeface="D-DIN"/>
              </a:rPr>
              <a:t> </a:t>
            </a:r>
            <a:r>
              <a:rPr lang="en-US" dirty="0" err="1">
                <a:latin typeface="D-DIN"/>
              </a:rPr>
              <a:t>ερωτήσεις</a:t>
            </a:r>
            <a:r>
              <a:rPr lang="en-US" dirty="0">
                <a:latin typeface="D-DIN"/>
              </a:rPr>
              <a:t> </a:t>
            </a:r>
            <a:r>
              <a:rPr lang="en-US" dirty="0" err="1">
                <a:latin typeface="D-DIN"/>
              </a:rPr>
              <a:t>στον</a:t>
            </a:r>
            <a:r>
              <a:rPr lang="en-US" dirty="0">
                <a:latin typeface="D-DIN"/>
              </a:rPr>
              <a:t> π</a:t>
            </a:r>
            <a:r>
              <a:rPr lang="en-US" dirty="0" err="1">
                <a:latin typeface="D-DIN"/>
              </a:rPr>
              <a:t>ίν</a:t>
            </a:r>
            <a:r>
              <a:rPr lang="en-US" dirty="0">
                <a:latin typeface="D-DIN"/>
              </a:rPr>
              <a:t>ακα Miro </a:t>
            </a:r>
            <a:r>
              <a:rPr lang="en-US" dirty="0" err="1">
                <a:latin typeface="D-DIN"/>
              </a:rPr>
              <a:t>χρησιμο</a:t>
            </a:r>
            <a:r>
              <a:rPr lang="en-US" dirty="0">
                <a:latin typeface="D-DIN"/>
              </a:rPr>
              <a:t>π</a:t>
            </a:r>
            <a:r>
              <a:rPr lang="en-US" dirty="0" err="1">
                <a:latin typeface="D-DIN"/>
              </a:rPr>
              <a:t>οιώντ</a:t>
            </a:r>
            <a:r>
              <a:rPr lang="en-US" dirty="0">
                <a:latin typeface="D-DIN"/>
              </a:rPr>
              <a:t>ας </a:t>
            </a:r>
            <a:r>
              <a:rPr lang="en-US" dirty="0" err="1">
                <a:latin typeface="D-DIN"/>
              </a:rPr>
              <a:t>τον</a:t>
            </a:r>
            <a:r>
              <a:rPr lang="en-US" dirty="0">
                <a:latin typeface="D-DIN"/>
              </a:rPr>
              <a:t> </a:t>
            </a:r>
            <a:r>
              <a:rPr lang="en-US" dirty="0" err="1">
                <a:latin typeface="D-DIN"/>
              </a:rPr>
              <a:t>σύνδεσμο</a:t>
            </a:r>
            <a:r>
              <a:rPr lang="en-US" dirty="0">
                <a:latin typeface="D-DIN"/>
              </a:rPr>
              <a:t> π</a:t>
            </a:r>
            <a:r>
              <a:rPr lang="en-US" dirty="0" err="1">
                <a:latin typeface="D-DIN"/>
              </a:rPr>
              <a:t>ου</a:t>
            </a:r>
            <a:r>
              <a:rPr lang="en-US" dirty="0">
                <a:latin typeface="D-DIN"/>
              </a:rPr>
              <a:t> θα </a:t>
            </a:r>
            <a:r>
              <a:rPr lang="en-US" dirty="0" err="1">
                <a:latin typeface="D-DIN"/>
              </a:rPr>
              <a:t>λά</a:t>
            </a:r>
            <a:r>
              <a:rPr lang="en-US" dirty="0">
                <a:latin typeface="D-DIN"/>
              </a:rPr>
              <a:t>β</a:t>
            </a:r>
            <a:r>
              <a:rPr lang="en-US" dirty="0" err="1">
                <a:latin typeface="D-DIN"/>
              </a:rPr>
              <a:t>ετε</a:t>
            </a:r>
            <a:r>
              <a:rPr lang="en-US" dirty="0">
                <a:latin typeface="D-DIN"/>
              </a:rPr>
              <a:t> </a:t>
            </a:r>
            <a:r>
              <a:rPr lang="en-US" dirty="0" err="1">
                <a:latin typeface="D-DIN"/>
              </a:rPr>
              <a:t>τώρ</a:t>
            </a:r>
            <a:r>
              <a:rPr lang="en-US" dirty="0">
                <a:latin typeface="D-DIN"/>
              </a:rPr>
              <a:t>α </a:t>
            </a:r>
            <a:r>
              <a:rPr lang="en-US" dirty="0" err="1">
                <a:latin typeface="D-DIN"/>
              </a:rPr>
              <a:t>στο</a:t>
            </a:r>
            <a:r>
              <a:rPr lang="en-US" dirty="0">
                <a:latin typeface="D-DIN"/>
              </a:rPr>
              <a:t> </a:t>
            </a:r>
            <a:r>
              <a:rPr lang="en-US" dirty="0" err="1">
                <a:latin typeface="D-DIN"/>
              </a:rPr>
              <a:t>chatbox</a:t>
            </a:r>
            <a:r>
              <a:rPr lang="en-US" dirty="0">
                <a:latin typeface="D-DIN"/>
              </a:rPr>
              <a:t> - παρακα</a:t>
            </a:r>
            <a:r>
              <a:rPr lang="en-US" dirty="0" err="1">
                <a:latin typeface="D-DIN"/>
              </a:rPr>
              <a:t>λώ</a:t>
            </a:r>
            <a:r>
              <a:rPr lang="en-US" dirty="0">
                <a:latin typeface="D-DIN"/>
              </a:rPr>
              <a:t> β</a:t>
            </a:r>
            <a:r>
              <a:rPr lang="en-US" dirty="0" err="1">
                <a:latin typeface="D-DIN"/>
              </a:rPr>
              <a:t>ρείτε</a:t>
            </a:r>
            <a:r>
              <a:rPr lang="en-US" dirty="0">
                <a:latin typeface="D-DIN"/>
              </a:rPr>
              <a:t> </a:t>
            </a:r>
            <a:r>
              <a:rPr lang="en-US" dirty="0" err="1">
                <a:latin typeface="D-DIN"/>
              </a:rPr>
              <a:t>το</a:t>
            </a:r>
            <a:r>
              <a:rPr lang="en-US" dirty="0">
                <a:latin typeface="D-DIN"/>
              </a:rPr>
              <a:t> </a:t>
            </a:r>
            <a:r>
              <a:rPr lang="en-US" dirty="0" err="1">
                <a:latin typeface="D-DIN"/>
              </a:rPr>
              <a:t>μο</a:t>
            </a:r>
            <a:r>
              <a:rPr lang="en-US" dirty="0">
                <a:latin typeface="D-DIN"/>
              </a:rPr>
              <a:t>β πλα</a:t>
            </a:r>
            <a:r>
              <a:rPr lang="en-US" dirty="0" err="1">
                <a:latin typeface="D-DIN"/>
              </a:rPr>
              <a:t>ίσιο</a:t>
            </a:r>
            <a:r>
              <a:rPr lang="en-US" dirty="0">
                <a:latin typeface="D-DIN"/>
              </a:rPr>
              <a:t> π</a:t>
            </a:r>
            <a:r>
              <a:rPr lang="en-US" dirty="0" err="1">
                <a:latin typeface="D-DIN"/>
              </a:rPr>
              <a:t>ου</a:t>
            </a:r>
            <a:r>
              <a:rPr lang="en-US" dirty="0">
                <a:latin typeface="D-DIN"/>
              </a:rPr>
              <a:t> β</a:t>
            </a:r>
            <a:r>
              <a:rPr lang="en-US" dirty="0" err="1">
                <a:latin typeface="D-DIN"/>
              </a:rPr>
              <a:t>λέ</a:t>
            </a:r>
            <a:r>
              <a:rPr lang="en-US" dirty="0">
                <a:latin typeface="D-DIN"/>
              </a:rPr>
              <a:t>π</a:t>
            </a:r>
            <a:r>
              <a:rPr lang="en-US" dirty="0" err="1">
                <a:latin typeface="D-DIN"/>
              </a:rPr>
              <a:t>ετε</a:t>
            </a:r>
            <a:r>
              <a:rPr lang="en-US" dirty="0">
                <a:latin typeface="D-DIN"/>
              </a:rPr>
              <a:t> </a:t>
            </a:r>
            <a:r>
              <a:rPr lang="en-US" dirty="0" err="1">
                <a:latin typeface="D-DIN"/>
              </a:rPr>
              <a:t>στην</a:t>
            </a:r>
            <a:r>
              <a:rPr lang="en-US" dirty="0">
                <a:latin typeface="D-DIN"/>
              </a:rPr>
              <a:t> </a:t>
            </a:r>
            <a:r>
              <a:rPr lang="en-US" dirty="0" err="1">
                <a:latin typeface="D-DIN"/>
              </a:rPr>
              <a:t>οθόνη</a:t>
            </a:r>
            <a:r>
              <a:rPr lang="en-US" dirty="0">
                <a:latin typeface="D-DIN"/>
              </a:rPr>
              <a:t> </a:t>
            </a:r>
            <a:r>
              <a:rPr lang="en-US" dirty="0" err="1">
                <a:latin typeface="D-DIN"/>
              </a:rPr>
              <a:t>τώρ</a:t>
            </a:r>
            <a:r>
              <a:rPr lang="en-US" dirty="0">
                <a:latin typeface="D-DIN"/>
              </a:rPr>
              <a:t>α. Θα </a:t>
            </a:r>
            <a:r>
              <a:rPr lang="en-US" dirty="0" err="1">
                <a:latin typeface="D-DIN"/>
              </a:rPr>
              <a:t>θέλ</a:t>
            </a:r>
            <a:r>
              <a:rPr lang="en-US" dirty="0">
                <a:latin typeface="D-DIN"/>
              </a:rPr>
              <a:t>α</a:t>
            </a:r>
            <a:r>
              <a:rPr lang="en-US" dirty="0" err="1">
                <a:latin typeface="D-DIN"/>
              </a:rPr>
              <a:t>με</a:t>
            </a:r>
            <a:r>
              <a:rPr lang="en-US" dirty="0">
                <a:latin typeface="D-DIN"/>
              </a:rPr>
              <a:t> να σας </a:t>
            </a:r>
            <a:r>
              <a:rPr lang="en-US" dirty="0" err="1">
                <a:latin typeface="D-DIN"/>
              </a:rPr>
              <a:t>δώσουμε</a:t>
            </a:r>
            <a:r>
              <a:rPr lang="en-US" dirty="0">
                <a:latin typeface="D-DIN"/>
              </a:rPr>
              <a:t> 5-7 </a:t>
            </a:r>
            <a:r>
              <a:rPr lang="en-US" dirty="0" err="1">
                <a:latin typeface="D-DIN"/>
              </a:rPr>
              <a:t>λε</a:t>
            </a:r>
            <a:r>
              <a:rPr lang="en-US" dirty="0">
                <a:latin typeface="D-DIN"/>
              </a:rPr>
              <a:t>π</a:t>
            </a:r>
            <a:r>
              <a:rPr lang="en-US" dirty="0" err="1">
                <a:latin typeface="D-DIN"/>
              </a:rPr>
              <a:t>τά</a:t>
            </a:r>
            <a:r>
              <a:rPr lang="en-US" dirty="0">
                <a:latin typeface="D-DIN"/>
              </a:rPr>
              <a:t> </a:t>
            </a:r>
            <a:r>
              <a:rPr lang="en-US" dirty="0" err="1">
                <a:latin typeface="D-DIN"/>
              </a:rPr>
              <a:t>γι</a:t>
            </a:r>
            <a:r>
              <a:rPr lang="en-US" dirty="0">
                <a:latin typeface="D-DIN"/>
              </a:rPr>
              <a:t>α να </a:t>
            </a:r>
            <a:r>
              <a:rPr lang="en-US" dirty="0" err="1">
                <a:latin typeface="D-DIN"/>
              </a:rPr>
              <a:t>γράψετε</a:t>
            </a:r>
            <a:r>
              <a:rPr lang="en-US" dirty="0">
                <a:latin typeface="D-DIN"/>
              </a:rPr>
              <a:t> </a:t>
            </a:r>
            <a:r>
              <a:rPr lang="en-US" dirty="0" err="1">
                <a:latin typeface="D-DIN"/>
              </a:rPr>
              <a:t>τις</a:t>
            </a:r>
            <a:r>
              <a:rPr lang="en-US" dirty="0">
                <a:latin typeface="D-DIN"/>
              </a:rPr>
              <a:t> </a:t>
            </a:r>
            <a:r>
              <a:rPr lang="en-US" dirty="0" err="1">
                <a:latin typeface="D-DIN"/>
              </a:rPr>
              <a:t>σκέψεις</a:t>
            </a:r>
            <a:r>
              <a:rPr lang="en-US" dirty="0">
                <a:latin typeface="D-DIN"/>
              </a:rPr>
              <a:t> σας και </a:t>
            </a:r>
            <a:r>
              <a:rPr lang="en-US" dirty="0" err="1">
                <a:latin typeface="D-DIN"/>
              </a:rPr>
              <a:t>στη</a:t>
            </a:r>
            <a:r>
              <a:rPr lang="en-US" dirty="0">
                <a:latin typeface="D-DIN"/>
              </a:rPr>
              <a:t> </a:t>
            </a:r>
            <a:r>
              <a:rPr lang="en-US" dirty="0" err="1">
                <a:latin typeface="D-DIN"/>
              </a:rPr>
              <a:t>συνέχει</a:t>
            </a:r>
            <a:r>
              <a:rPr lang="en-US" dirty="0">
                <a:latin typeface="D-DIN"/>
              </a:rPr>
              <a:t>α να </a:t>
            </a:r>
            <a:r>
              <a:rPr lang="en-US" dirty="0" err="1">
                <a:latin typeface="D-DIN"/>
              </a:rPr>
              <a:t>τις</a:t>
            </a:r>
            <a:r>
              <a:rPr lang="en-US" dirty="0">
                <a:latin typeface="D-DIN"/>
              </a:rPr>
              <a:t> </a:t>
            </a:r>
            <a:r>
              <a:rPr lang="en-US" dirty="0" err="1">
                <a:latin typeface="D-DIN"/>
              </a:rPr>
              <a:t>μοιρ</a:t>
            </a:r>
            <a:r>
              <a:rPr lang="en-US" dirty="0">
                <a:latin typeface="D-DIN"/>
              </a:rPr>
              <a:t>α</a:t>
            </a:r>
            <a:r>
              <a:rPr lang="en-US" dirty="0" err="1">
                <a:latin typeface="D-DIN"/>
              </a:rPr>
              <a:t>στείτε</a:t>
            </a:r>
            <a:r>
              <a:rPr lang="en-US" dirty="0">
                <a:latin typeface="D-DIN"/>
              </a:rPr>
              <a:t> </a:t>
            </a:r>
            <a:r>
              <a:rPr lang="en-US" dirty="0" err="1">
                <a:latin typeface="D-DIN"/>
              </a:rPr>
              <a:t>στην</a:t>
            </a:r>
            <a:r>
              <a:rPr lang="en-US" dirty="0">
                <a:latin typeface="D-DIN"/>
              </a:rPr>
              <a:t> </a:t>
            </a:r>
            <a:r>
              <a:rPr lang="en-US" dirty="0" err="1">
                <a:latin typeface="D-DIN"/>
              </a:rPr>
              <a:t>ολομέλει</a:t>
            </a:r>
            <a:r>
              <a:rPr lang="en-US" dirty="0">
                <a:latin typeface="D-DIN"/>
              </a:rPr>
              <a:t>α.  </a:t>
            </a:r>
          </a:p>
          <a:p>
            <a:r>
              <a:rPr lang="en-US" dirty="0">
                <a:latin typeface="D-DIN"/>
              </a:rPr>
              <a:t>Θα </a:t>
            </a:r>
            <a:r>
              <a:rPr lang="en-US" dirty="0" err="1">
                <a:latin typeface="D-DIN"/>
              </a:rPr>
              <a:t>δείτε</a:t>
            </a:r>
            <a:r>
              <a:rPr lang="en-US" dirty="0">
                <a:latin typeface="D-DIN"/>
              </a:rPr>
              <a:t> </a:t>
            </a:r>
            <a:r>
              <a:rPr lang="en-US" dirty="0" err="1">
                <a:latin typeface="D-DIN"/>
              </a:rPr>
              <a:t>ότι</a:t>
            </a:r>
            <a:r>
              <a:rPr lang="en-US" dirty="0">
                <a:latin typeface="D-DIN"/>
              </a:rPr>
              <a:t> </a:t>
            </a:r>
            <a:r>
              <a:rPr lang="en-US" dirty="0" err="1">
                <a:latin typeface="D-DIN"/>
              </a:rPr>
              <a:t>έχουμε</a:t>
            </a:r>
            <a:r>
              <a:rPr lang="en-US" dirty="0">
                <a:latin typeface="D-DIN"/>
              </a:rPr>
              <a:t> </a:t>
            </a:r>
            <a:r>
              <a:rPr lang="en-US" dirty="0" err="1">
                <a:latin typeface="D-DIN"/>
              </a:rPr>
              <a:t>κά</a:t>
            </a:r>
            <a:r>
              <a:rPr lang="en-US" dirty="0">
                <a:latin typeface="D-DIN"/>
              </a:rPr>
              <a:t>π</a:t>
            </a:r>
            <a:r>
              <a:rPr lang="en-US" dirty="0" err="1">
                <a:latin typeface="D-DIN"/>
              </a:rPr>
              <a:t>οιες</a:t>
            </a:r>
            <a:r>
              <a:rPr lang="en-US" dirty="0">
                <a:latin typeface="D-DIN"/>
              </a:rPr>
              <a:t> α</a:t>
            </a:r>
            <a:r>
              <a:rPr lang="en-US" dirty="0" err="1">
                <a:latin typeface="D-DIN"/>
              </a:rPr>
              <a:t>υτοκόλλητες</a:t>
            </a:r>
            <a:r>
              <a:rPr lang="en-US" dirty="0">
                <a:latin typeface="D-DIN"/>
              </a:rPr>
              <a:t> </a:t>
            </a:r>
            <a:r>
              <a:rPr lang="en-US" dirty="0" err="1">
                <a:latin typeface="D-DIN"/>
              </a:rPr>
              <a:t>σημειώσεις</a:t>
            </a:r>
            <a:r>
              <a:rPr lang="en-US" dirty="0">
                <a:latin typeface="D-DIN"/>
              </a:rPr>
              <a:t> </a:t>
            </a:r>
            <a:r>
              <a:rPr lang="en-US" dirty="0" err="1">
                <a:latin typeface="D-DIN"/>
              </a:rPr>
              <a:t>στο</a:t>
            </a:r>
            <a:r>
              <a:rPr lang="en-US" dirty="0">
                <a:latin typeface="D-DIN"/>
              </a:rPr>
              <a:t> α</a:t>
            </a:r>
            <a:r>
              <a:rPr lang="en-US" dirty="0" err="1">
                <a:latin typeface="D-DIN"/>
              </a:rPr>
              <a:t>ριστερό</a:t>
            </a:r>
            <a:r>
              <a:rPr lang="en-US" dirty="0">
                <a:latin typeface="D-DIN"/>
              </a:rPr>
              <a:t> </a:t>
            </a:r>
            <a:r>
              <a:rPr lang="en-US" dirty="0" err="1">
                <a:latin typeface="D-DIN"/>
              </a:rPr>
              <a:t>κάτω</a:t>
            </a:r>
            <a:r>
              <a:rPr lang="en-US" dirty="0">
                <a:latin typeface="D-DIN"/>
              </a:rPr>
              <a:t> </a:t>
            </a:r>
            <a:r>
              <a:rPr lang="en-US" dirty="0" err="1">
                <a:latin typeface="D-DIN"/>
              </a:rPr>
              <a:t>μέρος</a:t>
            </a:r>
            <a:r>
              <a:rPr lang="en-US" dirty="0">
                <a:latin typeface="D-DIN"/>
              </a:rPr>
              <a:t> π</a:t>
            </a:r>
            <a:r>
              <a:rPr lang="en-US" dirty="0" err="1">
                <a:latin typeface="D-DIN"/>
              </a:rPr>
              <a:t>ου</a:t>
            </a:r>
            <a:r>
              <a:rPr lang="en-US" dirty="0">
                <a:latin typeface="D-DIN"/>
              </a:rPr>
              <a:t> μπ</a:t>
            </a:r>
            <a:r>
              <a:rPr lang="en-US" dirty="0" err="1">
                <a:latin typeface="D-DIN"/>
              </a:rPr>
              <a:t>ορείτε</a:t>
            </a:r>
            <a:r>
              <a:rPr lang="en-US" dirty="0">
                <a:latin typeface="D-DIN"/>
              </a:rPr>
              <a:t> να </a:t>
            </a:r>
            <a:r>
              <a:rPr lang="en-US" dirty="0" err="1">
                <a:latin typeface="D-DIN"/>
              </a:rPr>
              <a:t>χρησιμο</a:t>
            </a:r>
            <a:r>
              <a:rPr lang="en-US" dirty="0">
                <a:latin typeface="D-DIN"/>
              </a:rPr>
              <a:t>π</a:t>
            </a:r>
            <a:r>
              <a:rPr lang="en-US" dirty="0" err="1">
                <a:latin typeface="D-DIN"/>
              </a:rPr>
              <a:t>οιήσετε</a:t>
            </a:r>
            <a:r>
              <a:rPr lang="en-US" dirty="0">
                <a:latin typeface="D-DIN"/>
              </a:rPr>
              <a:t>. </a:t>
            </a:r>
            <a:endParaRPr lang="en-US" dirty="0"/>
          </a:p>
          <a:p>
            <a:endParaRPr lang="en-US" dirty="0"/>
          </a:p>
          <a:p>
            <a:r>
              <a:rPr lang="en-US" dirty="0" err="1">
                <a:latin typeface="D-DIN"/>
              </a:rPr>
              <a:t>Μέχρι</a:t>
            </a:r>
            <a:r>
              <a:rPr lang="en-US" dirty="0">
                <a:latin typeface="D-DIN"/>
              </a:rPr>
              <a:t> </a:t>
            </a:r>
            <a:r>
              <a:rPr lang="en-US" dirty="0" err="1">
                <a:latin typeface="D-DIN"/>
              </a:rPr>
              <a:t>τις</a:t>
            </a:r>
            <a:r>
              <a:rPr lang="en-US" dirty="0">
                <a:latin typeface="D-DIN"/>
              </a:rPr>
              <a:t> 10.10 </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721803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3823010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dirty="0"/>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6" name="Image 5">
            <a:extLst>
              <a:ext uri="{FF2B5EF4-FFF2-40B4-BE49-F238E27FC236}">
                <a16:creationId xmlns:a16="http://schemas.microsoft.com/office/drawing/2014/main" id="{56C0BB08-3043-42B6-ABE6-B9CBC6E32BFB}"/>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Tree>
    <p:extLst>
      <p:ext uri="{BB962C8B-B14F-4D97-AF65-F5344CB8AC3E}">
        <p14:creationId xmlns:p14="http://schemas.microsoft.com/office/powerpoint/2010/main" val="3747345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dirty="0"/>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dirty="0"/>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dirty="0"/>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dirty="0"/>
              <a:t>Heading 1</a:t>
            </a:r>
          </a:p>
          <a:p>
            <a:pPr lvl="1"/>
            <a:r>
              <a:rPr lang="en-US" dirty="0"/>
              <a:t>Paragraph text</a:t>
            </a:r>
          </a:p>
          <a:p>
            <a:pPr lvl="1"/>
            <a:endParaRPr lang="en-US" dirty="0"/>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2"/>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3">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 id="2147484036" r:id="rId10"/>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hyperlink" Target="http://www.unisafe-toolkit.eu" TargetMode="External"/><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hyperlink" Target="https://zenodo.org/record/7220636"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hyperlink" Target="https://www.breakingthesilence.cam.ac.uk/" TargetMode="Externa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hyperlink" Target="https://www.unige.ch/rectorat/egalite/files/1416/1476/0122/Guide_uniunie_ENG_2019.pdf"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50874" y="2449236"/>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l-GR" sz="3600" b="1" dirty="0">
                <a:latin typeface="Arial"/>
                <a:cs typeface="Arial"/>
              </a:rPr>
              <a:t>Εισαγωγικό σεμινάριο για την αντιμετώπιση της </a:t>
            </a:r>
            <a:r>
              <a:rPr lang="el-GR" sz="3600" b="1" dirty="0" err="1">
                <a:latin typeface="Arial"/>
                <a:cs typeface="Arial"/>
              </a:rPr>
              <a:t>έμφυλης</a:t>
            </a:r>
            <a:r>
              <a:rPr lang="el-GR" sz="3600" b="1" dirty="0">
                <a:latin typeface="Arial"/>
                <a:cs typeface="Arial"/>
              </a:rPr>
              <a:t> βίας στον ακαδημαϊκό χώρο μέσω της ολιστικής προσέγγισης 7P </a:t>
            </a:r>
            <a:endParaRPr lang="el-GR" sz="3600" b="1" dirty="0">
              <a:latin typeface="Arial" panose="020B0604020202020204" pitchFamily="34" charset="0"/>
              <a:cs typeface="Arial" panose="020B0604020202020204" pitchFamily="34" charset="0"/>
            </a:endParaRPr>
          </a:p>
        </p:txBody>
      </p:sp>
      <p:sp>
        <p:nvSpPr>
          <p:cNvPr id="6" name="ZoneTexte 11">
            <a:extLst>
              <a:ext uri="{FF2B5EF4-FFF2-40B4-BE49-F238E27FC236}">
                <a16:creationId xmlns:a16="http://schemas.microsoft.com/office/drawing/2014/main" id="{37C8842C-ED4A-EF05-F3C2-BB8C215930EA}"/>
              </a:ext>
            </a:extLst>
          </p:cNvPr>
          <p:cNvSpPr txBox="1"/>
          <p:nvPr/>
        </p:nvSpPr>
        <p:spPr>
          <a:xfrm>
            <a:off x="950874" y="4404054"/>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l-GR" sz="2800" dirty="0">
                <a:solidFill>
                  <a:srgbClr val="5792CE"/>
                </a:solidFill>
                <a:latin typeface="Arial"/>
                <a:cs typeface="Arial"/>
              </a:rPr>
              <a:t>Όνομα εκπαιδευτή/</a:t>
            </a:r>
            <a:r>
              <a:rPr lang="el-GR" sz="2800" dirty="0" err="1">
                <a:solidFill>
                  <a:srgbClr val="5792CE"/>
                </a:solidFill>
                <a:latin typeface="Arial"/>
                <a:cs typeface="Arial"/>
              </a:rPr>
              <a:t>τριας</a:t>
            </a:r>
            <a:r>
              <a:rPr lang="el-GR" sz="2800" dirty="0">
                <a:solidFill>
                  <a:srgbClr val="5792CE"/>
                </a:solidFill>
                <a:latin typeface="Arial"/>
                <a:cs typeface="Arial"/>
              </a:rPr>
              <a:t>, Οργανισμός και ρόλος</a:t>
            </a:r>
            <a:endParaRPr lang="el-GR" sz="2400" b="1" dirty="0">
              <a:solidFill>
                <a:srgbClr val="FFFFFF"/>
              </a:solidFill>
              <a:latin typeface="Arial"/>
              <a:cs typeface="Arial"/>
            </a:endParaRPr>
          </a:p>
          <a:p>
            <a:r>
              <a:rPr lang="el-GR" sz="2400" b="1" dirty="0">
                <a:solidFill>
                  <a:srgbClr val="AED7BD"/>
                </a:solidFill>
                <a:latin typeface="Arial"/>
                <a:cs typeface="Arial"/>
              </a:rPr>
              <a:t>Ημέρα, </a:t>
            </a:r>
            <a:r>
              <a:rPr lang="el-GR" sz="2400" b="1" dirty="0" err="1">
                <a:solidFill>
                  <a:srgbClr val="AED7BD"/>
                </a:solidFill>
                <a:latin typeface="Arial"/>
                <a:cs typeface="Arial"/>
              </a:rPr>
              <a:t>χχ</a:t>
            </a:r>
            <a:r>
              <a:rPr lang="el-GR" sz="2400" b="1" dirty="0">
                <a:solidFill>
                  <a:srgbClr val="AED7BD"/>
                </a:solidFill>
                <a:latin typeface="Arial"/>
                <a:cs typeface="Arial"/>
              </a:rPr>
              <a:t> Μήνας 202χ</a:t>
            </a:r>
            <a:endParaRPr lang="el-GR" sz="2000" b="1" dirty="0">
              <a:solidFill>
                <a:srgbClr val="AED7BD"/>
              </a:solidFill>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25471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dirty="0"/>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10</a:t>
            </a:fld>
            <a:endParaRPr lang="fr-FR">
              <a:solidFill>
                <a:schemeClr val="bg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654747" y="875753"/>
            <a:ext cx="3758364" cy="72266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sz="2800" b="1" dirty="0">
                <a:latin typeface="Arial"/>
                <a:cs typeface="Arial"/>
              </a:rPr>
              <a:t>Η </a:t>
            </a:r>
            <a:r>
              <a:rPr lang="en-US" sz="2800" b="1" err="1">
                <a:latin typeface="Arial"/>
                <a:cs typeface="Arial"/>
              </a:rPr>
              <a:t>έμφυλη</a:t>
            </a:r>
            <a:r>
              <a:rPr lang="en-US" sz="2800" b="1" dirty="0">
                <a:latin typeface="Arial"/>
                <a:cs typeface="Arial"/>
              </a:rPr>
              <a:t> βία </a:t>
            </a:r>
            <a:r>
              <a:rPr lang="en-US" sz="2800" b="1" err="1">
                <a:latin typeface="Arial"/>
                <a:cs typeface="Arial"/>
              </a:rPr>
              <a:t>στο</a:t>
            </a:r>
            <a:r>
              <a:rPr lang="en-US" sz="2800" b="1" dirty="0">
                <a:latin typeface="Arial"/>
                <a:cs typeface="Arial"/>
              </a:rPr>
              <a:t> </a:t>
            </a:r>
            <a:r>
              <a:rPr lang="en-US" sz="2800" b="1" err="1">
                <a:latin typeface="Arial"/>
                <a:cs typeface="Arial"/>
              </a:rPr>
              <a:t>UniSAFE</a:t>
            </a:r>
            <a:endParaRPr lang="en-US" sz="2800" b="1" dirty="0"/>
          </a:p>
          <a:p>
            <a:endParaRPr lang="en-US" sz="2800" b="1" dirty="0"/>
          </a:p>
        </p:txBody>
      </p:sp>
      <p:sp>
        <p:nvSpPr>
          <p:cNvPr id="2" name="TextBox 11">
            <a:extLst>
              <a:ext uri="{FF2B5EF4-FFF2-40B4-BE49-F238E27FC236}">
                <a16:creationId xmlns:a16="http://schemas.microsoft.com/office/drawing/2014/main" id="{E2761196-96C2-BDFD-0428-3C0A3264307F}"/>
              </a:ext>
            </a:extLst>
          </p:cNvPr>
          <p:cNvSpPr txBox="1"/>
          <p:nvPr/>
        </p:nvSpPr>
        <p:spPr>
          <a:xfrm>
            <a:off x="5668675" y="966946"/>
            <a:ext cx="6269789" cy="5021055"/>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Open Sans"/>
              </a:rPr>
              <a:t>Σωμ</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τική</a:t>
            </a:r>
            <a:r>
              <a:rPr lang="en-US" sz="2400" dirty="0">
                <a:solidFill>
                  <a:schemeClr val="bg1"/>
                </a:solidFill>
                <a:latin typeface="Arial"/>
                <a:ea typeface="Open Sans"/>
                <a:cs typeface="Open Sans"/>
              </a:rPr>
              <a:t> βία</a:t>
            </a:r>
            <a:endParaRPr lang="en-US" dirty="0">
              <a:solidFill>
                <a:schemeClr val="bg1"/>
              </a:solidFill>
              <a:latin typeface="Arial"/>
              <a:cs typeface="Arial"/>
            </a:endParaRPr>
          </a:p>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Open Sans"/>
              </a:rPr>
              <a:t>Σεξου</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λική</a:t>
            </a:r>
            <a:r>
              <a:rPr lang="en-US" sz="2400" dirty="0">
                <a:solidFill>
                  <a:schemeClr val="bg1"/>
                </a:solidFill>
                <a:latin typeface="Arial"/>
                <a:ea typeface="Open Sans"/>
                <a:cs typeface="Open Sans"/>
              </a:rPr>
              <a:t> βία</a:t>
            </a:r>
          </a:p>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Open Sans"/>
              </a:rPr>
              <a:t>Ψυχολογική</a:t>
            </a:r>
            <a:r>
              <a:rPr lang="en-US" sz="2400" dirty="0">
                <a:solidFill>
                  <a:schemeClr val="bg1"/>
                </a:solidFill>
                <a:latin typeface="Arial"/>
                <a:ea typeface="Open Sans"/>
                <a:cs typeface="Open Sans"/>
              </a:rPr>
              <a:t> βία </a:t>
            </a:r>
          </a:p>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Open Sans"/>
              </a:rPr>
              <a:t>Οικονομική</a:t>
            </a:r>
            <a:r>
              <a:rPr lang="en-US" sz="2400" dirty="0">
                <a:solidFill>
                  <a:schemeClr val="bg1"/>
                </a:solidFill>
                <a:latin typeface="Arial"/>
                <a:ea typeface="Open Sans"/>
                <a:cs typeface="Open Sans"/>
              </a:rPr>
              <a:t> βία </a:t>
            </a:r>
          </a:p>
          <a:p>
            <a:pPr marL="342900" indent="-342900">
              <a:lnSpc>
                <a:spcPct val="150000"/>
              </a:lnSpc>
              <a:buFont typeface="Wingdings" panose="05000000000000000000" pitchFamily="2" charset="2"/>
              <a:buChar char="q"/>
            </a:pPr>
            <a:r>
              <a:rPr lang="en-US" sz="2400" dirty="0">
                <a:solidFill>
                  <a:schemeClr val="bg1"/>
                </a:solidFill>
                <a:latin typeface="Arial"/>
                <a:ea typeface="Open Sans"/>
                <a:cs typeface="Open Sans"/>
              </a:rPr>
              <a:t>Πα</a:t>
            </a:r>
            <a:r>
              <a:rPr lang="en-US" sz="2400" err="1">
                <a:solidFill>
                  <a:schemeClr val="bg1"/>
                </a:solidFill>
                <a:latin typeface="Arial"/>
                <a:ea typeface="Open Sans"/>
                <a:cs typeface="Open Sans"/>
              </a:rPr>
              <a:t>ρενόχληση</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με</a:t>
            </a:r>
            <a:r>
              <a:rPr lang="en-US" sz="2400" dirty="0">
                <a:solidFill>
                  <a:schemeClr val="bg1"/>
                </a:solidFill>
                <a:latin typeface="Arial"/>
                <a:ea typeface="Open Sans"/>
                <a:cs typeface="Open Sans"/>
              </a:rPr>
              <a:t> β</a:t>
            </a:r>
            <a:r>
              <a:rPr lang="en-US" sz="2400" err="1">
                <a:solidFill>
                  <a:schemeClr val="bg1"/>
                </a:solidFill>
                <a:latin typeface="Arial"/>
                <a:ea typeface="Open Sans"/>
                <a:cs typeface="Open Sans"/>
              </a:rPr>
              <a:t>άση</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το</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φύλο</a:t>
            </a:r>
            <a:r>
              <a:rPr lang="en-US" sz="2400" dirty="0">
                <a:solidFill>
                  <a:schemeClr val="bg1"/>
                </a:solidFill>
                <a:latin typeface="Arial"/>
                <a:ea typeface="Open Sans"/>
                <a:cs typeface="Open Sans"/>
              </a:rPr>
              <a:t> και </a:t>
            </a:r>
            <a:r>
              <a:rPr lang="en-US" sz="2400" err="1">
                <a:solidFill>
                  <a:schemeClr val="bg1"/>
                </a:solidFill>
                <a:latin typeface="Arial"/>
                <a:ea typeface="Open Sans"/>
                <a:cs typeface="Open Sans"/>
              </a:rPr>
              <a:t>σεξου</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λική</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σε</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δι</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δικτυ</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κά</a:t>
            </a:r>
            <a:r>
              <a:rPr lang="en-US" sz="2400" dirty="0">
                <a:solidFill>
                  <a:schemeClr val="bg1"/>
                </a:solidFill>
                <a:latin typeface="Arial"/>
                <a:ea typeface="Open Sans"/>
                <a:cs typeface="Open Sans"/>
              </a:rPr>
              <a:t> και </a:t>
            </a:r>
            <a:r>
              <a:rPr lang="en-US" sz="2400" err="1">
                <a:solidFill>
                  <a:schemeClr val="bg1"/>
                </a:solidFill>
                <a:latin typeface="Arial"/>
                <a:ea typeface="Open Sans"/>
                <a:cs typeface="Open Sans"/>
              </a:rPr>
              <a:t>μη</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δι</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δικτυ</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κά</a:t>
            </a:r>
            <a:r>
              <a:rPr lang="en-US" sz="2400" dirty="0">
                <a:solidFill>
                  <a:schemeClr val="bg1"/>
                </a:solidFill>
                <a:latin typeface="Arial"/>
                <a:ea typeface="Open Sans"/>
                <a:cs typeface="Open Sans"/>
              </a:rPr>
              <a:t> πλα</a:t>
            </a:r>
            <a:r>
              <a:rPr lang="en-US" sz="2400" err="1">
                <a:solidFill>
                  <a:schemeClr val="bg1"/>
                </a:solidFill>
                <a:latin typeface="Arial"/>
                <a:ea typeface="Open Sans"/>
                <a:cs typeface="Open Sans"/>
              </a:rPr>
              <a:t>ίσι</a:t>
            </a:r>
            <a:r>
              <a:rPr lang="en-US" sz="2400" dirty="0">
                <a:solidFill>
                  <a:schemeClr val="bg1"/>
                </a:solidFill>
                <a:latin typeface="Arial"/>
                <a:ea typeface="Open Sans"/>
                <a:cs typeface="Open Sans"/>
              </a:rPr>
              <a:t>α </a:t>
            </a:r>
          </a:p>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Open Sans"/>
              </a:rPr>
              <a:t>Δι</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δικτυ</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κή</a:t>
            </a:r>
            <a:r>
              <a:rPr lang="en-US" sz="2400" dirty="0">
                <a:solidFill>
                  <a:schemeClr val="bg1"/>
                </a:solidFill>
                <a:latin typeface="Arial"/>
                <a:ea typeface="Open Sans"/>
                <a:cs typeface="Open Sans"/>
              </a:rPr>
              <a:t> βία </a:t>
            </a:r>
          </a:p>
          <a:p>
            <a:pPr marL="342900" indent="-342900">
              <a:lnSpc>
                <a:spcPct val="150000"/>
              </a:lnSpc>
              <a:buFont typeface="Wingdings" panose="05000000000000000000" pitchFamily="2" charset="2"/>
              <a:buChar char="q"/>
            </a:pPr>
            <a:r>
              <a:rPr lang="en-US" sz="2400" err="1">
                <a:solidFill>
                  <a:schemeClr val="bg1"/>
                </a:solidFill>
                <a:latin typeface="Arial"/>
                <a:ea typeface="Open Sans"/>
                <a:cs typeface="Open Sans"/>
              </a:rPr>
              <a:t>Οργ</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νωσι</a:t>
            </a:r>
            <a:r>
              <a:rPr lang="en-US" sz="2400" dirty="0">
                <a:solidFill>
                  <a:schemeClr val="bg1"/>
                </a:solidFill>
                <a:latin typeface="Arial"/>
                <a:ea typeface="Open Sans"/>
                <a:cs typeface="Open Sans"/>
              </a:rPr>
              <a:t>α</a:t>
            </a:r>
            <a:r>
              <a:rPr lang="en-US" sz="2400" err="1">
                <a:solidFill>
                  <a:schemeClr val="bg1"/>
                </a:solidFill>
                <a:latin typeface="Arial"/>
                <a:ea typeface="Open Sans"/>
                <a:cs typeface="Open Sans"/>
              </a:rPr>
              <a:t>κή</a:t>
            </a:r>
            <a:r>
              <a:rPr lang="en-US" sz="2400" dirty="0">
                <a:solidFill>
                  <a:schemeClr val="bg1"/>
                </a:solidFill>
                <a:latin typeface="Arial"/>
                <a:ea typeface="Open Sans"/>
                <a:cs typeface="Open Sans"/>
              </a:rPr>
              <a:t> </a:t>
            </a:r>
            <a:r>
              <a:rPr lang="en-US" sz="2400" err="1">
                <a:solidFill>
                  <a:schemeClr val="bg1"/>
                </a:solidFill>
                <a:latin typeface="Arial"/>
                <a:ea typeface="Open Sans"/>
                <a:cs typeface="Open Sans"/>
              </a:rPr>
              <a:t>έμφυλη</a:t>
            </a:r>
            <a:r>
              <a:rPr lang="en-US" sz="2400" dirty="0">
                <a:solidFill>
                  <a:schemeClr val="bg1"/>
                </a:solidFill>
                <a:latin typeface="Arial"/>
                <a:ea typeface="Open Sans"/>
                <a:cs typeface="Open Sans"/>
              </a:rPr>
              <a:t> βία </a:t>
            </a:r>
            <a:endParaRPr lang="en-US" dirty="0">
              <a:solidFill>
                <a:schemeClr val="bg1"/>
              </a:solidFill>
              <a:latin typeface="Arial"/>
              <a:cs typeface="Arial"/>
            </a:endParaRPr>
          </a:p>
        </p:txBody>
      </p:sp>
      <p:sp>
        <p:nvSpPr>
          <p:cNvPr id="3" name="TextBox 7">
            <a:extLst>
              <a:ext uri="{FF2B5EF4-FFF2-40B4-BE49-F238E27FC236}">
                <a16:creationId xmlns:a16="http://schemas.microsoft.com/office/drawing/2014/main" id="{0D0E1B75-0F8F-5A4A-9C79-A1AF0B7D671E}"/>
              </a:ext>
            </a:extLst>
          </p:cNvPr>
          <p:cNvSpPr txBox="1"/>
          <p:nvPr/>
        </p:nvSpPr>
        <p:spPr>
          <a:xfrm>
            <a:off x="654747" y="2177094"/>
            <a:ext cx="4012364" cy="3295774"/>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30000"/>
              </a:lnSpc>
            </a:pPr>
            <a:r>
              <a:rPr lang="en-US" dirty="0">
                <a:solidFill>
                  <a:srgbClr val="0E2234"/>
                </a:solidFill>
                <a:latin typeface="Arial"/>
                <a:cs typeface="Calibri"/>
              </a:rPr>
              <a:t>Ο </a:t>
            </a:r>
            <a:r>
              <a:rPr lang="en-US" dirty="0" err="1">
                <a:solidFill>
                  <a:srgbClr val="0E2234"/>
                </a:solidFill>
                <a:latin typeface="Arial"/>
                <a:cs typeface="Calibri"/>
              </a:rPr>
              <a:t>όρος</a:t>
            </a:r>
            <a:r>
              <a:rPr lang="en-US" dirty="0">
                <a:solidFill>
                  <a:srgbClr val="0E2234"/>
                </a:solidFill>
                <a:latin typeface="Arial"/>
                <a:cs typeface="Calibri"/>
              </a:rPr>
              <a:t> " </a:t>
            </a:r>
            <a:r>
              <a:rPr lang="en-US" dirty="0" err="1">
                <a:solidFill>
                  <a:srgbClr val="0E2234"/>
                </a:solidFill>
                <a:latin typeface="Arial"/>
                <a:cs typeface="Calibri"/>
              </a:rPr>
              <a:t>έμφυλη</a:t>
            </a:r>
            <a:r>
              <a:rPr lang="en-US" dirty="0">
                <a:solidFill>
                  <a:srgbClr val="0E2234"/>
                </a:solidFill>
                <a:latin typeface="Arial"/>
                <a:cs typeface="Calibri"/>
              </a:rPr>
              <a:t> βία" </a:t>
            </a:r>
            <a:r>
              <a:rPr lang="en-US" dirty="0" err="1">
                <a:solidFill>
                  <a:srgbClr val="0E2234"/>
                </a:solidFill>
                <a:latin typeface="Arial"/>
                <a:cs typeface="Calibri"/>
              </a:rPr>
              <a:t>χρησιμο</a:t>
            </a:r>
            <a:r>
              <a:rPr lang="en-US" dirty="0">
                <a:solidFill>
                  <a:srgbClr val="0E2234"/>
                </a:solidFill>
                <a:latin typeface="Arial"/>
                <a:cs typeface="Calibri"/>
              </a:rPr>
              <a:t>π</a:t>
            </a:r>
            <a:r>
              <a:rPr lang="en-US" dirty="0" err="1">
                <a:solidFill>
                  <a:srgbClr val="0E2234"/>
                </a:solidFill>
                <a:latin typeface="Arial"/>
                <a:cs typeface="Calibri"/>
              </a:rPr>
              <a:t>οιείτ</a:t>
            </a:r>
            <a:r>
              <a:rPr lang="en-US" dirty="0">
                <a:solidFill>
                  <a:srgbClr val="0E2234"/>
                </a:solidFill>
                <a:latin typeface="Arial"/>
                <a:cs typeface="Calibri"/>
              </a:rPr>
              <a:t>αι </a:t>
            </a:r>
            <a:r>
              <a:rPr lang="en-US" dirty="0" err="1">
                <a:solidFill>
                  <a:srgbClr val="0E2234"/>
                </a:solidFill>
                <a:latin typeface="Arial"/>
                <a:cs typeface="Calibri"/>
              </a:rPr>
              <a:t>γι</a:t>
            </a:r>
            <a:r>
              <a:rPr lang="en-US" dirty="0">
                <a:solidFill>
                  <a:srgbClr val="0E2234"/>
                </a:solidFill>
                <a:latin typeface="Arial"/>
                <a:cs typeface="Calibri"/>
              </a:rPr>
              <a:t>α να κατα</a:t>
            </a:r>
            <a:r>
              <a:rPr lang="en-US" dirty="0" err="1">
                <a:solidFill>
                  <a:srgbClr val="0E2234"/>
                </a:solidFill>
                <a:latin typeface="Arial"/>
                <a:cs typeface="Calibri"/>
              </a:rPr>
              <a:t>γράψει</a:t>
            </a:r>
            <a:r>
              <a:rPr lang="en-US" dirty="0">
                <a:solidFill>
                  <a:srgbClr val="0E2234"/>
                </a:solidFill>
                <a:latin typeface="Arial"/>
                <a:cs typeface="Calibri"/>
              </a:rPr>
              <a:t> </a:t>
            </a:r>
            <a:r>
              <a:rPr lang="en-US" b="1" dirty="0" err="1">
                <a:solidFill>
                  <a:srgbClr val="0E2234"/>
                </a:solidFill>
                <a:latin typeface="Arial"/>
                <a:cs typeface="Calibri"/>
              </a:rPr>
              <a:t>όλες</a:t>
            </a:r>
            <a:r>
              <a:rPr lang="en-US" b="1" dirty="0">
                <a:solidFill>
                  <a:srgbClr val="0E2234"/>
                </a:solidFill>
                <a:latin typeface="Arial"/>
                <a:cs typeface="Calibri"/>
              </a:rPr>
              <a:t> </a:t>
            </a:r>
            <a:r>
              <a:rPr lang="en-US" b="1" dirty="0" err="1">
                <a:solidFill>
                  <a:srgbClr val="0E2234"/>
                </a:solidFill>
                <a:latin typeface="Arial"/>
                <a:cs typeface="Calibri"/>
              </a:rPr>
              <a:t>τις</a:t>
            </a:r>
            <a:r>
              <a:rPr lang="en-US" b="1" dirty="0">
                <a:solidFill>
                  <a:srgbClr val="0E2234"/>
                </a:solidFill>
                <a:latin typeface="Arial"/>
                <a:cs typeface="Calibri"/>
              </a:rPr>
              <a:t> </a:t>
            </a:r>
            <a:r>
              <a:rPr lang="en-US" b="1" dirty="0" err="1">
                <a:solidFill>
                  <a:srgbClr val="0E2234"/>
                </a:solidFill>
                <a:latin typeface="Arial"/>
                <a:cs typeface="Calibri"/>
              </a:rPr>
              <a:t>μορφές</a:t>
            </a:r>
            <a:r>
              <a:rPr lang="en-US" b="1" dirty="0">
                <a:solidFill>
                  <a:srgbClr val="0E2234"/>
                </a:solidFill>
                <a:latin typeface="Arial"/>
                <a:cs typeface="Calibri"/>
              </a:rPr>
              <a:t> </a:t>
            </a:r>
            <a:r>
              <a:rPr lang="en-US" b="1" dirty="0" err="1">
                <a:solidFill>
                  <a:srgbClr val="0E2234"/>
                </a:solidFill>
                <a:latin typeface="Arial"/>
                <a:cs typeface="Calibri"/>
              </a:rPr>
              <a:t>έμφυλης</a:t>
            </a:r>
            <a:r>
              <a:rPr lang="en-US" b="1" dirty="0">
                <a:solidFill>
                  <a:srgbClr val="0E2234"/>
                </a:solidFill>
                <a:latin typeface="Arial"/>
                <a:cs typeface="Calibri"/>
              </a:rPr>
              <a:t> βίας</a:t>
            </a:r>
            <a:r>
              <a:rPr lang="en-US" dirty="0">
                <a:solidFill>
                  <a:srgbClr val="0E2234"/>
                </a:solidFill>
                <a:latin typeface="Arial"/>
                <a:cs typeface="Calibri"/>
              </a:rPr>
              <a:t>: </a:t>
            </a:r>
            <a:r>
              <a:rPr lang="en-US" dirty="0" err="1">
                <a:solidFill>
                  <a:srgbClr val="0E2234"/>
                </a:solidFill>
                <a:latin typeface="Arial"/>
                <a:cs typeface="Calibri"/>
              </a:rPr>
              <a:t>σωμ</a:t>
            </a:r>
            <a:r>
              <a:rPr lang="en-US" dirty="0">
                <a:solidFill>
                  <a:srgbClr val="0E2234"/>
                </a:solidFill>
                <a:latin typeface="Arial"/>
                <a:cs typeface="Calibri"/>
              </a:rPr>
              <a:t>α</a:t>
            </a:r>
            <a:r>
              <a:rPr lang="en-US" dirty="0" err="1">
                <a:solidFill>
                  <a:srgbClr val="0E2234"/>
                </a:solidFill>
                <a:latin typeface="Arial"/>
                <a:cs typeface="Calibri"/>
              </a:rPr>
              <a:t>τική</a:t>
            </a:r>
            <a:r>
              <a:rPr lang="en-US" dirty="0">
                <a:solidFill>
                  <a:srgbClr val="0E2234"/>
                </a:solidFill>
                <a:latin typeface="Arial"/>
                <a:cs typeface="Calibri"/>
              </a:rPr>
              <a:t> βία, </a:t>
            </a:r>
            <a:r>
              <a:rPr lang="en-US" dirty="0" err="1">
                <a:solidFill>
                  <a:srgbClr val="0E2234"/>
                </a:solidFill>
                <a:latin typeface="Arial"/>
                <a:cs typeface="Calibri"/>
              </a:rPr>
              <a:t>σεξου</a:t>
            </a:r>
            <a:r>
              <a:rPr lang="en-US" dirty="0">
                <a:solidFill>
                  <a:srgbClr val="0E2234"/>
                </a:solidFill>
                <a:latin typeface="Arial"/>
                <a:cs typeface="Calibri"/>
              </a:rPr>
              <a:t>α</a:t>
            </a:r>
            <a:r>
              <a:rPr lang="en-US" dirty="0" err="1">
                <a:solidFill>
                  <a:srgbClr val="0E2234"/>
                </a:solidFill>
                <a:latin typeface="Arial"/>
                <a:cs typeface="Calibri"/>
              </a:rPr>
              <a:t>λική</a:t>
            </a:r>
            <a:r>
              <a:rPr lang="en-US" dirty="0">
                <a:solidFill>
                  <a:srgbClr val="0E2234"/>
                </a:solidFill>
                <a:latin typeface="Arial"/>
                <a:cs typeface="Calibri"/>
              </a:rPr>
              <a:t> βία, </a:t>
            </a:r>
            <a:r>
              <a:rPr lang="en-US" dirty="0" err="1">
                <a:solidFill>
                  <a:srgbClr val="0E2234"/>
                </a:solidFill>
                <a:latin typeface="Arial"/>
                <a:cs typeface="Calibri"/>
              </a:rPr>
              <a:t>ψυχολογική</a:t>
            </a:r>
            <a:r>
              <a:rPr lang="en-US" dirty="0">
                <a:solidFill>
                  <a:srgbClr val="0E2234"/>
                </a:solidFill>
                <a:latin typeface="Arial"/>
                <a:cs typeface="Calibri"/>
              </a:rPr>
              <a:t> βία, </a:t>
            </a:r>
            <a:r>
              <a:rPr lang="en-US" dirty="0" err="1">
                <a:solidFill>
                  <a:srgbClr val="0E2234"/>
                </a:solidFill>
                <a:latin typeface="Arial"/>
                <a:cs typeface="Calibri"/>
              </a:rPr>
              <a:t>οικονομική</a:t>
            </a:r>
            <a:r>
              <a:rPr lang="en-US" dirty="0">
                <a:solidFill>
                  <a:srgbClr val="0E2234"/>
                </a:solidFill>
                <a:latin typeface="Arial"/>
                <a:cs typeface="Calibri"/>
              </a:rPr>
              <a:t> βία, </a:t>
            </a:r>
            <a:r>
              <a:rPr lang="en-US" dirty="0" err="1">
                <a:solidFill>
                  <a:srgbClr val="0E2234"/>
                </a:solidFill>
                <a:latin typeface="Arial"/>
                <a:cs typeface="Calibri"/>
              </a:rPr>
              <a:t>σεξου</a:t>
            </a:r>
            <a:r>
              <a:rPr lang="en-US" dirty="0">
                <a:solidFill>
                  <a:srgbClr val="0E2234"/>
                </a:solidFill>
                <a:latin typeface="Arial"/>
                <a:cs typeface="Calibri"/>
              </a:rPr>
              <a:t>α</a:t>
            </a:r>
            <a:r>
              <a:rPr lang="en-US" dirty="0" err="1">
                <a:solidFill>
                  <a:srgbClr val="0E2234"/>
                </a:solidFill>
                <a:latin typeface="Arial"/>
                <a:cs typeface="Calibri"/>
              </a:rPr>
              <a:t>λική</a:t>
            </a:r>
            <a:r>
              <a:rPr lang="en-US" dirty="0">
                <a:solidFill>
                  <a:srgbClr val="0E2234"/>
                </a:solidFill>
                <a:latin typeface="Arial"/>
                <a:cs typeface="Calibri"/>
              </a:rPr>
              <a:t> πα</a:t>
            </a:r>
            <a:r>
              <a:rPr lang="en-US" dirty="0" err="1">
                <a:solidFill>
                  <a:srgbClr val="0E2234"/>
                </a:solidFill>
                <a:latin typeface="Arial"/>
                <a:cs typeface="Calibri"/>
              </a:rPr>
              <a:t>ρενόχληση</a:t>
            </a:r>
            <a:r>
              <a:rPr lang="en-US" dirty="0">
                <a:solidFill>
                  <a:srgbClr val="0E2234"/>
                </a:solidFill>
                <a:latin typeface="Arial"/>
                <a:cs typeface="Calibri"/>
              </a:rPr>
              <a:t>, πα</a:t>
            </a:r>
            <a:r>
              <a:rPr lang="en-US" dirty="0" err="1">
                <a:solidFill>
                  <a:srgbClr val="0E2234"/>
                </a:solidFill>
                <a:latin typeface="Arial"/>
                <a:cs typeface="Calibri"/>
              </a:rPr>
              <a:t>ρενόχληση</a:t>
            </a:r>
            <a:r>
              <a:rPr lang="en-US" dirty="0">
                <a:solidFill>
                  <a:srgbClr val="0E2234"/>
                </a:solidFill>
                <a:latin typeface="Arial"/>
                <a:cs typeface="Calibri"/>
              </a:rPr>
              <a:t> </a:t>
            </a:r>
            <a:r>
              <a:rPr lang="en-US" dirty="0" err="1">
                <a:solidFill>
                  <a:srgbClr val="0E2234"/>
                </a:solidFill>
                <a:latin typeface="Arial"/>
                <a:cs typeface="Calibri"/>
              </a:rPr>
              <a:t>με</a:t>
            </a:r>
            <a:r>
              <a:rPr lang="en-US" dirty="0">
                <a:solidFill>
                  <a:srgbClr val="0E2234"/>
                </a:solidFill>
                <a:latin typeface="Arial"/>
                <a:cs typeface="Calibri"/>
              </a:rPr>
              <a:t> β</a:t>
            </a:r>
            <a:r>
              <a:rPr lang="en-US" dirty="0" err="1">
                <a:solidFill>
                  <a:srgbClr val="0E2234"/>
                </a:solidFill>
                <a:latin typeface="Arial"/>
                <a:cs typeface="Calibri"/>
              </a:rPr>
              <a:t>άση</a:t>
            </a:r>
            <a:r>
              <a:rPr lang="en-US" dirty="0">
                <a:solidFill>
                  <a:srgbClr val="0E2234"/>
                </a:solidFill>
                <a:latin typeface="Arial"/>
                <a:cs typeface="Calibri"/>
              </a:rPr>
              <a:t> </a:t>
            </a:r>
            <a:r>
              <a:rPr lang="en-US" dirty="0" err="1">
                <a:solidFill>
                  <a:srgbClr val="0E2234"/>
                </a:solidFill>
                <a:latin typeface="Arial"/>
                <a:cs typeface="Calibri"/>
              </a:rPr>
              <a:t>το</a:t>
            </a:r>
            <a:r>
              <a:rPr lang="en-US" dirty="0">
                <a:solidFill>
                  <a:srgbClr val="0E2234"/>
                </a:solidFill>
                <a:latin typeface="Arial"/>
                <a:cs typeface="Calibri"/>
              </a:rPr>
              <a:t> </a:t>
            </a:r>
            <a:r>
              <a:rPr lang="en-US" dirty="0" err="1">
                <a:solidFill>
                  <a:srgbClr val="0E2234"/>
                </a:solidFill>
                <a:latin typeface="Arial"/>
                <a:cs typeface="Calibri"/>
              </a:rPr>
              <a:t>φύλο</a:t>
            </a:r>
            <a:r>
              <a:rPr lang="en-US" dirty="0">
                <a:solidFill>
                  <a:srgbClr val="0E2234"/>
                </a:solidFill>
                <a:latin typeface="Arial"/>
                <a:cs typeface="Calibri"/>
              </a:rPr>
              <a:t> και π</a:t>
            </a:r>
            <a:r>
              <a:rPr lang="en-US" dirty="0" err="1">
                <a:solidFill>
                  <a:srgbClr val="0E2234"/>
                </a:solidFill>
                <a:latin typeface="Arial"/>
                <a:cs typeface="Calibri"/>
              </a:rPr>
              <a:t>ερι</a:t>
            </a:r>
            <a:r>
              <a:rPr lang="en-US" dirty="0">
                <a:solidFill>
                  <a:srgbClr val="0E2234"/>
                </a:solidFill>
                <a:latin typeface="Arial"/>
                <a:cs typeface="Calibri"/>
              </a:rPr>
              <a:t>βα</a:t>
            </a:r>
            <a:r>
              <a:rPr lang="en-US" dirty="0" err="1">
                <a:solidFill>
                  <a:srgbClr val="0E2234"/>
                </a:solidFill>
                <a:latin typeface="Arial"/>
                <a:cs typeface="Calibri"/>
              </a:rPr>
              <a:t>λλοντική</a:t>
            </a:r>
            <a:r>
              <a:rPr lang="en-US" dirty="0">
                <a:solidFill>
                  <a:srgbClr val="0E2234"/>
                </a:solidFill>
                <a:latin typeface="Arial"/>
                <a:cs typeface="Calibri"/>
              </a:rPr>
              <a:t> πα</a:t>
            </a:r>
            <a:r>
              <a:rPr lang="en-US" dirty="0" err="1">
                <a:solidFill>
                  <a:srgbClr val="0E2234"/>
                </a:solidFill>
                <a:latin typeface="Arial"/>
                <a:cs typeface="Calibri"/>
              </a:rPr>
              <a:t>ρενόχληση</a:t>
            </a:r>
            <a:r>
              <a:rPr lang="en-US" dirty="0">
                <a:solidFill>
                  <a:srgbClr val="0E2234"/>
                </a:solidFill>
                <a:latin typeface="Arial"/>
                <a:cs typeface="Calibri"/>
              </a:rPr>
              <a:t> - </a:t>
            </a:r>
            <a:r>
              <a:rPr lang="en-US" dirty="0" err="1">
                <a:solidFill>
                  <a:srgbClr val="0E2234"/>
                </a:solidFill>
                <a:latin typeface="Arial"/>
                <a:cs typeface="Calibri"/>
              </a:rPr>
              <a:t>τόσο</a:t>
            </a:r>
            <a:r>
              <a:rPr lang="en-US" dirty="0">
                <a:solidFill>
                  <a:srgbClr val="0E2234"/>
                </a:solidFill>
                <a:latin typeface="Arial"/>
                <a:cs typeface="Calibri"/>
              </a:rPr>
              <a:t> </a:t>
            </a:r>
            <a:r>
              <a:rPr lang="en-US" dirty="0" err="1">
                <a:solidFill>
                  <a:srgbClr val="0E2234"/>
                </a:solidFill>
                <a:latin typeface="Arial"/>
                <a:cs typeface="Calibri"/>
              </a:rPr>
              <a:t>σε</a:t>
            </a:r>
            <a:r>
              <a:rPr lang="en-US" dirty="0">
                <a:solidFill>
                  <a:srgbClr val="0E2234"/>
                </a:solidFill>
                <a:latin typeface="Arial"/>
                <a:cs typeface="Calibri"/>
              </a:rPr>
              <a:t> </a:t>
            </a:r>
            <a:r>
              <a:rPr lang="en-US" b="1" dirty="0" err="1">
                <a:solidFill>
                  <a:srgbClr val="0E2234"/>
                </a:solidFill>
                <a:latin typeface="Arial"/>
                <a:cs typeface="Calibri"/>
              </a:rPr>
              <a:t>δι</a:t>
            </a:r>
            <a:r>
              <a:rPr lang="en-US" b="1" dirty="0">
                <a:solidFill>
                  <a:srgbClr val="0E2234"/>
                </a:solidFill>
                <a:latin typeface="Arial"/>
                <a:cs typeface="Calibri"/>
              </a:rPr>
              <a:t>α</a:t>
            </a:r>
            <a:r>
              <a:rPr lang="en-US" b="1" dirty="0" err="1">
                <a:solidFill>
                  <a:srgbClr val="0E2234"/>
                </a:solidFill>
                <a:latin typeface="Arial"/>
                <a:cs typeface="Calibri"/>
              </a:rPr>
              <a:t>δικτυ</a:t>
            </a:r>
            <a:r>
              <a:rPr lang="en-US" b="1" dirty="0">
                <a:solidFill>
                  <a:srgbClr val="0E2234"/>
                </a:solidFill>
                <a:latin typeface="Arial"/>
                <a:cs typeface="Calibri"/>
              </a:rPr>
              <a:t>α</a:t>
            </a:r>
            <a:r>
              <a:rPr lang="en-US" b="1" dirty="0" err="1">
                <a:solidFill>
                  <a:srgbClr val="0E2234"/>
                </a:solidFill>
                <a:latin typeface="Arial"/>
                <a:cs typeface="Calibri"/>
              </a:rPr>
              <a:t>κά</a:t>
            </a:r>
            <a:r>
              <a:rPr lang="en-US" b="1" dirty="0">
                <a:solidFill>
                  <a:srgbClr val="0E2234"/>
                </a:solidFill>
                <a:latin typeface="Arial"/>
                <a:cs typeface="Calibri"/>
              </a:rPr>
              <a:t> </a:t>
            </a:r>
            <a:r>
              <a:rPr lang="en-US" dirty="0" err="1">
                <a:solidFill>
                  <a:srgbClr val="0E2234"/>
                </a:solidFill>
                <a:latin typeface="Arial"/>
                <a:cs typeface="Calibri"/>
              </a:rPr>
              <a:t>όσο</a:t>
            </a:r>
            <a:r>
              <a:rPr lang="en-US" dirty="0">
                <a:solidFill>
                  <a:srgbClr val="0E2234"/>
                </a:solidFill>
                <a:latin typeface="Arial"/>
                <a:cs typeface="Calibri"/>
              </a:rPr>
              <a:t> και </a:t>
            </a:r>
            <a:r>
              <a:rPr lang="en-US" dirty="0" err="1">
                <a:solidFill>
                  <a:srgbClr val="0E2234"/>
                </a:solidFill>
                <a:latin typeface="Arial"/>
                <a:cs typeface="Calibri"/>
              </a:rPr>
              <a:t>σε</a:t>
            </a:r>
            <a:r>
              <a:rPr lang="en-US" dirty="0">
                <a:solidFill>
                  <a:srgbClr val="0E2234"/>
                </a:solidFill>
                <a:latin typeface="Arial"/>
                <a:cs typeface="Calibri"/>
              </a:rPr>
              <a:t> </a:t>
            </a:r>
            <a:r>
              <a:rPr lang="en-US" b="1" dirty="0" err="1">
                <a:solidFill>
                  <a:srgbClr val="0E2234"/>
                </a:solidFill>
                <a:latin typeface="Arial"/>
                <a:cs typeface="Calibri"/>
              </a:rPr>
              <a:t>μη</a:t>
            </a:r>
            <a:r>
              <a:rPr lang="en-US" b="1" dirty="0">
                <a:solidFill>
                  <a:srgbClr val="0E2234"/>
                </a:solidFill>
                <a:latin typeface="Arial"/>
                <a:cs typeface="Calibri"/>
              </a:rPr>
              <a:t> </a:t>
            </a:r>
            <a:r>
              <a:rPr lang="en-US" b="1" dirty="0" err="1">
                <a:solidFill>
                  <a:srgbClr val="0E2234"/>
                </a:solidFill>
                <a:latin typeface="Arial"/>
                <a:cs typeface="Calibri"/>
              </a:rPr>
              <a:t>δι</a:t>
            </a:r>
            <a:r>
              <a:rPr lang="en-US" b="1" dirty="0">
                <a:solidFill>
                  <a:srgbClr val="0E2234"/>
                </a:solidFill>
                <a:latin typeface="Arial"/>
                <a:cs typeface="Calibri"/>
              </a:rPr>
              <a:t>α</a:t>
            </a:r>
            <a:r>
              <a:rPr lang="en-US" b="1" dirty="0" err="1">
                <a:solidFill>
                  <a:srgbClr val="0E2234"/>
                </a:solidFill>
                <a:latin typeface="Arial"/>
                <a:cs typeface="Calibri"/>
              </a:rPr>
              <a:t>δικτυ</a:t>
            </a:r>
            <a:r>
              <a:rPr lang="en-US" b="1" dirty="0">
                <a:solidFill>
                  <a:srgbClr val="0E2234"/>
                </a:solidFill>
                <a:latin typeface="Arial"/>
                <a:cs typeface="Calibri"/>
              </a:rPr>
              <a:t>α</a:t>
            </a:r>
            <a:r>
              <a:rPr lang="en-US" b="1" dirty="0" err="1">
                <a:solidFill>
                  <a:srgbClr val="0E2234"/>
                </a:solidFill>
                <a:latin typeface="Arial"/>
                <a:cs typeface="Calibri"/>
              </a:rPr>
              <a:t>κά</a:t>
            </a:r>
            <a:r>
              <a:rPr lang="en-US" b="1" dirty="0">
                <a:solidFill>
                  <a:srgbClr val="0E2234"/>
                </a:solidFill>
                <a:latin typeface="Arial"/>
                <a:cs typeface="Calibri"/>
              </a:rPr>
              <a:t> πλα</a:t>
            </a:r>
            <a:r>
              <a:rPr lang="en-US" b="1" dirty="0" err="1">
                <a:solidFill>
                  <a:srgbClr val="0E2234"/>
                </a:solidFill>
                <a:latin typeface="Arial"/>
                <a:cs typeface="Calibri"/>
              </a:rPr>
              <a:t>ίσι</a:t>
            </a:r>
            <a:r>
              <a:rPr lang="en-US" b="1" dirty="0">
                <a:solidFill>
                  <a:srgbClr val="0E2234"/>
                </a:solidFill>
                <a:latin typeface="Arial"/>
                <a:cs typeface="Calibri"/>
              </a:rPr>
              <a:t>α.</a:t>
            </a:r>
            <a:endParaRPr lang="en-US" b="1" dirty="0">
              <a:solidFill>
                <a:schemeClr val="tx1">
                  <a:alpha val="70000"/>
                </a:schemeClr>
              </a:solidFill>
              <a:latin typeface="Arial"/>
              <a:cs typeface="Calibri"/>
            </a:endParaRPr>
          </a:p>
        </p:txBody>
      </p:sp>
    </p:spTree>
    <p:extLst>
      <p:ext uri="{BB962C8B-B14F-4D97-AF65-F5344CB8AC3E}">
        <p14:creationId xmlns:p14="http://schemas.microsoft.com/office/powerpoint/2010/main" val="2963880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2">
            <a:extLst>
              <a:ext uri="{FF2B5EF4-FFF2-40B4-BE49-F238E27FC236}">
                <a16:creationId xmlns:a16="http://schemas.microsoft.com/office/drawing/2014/main" id="{0F53A466-CDD8-D911-965D-11E54AC723A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11</a:t>
            </a:fld>
            <a:endParaRPr lang="fr-FR"/>
          </a:p>
        </p:txBody>
      </p:sp>
      <p:pic>
        <p:nvPicPr>
          <p:cNvPr id="3" name="Image 4">
            <a:extLst>
              <a:ext uri="{FF2B5EF4-FFF2-40B4-BE49-F238E27FC236}">
                <a16:creationId xmlns:a16="http://schemas.microsoft.com/office/drawing/2014/main" id="{D527E821-84AF-DD00-D52D-553AAF52F4CE}"/>
              </a:ext>
            </a:extLst>
          </p:cNvPr>
          <p:cNvPicPr>
            <a:picLocks noChangeAspect="1"/>
          </p:cNvPicPr>
          <p:nvPr/>
        </p:nvPicPr>
        <p:blipFill>
          <a:blip r:embed="rId3"/>
          <a:stretch>
            <a:fillRect/>
          </a:stretch>
        </p:blipFill>
        <p:spPr>
          <a:xfrm>
            <a:off x="4757786" y="401"/>
            <a:ext cx="3815431" cy="6989684"/>
          </a:xfrm>
          <a:prstGeom prst="rect">
            <a:avLst/>
          </a:prstGeom>
        </p:spPr>
      </p:pic>
      <p:sp>
        <p:nvSpPr>
          <p:cNvPr id="4" name="TextBox 3">
            <a:extLst>
              <a:ext uri="{FF2B5EF4-FFF2-40B4-BE49-F238E27FC236}">
                <a16:creationId xmlns:a16="http://schemas.microsoft.com/office/drawing/2014/main" id="{951C7916-0E30-4B63-CB8D-795578A5E879}"/>
              </a:ext>
            </a:extLst>
          </p:cNvPr>
          <p:cNvSpPr txBox="1"/>
          <p:nvPr/>
        </p:nvSpPr>
        <p:spPr>
          <a:xfrm>
            <a:off x="914400" y="5687046"/>
            <a:ext cx="4180935"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200" dirty="0" err="1">
                <a:solidFill>
                  <a:srgbClr val="444444"/>
                </a:solidFill>
                <a:latin typeface="Arial"/>
                <a:cs typeface="Calibri"/>
              </a:rPr>
              <a:t>Πηγή</a:t>
            </a:r>
            <a:r>
              <a:rPr lang="en-US" sz="1200" dirty="0">
                <a:solidFill>
                  <a:srgbClr val="444444"/>
                </a:solidFill>
                <a:latin typeface="Arial"/>
                <a:cs typeface="Calibri"/>
              </a:rPr>
              <a:t>: The continuum of violence against women,  Handbook for Gender Equality Rapporteurs, Council of Europe.</a:t>
            </a:r>
            <a:r>
              <a:rPr lang="fr-FR" sz="1200" dirty="0">
                <a:solidFill>
                  <a:srgbClr val="444444"/>
                </a:solidFill>
                <a:latin typeface="Arial"/>
                <a:cs typeface="Calibri"/>
              </a:rPr>
              <a:t>​</a:t>
            </a:r>
          </a:p>
          <a:p>
            <a:r>
              <a:rPr lang="en-US" sz="1200" dirty="0">
                <a:solidFill>
                  <a:srgbClr val="444444"/>
                </a:solidFill>
                <a:latin typeface="Arial"/>
                <a:cs typeface="Calibri"/>
              </a:rPr>
              <a:t>​</a:t>
            </a:r>
          </a:p>
        </p:txBody>
      </p:sp>
    </p:spTree>
    <p:extLst>
      <p:ext uri="{BB962C8B-B14F-4D97-AF65-F5344CB8AC3E}">
        <p14:creationId xmlns:p14="http://schemas.microsoft.com/office/powerpoint/2010/main" val="1150871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1DAE8AE-6FEB-DF2D-686A-6385B3A11598}"/>
              </a:ext>
            </a:extLst>
          </p:cNvPr>
          <p:cNvSpPr/>
          <p:nvPr/>
        </p:nvSpPr>
        <p:spPr>
          <a:xfrm>
            <a:off x="5161137" y="702199"/>
            <a:ext cx="2985571" cy="2985571"/>
          </a:xfrm>
          <a:prstGeom prst="ellipse">
            <a:avLst/>
          </a:prstGeom>
          <a:gradFill>
            <a:gsLst>
              <a:gs pos="100000">
                <a:srgbClr val="5792CE"/>
              </a:gs>
              <a:gs pos="0">
                <a:srgbClr val="AED7BD"/>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200" err="1">
                <a:solidFill>
                  <a:schemeClr val="bg1"/>
                </a:solidFill>
                <a:latin typeface="Arial"/>
                <a:cs typeface="Arial"/>
              </a:rPr>
              <a:t>Πάνω</a:t>
            </a:r>
            <a:r>
              <a:rPr lang="en-US" sz="3200" dirty="0">
                <a:solidFill>
                  <a:schemeClr val="bg1"/>
                </a:solidFill>
                <a:latin typeface="Arial"/>
                <a:cs typeface="Arial"/>
              </a:rPr>
              <a:t> από 42.000 απα</a:t>
            </a:r>
            <a:r>
              <a:rPr lang="en-US" sz="3200" err="1">
                <a:solidFill>
                  <a:schemeClr val="bg1"/>
                </a:solidFill>
                <a:latin typeface="Arial"/>
                <a:cs typeface="Arial"/>
              </a:rPr>
              <a:t>ντήσεις</a:t>
            </a:r>
            <a:endParaRPr lang="en-US" sz="3200">
              <a:solidFill>
                <a:schemeClr val="bg1"/>
              </a:solidFill>
              <a:latin typeface="Arial"/>
              <a:cs typeface="Arial"/>
            </a:endParaRPr>
          </a:p>
        </p:txBody>
      </p:sp>
      <p:sp>
        <p:nvSpPr>
          <p:cNvPr id="3" name="Oval 2">
            <a:extLst>
              <a:ext uri="{FF2B5EF4-FFF2-40B4-BE49-F238E27FC236}">
                <a16:creationId xmlns:a16="http://schemas.microsoft.com/office/drawing/2014/main" id="{16548265-E79B-7A1A-6A6C-E092F1FCE035}"/>
              </a:ext>
            </a:extLst>
          </p:cNvPr>
          <p:cNvSpPr/>
          <p:nvPr/>
        </p:nvSpPr>
        <p:spPr>
          <a:xfrm>
            <a:off x="7041312" y="3624158"/>
            <a:ext cx="1822717" cy="1791378"/>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600" dirty="0">
                <a:solidFill>
                  <a:srgbClr val="5792CE"/>
                </a:solidFill>
                <a:latin typeface="Arial"/>
                <a:ea typeface="Cinzel" charset="0"/>
                <a:cs typeface="Cinzel" charset="0"/>
              </a:rPr>
              <a:t>46</a:t>
            </a:r>
          </a:p>
          <a:p>
            <a:pPr algn="ctr"/>
            <a:r>
              <a:rPr lang="en-US" sz="1400" b="1" dirty="0" err="1">
                <a:solidFill>
                  <a:srgbClr val="5792CE"/>
                </a:solidFill>
                <a:latin typeface="Arial"/>
                <a:ea typeface="Open Sans Semibold"/>
                <a:cs typeface="Open Sans Semibold"/>
              </a:rPr>
              <a:t>Ερευνητικά</a:t>
            </a:r>
            <a:r>
              <a:rPr lang="en-US" sz="1400" b="1" dirty="0">
                <a:solidFill>
                  <a:srgbClr val="5792CE"/>
                </a:solidFill>
                <a:latin typeface="Arial"/>
                <a:ea typeface="Open Sans Semibold"/>
                <a:cs typeface="Open Sans Semibold"/>
              </a:rPr>
              <a:t> </a:t>
            </a:r>
            <a:r>
              <a:rPr lang="en-US" sz="1400" b="1" dirty="0" err="1">
                <a:solidFill>
                  <a:srgbClr val="5792CE"/>
                </a:solidFill>
                <a:latin typeface="Arial"/>
                <a:ea typeface="Open Sans Semibold"/>
                <a:cs typeface="Open Sans Semibold"/>
              </a:rPr>
              <a:t>ιδρύμ</a:t>
            </a:r>
            <a:r>
              <a:rPr lang="en-US" sz="1400" b="1" dirty="0">
                <a:solidFill>
                  <a:srgbClr val="5792CE"/>
                </a:solidFill>
                <a:latin typeface="Arial"/>
                <a:ea typeface="Open Sans Semibold"/>
                <a:cs typeface="Open Sans Semibold"/>
              </a:rPr>
              <a:t>ατα </a:t>
            </a:r>
            <a:r>
              <a:rPr lang="en-US" sz="1400" b="1" dirty="0" err="1">
                <a:solidFill>
                  <a:srgbClr val="5792CE"/>
                </a:solidFill>
                <a:latin typeface="Arial"/>
                <a:ea typeface="Open Sans Semibold"/>
                <a:cs typeface="Open Sans Semibold"/>
              </a:rPr>
              <a:t>σε</a:t>
            </a:r>
            <a:r>
              <a:rPr lang="en-US" sz="1400" b="1" dirty="0">
                <a:solidFill>
                  <a:srgbClr val="5792CE"/>
                </a:solidFill>
                <a:latin typeface="Arial"/>
                <a:ea typeface="Open Sans Semibold"/>
                <a:cs typeface="Open Sans Semibold"/>
              </a:rPr>
              <a:t> 15 </a:t>
            </a:r>
            <a:r>
              <a:rPr lang="en-US" sz="1400" b="1" dirty="0" err="1">
                <a:solidFill>
                  <a:srgbClr val="5792CE"/>
                </a:solidFill>
                <a:latin typeface="Arial"/>
                <a:ea typeface="Open Sans Semibold"/>
                <a:cs typeface="Open Sans Semibold"/>
              </a:rPr>
              <a:t>χώρες</a:t>
            </a:r>
            <a:r>
              <a:rPr lang="en-US" sz="1400" b="1" dirty="0">
                <a:solidFill>
                  <a:srgbClr val="5792CE"/>
                </a:solidFill>
                <a:latin typeface="Arial"/>
                <a:ea typeface="Open Sans Semibold"/>
                <a:cs typeface="Open Sans Semibold"/>
              </a:rPr>
              <a:t> </a:t>
            </a:r>
          </a:p>
        </p:txBody>
      </p:sp>
      <p:sp>
        <p:nvSpPr>
          <p:cNvPr id="4" name="Oval 3">
            <a:extLst>
              <a:ext uri="{FF2B5EF4-FFF2-40B4-BE49-F238E27FC236}">
                <a16:creationId xmlns:a16="http://schemas.microsoft.com/office/drawing/2014/main" id="{5AED4B6F-940B-61C7-8F86-F3F4A2C661BE}"/>
              </a:ext>
            </a:extLst>
          </p:cNvPr>
          <p:cNvSpPr/>
          <p:nvPr/>
        </p:nvSpPr>
        <p:spPr>
          <a:xfrm>
            <a:off x="8333352" y="2099253"/>
            <a:ext cx="1431843" cy="1431843"/>
          </a:xfrm>
          <a:prstGeom prst="ellipse">
            <a:avLst/>
          </a:prstGeom>
          <a:noFill/>
          <a:ln w="9525">
            <a:gradFill>
              <a:gsLst>
                <a:gs pos="100000">
                  <a:srgbClr val="5792CE"/>
                </a:gs>
                <a:gs pos="0">
                  <a:srgbClr val="AED7BD"/>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err="1">
                <a:solidFill>
                  <a:srgbClr val="5792CE"/>
                </a:solidFill>
                <a:latin typeface="Arial"/>
                <a:ea typeface="Cinzel" charset="0"/>
                <a:cs typeface="Cinzel" charset="0"/>
              </a:rPr>
              <a:t>Χρόνος</a:t>
            </a:r>
            <a:r>
              <a:rPr lang="en-US" sz="1200" b="1" dirty="0">
                <a:solidFill>
                  <a:srgbClr val="5792CE"/>
                </a:solidFill>
                <a:latin typeface="Arial"/>
                <a:ea typeface="Cinzel" charset="0"/>
                <a:cs typeface="Cinzel" charset="0"/>
              </a:rPr>
              <a:t> </a:t>
            </a:r>
            <a:r>
              <a:rPr lang="en-US" sz="1200" b="1" err="1">
                <a:solidFill>
                  <a:srgbClr val="5792CE"/>
                </a:solidFill>
                <a:latin typeface="Arial"/>
                <a:ea typeface="Cinzel" charset="0"/>
                <a:cs typeface="Cinzel" charset="0"/>
              </a:rPr>
              <a:t>διεξ</a:t>
            </a:r>
            <a:r>
              <a:rPr lang="en-US" sz="1200" b="1" dirty="0">
                <a:solidFill>
                  <a:srgbClr val="5792CE"/>
                </a:solidFill>
                <a:latin typeface="Arial"/>
                <a:ea typeface="Cinzel" charset="0"/>
                <a:cs typeface="Cinzel" charset="0"/>
              </a:rPr>
              <a:t>α</a:t>
            </a:r>
            <a:r>
              <a:rPr lang="en-US" sz="1200" b="1" err="1">
                <a:solidFill>
                  <a:srgbClr val="5792CE"/>
                </a:solidFill>
                <a:latin typeface="Arial"/>
                <a:ea typeface="Cinzel" charset="0"/>
                <a:cs typeface="Cinzel" charset="0"/>
              </a:rPr>
              <a:t>γωγής</a:t>
            </a:r>
            <a:r>
              <a:rPr lang="en-US" sz="1200" b="1" dirty="0">
                <a:solidFill>
                  <a:srgbClr val="5792CE"/>
                </a:solidFill>
                <a:latin typeface="Arial"/>
                <a:ea typeface="Cinzel" charset="0"/>
                <a:cs typeface="Cinzel" charset="0"/>
              </a:rPr>
              <a:t> </a:t>
            </a:r>
            <a:r>
              <a:rPr lang="en-US" sz="1200" b="1" err="1">
                <a:solidFill>
                  <a:srgbClr val="5792CE"/>
                </a:solidFill>
                <a:latin typeface="Arial"/>
                <a:ea typeface="Cinzel" charset="0"/>
                <a:cs typeface="Cinzel" charset="0"/>
              </a:rPr>
              <a:t>έρευν</a:t>
            </a:r>
            <a:r>
              <a:rPr lang="en-US" sz="1200" b="1" dirty="0">
                <a:solidFill>
                  <a:srgbClr val="5792CE"/>
                </a:solidFill>
                <a:latin typeface="Arial"/>
                <a:ea typeface="Cinzel" charset="0"/>
                <a:cs typeface="Cinzel" charset="0"/>
              </a:rPr>
              <a:t>ας </a:t>
            </a:r>
            <a:r>
              <a:rPr lang="en-US" sz="1050" err="1">
                <a:solidFill>
                  <a:srgbClr val="5792CE"/>
                </a:solidFill>
                <a:latin typeface="Arial"/>
                <a:cs typeface="Arial"/>
              </a:rPr>
              <a:t>μετ</a:t>
            </a:r>
            <a:r>
              <a:rPr lang="en-US" sz="1050" dirty="0">
                <a:solidFill>
                  <a:srgbClr val="5792CE"/>
                </a:solidFill>
                <a:latin typeface="Arial"/>
                <a:cs typeface="Arial"/>
              </a:rPr>
              <a:t>α</a:t>
            </a:r>
            <a:r>
              <a:rPr lang="en-US" sz="1050" err="1">
                <a:solidFill>
                  <a:srgbClr val="5792CE"/>
                </a:solidFill>
                <a:latin typeface="Arial"/>
                <a:cs typeface="Arial"/>
              </a:rPr>
              <a:t>ξύ</a:t>
            </a:r>
            <a:r>
              <a:rPr lang="en-US" sz="1050" dirty="0">
                <a:solidFill>
                  <a:srgbClr val="5792CE"/>
                </a:solidFill>
                <a:latin typeface="Arial"/>
                <a:cs typeface="Arial"/>
              </a:rPr>
              <a:t> 17 Ια</a:t>
            </a:r>
            <a:r>
              <a:rPr lang="en-US" sz="1050" err="1">
                <a:solidFill>
                  <a:srgbClr val="5792CE"/>
                </a:solidFill>
                <a:latin typeface="Arial"/>
                <a:cs typeface="Arial"/>
              </a:rPr>
              <a:t>νου</a:t>
            </a:r>
            <a:r>
              <a:rPr lang="en-US" sz="1050" dirty="0">
                <a:solidFill>
                  <a:srgbClr val="5792CE"/>
                </a:solidFill>
                <a:latin typeface="Arial"/>
                <a:cs typeface="Arial"/>
              </a:rPr>
              <a:t>α</a:t>
            </a:r>
            <a:r>
              <a:rPr lang="en-US" sz="1050" err="1">
                <a:solidFill>
                  <a:srgbClr val="5792CE"/>
                </a:solidFill>
                <a:latin typeface="Arial"/>
                <a:cs typeface="Arial"/>
              </a:rPr>
              <a:t>ρίου</a:t>
            </a:r>
            <a:r>
              <a:rPr lang="en-US" sz="1050" dirty="0">
                <a:solidFill>
                  <a:srgbClr val="5792CE"/>
                </a:solidFill>
                <a:latin typeface="Arial"/>
                <a:cs typeface="Arial"/>
              </a:rPr>
              <a:t> και 1ης Μα</a:t>
            </a:r>
            <a:r>
              <a:rPr lang="en-US" sz="1050" err="1">
                <a:solidFill>
                  <a:srgbClr val="5792CE"/>
                </a:solidFill>
                <a:latin typeface="Arial"/>
                <a:cs typeface="Arial"/>
              </a:rPr>
              <a:t>ίου</a:t>
            </a:r>
            <a:r>
              <a:rPr lang="en-US" sz="1050" dirty="0">
                <a:solidFill>
                  <a:srgbClr val="5792CE"/>
                </a:solidFill>
                <a:latin typeface="Arial"/>
                <a:cs typeface="Arial"/>
              </a:rPr>
              <a:t> 2022</a:t>
            </a:r>
            <a:r>
              <a:rPr lang="en-US" sz="1400" dirty="0">
                <a:solidFill>
                  <a:srgbClr val="5792CE"/>
                </a:solidFill>
                <a:latin typeface="Arial"/>
                <a:cs typeface="Arial"/>
              </a:rPr>
              <a:t> </a:t>
            </a:r>
            <a:endParaRPr lang="en-US" b="1">
              <a:solidFill>
                <a:srgbClr val="5792CE"/>
              </a:solidFill>
              <a:latin typeface="Arial"/>
              <a:ea typeface="Cinzel" charset="0"/>
              <a:cs typeface="Arial"/>
            </a:endParaRPr>
          </a:p>
        </p:txBody>
      </p:sp>
      <p:sp>
        <p:nvSpPr>
          <p:cNvPr id="6" name="Oval 5">
            <a:extLst>
              <a:ext uri="{FF2B5EF4-FFF2-40B4-BE49-F238E27FC236}">
                <a16:creationId xmlns:a16="http://schemas.microsoft.com/office/drawing/2014/main" id="{AB667ECD-FDE3-0A7D-52B4-0B385672D25D}"/>
              </a:ext>
            </a:extLst>
          </p:cNvPr>
          <p:cNvSpPr/>
          <p:nvPr/>
        </p:nvSpPr>
        <p:spPr>
          <a:xfrm>
            <a:off x="8260045" y="507495"/>
            <a:ext cx="1360368" cy="1216409"/>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70000"/>
              </a:lnSpc>
            </a:pPr>
            <a:r>
              <a:rPr lang="en-US" sz="3200" dirty="0">
                <a:solidFill>
                  <a:srgbClr val="5792CE"/>
                </a:solidFill>
                <a:latin typeface="Arial"/>
                <a:ea typeface="Cinzel" charset="0"/>
                <a:cs typeface="Cinzel" charset="0"/>
              </a:rPr>
              <a:t>14</a:t>
            </a:r>
          </a:p>
          <a:p>
            <a:pPr algn="ctr"/>
            <a:r>
              <a:rPr lang="en-US" sz="1400" b="1" dirty="0" err="1">
                <a:solidFill>
                  <a:srgbClr val="5792CE"/>
                </a:solidFill>
                <a:latin typeface="Arial"/>
                <a:ea typeface="Open Sans Semibold"/>
                <a:cs typeface="Open Sans Semibold"/>
              </a:rPr>
              <a:t>γλώσσες</a:t>
            </a:r>
            <a:endParaRPr lang="en-US" sz="1400" b="1">
              <a:solidFill>
                <a:srgbClr val="5792CE"/>
              </a:solidFill>
              <a:latin typeface="Arial"/>
              <a:ea typeface="Open Sans Semibold" charset="0"/>
              <a:cs typeface="Open Sans Semibold" charset="0"/>
            </a:endParaRPr>
          </a:p>
        </p:txBody>
      </p:sp>
      <p:sp>
        <p:nvSpPr>
          <p:cNvPr id="7" name="Title 1">
            <a:extLst>
              <a:ext uri="{FF2B5EF4-FFF2-40B4-BE49-F238E27FC236}">
                <a16:creationId xmlns:a16="http://schemas.microsoft.com/office/drawing/2014/main" id="{4D8A9A2A-355B-3A8C-8A2C-1848CE4F5449}"/>
              </a:ext>
            </a:extLst>
          </p:cNvPr>
          <p:cNvSpPr>
            <a:spLocks noGrp="1"/>
          </p:cNvSpPr>
          <p:nvPr>
            <p:ph type="title"/>
          </p:nvPr>
        </p:nvSpPr>
        <p:spPr>
          <a:xfrm>
            <a:off x="1158816" y="1554273"/>
            <a:ext cx="3518452" cy="1186427"/>
          </a:xfrm>
        </p:spPr>
        <p:txBody>
          <a:bodyPr/>
          <a:lstStyle/>
          <a:p>
            <a:r>
              <a:rPr lang="en-US" dirty="0">
                <a:latin typeface="Arial"/>
                <a:cs typeface="Arial"/>
              </a:rPr>
              <a:t>Η </a:t>
            </a:r>
            <a:r>
              <a:rPr lang="en-US" dirty="0" err="1">
                <a:latin typeface="Arial"/>
                <a:cs typeface="Arial"/>
              </a:rPr>
              <a:t>έρευν</a:t>
            </a:r>
            <a:r>
              <a:rPr lang="en-US" dirty="0">
                <a:latin typeface="Arial"/>
                <a:cs typeface="Arial"/>
              </a:rPr>
              <a:t>α </a:t>
            </a:r>
            <a:r>
              <a:rPr lang="en-US" dirty="0" err="1">
                <a:latin typeface="Arial"/>
                <a:cs typeface="Arial"/>
              </a:rPr>
              <a:t>του</a:t>
            </a:r>
            <a:r>
              <a:rPr lang="en-US" dirty="0">
                <a:latin typeface="Arial"/>
                <a:cs typeface="Arial"/>
              </a:rPr>
              <a:t> </a:t>
            </a:r>
            <a:r>
              <a:rPr lang="en-US" dirty="0" err="1">
                <a:latin typeface="Arial"/>
                <a:cs typeface="Arial"/>
              </a:rPr>
              <a:t>UniSAFE</a:t>
            </a:r>
          </a:p>
        </p:txBody>
      </p:sp>
      <p:sp>
        <p:nvSpPr>
          <p:cNvPr id="10" name="TextBox 7">
            <a:extLst>
              <a:ext uri="{FF2B5EF4-FFF2-40B4-BE49-F238E27FC236}">
                <a16:creationId xmlns:a16="http://schemas.microsoft.com/office/drawing/2014/main" id="{FCD8DBFD-08BA-5D91-98AF-BFD2EAEAB011}"/>
              </a:ext>
            </a:extLst>
          </p:cNvPr>
          <p:cNvSpPr txBox="1"/>
          <p:nvPr/>
        </p:nvSpPr>
        <p:spPr>
          <a:xfrm>
            <a:off x="1156166" y="2813405"/>
            <a:ext cx="3124453" cy="1863715"/>
          </a:xfrm>
          <a:prstGeom prst="rect">
            <a:avLst/>
          </a:prstGeom>
          <a:noFill/>
        </p:spPr>
        <p:txBody>
          <a:bodyPr wrap="square" lIns="0" tIns="45720" rIns="0" bIns="45720" rtlCol="0" anchor="t">
            <a:spAutoFit/>
          </a:bodyPr>
          <a:lstStyle/>
          <a:p>
            <a:pPr>
              <a:lnSpc>
                <a:spcPct val="130000"/>
              </a:lnSpc>
            </a:pPr>
            <a:r>
              <a:rPr lang="en-US" dirty="0">
                <a:solidFill>
                  <a:schemeClr val="tx1">
                    <a:alpha val="70000"/>
                  </a:schemeClr>
                </a:solidFill>
                <a:latin typeface="Arial"/>
                <a:cs typeface="Arial"/>
              </a:rPr>
              <a:t>Η </a:t>
            </a:r>
            <a:r>
              <a:rPr lang="en-US" dirty="0" err="1">
                <a:solidFill>
                  <a:schemeClr val="tx1">
                    <a:alpha val="70000"/>
                  </a:schemeClr>
                </a:solidFill>
                <a:latin typeface="Arial"/>
                <a:cs typeface="Arial"/>
              </a:rPr>
              <a:t>μεγ</a:t>
            </a:r>
            <a:r>
              <a:rPr lang="en-US" dirty="0">
                <a:solidFill>
                  <a:schemeClr val="tx1">
                    <a:alpha val="70000"/>
                  </a:schemeClr>
                </a:solidFill>
                <a:latin typeface="Arial"/>
                <a:cs typeface="Arial"/>
              </a:rPr>
              <a:t>α</a:t>
            </a:r>
            <a:r>
              <a:rPr lang="en-US" dirty="0" err="1">
                <a:solidFill>
                  <a:schemeClr val="tx1">
                    <a:alpha val="70000"/>
                  </a:schemeClr>
                </a:solidFill>
                <a:latin typeface="Arial"/>
                <a:cs typeface="Arial"/>
              </a:rPr>
              <a:t>λύτερη</a:t>
            </a:r>
            <a:r>
              <a:rPr lang="en-US" dirty="0">
                <a:solidFill>
                  <a:schemeClr val="tx1">
                    <a:alpha val="70000"/>
                  </a:schemeClr>
                </a:solidFill>
                <a:latin typeface="Arial"/>
                <a:cs typeface="Arial"/>
              </a:rPr>
              <a:t> </a:t>
            </a:r>
            <a:r>
              <a:rPr lang="en-US" dirty="0" err="1">
                <a:solidFill>
                  <a:schemeClr val="tx1">
                    <a:alpha val="70000"/>
                  </a:schemeClr>
                </a:solidFill>
                <a:latin typeface="Arial"/>
                <a:cs typeface="Arial"/>
              </a:rPr>
              <a:t>δι</a:t>
            </a:r>
            <a:r>
              <a:rPr lang="en-US" dirty="0">
                <a:solidFill>
                  <a:schemeClr val="tx1">
                    <a:alpha val="70000"/>
                  </a:schemeClr>
                </a:solidFill>
                <a:latin typeface="Arial"/>
                <a:cs typeface="Arial"/>
              </a:rPr>
              <a:t>απ</a:t>
            </a:r>
            <a:r>
              <a:rPr lang="en-US" dirty="0" err="1">
                <a:solidFill>
                  <a:schemeClr val="tx1">
                    <a:alpha val="70000"/>
                  </a:schemeClr>
                </a:solidFill>
                <a:latin typeface="Arial"/>
                <a:cs typeface="Arial"/>
              </a:rPr>
              <a:t>ολιτισμική</a:t>
            </a:r>
            <a:r>
              <a:rPr lang="en-US" dirty="0">
                <a:solidFill>
                  <a:schemeClr val="tx1">
                    <a:alpha val="70000"/>
                  </a:schemeClr>
                </a:solidFill>
                <a:latin typeface="Arial"/>
                <a:cs typeface="Arial"/>
              </a:rPr>
              <a:t> </a:t>
            </a:r>
            <a:endParaRPr lang="en-US" dirty="0">
              <a:solidFill>
                <a:schemeClr val="tx1">
                  <a:alpha val="70000"/>
                </a:schemeClr>
              </a:solidFill>
            </a:endParaRPr>
          </a:p>
          <a:p>
            <a:pPr>
              <a:lnSpc>
                <a:spcPct val="130000"/>
              </a:lnSpc>
            </a:pPr>
            <a:r>
              <a:rPr lang="en-US" dirty="0" err="1">
                <a:solidFill>
                  <a:schemeClr val="tx1">
                    <a:alpha val="70000"/>
                  </a:schemeClr>
                </a:solidFill>
                <a:latin typeface="Arial"/>
                <a:cs typeface="Arial"/>
              </a:rPr>
              <a:t>έρευν</a:t>
            </a:r>
            <a:r>
              <a:rPr lang="en-US" dirty="0">
                <a:solidFill>
                  <a:schemeClr val="tx1">
                    <a:alpha val="70000"/>
                  </a:schemeClr>
                </a:solidFill>
                <a:latin typeface="Arial"/>
                <a:cs typeface="Arial"/>
              </a:rPr>
              <a:t>α </a:t>
            </a:r>
            <a:r>
              <a:rPr lang="en-US" dirty="0" err="1">
                <a:solidFill>
                  <a:schemeClr val="tx1">
                    <a:alpha val="70000"/>
                  </a:schemeClr>
                </a:solidFill>
                <a:latin typeface="Arial"/>
                <a:cs typeface="Arial"/>
              </a:rPr>
              <a:t>στην</a:t>
            </a:r>
            <a:r>
              <a:rPr lang="en-US" dirty="0">
                <a:solidFill>
                  <a:schemeClr val="tx1">
                    <a:alpha val="70000"/>
                  </a:schemeClr>
                </a:solidFill>
                <a:latin typeface="Arial"/>
                <a:cs typeface="Arial"/>
              </a:rPr>
              <a:t> </a:t>
            </a:r>
            <a:r>
              <a:rPr lang="en-US" dirty="0" err="1">
                <a:solidFill>
                  <a:schemeClr val="tx1">
                    <a:alpha val="70000"/>
                  </a:schemeClr>
                </a:solidFill>
                <a:latin typeface="Arial"/>
                <a:cs typeface="Arial"/>
              </a:rPr>
              <a:t>Ευρώ</a:t>
            </a:r>
            <a:r>
              <a:rPr lang="en-US" dirty="0">
                <a:solidFill>
                  <a:schemeClr val="tx1">
                    <a:alpha val="70000"/>
                  </a:schemeClr>
                </a:solidFill>
                <a:latin typeface="Arial"/>
                <a:cs typeface="Arial"/>
              </a:rPr>
              <a:t>πη </a:t>
            </a:r>
            <a:r>
              <a:rPr lang="en-US" dirty="0" err="1">
                <a:solidFill>
                  <a:schemeClr val="tx1">
                    <a:alpha val="70000"/>
                  </a:schemeClr>
                </a:solidFill>
                <a:latin typeface="Arial"/>
                <a:cs typeface="Arial"/>
              </a:rPr>
              <a:t>στον</a:t>
            </a:r>
            <a:r>
              <a:rPr lang="en-US" dirty="0">
                <a:solidFill>
                  <a:schemeClr val="tx1">
                    <a:alpha val="70000"/>
                  </a:schemeClr>
                </a:solidFill>
                <a:latin typeface="Arial"/>
                <a:cs typeface="Arial"/>
              </a:rPr>
              <a:t> </a:t>
            </a:r>
            <a:endParaRPr lang="en-US" dirty="0">
              <a:solidFill>
                <a:schemeClr val="tx1">
                  <a:alpha val="70000"/>
                </a:schemeClr>
              </a:solidFill>
            </a:endParaRPr>
          </a:p>
          <a:p>
            <a:pPr>
              <a:lnSpc>
                <a:spcPct val="130000"/>
              </a:lnSpc>
            </a:pPr>
            <a:r>
              <a:rPr lang="en-US" err="1">
                <a:solidFill>
                  <a:schemeClr val="tx1">
                    <a:alpha val="70000"/>
                  </a:schemeClr>
                </a:solidFill>
                <a:latin typeface="Arial"/>
                <a:cs typeface="Arial"/>
              </a:rPr>
              <a:t>τομέ</a:t>
            </a:r>
            <a:r>
              <a:rPr lang="en-US" dirty="0">
                <a:solidFill>
                  <a:schemeClr val="tx1">
                    <a:alpha val="70000"/>
                  </a:schemeClr>
                </a:solidFill>
                <a:latin typeface="Arial"/>
                <a:cs typeface="Arial"/>
              </a:rPr>
              <a:t>α </a:t>
            </a:r>
            <a:r>
              <a:rPr lang="en-US" err="1">
                <a:solidFill>
                  <a:schemeClr val="tx1">
                    <a:alpha val="70000"/>
                  </a:schemeClr>
                </a:solidFill>
                <a:latin typeface="Arial"/>
                <a:cs typeface="Arial"/>
              </a:rPr>
              <a:t>της</a:t>
            </a:r>
            <a:r>
              <a:rPr lang="en-US" dirty="0">
                <a:solidFill>
                  <a:schemeClr val="tx1">
                    <a:alpha val="70000"/>
                  </a:schemeClr>
                </a:solidFill>
                <a:latin typeface="Arial"/>
                <a:cs typeface="Arial"/>
              </a:rPr>
              <a:t> </a:t>
            </a:r>
            <a:r>
              <a:rPr lang="en-US" err="1">
                <a:solidFill>
                  <a:schemeClr val="tx1">
                    <a:alpha val="70000"/>
                  </a:schemeClr>
                </a:solidFill>
                <a:latin typeface="Arial"/>
                <a:cs typeface="Arial"/>
              </a:rPr>
              <a:t>έρευν</a:t>
            </a:r>
            <a:r>
              <a:rPr lang="en-US" dirty="0">
                <a:solidFill>
                  <a:schemeClr val="tx1">
                    <a:alpha val="70000"/>
                  </a:schemeClr>
                </a:solidFill>
                <a:latin typeface="Arial"/>
                <a:cs typeface="Arial"/>
              </a:rPr>
              <a:t>ας </a:t>
            </a:r>
            <a:r>
              <a:rPr lang="en-US" err="1">
                <a:solidFill>
                  <a:schemeClr val="tx1">
                    <a:alpha val="70000"/>
                  </a:schemeClr>
                </a:solidFill>
                <a:latin typeface="Arial"/>
                <a:cs typeface="Arial"/>
              </a:rPr>
              <a:t>γι</a:t>
            </a:r>
            <a:r>
              <a:rPr lang="en-US" dirty="0">
                <a:solidFill>
                  <a:schemeClr val="tx1">
                    <a:alpha val="70000"/>
                  </a:schemeClr>
                </a:solidFill>
                <a:latin typeface="Arial"/>
                <a:cs typeface="Arial"/>
              </a:rPr>
              <a:t>α </a:t>
            </a:r>
            <a:r>
              <a:rPr lang="en-US" err="1">
                <a:solidFill>
                  <a:schemeClr val="tx1">
                    <a:alpha val="70000"/>
                  </a:schemeClr>
                </a:solidFill>
                <a:latin typeface="Arial"/>
                <a:cs typeface="Arial"/>
              </a:rPr>
              <a:t>την</a:t>
            </a:r>
            <a:r>
              <a:rPr lang="en-US" dirty="0">
                <a:solidFill>
                  <a:schemeClr val="tx1">
                    <a:alpha val="70000"/>
                  </a:schemeClr>
                </a:solidFill>
                <a:latin typeface="Arial"/>
                <a:cs typeface="Arial"/>
              </a:rPr>
              <a:t> </a:t>
            </a:r>
            <a:endParaRPr lang="en-US">
              <a:solidFill>
                <a:schemeClr val="tx1">
                  <a:alpha val="70000"/>
                </a:schemeClr>
              </a:solidFill>
              <a:latin typeface="Arial"/>
              <a:ea typeface="Open Sans"/>
              <a:cs typeface="Arial"/>
            </a:endParaRPr>
          </a:p>
          <a:p>
            <a:pPr>
              <a:lnSpc>
                <a:spcPct val="130000"/>
              </a:lnSpc>
            </a:pPr>
            <a:r>
              <a:rPr lang="en-US" err="1">
                <a:solidFill>
                  <a:schemeClr val="tx1">
                    <a:alpha val="70000"/>
                  </a:schemeClr>
                </a:solidFill>
                <a:latin typeface="Arial"/>
                <a:cs typeface="Arial"/>
              </a:rPr>
              <a:t>έμφυλη</a:t>
            </a:r>
            <a:r>
              <a:rPr lang="en-US" dirty="0">
                <a:solidFill>
                  <a:schemeClr val="tx1">
                    <a:alpha val="70000"/>
                  </a:schemeClr>
                </a:solidFill>
                <a:latin typeface="Arial"/>
                <a:cs typeface="Arial"/>
              </a:rPr>
              <a:t> βία</a:t>
            </a:r>
            <a:endParaRPr lang="en-US">
              <a:solidFill>
                <a:schemeClr val="tx1">
                  <a:alpha val="70000"/>
                </a:schemeClr>
              </a:solidFill>
              <a:latin typeface="Arial"/>
              <a:ea typeface="Open Sans"/>
              <a:cs typeface="Arial"/>
            </a:endParaRPr>
          </a:p>
          <a:p>
            <a:pPr>
              <a:lnSpc>
                <a:spcPct val="130000"/>
              </a:lnSpc>
            </a:pPr>
            <a:endParaRPr lang="en-US" dirty="0">
              <a:solidFill>
                <a:schemeClr val="tx1">
                  <a:alpha val="70000"/>
                </a:schemeClr>
              </a:solidFill>
              <a:latin typeface="Arial"/>
              <a:cs typeface="Arial"/>
            </a:endParaRPr>
          </a:p>
        </p:txBody>
      </p:sp>
      <p:sp>
        <p:nvSpPr>
          <p:cNvPr id="11" name="Textfeld 4">
            <a:extLst>
              <a:ext uri="{FF2B5EF4-FFF2-40B4-BE49-F238E27FC236}">
                <a16:creationId xmlns:a16="http://schemas.microsoft.com/office/drawing/2014/main" id="{326575DF-CE24-2FD2-F48B-99D02809E6A9}"/>
              </a:ext>
            </a:extLst>
          </p:cNvPr>
          <p:cNvSpPr txBox="1"/>
          <p:nvPr/>
        </p:nvSpPr>
        <p:spPr>
          <a:xfrm>
            <a:off x="446814" y="5694949"/>
            <a:ext cx="11487149" cy="892552"/>
          </a:xfrm>
          <a:prstGeom prst="rect">
            <a:avLst/>
          </a:prstGeom>
          <a:noFill/>
        </p:spPr>
        <p:txBody>
          <a:bodyPr wrap="square" lIns="91440" tIns="45720" rIns="91440" bIns="45720" rtlCol="0" anchor="t">
            <a:spAutoFit/>
          </a:bodyPr>
          <a:lstStyle/>
          <a:p>
            <a:r>
              <a:rPr lang="de-DE" sz="1300" dirty="0" err="1">
                <a:solidFill>
                  <a:schemeClr val="bg1">
                    <a:lumMod val="50000"/>
                  </a:schemeClr>
                </a:solidFill>
                <a:latin typeface="Arial"/>
                <a:cs typeface="Arial"/>
              </a:rPr>
              <a:t>Πηγή</a:t>
            </a:r>
            <a:r>
              <a:rPr lang="de-DE" sz="1300" dirty="0">
                <a:solidFill>
                  <a:schemeClr val="bg1">
                    <a:lumMod val="50000"/>
                  </a:schemeClr>
                </a:solidFill>
                <a:latin typeface="Arial"/>
                <a:cs typeface="Arial"/>
              </a:rPr>
              <a:t>: Lipinsky</a:t>
            </a:r>
            <a:r>
              <a:rPr lang="de-DE" sz="1300" b="0" dirty="0">
                <a:solidFill>
                  <a:schemeClr val="bg1">
                    <a:lumMod val="50000"/>
                  </a:schemeClr>
                </a:solidFill>
                <a:effectLst/>
                <a:latin typeface="Arial"/>
                <a:cs typeface="Arial"/>
              </a:rPr>
              <a:t>, Anke, </a:t>
            </a:r>
            <a:r>
              <a:rPr lang="de-DE" sz="1300" b="0" dirty="0" err="1">
                <a:solidFill>
                  <a:schemeClr val="bg1">
                    <a:lumMod val="50000"/>
                  </a:schemeClr>
                </a:solidFill>
                <a:effectLst/>
                <a:latin typeface="Arial"/>
                <a:cs typeface="Arial"/>
              </a:rPr>
              <a:t>Schredl</a:t>
            </a:r>
            <a:r>
              <a:rPr lang="de-DE" sz="1300" b="0" dirty="0">
                <a:solidFill>
                  <a:schemeClr val="bg1">
                    <a:lumMod val="50000"/>
                  </a:schemeClr>
                </a:solidFill>
                <a:effectLst/>
                <a:latin typeface="Arial"/>
                <a:cs typeface="Arial"/>
              </a:rPr>
              <a:t>, Claudia, Baumann, Horst, Humbert, Anne Laure, </a:t>
            </a:r>
            <a:r>
              <a:rPr lang="de-DE" sz="1300" b="0" dirty="0" err="1">
                <a:solidFill>
                  <a:schemeClr val="bg1">
                    <a:lumMod val="50000"/>
                  </a:schemeClr>
                </a:solidFill>
                <a:effectLst/>
                <a:latin typeface="Arial"/>
                <a:cs typeface="Arial"/>
              </a:rPr>
              <a:t>Tanwar</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Jagriti</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Bondestam</a:t>
            </a:r>
            <a:r>
              <a:rPr lang="de-DE" sz="1300" b="0" dirty="0">
                <a:solidFill>
                  <a:schemeClr val="bg1">
                    <a:lumMod val="50000"/>
                  </a:schemeClr>
                </a:solidFill>
                <a:effectLst/>
                <a:latin typeface="Arial"/>
                <a:cs typeface="Arial"/>
              </a:rPr>
              <a:t>, Fredrik, Freund, Frederike, </a:t>
            </a:r>
            <a:r>
              <a:rPr lang="de-DE" sz="1300" b="0" dirty="0" err="1">
                <a:solidFill>
                  <a:schemeClr val="bg1">
                    <a:lumMod val="50000"/>
                  </a:schemeClr>
                </a:solidFill>
                <a:effectLst/>
                <a:latin typeface="Arial"/>
                <a:cs typeface="Arial"/>
              </a:rPr>
              <a:t>Lomazzi</a:t>
            </a:r>
            <a:r>
              <a:rPr lang="de-DE" sz="1300" b="0" dirty="0">
                <a:solidFill>
                  <a:schemeClr val="bg1">
                    <a:lumMod val="50000"/>
                  </a:schemeClr>
                </a:solidFill>
                <a:effectLst/>
                <a:latin typeface="Arial"/>
                <a:cs typeface="Arial"/>
              </a:rPr>
              <a:t>, Vera (2022). </a:t>
            </a:r>
            <a:r>
              <a:rPr lang="de-DE" sz="1300" b="0" dirty="0" err="1">
                <a:solidFill>
                  <a:schemeClr val="bg1">
                    <a:lumMod val="50000"/>
                  </a:schemeClr>
                </a:solidFill>
                <a:effectLst/>
                <a:latin typeface="Arial"/>
                <a:cs typeface="Arial"/>
              </a:rPr>
              <a:t>UniSAFE</a:t>
            </a:r>
            <a:r>
              <a:rPr lang="de-DE" sz="1300" b="0" dirty="0">
                <a:solidFill>
                  <a:schemeClr val="bg1">
                    <a:lumMod val="50000"/>
                  </a:schemeClr>
                </a:solidFill>
                <a:effectLst/>
                <a:latin typeface="Arial"/>
                <a:cs typeface="Arial"/>
              </a:rPr>
              <a:t> Survey – Gender-</a:t>
            </a:r>
            <a:r>
              <a:rPr lang="de-DE" sz="1300" b="0" dirty="0" err="1">
                <a:solidFill>
                  <a:schemeClr val="bg1">
                    <a:lumMod val="50000"/>
                  </a:schemeClr>
                </a:solidFill>
                <a:effectLst/>
                <a:latin typeface="Arial"/>
                <a:cs typeface="Arial"/>
              </a:rPr>
              <a:t>based</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violence</a:t>
            </a:r>
            <a:r>
              <a:rPr lang="de-DE" sz="1300" b="0" dirty="0">
                <a:solidFill>
                  <a:schemeClr val="bg1">
                    <a:lumMod val="50000"/>
                  </a:schemeClr>
                </a:solidFill>
                <a:effectLst/>
                <a:latin typeface="Arial"/>
                <a:cs typeface="Arial"/>
              </a:rPr>
              <a:t> and </a:t>
            </a:r>
            <a:r>
              <a:rPr lang="de-DE" sz="1300" b="0" dirty="0" err="1">
                <a:solidFill>
                  <a:schemeClr val="bg1">
                    <a:lumMod val="50000"/>
                  </a:schemeClr>
                </a:solidFill>
                <a:effectLst/>
                <a:latin typeface="Arial"/>
                <a:cs typeface="Arial"/>
              </a:rPr>
              <a:t>institutional</a:t>
            </a:r>
            <a:r>
              <a:rPr lang="de-DE" sz="1300" b="0" dirty="0">
                <a:solidFill>
                  <a:schemeClr val="bg1">
                    <a:lumMod val="50000"/>
                  </a:schemeClr>
                </a:solidFill>
                <a:effectLst/>
                <a:latin typeface="Arial"/>
                <a:cs typeface="Arial"/>
              </a:rPr>
              <a:t> </a:t>
            </a:r>
            <a:r>
              <a:rPr lang="de-DE" sz="1300" b="0" dirty="0" err="1">
                <a:solidFill>
                  <a:schemeClr val="bg1">
                    <a:lumMod val="50000"/>
                  </a:schemeClr>
                </a:solidFill>
                <a:effectLst/>
                <a:latin typeface="Arial"/>
                <a:cs typeface="Arial"/>
              </a:rPr>
              <a:t>responses</a:t>
            </a:r>
            <a:r>
              <a:rPr lang="de-DE" sz="1300" b="0" dirty="0">
                <a:solidFill>
                  <a:schemeClr val="bg1">
                    <a:lumMod val="50000"/>
                  </a:schemeClr>
                </a:solidFill>
                <a:effectLst/>
                <a:latin typeface="Arial"/>
                <a:cs typeface="Arial"/>
              </a:rPr>
              <a:t>. GESIS - Leibniz Institut für Sozialwissenschaften. Datenfile Version 1.0.0, https://doi.org/10.7802/2475.</a:t>
            </a:r>
          </a:p>
          <a:p>
            <a:endParaRPr lang="de-DE" sz="1300" b="0" dirty="0">
              <a:solidFill>
                <a:schemeClr val="bg1">
                  <a:lumMod val="50000"/>
                </a:schemeClr>
              </a:solidFill>
              <a:effectLst/>
              <a:latin typeface="Arial"/>
              <a:cs typeface="Arial"/>
            </a:endParaRPr>
          </a:p>
        </p:txBody>
      </p:sp>
    </p:spTree>
    <p:extLst>
      <p:ext uri="{BB962C8B-B14F-4D97-AF65-F5344CB8AC3E}">
        <p14:creationId xmlns:p14="http://schemas.microsoft.com/office/powerpoint/2010/main" val="473838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ECE5758-8900-0747-F1F8-5DB6B37D2FCA}"/>
              </a:ext>
            </a:extLst>
          </p:cNvPr>
          <p:cNvSpPr>
            <a:spLocks noGrp="1"/>
          </p:cNvSpPr>
          <p:nvPr>
            <p:ph type="title"/>
          </p:nvPr>
        </p:nvSpPr>
        <p:spPr>
          <a:xfrm>
            <a:off x="1046922" y="1129932"/>
            <a:ext cx="10086975" cy="778381"/>
          </a:xfrm>
        </p:spPr>
        <p:txBody>
          <a:bodyPr/>
          <a:lstStyle/>
          <a:p>
            <a:r>
              <a:rPr lang="en-GB" b="1" dirty="0" err="1">
                <a:latin typeface="Arial"/>
                <a:cs typeface="Arial"/>
              </a:rPr>
              <a:t>Έρευν</a:t>
            </a:r>
            <a:r>
              <a:rPr lang="en-GB" b="1" dirty="0">
                <a:latin typeface="Arial"/>
                <a:cs typeface="Arial"/>
              </a:rPr>
              <a:t>α </a:t>
            </a:r>
            <a:r>
              <a:rPr lang="en-GB" b="1" dirty="0" err="1">
                <a:latin typeface="Arial"/>
                <a:cs typeface="Arial"/>
              </a:rPr>
              <a:t>UniSAFE</a:t>
            </a:r>
            <a:r>
              <a:rPr lang="en-GB" b="1" dirty="0">
                <a:latin typeface="Arial"/>
                <a:cs typeface="Arial"/>
              </a:rPr>
              <a:t> - </a:t>
            </a:r>
            <a:r>
              <a:rPr lang="en-GB" b="1" dirty="0" err="1">
                <a:latin typeface="Arial"/>
                <a:cs typeface="Arial"/>
              </a:rPr>
              <a:t>Στοιχεί</a:t>
            </a:r>
            <a:r>
              <a:rPr lang="en-GB" b="1" dirty="0">
                <a:latin typeface="Arial"/>
                <a:cs typeface="Arial"/>
              </a:rPr>
              <a:t>α και α</a:t>
            </a:r>
            <a:r>
              <a:rPr lang="en-GB" b="1" dirty="0" err="1">
                <a:latin typeface="Arial"/>
                <a:cs typeface="Arial"/>
              </a:rPr>
              <a:t>ριθμοί</a:t>
            </a:r>
          </a:p>
          <a:p>
            <a:endParaRPr lang="en-GB" b="1" dirty="0"/>
          </a:p>
        </p:txBody>
      </p:sp>
      <p:sp>
        <p:nvSpPr>
          <p:cNvPr id="8" name="Title 1">
            <a:extLst>
              <a:ext uri="{FF2B5EF4-FFF2-40B4-BE49-F238E27FC236}">
                <a16:creationId xmlns:a16="http://schemas.microsoft.com/office/drawing/2014/main" id="{A3CA051F-DB4B-61A3-7DF4-B34D35E1D789}"/>
              </a:ext>
            </a:extLst>
          </p:cNvPr>
          <p:cNvSpPr txBox="1">
            <a:spLocks/>
          </p:cNvSpPr>
          <p:nvPr/>
        </p:nvSpPr>
        <p:spPr>
          <a:xfrm>
            <a:off x="941194" y="2223899"/>
            <a:ext cx="10388489"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dirty="0">
                <a:solidFill>
                  <a:srgbClr val="FFFFFF"/>
                </a:solidFill>
                <a:latin typeface="Arial"/>
                <a:cs typeface="Arial"/>
              </a:rPr>
              <a:t>ΣΧΕΔΟΝ 2 ΣΤΟΥΣ 3 ΕΡΩΤΗΘΕΝΤΕΣ/ΕΙΣΕΣ ΕΧΟΥΝ ΒΙΩΣΕΙ ΕΜΦΥΛΗ ΒΙΑ (62%)</a:t>
            </a:r>
          </a:p>
          <a:p>
            <a:pPr>
              <a:lnSpc>
                <a:spcPct val="100000"/>
              </a:lnSpc>
            </a:pPr>
            <a:endParaRPr lang="en-US" sz="2400" dirty="0">
              <a:solidFill>
                <a:srgbClr val="FFFFFF"/>
              </a:solidFill>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B1C1EF59-6EB4-BE06-D578-C7797944E7F2}"/>
              </a:ext>
            </a:extLst>
          </p:cNvPr>
          <p:cNvCxnSpPr/>
          <p:nvPr/>
        </p:nvCxnSpPr>
        <p:spPr>
          <a:xfrm>
            <a:off x="661737" y="2430379"/>
            <a:ext cx="0" cy="68580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ECE1E7-5712-F1E9-25B6-03B2A894D839}"/>
              </a:ext>
            </a:extLst>
          </p:cNvPr>
          <p:cNvSpPr txBox="1"/>
          <p:nvPr/>
        </p:nvSpPr>
        <p:spPr>
          <a:xfrm>
            <a:off x="1197226" y="3521941"/>
            <a:ext cx="10388488" cy="1477328"/>
          </a:xfrm>
          <a:prstGeom prst="rect">
            <a:avLst/>
          </a:prstGeom>
          <a:noFill/>
        </p:spPr>
        <p:txBody>
          <a:bodyPr wrap="square" lIns="91440" tIns="45720" rIns="91440" bIns="45720" anchor="t">
            <a:spAutoFit/>
          </a:bodyPr>
          <a:lstStyle/>
          <a:p>
            <a:r>
              <a:rPr lang="en-US" err="1">
                <a:solidFill>
                  <a:srgbClr val="FFFFFF"/>
                </a:solidFill>
                <a:latin typeface="Arial"/>
                <a:cs typeface="Arial"/>
              </a:rPr>
              <a:t>Οι</a:t>
            </a:r>
            <a:r>
              <a:rPr lang="en-US" dirty="0">
                <a:solidFill>
                  <a:srgbClr val="FFFFFF"/>
                </a:solidFill>
                <a:latin typeface="Arial"/>
                <a:cs typeface="Arial"/>
              </a:rPr>
              <a:t> </a:t>
            </a:r>
            <a:r>
              <a:rPr lang="en-US" err="1">
                <a:solidFill>
                  <a:srgbClr val="FFFFFF"/>
                </a:solidFill>
                <a:latin typeface="Arial"/>
                <a:cs typeface="Arial"/>
              </a:rPr>
              <a:t>ερωτηθέντες</a:t>
            </a:r>
            <a:r>
              <a:rPr lang="en-US" dirty="0">
                <a:solidFill>
                  <a:srgbClr val="FFFFFF"/>
                </a:solidFill>
                <a:latin typeface="Arial"/>
                <a:cs typeface="Arial"/>
              </a:rPr>
              <a:t>/</a:t>
            </a:r>
            <a:r>
              <a:rPr lang="en-US" err="1">
                <a:solidFill>
                  <a:srgbClr val="FFFFFF"/>
                </a:solidFill>
                <a:latin typeface="Arial"/>
                <a:cs typeface="Arial"/>
              </a:rPr>
              <a:t>εισες</a:t>
            </a:r>
            <a:r>
              <a:rPr lang="en-US" dirty="0">
                <a:solidFill>
                  <a:srgbClr val="FFFFFF"/>
                </a:solidFill>
                <a:latin typeface="Arial"/>
                <a:cs typeface="Arial"/>
              </a:rPr>
              <a:t> π</a:t>
            </a:r>
            <a:r>
              <a:rPr lang="en-US" err="1">
                <a:solidFill>
                  <a:srgbClr val="FFFFFF"/>
                </a:solidFill>
                <a:latin typeface="Arial"/>
                <a:cs typeface="Arial"/>
              </a:rPr>
              <a:t>ου</a:t>
            </a:r>
            <a:r>
              <a:rPr lang="en-US" dirty="0">
                <a:solidFill>
                  <a:srgbClr val="FFFFFF"/>
                </a:solidFill>
                <a:latin typeface="Arial"/>
                <a:cs typeface="Arial"/>
              </a:rPr>
              <a:t> α</a:t>
            </a:r>
            <a:r>
              <a:rPr lang="en-US" err="1">
                <a:solidFill>
                  <a:srgbClr val="FFFFFF"/>
                </a:solidFill>
                <a:latin typeface="Arial"/>
                <a:cs typeface="Arial"/>
              </a:rPr>
              <a:t>υτο</a:t>
            </a:r>
            <a:r>
              <a:rPr lang="en-US" dirty="0">
                <a:solidFill>
                  <a:srgbClr val="FFFFFF"/>
                </a:solidFill>
                <a:latin typeface="Arial"/>
                <a:cs typeface="Arial"/>
              </a:rPr>
              <a:t>π</a:t>
            </a:r>
            <a:r>
              <a:rPr lang="en-US" err="1">
                <a:solidFill>
                  <a:srgbClr val="FFFFFF"/>
                </a:solidFill>
                <a:latin typeface="Arial"/>
                <a:cs typeface="Arial"/>
              </a:rPr>
              <a:t>ροσδιορίζοντ</a:t>
            </a:r>
            <a:r>
              <a:rPr lang="en-US" dirty="0">
                <a:solidFill>
                  <a:srgbClr val="FFFFFF"/>
                </a:solidFill>
                <a:latin typeface="Arial"/>
                <a:cs typeface="Arial"/>
              </a:rPr>
              <a:t>αι </a:t>
            </a:r>
            <a:r>
              <a:rPr lang="en-US" err="1">
                <a:solidFill>
                  <a:srgbClr val="FFFFFF"/>
                </a:solidFill>
                <a:latin typeface="Arial"/>
                <a:cs typeface="Arial"/>
              </a:rPr>
              <a:t>ως</a:t>
            </a:r>
            <a:r>
              <a:rPr lang="en-US" dirty="0">
                <a:solidFill>
                  <a:srgbClr val="FFFFFF"/>
                </a:solidFill>
                <a:latin typeface="Arial"/>
                <a:cs typeface="Arial"/>
              </a:rPr>
              <a:t> ΛΟΑΤΚΙ+ (68%), π</a:t>
            </a:r>
            <a:r>
              <a:rPr lang="en-US" err="1">
                <a:solidFill>
                  <a:srgbClr val="FFFFFF"/>
                </a:solidFill>
                <a:latin typeface="Arial"/>
                <a:cs typeface="Arial"/>
              </a:rPr>
              <a:t>ου</a:t>
            </a:r>
            <a:r>
              <a:rPr lang="en-US" dirty="0">
                <a:solidFill>
                  <a:srgbClr val="FFFFFF"/>
                </a:solidFill>
                <a:latin typeface="Arial"/>
                <a:cs typeface="Arial"/>
              </a:rPr>
              <a:t> α</a:t>
            </a:r>
            <a:r>
              <a:rPr lang="en-US" err="1">
                <a:solidFill>
                  <a:srgbClr val="FFFFFF"/>
                </a:solidFill>
                <a:latin typeface="Arial"/>
                <a:cs typeface="Arial"/>
              </a:rPr>
              <a:t>νέφερ</a:t>
            </a:r>
            <a:r>
              <a:rPr lang="en-US" dirty="0">
                <a:solidFill>
                  <a:srgbClr val="FFFFFF"/>
                </a:solidFill>
                <a:latin typeface="Arial"/>
                <a:cs typeface="Arial"/>
              </a:rPr>
              <a:t>αν αναπ</a:t>
            </a:r>
            <a:r>
              <a:rPr lang="en-US" err="1">
                <a:solidFill>
                  <a:srgbClr val="FFFFFF"/>
                </a:solidFill>
                <a:latin typeface="Arial"/>
                <a:cs typeface="Arial"/>
              </a:rPr>
              <a:t>ηρί</a:t>
            </a:r>
            <a:r>
              <a:rPr lang="en-US" dirty="0">
                <a:solidFill>
                  <a:srgbClr val="FFFFFF"/>
                </a:solidFill>
                <a:latin typeface="Arial"/>
                <a:cs typeface="Arial"/>
              </a:rPr>
              <a:t>α ή </a:t>
            </a:r>
            <a:r>
              <a:rPr lang="en-US" err="1">
                <a:solidFill>
                  <a:srgbClr val="FFFFFF"/>
                </a:solidFill>
                <a:latin typeface="Arial"/>
                <a:cs typeface="Arial"/>
              </a:rPr>
              <a:t>χρόνι</a:t>
            </a:r>
            <a:r>
              <a:rPr lang="en-US" dirty="0">
                <a:solidFill>
                  <a:srgbClr val="FFFFFF"/>
                </a:solidFill>
                <a:latin typeface="Arial"/>
                <a:cs typeface="Arial"/>
              </a:rPr>
              <a:t>α α</a:t>
            </a:r>
            <a:r>
              <a:rPr lang="en-US" err="1">
                <a:solidFill>
                  <a:srgbClr val="FFFFFF"/>
                </a:solidFill>
                <a:latin typeface="Arial"/>
                <a:cs typeface="Arial"/>
              </a:rPr>
              <a:t>σθένει</a:t>
            </a:r>
            <a:r>
              <a:rPr lang="en-US" dirty="0">
                <a:solidFill>
                  <a:srgbClr val="FFFFFF"/>
                </a:solidFill>
                <a:latin typeface="Arial"/>
                <a:cs typeface="Arial"/>
              </a:rPr>
              <a:t>α (72%) και </a:t>
            </a:r>
            <a:r>
              <a:rPr lang="en-US" err="1">
                <a:solidFill>
                  <a:srgbClr val="FFFFFF"/>
                </a:solidFill>
                <a:latin typeface="Arial"/>
                <a:cs typeface="Arial"/>
              </a:rPr>
              <a:t>όσοι</a:t>
            </a:r>
            <a:r>
              <a:rPr lang="en-US" dirty="0">
                <a:solidFill>
                  <a:srgbClr val="FFFFFF"/>
                </a:solidFill>
                <a:latin typeface="Arial"/>
                <a:cs typeface="Arial"/>
              </a:rPr>
              <a:t> α</a:t>
            </a:r>
            <a:r>
              <a:rPr lang="en-US" err="1">
                <a:solidFill>
                  <a:srgbClr val="FFFFFF"/>
                </a:solidFill>
                <a:latin typeface="Arial"/>
                <a:cs typeface="Arial"/>
              </a:rPr>
              <a:t>νήκουν</a:t>
            </a:r>
            <a:r>
              <a:rPr lang="en-US" dirty="0">
                <a:solidFill>
                  <a:srgbClr val="FFFFFF"/>
                </a:solidFill>
                <a:latin typeface="Arial"/>
                <a:cs typeface="Arial"/>
              </a:rPr>
              <a:t> </a:t>
            </a:r>
            <a:r>
              <a:rPr lang="en-US" err="1">
                <a:solidFill>
                  <a:srgbClr val="FFFFFF"/>
                </a:solidFill>
                <a:latin typeface="Arial"/>
                <a:cs typeface="Arial"/>
              </a:rPr>
              <a:t>σε</a:t>
            </a:r>
            <a:r>
              <a:rPr lang="en-US" dirty="0">
                <a:solidFill>
                  <a:srgbClr val="FFFFFF"/>
                </a:solidFill>
                <a:latin typeface="Arial"/>
                <a:cs typeface="Arial"/>
              </a:rPr>
              <a:t> </a:t>
            </a:r>
            <a:r>
              <a:rPr lang="en-US" err="1">
                <a:solidFill>
                  <a:srgbClr val="FFFFFF"/>
                </a:solidFill>
                <a:latin typeface="Arial"/>
                <a:cs typeface="Arial"/>
              </a:rPr>
              <a:t>εθνική</a:t>
            </a:r>
            <a:r>
              <a:rPr lang="en-US" dirty="0">
                <a:solidFill>
                  <a:srgbClr val="FFFFFF"/>
                </a:solidFill>
                <a:latin typeface="Arial"/>
                <a:cs typeface="Arial"/>
              </a:rPr>
              <a:t> </a:t>
            </a:r>
            <a:r>
              <a:rPr lang="en-US" err="1">
                <a:solidFill>
                  <a:srgbClr val="FFFFFF"/>
                </a:solidFill>
                <a:latin typeface="Arial"/>
                <a:cs typeface="Arial"/>
              </a:rPr>
              <a:t>μειονοτική</a:t>
            </a:r>
            <a:r>
              <a:rPr lang="en-US" dirty="0">
                <a:solidFill>
                  <a:srgbClr val="FFFFFF"/>
                </a:solidFill>
                <a:latin typeface="Arial"/>
                <a:cs typeface="Arial"/>
              </a:rPr>
              <a:t> </a:t>
            </a:r>
            <a:r>
              <a:rPr lang="en-US" err="1">
                <a:solidFill>
                  <a:srgbClr val="FFFFFF"/>
                </a:solidFill>
                <a:latin typeface="Arial"/>
                <a:cs typeface="Arial"/>
              </a:rPr>
              <a:t>ομάδ</a:t>
            </a:r>
            <a:r>
              <a:rPr lang="en-US" dirty="0">
                <a:solidFill>
                  <a:srgbClr val="FFFFFF"/>
                </a:solidFill>
                <a:latin typeface="Arial"/>
                <a:cs typeface="Arial"/>
              </a:rPr>
              <a:t>α (69%) </a:t>
            </a:r>
            <a:r>
              <a:rPr lang="en-US" err="1">
                <a:solidFill>
                  <a:srgbClr val="FFFFFF"/>
                </a:solidFill>
                <a:latin typeface="Arial"/>
                <a:cs typeface="Arial"/>
              </a:rPr>
              <a:t>είχ</a:t>
            </a:r>
            <a:r>
              <a:rPr lang="en-US" dirty="0">
                <a:solidFill>
                  <a:srgbClr val="FFFFFF"/>
                </a:solidFill>
                <a:latin typeface="Arial"/>
                <a:cs typeface="Arial"/>
              </a:rPr>
              <a:t>αν π</a:t>
            </a:r>
            <a:r>
              <a:rPr lang="en-US" err="1">
                <a:solidFill>
                  <a:srgbClr val="FFFFFF"/>
                </a:solidFill>
                <a:latin typeface="Arial"/>
                <a:cs typeface="Arial"/>
              </a:rPr>
              <a:t>ερισσότερες</a:t>
            </a:r>
            <a:r>
              <a:rPr lang="en-US" dirty="0">
                <a:solidFill>
                  <a:srgbClr val="FFFFFF"/>
                </a:solidFill>
                <a:latin typeface="Arial"/>
                <a:cs typeface="Arial"/>
              </a:rPr>
              <a:t> π</a:t>
            </a:r>
            <a:r>
              <a:rPr lang="en-US" err="1">
                <a:solidFill>
                  <a:srgbClr val="FFFFFF"/>
                </a:solidFill>
                <a:latin typeface="Arial"/>
                <a:cs typeface="Arial"/>
              </a:rPr>
              <a:t>ιθ</a:t>
            </a:r>
            <a:r>
              <a:rPr lang="en-US" dirty="0">
                <a:solidFill>
                  <a:srgbClr val="FFFFFF"/>
                </a:solidFill>
                <a:latin typeface="Arial"/>
                <a:cs typeface="Arial"/>
              </a:rPr>
              <a:t>α</a:t>
            </a:r>
            <a:r>
              <a:rPr lang="en-US" err="1">
                <a:solidFill>
                  <a:srgbClr val="FFFFFF"/>
                </a:solidFill>
                <a:latin typeface="Arial"/>
                <a:cs typeface="Arial"/>
              </a:rPr>
              <a:t>νότητες</a:t>
            </a:r>
            <a:r>
              <a:rPr lang="en-US" dirty="0">
                <a:solidFill>
                  <a:srgbClr val="FFFFFF"/>
                </a:solidFill>
                <a:latin typeface="Arial"/>
                <a:cs typeface="Arial"/>
              </a:rPr>
              <a:t> να </a:t>
            </a:r>
            <a:r>
              <a:rPr lang="en-US" err="1">
                <a:solidFill>
                  <a:srgbClr val="FFFFFF"/>
                </a:solidFill>
                <a:latin typeface="Arial"/>
                <a:cs typeface="Arial"/>
              </a:rPr>
              <a:t>έχουν</a:t>
            </a:r>
            <a:r>
              <a:rPr lang="en-US" dirty="0">
                <a:solidFill>
                  <a:srgbClr val="FFFFFF"/>
                </a:solidFill>
                <a:latin typeface="Arial"/>
                <a:cs typeface="Arial"/>
              </a:rPr>
              <a:t> β</a:t>
            </a:r>
            <a:r>
              <a:rPr lang="en-US" err="1">
                <a:solidFill>
                  <a:srgbClr val="FFFFFF"/>
                </a:solidFill>
                <a:latin typeface="Arial"/>
                <a:cs typeface="Arial"/>
              </a:rPr>
              <a:t>ιώσει</a:t>
            </a:r>
            <a:r>
              <a:rPr lang="en-US" dirty="0">
                <a:solidFill>
                  <a:srgbClr val="FFFFFF"/>
                </a:solidFill>
                <a:latin typeface="Arial"/>
                <a:cs typeface="Arial"/>
              </a:rPr>
              <a:t> </a:t>
            </a:r>
            <a:r>
              <a:rPr lang="en-US" err="1">
                <a:solidFill>
                  <a:srgbClr val="FFFFFF"/>
                </a:solidFill>
                <a:latin typeface="Arial"/>
                <a:cs typeface="Arial"/>
              </a:rPr>
              <a:t>τουλάχιστον</a:t>
            </a:r>
            <a:r>
              <a:rPr lang="en-US" dirty="0">
                <a:solidFill>
                  <a:srgbClr val="FFFFFF"/>
                </a:solidFill>
                <a:latin typeface="Arial"/>
                <a:cs typeface="Arial"/>
              </a:rPr>
              <a:t> </a:t>
            </a:r>
            <a:r>
              <a:rPr lang="en-US" err="1">
                <a:solidFill>
                  <a:srgbClr val="FFFFFF"/>
                </a:solidFill>
                <a:latin typeface="Arial"/>
                <a:cs typeface="Arial"/>
              </a:rPr>
              <a:t>έν</a:t>
            </a:r>
            <a:r>
              <a:rPr lang="en-US" dirty="0">
                <a:solidFill>
                  <a:srgbClr val="FFFFFF"/>
                </a:solidFill>
                <a:latin typeface="Arial"/>
                <a:cs typeface="Arial"/>
              </a:rPr>
              <a:t>α π</a:t>
            </a:r>
            <a:r>
              <a:rPr lang="en-US" err="1">
                <a:solidFill>
                  <a:srgbClr val="FFFFFF"/>
                </a:solidFill>
                <a:latin typeface="Arial"/>
                <a:cs typeface="Arial"/>
              </a:rPr>
              <a:t>εριστ</a:t>
            </a:r>
            <a:r>
              <a:rPr lang="en-US" dirty="0">
                <a:solidFill>
                  <a:srgbClr val="FFFFFF"/>
                </a:solidFill>
                <a:latin typeface="Arial"/>
                <a:cs typeface="Arial"/>
              </a:rPr>
              <a:t>α</a:t>
            </a:r>
            <a:r>
              <a:rPr lang="en-US" err="1">
                <a:solidFill>
                  <a:srgbClr val="FFFFFF"/>
                </a:solidFill>
                <a:latin typeface="Arial"/>
                <a:cs typeface="Arial"/>
              </a:rPr>
              <a:t>τικό</a:t>
            </a:r>
            <a:r>
              <a:rPr lang="en-US" dirty="0">
                <a:solidFill>
                  <a:srgbClr val="FFFFFF"/>
                </a:solidFill>
                <a:latin typeface="Arial"/>
                <a:cs typeface="Arial"/>
              </a:rPr>
              <a:t> </a:t>
            </a:r>
            <a:r>
              <a:rPr lang="en-US" err="1">
                <a:solidFill>
                  <a:srgbClr val="FFFFFF"/>
                </a:solidFill>
                <a:latin typeface="Arial"/>
                <a:cs typeface="Arial"/>
              </a:rPr>
              <a:t>έμφυλης</a:t>
            </a:r>
            <a:r>
              <a:rPr lang="en-US" dirty="0">
                <a:solidFill>
                  <a:srgbClr val="FFFFFF"/>
                </a:solidFill>
                <a:latin typeface="Arial"/>
                <a:cs typeface="Arial"/>
              </a:rPr>
              <a:t> βίας, </a:t>
            </a:r>
            <a:r>
              <a:rPr lang="en-US" err="1">
                <a:solidFill>
                  <a:srgbClr val="FFFFFF"/>
                </a:solidFill>
                <a:latin typeface="Arial"/>
                <a:cs typeface="Arial"/>
              </a:rPr>
              <a:t>σε</a:t>
            </a:r>
            <a:r>
              <a:rPr lang="en-US" dirty="0">
                <a:solidFill>
                  <a:srgbClr val="FFFFFF"/>
                </a:solidFill>
                <a:latin typeface="Arial"/>
                <a:cs typeface="Arial"/>
              </a:rPr>
              <a:t> </a:t>
            </a:r>
            <a:r>
              <a:rPr lang="en-US" err="1">
                <a:solidFill>
                  <a:srgbClr val="FFFFFF"/>
                </a:solidFill>
                <a:latin typeface="Arial"/>
                <a:cs typeface="Arial"/>
              </a:rPr>
              <a:t>σύγκριση</a:t>
            </a:r>
            <a:r>
              <a:rPr lang="en-US" dirty="0">
                <a:solidFill>
                  <a:srgbClr val="FFFFFF"/>
                </a:solidFill>
                <a:latin typeface="Arial"/>
                <a:cs typeface="Arial"/>
              </a:rPr>
              <a:t> </a:t>
            </a:r>
            <a:r>
              <a:rPr lang="en-US" err="1">
                <a:solidFill>
                  <a:srgbClr val="FFFFFF"/>
                </a:solidFill>
                <a:latin typeface="Arial"/>
                <a:cs typeface="Arial"/>
              </a:rPr>
              <a:t>με</a:t>
            </a:r>
            <a:r>
              <a:rPr lang="en-US" dirty="0">
                <a:solidFill>
                  <a:srgbClr val="FFFFFF"/>
                </a:solidFill>
                <a:latin typeface="Arial"/>
                <a:cs typeface="Arial"/>
              </a:rPr>
              <a:t> </a:t>
            </a:r>
            <a:r>
              <a:rPr lang="en-US" err="1">
                <a:solidFill>
                  <a:srgbClr val="FFFFFF"/>
                </a:solidFill>
                <a:latin typeface="Arial"/>
                <a:cs typeface="Arial"/>
              </a:rPr>
              <a:t>όσ</a:t>
            </a:r>
            <a:r>
              <a:rPr lang="en-US" dirty="0">
                <a:solidFill>
                  <a:srgbClr val="FFFFFF"/>
                </a:solidFill>
                <a:latin typeface="Arial"/>
                <a:cs typeface="Arial"/>
              </a:rPr>
              <a:t>@ </a:t>
            </a:r>
            <a:r>
              <a:rPr lang="en-US" err="1">
                <a:solidFill>
                  <a:srgbClr val="FFFFFF"/>
                </a:solidFill>
                <a:latin typeface="Arial"/>
                <a:cs typeface="Arial"/>
              </a:rPr>
              <a:t>δεν</a:t>
            </a:r>
            <a:r>
              <a:rPr lang="en-US" dirty="0">
                <a:solidFill>
                  <a:srgbClr val="FFFFFF"/>
                </a:solidFill>
                <a:latin typeface="Arial"/>
                <a:cs typeface="Arial"/>
              </a:rPr>
              <a:t> τα</a:t>
            </a:r>
            <a:r>
              <a:rPr lang="en-US" err="1">
                <a:solidFill>
                  <a:srgbClr val="FFFFFF"/>
                </a:solidFill>
                <a:latin typeface="Arial"/>
                <a:cs typeface="Arial"/>
              </a:rPr>
              <a:t>υτίζοντ</a:t>
            </a:r>
            <a:r>
              <a:rPr lang="en-US" dirty="0">
                <a:solidFill>
                  <a:srgbClr val="FFFFFF"/>
                </a:solidFill>
                <a:latin typeface="Arial"/>
                <a:cs typeface="Arial"/>
              </a:rPr>
              <a:t>αι </a:t>
            </a:r>
            <a:r>
              <a:rPr lang="en-US" err="1">
                <a:solidFill>
                  <a:srgbClr val="FFFFFF"/>
                </a:solidFill>
                <a:latin typeface="Arial"/>
                <a:cs typeface="Arial"/>
              </a:rPr>
              <a:t>με</a:t>
            </a:r>
            <a:r>
              <a:rPr lang="en-US" dirty="0">
                <a:solidFill>
                  <a:srgbClr val="FFFFFF"/>
                </a:solidFill>
                <a:latin typeface="Arial"/>
                <a:cs typeface="Arial"/>
              </a:rPr>
              <a:t> α</a:t>
            </a:r>
            <a:r>
              <a:rPr lang="en-US" err="1">
                <a:solidFill>
                  <a:srgbClr val="FFFFFF"/>
                </a:solidFill>
                <a:latin typeface="Arial"/>
                <a:cs typeface="Arial"/>
              </a:rPr>
              <a:t>υτά</a:t>
            </a:r>
            <a:r>
              <a:rPr lang="en-US" dirty="0">
                <a:solidFill>
                  <a:srgbClr val="FFFFFF"/>
                </a:solidFill>
                <a:latin typeface="Arial"/>
                <a:cs typeface="Arial"/>
              </a:rPr>
              <a:t> τα χαρα</a:t>
            </a:r>
            <a:r>
              <a:rPr lang="en-US" err="1">
                <a:solidFill>
                  <a:srgbClr val="FFFFFF"/>
                </a:solidFill>
                <a:latin typeface="Arial"/>
                <a:cs typeface="Arial"/>
              </a:rPr>
              <a:t>κτηριστικά</a:t>
            </a:r>
            <a:r>
              <a:rPr lang="en-US" dirty="0">
                <a:solidFill>
                  <a:srgbClr val="FFFFFF"/>
                </a:solidFill>
                <a:latin typeface="Arial"/>
                <a:cs typeface="Arial"/>
              </a:rPr>
              <a:t>.</a:t>
            </a:r>
            <a:endParaRPr lang="en-US">
              <a:ea typeface="Open Sans"/>
              <a:cs typeface="Open Sans"/>
            </a:endParaRPr>
          </a:p>
          <a:p>
            <a:endParaRPr lang="en-US" dirty="0">
              <a:solidFill>
                <a:srgbClr val="FFFFFF"/>
              </a:solidFill>
              <a:latin typeface="Arial" panose="020B0604020202020204" pitchFamily="34" charset="0"/>
              <a:cs typeface="Arial" panose="020B0604020202020204" pitchFamily="34" charset="0"/>
            </a:endParaRPr>
          </a:p>
        </p:txBody>
      </p:sp>
      <p:sp>
        <p:nvSpPr>
          <p:cNvPr id="11" name="Arrow: Chevron 10">
            <a:extLst>
              <a:ext uri="{FF2B5EF4-FFF2-40B4-BE49-F238E27FC236}">
                <a16:creationId xmlns:a16="http://schemas.microsoft.com/office/drawing/2014/main" id="{A7209E08-5FFB-AF56-EF01-5A757246A50D}"/>
              </a:ext>
            </a:extLst>
          </p:cNvPr>
          <p:cNvSpPr/>
          <p:nvPr/>
        </p:nvSpPr>
        <p:spPr>
          <a:xfrm>
            <a:off x="409889" y="3617232"/>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7A1023A-E6B3-7C6A-C4DB-1039A7399CDA}"/>
              </a:ext>
            </a:extLst>
          </p:cNvPr>
          <p:cNvSpPr txBox="1"/>
          <p:nvPr/>
        </p:nvSpPr>
        <p:spPr>
          <a:xfrm>
            <a:off x="941194" y="4973972"/>
            <a:ext cx="9438212"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en-US" sz="2400" dirty="0">
                <a:latin typeface="Arial"/>
                <a:cs typeface="Arial"/>
              </a:rPr>
              <a:t>ΣΧΕΔΟΝ 1 ΣΤΟΥΣ 3 ΕΡΩΤΗΘΕΝΤΕΣ/ΕΙΣΕΣ ΕΧΕΙ ΒΙΩΣΕΙ ΣΕΞΟΥΑΛΙΚΗ ΠΑΡΕΝΟΧΛΗΣΗ</a:t>
            </a:r>
          </a:p>
          <a:p>
            <a:pPr>
              <a:lnSpc>
                <a:spcPct val="100000"/>
              </a:lnSpc>
            </a:pPr>
            <a:endParaRPr lang="en-US" sz="2400" dirty="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5A244ABE-8B03-B0BB-5BAC-45F0C431AEFA}"/>
              </a:ext>
            </a:extLst>
          </p:cNvPr>
          <p:cNvCxnSpPr>
            <a:cxnSpLocks/>
          </p:cNvCxnSpPr>
          <p:nvPr/>
        </p:nvCxnSpPr>
        <p:spPr>
          <a:xfrm>
            <a:off x="728204" y="5156102"/>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206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14</a:t>
            </a:fld>
            <a:endParaRPr lang="fr-F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006817" y="1089826"/>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b="1" dirty="0" err="1">
                <a:latin typeface="Arial"/>
                <a:cs typeface="Arial"/>
              </a:rPr>
              <a:t>Λόγοι</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μη</a:t>
            </a:r>
            <a:r>
              <a:rPr lang="en-US" b="1" dirty="0">
                <a:latin typeface="Arial"/>
                <a:cs typeface="Arial"/>
              </a:rPr>
              <a:t> κατα</a:t>
            </a:r>
            <a:r>
              <a:rPr lang="en-US" b="1" dirty="0" err="1">
                <a:latin typeface="Arial"/>
                <a:cs typeface="Arial"/>
              </a:rPr>
              <a:t>γγελί</a:t>
            </a:r>
            <a:r>
              <a:rPr lang="en-US" b="1" dirty="0">
                <a:latin typeface="Arial"/>
                <a:cs typeface="Arial"/>
              </a:rPr>
              <a:t>α/ ανα</a:t>
            </a:r>
            <a:r>
              <a:rPr lang="en-US" b="1" dirty="0" err="1">
                <a:latin typeface="Arial"/>
                <a:cs typeface="Arial"/>
              </a:rPr>
              <a:t>φορά</a:t>
            </a:r>
            <a:r>
              <a:rPr lang="en-US" b="1" dirty="0">
                <a:latin typeface="Arial"/>
                <a:cs typeface="Arial"/>
              </a:rPr>
              <a:t> π</a:t>
            </a:r>
            <a:r>
              <a:rPr lang="en-US" b="1" dirty="0" err="1">
                <a:latin typeface="Arial"/>
                <a:cs typeface="Arial"/>
              </a:rPr>
              <a:t>εριστ</a:t>
            </a:r>
            <a:r>
              <a:rPr lang="en-US" b="1" dirty="0">
                <a:latin typeface="Arial"/>
                <a:cs typeface="Arial"/>
              </a:rPr>
              <a:t>α</a:t>
            </a:r>
            <a:r>
              <a:rPr lang="en-US" b="1" dirty="0" err="1">
                <a:latin typeface="Arial"/>
                <a:cs typeface="Arial"/>
              </a:rPr>
              <a:t>τικού</a:t>
            </a:r>
            <a:r>
              <a:rPr lang="en-US" b="1" dirty="0">
                <a:latin typeface="Arial"/>
                <a:cs typeface="Arial"/>
              </a:rPr>
              <a:t> </a:t>
            </a:r>
            <a:r>
              <a:rPr lang="en-US" b="1" dirty="0" err="1">
                <a:latin typeface="Arial"/>
                <a:cs typeface="Arial"/>
              </a:rPr>
              <a:t>έμφυλης</a:t>
            </a:r>
            <a:r>
              <a:rPr lang="en-US" b="1" dirty="0">
                <a:latin typeface="Arial"/>
                <a:cs typeface="Arial"/>
              </a:rPr>
              <a:t> βίας</a:t>
            </a:r>
          </a:p>
          <a:p>
            <a:endParaRPr lang="en-US" b="1"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9CFD5AB-EA31-F01A-121A-4AC1A55432F3}"/>
              </a:ext>
            </a:extLst>
          </p:cNvPr>
          <p:cNvSpPr/>
          <p:nvPr/>
        </p:nvSpPr>
        <p:spPr>
          <a:xfrm>
            <a:off x="7272126" y="5113283"/>
            <a:ext cx="914399" cy="9143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feld 2">
            <a:extLst>
              <a:ext uri="{FF2B5EF4-FFF2-40B4-BE49-F238E27FC236}">
                <a16:creationId xmlns:a16="http://schemas.microsoft.com/office/drawing/2014/main" id="{B9517B3A-4FC3-11D4-F77C-EA403E2D256C}"/>
              </a:ext>
            </a:extLst>
          </p:cNvPr>
          <p:cNvSpPr txBox="1"/>
          <p:nvPr/>
        </p:nvSpPr>
        <p:spPr>
          <a:xfrm>
            <a:off x="7661876" y="5575566"/>
            <a:ext cx="3906750" cy="64633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00">
                <a:ea typeface="+mn-lt"/>
                <a:cs typeface="+mn-lt"/>
              </a:rPr>
              <a:t>Lipinsky, A., </a:t>
            </a:r>
            <a:r>
              <a:rPr lang="de-DE" sz="900" err="1">
                <a:ea typeface="+mn-lt"/>
                <a:cs typeface="+mn-lt"/>
              </a:rPr>
              <a:t>Schredl</a:t>
            </a:r>
            <a:r>
              <a:rPr lang="de-DE" sz="900">
                <a:ea typeface="+mn-lt"/>
                <a:cs typeface="+mn-lt"/>
              </a:rPr>
              <a:t>, C., Baumann, H., Humbert, A., </a:t>
            </a:r>
            <a:r>
              <a:rPr lang="de-DE" sz="900" err="1">
                <a:ea typeface="+mn-lt"/>
                <a:cs typeface="+mn-lt"/>
              </a:rPr>
              <a:t>Tanwar</a:t>
            </a:r>
            <a:r>
              <a:rPr lang="de-DE" sz="900">
                <a:ea typeface="+mn-lt"/>
                <a:cs typeface="+mn-lt"/>
              </a:rPr>
              <a:t>, J. (2022). </a:t>
            </a:r>
            <a:r>
              <a:rPr lang="de-DE" sz="900" b="1">
                <a:ea typeface="+mn-lt"/>
                <a:cs typeface="+mn-lt"/>
              </a:rPr>
              <a:t>Gender-</a:t>
            </a:r>
            <a:r>
              <a:rPr lang="de-DE" sz="900" b="1" err="1">
                <a:ea typeface="+mn-lt"/>
                <a:cs typeface="+mn-lt"/>
              </a:rPr>
              <a:t>based</a:t>
            </a:r>
            <a:r>
              <a:rPr lang="de-DE" sz="900" b="1">
                <a:ea typeface="+mn-lt"/>
                <a:cs typeface="+mn-lt"/>
              </a:rPr>
              <a:t> </a:t>
            </a:r>
            <a:r>
              <a:rPr lang="de-DE" sz="900" b="1" err="1">
                <a:ea typeface="+mn-lt"/>
                <a:cs typeface="+mn-lt"/>
              </a:rPr>
              <a:t>violence</a:t>
            </a:r>
            <a:r>
              <a:rPr lang="de-DE" sz="900" b="1">
                <a:ea typeface="+mn-lt"/>
                <a:cs typeface="+mn-lt"/>
              </a:rPr>
              <a:t> and </a:t>
            </a:r>
            <a:r>
              <a:rPr lang="de-DE" sz="900" b="1" err="1">
                <a:ea typeface="+mn-lt"/>
                <a:cs typeface="+mn-lt"/>
              </a:rPr>
              <a:t>its</a:t>
            </a:r>
            <a:r>
              <a:rPr lang="de-DE" sz="900" b="1">
                <a:ea typeface="+mn-lt"/>
                <a:cs typeface="+mn-lt"/>
              </a:rPr>
              <a:t> </a:t>
            </a:r>
            <a:r>
              <a:rPr lang="de-DE" sz="900" b="1" err="1">
                <a:ea typeface="+mn-lt"/>
                <a:cs typeface="+mn-lt"/>
              </a:rPr>
              <a:t>consequences</a:t>
            </a:r>
            <a:r>
              <a:rPr lang="de-DE" sz="900" b="1">
                <a:ea typeface="+mn-lt"/>
                <a:cs typeface="+mn-lt"/>
              </a:rPr>
              <a:t> in European Academia, Summary </a:t>
            </a:r>
            <a:r>
              <a:rPr lang="de-DE" sz="900" b="1" err="1">
                <a:ea typeface="+mn-lt"/>
                <a:cs typeface="+mn-lt"/>
              </a:rPr>
              <a:t>results</a:t>
            </a:r>
            <a:r>
              <a:rPr lang="de-DE" sz="900" b="1">
                <a:ea typeface="+mn-lt"/>
                <a:cs typeface="+mn-lt"/>
              </a:rPr>
              <a:t> </a:t>
            </a:r>
            <a:r>
              <a:rPr lang="de-DE" sz="900" b="1" err="1">
                <a:ea typeface="+mn-lt"/>
                <a:cs typeface="+mn-lt"/>
              </a:rPr>
              <a:t>from</a:t>
            </a:r>
            <a:r>
              <a:rPr lang="de-DE" sz="900" b="1">
                <a:ea typeface="+mn-lt"/>
                <a:cs typeface="+mn-lt"/>
              </a:rPr>
              <a:t> </a:t>
            </a:r>
            <a:r>
              <a:rPr lang="de-DE" sz="900" b="1" err="1">
                <a:ea typeface="+mn-lt"/>
                <a:cs typeface="+mn-lt"/>
              </a:rPr>
              <a:t>the</a:t>
            </a:r>
            <a:r>
              <a:rPr lang="de-DE" sz="900" b="1">
                <a:ea typeface="+mn-lt"/>
                <a:cs typeface="+mn-lt"/>
              </a:rPr>
              <a:t> </a:t>
            </a:r>
            <a:r>
              <a:rPr lang="de-DE" sz="900" b="1" err="1">
                <a:ea typeface="+mn-lt"/>
                <a:cs typeface="+mn-lt"/>
              </a:rPr>
              <a:t>UniSAFE</a:t>
            </a:r>
            <a:r>
              <a:rPr lang="de-DE" sz="900" b="1">
                <a:ea typeface="+mn-lt"/>
                <a:cs typeface="+mn-lt"/>
              </a:rPr>
              <a:t> </a:t>
            </a:r>
            <a:r>
              <a:rPr lang="de-DE" sz="900" b="1" err="1">
                <a:ea typeface="+mn-lt"/>
                <a:cs typeface="+mn-lt"/>
              </a:rPr>
              <a:t>survey</a:t>
            </a:r>
            <a:r>
              <a:rPr lang="de-DE" sz="900" b="1">
                <a:ea typeface="+mn-lt"/>
                <a:cs typeface="+mn-lt"/>
              </a:rPr>
              <a:t>.</a:t>
            </a:r>
            <a:r>
              <a:rPr lang="de-DE" sz="900">
                <a:ea typeface="+mn-lt"/>
                <a:cs typeface="+mn-lt"/>
              </a:rPr>
              <a:t> Report, November 2022. </a:t>
            </a:r>
            <a:r>
              <a:rPr lang="de-DE" sz="900" err="1">
                <a:ea typeface="+mn-lt"/>
                <a:cs typeface="+mn-lt"/>
              </a:rPr>
              <a:t>UniSAFE</a:t>
            </a:r>
            <a:r>
              <a:rPr lang="de-DE" sz="900">
                <a:ea typeface="+mn-lt"/>
                <a:cs typeface="+mn-lt"/>
              </a:rPr>
              <a:t> </a:t>
            </a:r>
            <a:r>
              <a:rPr lang="de-DE" sz="900" err="1">
                <a:ea typeface="+mn-lt"/>
                <a:cs typeface="+mn-lt"/>
              </a:rPr>
              <a:t>project</a:t>
            </a:r>
            <a:r>
              <a:rPr lang="de-DE" sz="900">
                <a:ea typeface="+mn-lt"/>
                <a:cs typeface="+mn-lt"/>
              </a:rPr>
              <a:t> no.101006261.</a:t>
            </a:r>
            <a:endParaRPr lang="de-DE" sz="900">
              <a:ea typeface="Open Sans"/>
              <a:cs typeface="Open Sans"/>
            </a:endParaRPr>
          </a:p>
        </p:txBody>
      </p:sp>
      <p:graphicFrame>
        <p:nvGraphicFramePr>
          <p:cNvPr id="2" name="Chart 1">
            <a:extLst>
              <a:ext uri="{FF2B5EF4-FFF2-40B4-BE49-F238E27FC236}">
                <a16:creationId xmlns:a16="http://schemas.microsoft.com/office/drawing/2014/main" id="{BADE6942-3D86-FBFD-8B40-D0FBF9DCE944}"/>
              </a:ext>
            </a:extLst>
          </p:cNvPr>
          <p:cNvGraphicFramePr/>
          <p:nvPr>
            <p:extLst>
              <p:ext uri="{D42A27DB-BD31-4B8C-83A1-F6EECF244321}">
                <p14:modId xmlns:p14="http://schemas.microsoft.com/office/powerpoint/2010/main" val="2073412537"/>
              </p:ext>
            </p:extLst>
          </p:nvPr>
        </p:nvGraphicFramePr>
        <p:xfrm>
          <a:off x="294886" y="1476320"/>
          <a:ext cx="11227104" cy="44142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60640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dirty="0" err="1">
                <a:latin typeface="Arial"/>
                <a:cs typeface="Arial"/>
              </a:rPr>
              <a:t>Λόγοι</a:t>
            </a:r>
            <a:r>
              <a:rPr lang="en-US" b="1" dirty="0">
                <a:latin typeface="Arial"/>
                <a:cs typeface="Arial"/>
              </a:rPr>
              <a:t> και α</a:t>
            </a:r>
            <a:r>
              <a:rPr lang="en-US" b="1" dirty="0" err="1">
                <a:latin typeface="Arial"/>
                <a:cs typeface="Arial"/>
              </a:rPr>
              <a:t>ιτίες</a:t>
            </a:r>
            <a:endParaRPr lang="en-US" b="1" dirty="0" err="1"/>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443629"/>
            <a:ext cx="10239387"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l-GR" b="1" dirty="0">
                <a:latin typeface="Arial"/>
                <a:cs typeface="Arial"/>
              </a:rPr>
              <a:t>Τι προκαλεί την </a:t>
            </a:r>
            <a:r>
              <a:rPr lang="el-GR" b="1" dirty="0" err="1">
                <a:latin typeface="Arial"/>
                <a:cs typeface="Arial"/>
              </a:rPr>
              <a:t>έμφυλη</a:t>
            </a:r>
            <a:r>
              <a:rPr lang="el-GR" b="1" dirty="0">
                <a:latin typeface="Arial"/>
                <a:cs typeface="Arial"/>
              </a:rPr>
              <a:t> βία στο </a:t>
            </a:r>
            <a:r>
              <a:rPr lang="el-GR" b="1" dirty="0" err="1">
                <a:latin typeface="Arial"/>
                <a:cs typeface="Arial"/>
              </a:rPr>
              <a:t>ακαδημα</a:t>
            </a:r>
            <a:r>
              <a:rPr lang="en-US" b="1" dirty="0">
                <a:latin typeface="D-DIN Exp"/>
                <a:cs typeface="Arial"/>
              </a:rPr>
              <a:t>ϊ</a:t>
            </a:r>
            <a:r>
              <a:rPr lang="el-GR" b="1" dirty="0" err="1">
                <a:latin typeface="Arial"/>
                <a:cs typeface="Arial"/>
              </a:rPr>
              <a:t>κό</a:t>
            </a:r>
            <a:r>
              <a:rPr lang="el-GR" b="1" dirty="0">
                <a:latin typeface="Arial"/>
                <a:cs typeface="Arial"/>
              </a:rPr>
              <a:t> πλαίσιο;</a:t>
            </a:r>
            <a:endParaRPr lang="el-GR" sz="2400"/>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9898566" cy="2343655"/>
          </a:xfrm>
          <a:prstGeom prst="rect">
            <a:avLst/>
          </a:prstGeom>
          <a:noFill/>
        </p:spPr>
        <p:txBody>
          <a:bodyPr wrap="square" lIns="91440" tIns="45720" rIns="91440" bIns="45720" anchor="t">
            <a:spAutoFit/>
          </a:bodyPr>
          <a:lstStyle/>
          <a:p>
            <a:pPr marL="342900" indent="-342900">
              <a:lnSpc>
                <a:spcPct val="150000"/>
              </a:lnSpc>
              <a:buFont typeface="Wingdings" panose="05000000000000000000" pitchFamily="2" charset="2"/>
              <a:buChar char="q"/>
            </a:pPr>
            <a:r>
              <a:rPr lang="en-US" sz="2000">
                <a:solidFill>
                  <a:srgbClr val="FFFFFF"/>
                </a:solidFill>
                <a:latin typeface="Arial"/>
                <a:cs typeface="Arial"/>
              </a:rPr>
              <a:t>Διακρίσεις και μεροληπτικές πρακτικές</a:t>
            </a:r>
          </a:p>
          <a:p>
            <a:pPr marL="342900" indent="-342900">
              <a:lnSpc>
                <a:spcPct val="150000"/>
              </a:lnSpc>
              <a:buFont typeface="Wingdings" panose="05000000000000000000" pitchFamily="2" charset="2"/>
              <a:buChar char="q"/>
            </a:pPr>
            <a:r>
              <a:rPr lang="en-US" sz="2000" dirty="0" err="1">
                <a:solidFill>
                  <a:srgbClr val="FFFFFF"/>
                </a:solidFill>
                <a:latin typeface="Arial"/>
                <a:cs typeface="Arial"/>
              </a:rPr>
              <a:t>Στερεότυ</a:t>
            </a:r>
            <a:r>
              <a:rPr lang="en-US" sz="2000" dirty="0">
                <a:solidFill>
                  <a:srgbClr val="FFFFFF"/>
                </a:solidFill>
                <a:latin typeface="Arial"/>
                <a:cs typeface="Arial"/>
              </a:rPr>
              <a:t>πα </a:t>
            </a:r>
            <a:r>
              <a:rPr lang="en-US" sz="2000" dirty="0" err="1">
                <a:solidFill>
                  <a:srgbClr val="FFFFFF"/>
                </a:solidFill>
                <a:latin typeface="Arial"/>
                <a:cs typeface="Arial"/>
              </a:rPr>
              <a:t>φύλου</a:t>
            </a:r>
            <a:r>
              <a:rPr lang="en-US" sz="2000" dirty="0">
                <a:solidFill>
                  <a:srgbClr val="FFFFFF"/>
                </a:solidFill>
                <a:latin typeface="Arial"/>
                <a:cs typeface="Arial"/>
              </a:rPr>
              <a:t> και επιβλαβ</a:t>
            </a:r>
            <a:r>
              <a:rPr lang="en-US" sz="2000" dirty="0" err="1">
                <a:solidFill>
                  <a:srgbClr val="FFFFFF"/>
                </a:solidFill>
                <a:latin typeface="Arial"/>
                <a:cs typeface="Arial"/>
              </a:rPr>
              <a:t>είς</a:t>
            </a:r>
            <a:r>
              <a:rPr lang="en-US" sz="2000" dirty="0">
                <a:solidFill>
                  <a:srgbClr val="FFFFFF"/>
                </a:solidFill>
                <a:latin typeface="Arial"/>
                <a:cs typeface="Arial"/>
              </a:rPr>
              <a:t> </a:t>
            </a:r>
            <a:r>
              <a:rPr lang="en-US" sz="2000" dirty="0" err="1">
                <a:solidFill>
                  <a:srgbClr val="FFFFFF"/>
                </a:solidFill>
                <a:latin typeface="Arial"/>
                <a:cs typeface="Arial"/>
              </a:rPr>
              <a:t>έμφυλες</a:t>
            </a:r>
            <a:r>
              <a:rPr lang="en-US" sz="2000" dirty="0">
                <a:solidFill>
                  <a:srgbClr val="FFFFFF"/>
                </a:solidFill>
                <a:latin typeface="Arial"/>
                <a:cs typeface="Arial"/>
              </a:rPr>
              <a:t> και π</a:t>
            </a:r>
            <a:r>
              <a:rPr lang="en-US" sz="2000" dirty="0" err="1">
                <a:solidFill>
                  <a:srgbClr val="FFFFFF"/>
                </a:solidFill>
                <a:latin typeface="Arial"/>
                <a:cs typeface="Arial"/>
              </a:rPr>
              <a:t>ολιτισμικές</a:t>
            </a:r>
            <a:r>
              <a:rPr lang="en-US" sz="2000" dirty="0">
                <a:solidFill>
                  <a:srgbClr val="FFFFFF"/>
                </a:solidFill>
                <a:latin typeface="Arial"/>
                <a:cs typeface="Arial"/>
              </a:rPr>
              <a:t> </a:t>
            </a:r>
            <a:r>
              <a:rPr lang="en-US" sz="2000" dirty="0" err="1">
                <a:solidFill>
                  <a:srgbClr val="FFFFFF"/>
                </a:solidFill>
                <a:latin typeface="Arial"/>
                <a:cs typeface="Arial"/>
              </a:rPr>
              <a:t>νόρμες</a:t>
            </a:r>
            <a:endParaRPr lang="en-US" sz="2000">
              <a:solidFill>
                <a:srgbClr val="FFFFFF"/>
              </a:solidFill>
              <a:latin typeface="Arial"/>
              <a:cs typeface="Arial"/>
            </a:endParaRPr>
          </a:p>
          <a:p>
            <a:pPr marL="342900" indent="-342900">
              <a:lnSpc>
                <a:spcPct val="150000"/>
              </a:lnSpc>
              <a:buFont typeface="Wingdings" panose="05000000000000000000" pitchFamily="2" charset="2"/>
              <a:buChar char="q"/>
            </a:pPr>
            <a:r>
              <a:rPr lang="en-US" sz="2000" dirty="0" err="1">
                <a:solidFill>
                  <a:srgbClr val="FFFFFF"/>
                </a:solidFill>
                <a:latin typeface="Arial"/>
                <a:cs typeface="Arial"/>
              </a:rPr>
              <a:t>Ανισότητες</a:t>
            </a:r>
            <a:r>
              <a:rPr lang="en-US" sz="2000" dirty="0">
                <a:solidFill>
                  <a:srgbClr val="FFFFFF"/>
                </a:solidFill>
                <a:latin typeface="Arial"/>
                <a:cs typeface="Arial"/>
              </a:rPr>
              <a:t> </a:t>
            </a:r>
            <a:r>
              <a:rPr lang="en-US" sz="2000" dirty="0" err="1">
                <a:solidFill>
                  <a:srgbClr val="FFFFFF"/>
                </a:solidFill>
                <a:latin typeface="Arial"/>
                <a:cs typeface="Arial"/>
              </a:rPr>
              <a:t>εξουσί</a:t>
            </a:r>
            <a:r>
              <a:rPr lang="en-US" sz="2000" dirty="0">
                <a:solidFill>
                  <a:srgbClr val="FFFFFF"/>
                </a:solidFill>
                <a:latin typeface="Arial"/>
                <a:cs typeface="Arial"/>
              </a:rPr>
              <a:t>ας &amp; </a:t>
            </a:r>
            <a:r>
              <a:rPr lang="en-US" sz="2000" dirty="0" err="1">
                <a:solidFill>
                  <a:srgbClr val="FFFFFF"/>
                </a:solidFill>
                <a:latin typeface="Arial"/>
                <a:cs typeface="Arial"/>
              </a:rPr>
              <a:t>δυν</a:t>
            </a:r>
            <a:r>
              <a:rPr lang="en-US" sz="2000" dirty="0">
                <a:solidFill>
                  <a:srgbClr val="FFFFFF"/>
                </a:solidFill>
                <a:latin typeface="Arial"/>
                <a:cs typeface="Arial"/>
              </a:rPr>
              <a:t>α</a:t>
            </a:r>
            <a:r>
              <a:rPr lang="en-US" sz="2000" dirty="0" err="1">
                <a:solidFill>
                  <a:srgbClr val="FFFFFF"/>
                </a:solidFill>
                <a:latin typeface="Arial"/>
                <a:cs typeface="Arial"/>
              </a:rPr>
              <a:t>μικές</a:t>
            </a:r>
            <a:r>
              <a:rPr lang="en-US" sz="2000" dirty="0">
                <a:solidFill>
                  <a:srgbClr val="FFFFFF"/>
                </a:solidFill>
                <a:latin typeface="Arial"/>
                <a:cs typeface="Arial"/>
              </a:rPr>
              <a:t> </a:t>
            </a:r>
            <a:r>
              <a:rPr lang="en-US" sz="2000" dirty="0" err="1">
                <a:solidFill>
                  <a:srgbClr val="FFFFFF"/>
                </a:solidFill>
                <a:latin typeface="Arial"/>
                <a:cs typeface="Arial"/>
              </a:rPr>
              <a:t>εξουσί</a:t>
            </a:r>
            <a:r>
              <a:rPr lang="en-US" sz="2000" dirty="0">
                <a:solidFill>
                  <a:srgbClr val="FFFFFF"/>
                </a:solidFill>
                <a:latin typeface="Arial"/>
                <a:cs typeface="Arial"/>
              </a:rPr>
              <a:t>ας</a:t>
            </a:r>
          </a:p>
          <a:p>
            <a:pPr marL="342900" indent="-342900">
              <a:lnSpc>
                <a:spcPct val="150000"/>
              </a:lnSpc>
              <a:buFont typeface="Wingdings" panose="05000000000000000000" pitchFamily="2" charset="2"/>
              <a:buChar char="q"/>
            </a:pPr>
            <a:r>
              <a:rPr lang="en-US" sz="2000" dirty="0" err="1">
                <a:solidFill>
                  <a:srgbClr val="FFFFFF"/>
                </a:solidFill>
                <a:latin typeface="Arial"/>
                <a:cs typeface="Arial"/>
              </a:rPr>
              <a:t>Συστημικά</a:t>
            </a:r>
            <a:r>
              <a:rPr lang="en-US" sz="2000" dirty="0">
                <a:solidFill>
                  <a:srgbClr val="FFFFFF"/>
                </a:solidFill>
                <a:latin typeface="Arial"/>
                <a:cs typeface="Arial"/>
              </a:rPr>
              <a:t> </a:t>
            </a:r>
            <a:r>
              <a:rPr lang="en-US" sz="2000" dirty="0" err="1">
                <a:solidFill>
                  <a:srgbClr val="FFFFFF"/>
                </a:solidFill>
                <a:latin typeface="Arial"/>
                <a:cs typeface="Arial"/>
              </a:rPr>
              <a:t>ζητήμ</a:t>
            </a:r>
            <a:r>
              <a:rPr lang="en-US" sz="2000" dirty="0">
                <a:solidFill>
                  <a:srgbClr val="FFFFFF"/>
                </a:solidFill>
                <a:latin typeface="Arial"/>
                <a:cs typeface="Arial"/>
              </a:rPr>
              <a:t>ατα (πα</a:t>
            </a:r>
            <a:r>
              <a:rPr lang="en-US" sz="2000" dirty="0" err="1">
                <a:solidFill>
                  <a:srgbClr val="FFFFFF"/>
                </a:solidFill>
                <a:latin typeface="Arial"/>
                <a:cs typeface="Arial"/>
              </a:rPr>
              <a:t>τρι</a:t>
            </a:r>
            <a:r>
              <a:rPr lang="en-US" sz="2000" dirty="0">
                <a:solidFill>
                  <a:srgbClr val="FFFFFF"/>
                </a:solidFill>
                <a:latin typeface="Arial"/>
                <a:cs typeface="Arial"/>
              </a:rPr>
              <a:t>α</a:t>
            </a:r>
            <a:r>
              <a:rPr lang="en-US" sz="2000" dirty="0" err="1">
                <a:solidFill>
                  <a:srgbClr val="FFFFFF"/>
                </a:solidFill>
                <a:latin typeface="Arial"/>
                <a:cs typeface="Arial"/>
              </a:rPr>
              <a:t>ρχικές</a:t>
            </a:r>
            <a:r>
              <a:rPr lang="en-US" sz="2000" dirty="0">
                <a:solidFill>
                  <a:srgbClr val="FFFFFF"/>
                </a:solidFill>
                <a:latin typeface="Arial"/>
                <a:cs typeface="Arial"/>
              </a:rPr>
              <a:t> </a:t>
            </a:r>
            <a:r>
              <a:rPr lang="en-US" sz="2000" dirty="0" err="1">
                <a:solidFill>
                  <a:srgbClr val="FFFFFF"/>
                </a:solidFill>
                <a:latin typeface="Arial"/>
                <a:cs typeface="Arial"/>
              </a:rPr>
              <a:t>δομές</a:t>
            </a:r>
            <a:r>
              <a:rPr lang="en-US" sz="2000" dirty="0">
                <a:solidFill>
                  <a:srgbClr val="FFFFFF"/>
                </a:solidFill>
                <a:latin typeface="Arial"/>
                <a:cs typeface="Arial"/>
              </a:rPr>
              <a:t> </a:t>
            </a:r>
            <a:r>
              <a:rPr lang="en-US" sz="2000" dirty="0" err="1">
                <a:solidFill>
                  <a:srgbClr val="FFFFFF"/>
                </a:solidFill>
                <a:latin typeface="Arial"/>
                <a:cs typeface="Arial"/>
              </a:rPr>
              <a:t>εξουσί</a:t>
            </a:r>
            <a:r>
              <a:rPr lang="en-US" sz="2000" dirty="0">
                <a:solidFill>
                  <a:srgbClr val="FFFFFF"/>
                </a:solidFill>
                <a:latin typeface="Arial"/>
                <a:cs typeface="Arial"/>
              </a:rPr>
              <a:t>ας &amp; </a:t>
            </a:r>
            <a:r>
              <a:rPr lang="en-US" sz="2000" dirty="0" err="1">
                <a:solidFill>
                  <a:srgbClr val="FFFFFF"/>
                </a:solidFill>
                <a:latin typeface="Arial"/>
                <a:cs typeface="Arial"/>
              </a:rPr>
              <a:t>τοξική</a:t>
            </a:r>
            <a:r>
              <a:rPr lang="en-US" sz="2000" dirty="0">
                <a:solidFill>
                  <a:srgbClr val="FFFFFF"/>
                </a:solidFill>
                <a:latin typeface="Arial"/>
                <a:cs typeface="Arial"/>
              </a:rPr>
              <a:t> α</a:t>
            </a:r>
            <a:r>
              <a:rPr lang="en-US" sz="2000" dirty="0" err="1">
                <a:solidFill>
                  <a:srgbClr val="FFFFFF"/>
                </a:solidFill>
                <a:latin typeface="Arial"/>
                <a:cs typeface="Arial"/>
              </a:rPr>
              <a:t>ρρενω</a:t>
            </a:r>
            <a:r>
              <a:rPr lang="en-US" sz="2000" dirty="0">
                <a:solidFill>
                  <a:srgbClr val="FFFFFF"/>
                </a:solidFill>
                <a:latin typeface="Arial"/>
                <a:cs typeface="Arial"/>
              </a:rPr>
              <a:t>π</a:t>
            </a:r>
            <a:r>
              <a:rPr lang="en-US" sz="2000" dirty="0" err="1">
                <a:solidFill>
                  <a:srgbClr val="FFFFFF"/>
                </a:solidFill>
                <a:latin typeface="Arial"/>
                <a:cs typeface="Arial"/>
              </a:rPr>
              <a:t>ότητ</a:t>
            </a:r>
            <a:r>
              <a:rPr lang="en-US" sz="2000" dirty="0">
                <a:solidFill>
                  <a:srgbClr val="FFFFFF"/>
                </a:solidFill>
                <a:latin typeface="Arial"/>
                <a:cs typeface="Arial"/>
              </a:rPr>
              <a:t>α)</a:t>
            </a:r>
          </a:p>
          <a:p>
            <a:pPr marL="342900" indent="-342900">
              <a:lnSpc>
                <a:spcPct val="150000"/>
              </a:lnSpc>
              <a:buFont typeface="Wingdings" panose="05000000000000000000" pitchFamily="2" charset="2"/>
              <a:buChar char="q"/>
            </a:pPr>
            <a:endParaRPr lang="en-US" sz="20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5179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E10C93D-3AE4-88B4-6899-0519184A9A41}"/>
              </a:ext>
            </a:extLst>
          </p:cNvPr>
          <p:cNvSpPr txBox="1">
            <a:spLocks/>
          </p:cNvSpPr>
          <p:nvPr/>
        </p:nvSpPr>
        <p:spPr>
          <a:xfrm>
            <a:off x="1141190" y="1082365"/>
            <a:ext cx="11276764"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sz="2400" b="1" dirty="0">
                <a:latin typeface="Arial"/>
                <a:cs typeface="Arial"/>
              </a:rPr>
              <a:t>Επιπ</a:t>
            </a:r>
            <a:r>
              <a:rPr lang="en-GB" sz="2400" b="1" dirty="0" err="1">
                <a:latin typeface="Arial"/>
                <a:cs typeface="Arial"/>
              </a:rPr>
              <a:t>τώσεις</a:t>
            </a:r>
            <a:r>
              <a:rPr lang="en-GB" sz="2400" b="1" dirty="0">
                <a:latin typeface="Arial"/>
                <a:cs typeface="Arial"/>
              </a:rPr>
              <a:t> και </a:t>
            </a:r>
            <a:r>
              <a:rPr lang="en-GB" sz="2400" b="1" dirty="0" err="1">
                <a:latin typeface="Arial"/>
                <a:cs typeface="Arial"/>
              </a:rPr>
              <a:t>συνέ</a:t>
            </a:r>
            <a:r>
              <a:rPr lang="en-GB" sz="2400" b="1" dirty="0">
                <a:latin typeface="Arial"/>
                <a:cs typeface="Arial"/>
              </a:rPr>
              <a:t>π</a:t>
            </a:r>
            <a:r>
              <a:rPr lang="en-GB" sz="2400" b="1" dirty="0" err="1">
                <a:latin typeface="Arial"/>
                <a:cs typeface="Arial"/>
              </a:rPr>
              <a:t>ειες</a:t>
            </a:r>
            <a:r>
              <a:rPr lang="en-GB" sz="2400" b="1" dirty="0">
                <a:latin typeface="Arial"/>
                <a:cs typeface="Arial"/>
              </a:rPr>
              <a:t> </a:t>
            </a:r>
            <a:r>
              <a:rPr lang="en-GB" sz="2400" b="1" dirty="0" err="1">
                <a:latin typeface="Arial"/>
                <a:cs typeface="Arial"/>
              </a:rPr>
              <a:t>της</a:t>
            </a:r>
            <a:r>
              <a:rPr lang="en-GB" sz="2400" b="1" dirty="0">
                <a:latin typeface="Arial"/>
                <a:cs typeface="Arial"/>
              </a:rPr>
              <a:t> </a:t>
            </a:r>
            <a:r>
              <a:rPr lang="en-GB" sz="2400" b="1" dirty="0" err="1">
                <a:latin typeface="Arial"/>
                <a:cs typeface="Arial"/>
              </a:rPr>
              <a:t>έμφυλης</a:t>
            </a:r>
            <a:r>
              <a:rPr lang="en-GB" sz="2400" b="1" dirty="0">
                <a:latin typeface="Arial"/>
                <a:cs typeface="Arial"/>
              </a:rPr>
              <a:t> βίας </a:t>
            </a:r>
          </a:p>
          <a:p>
            <a:endParaRPr lang="en-GB" sz="2400" b="1" dirty="0"/>
          </a:p>
        </p:txBody>
      </p:sp>
      <p:sp>
        <p:nvSpPr>
          <p:cNvPr id="5" name="TextBox 1">
            <a:extLst>
              <a:ext uri="{FF2B5EF4-FFF2-40B4-BE49-F238E27FC236}">
                <a16:creationId xmlns:a16="http://schemas.microsoft.com/office/drawing/2014/main" id="{B6484FB6-2BE7-3D40-FDAC-69F24A1E7855}"/>
              </a:ext>
            </a:extLst>
          </p:cNvPr>
          <p:cNvSpPr txBox="1"/>
          <p:nvPr/>
        </p:nvSpPr>
        <p:spPr>
          <a:xfrm>
            <a:off x="3026004" y="279400"/>
            <a:ext cx="8452679"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900" dirty="0">
                <a:latin typeface="Calibri"/>
                <a:cs typeface="Segoe UI"/>
              </a:rPr>
              <a:t>Source of data: Lipinsky, Anke; Schredl, Claudia; Baumann, Horst; Humbert, Anne Laure;, </a:t>
            </a:r>
            <a:r>
              <a:rPr lang="en-GB" sz="900" dirty="0" err="1">
                <a:latin typeface="Calibri"/>
                <a:cs typeface="Segoe UI"/>
              </a:rPr>
              <a:t>Tanwar</a:t>
            </a:r>
            <a:r>
              <a:rPr lang="en-GB" sz="900" dirty="0">
                <a:latin typeface="Calibri"/>
                <a:cs typeface="Segoe UI"/>
              </a:rPr>
              <a:t>, Jagriti; Bondestam, Fredrik; Freund, </a:t>
            </a:r>
            <a:r>
              <a:rPr lang="en-GB" sz="900" dirty="0" err="1">
                <a:latin typeface="Calibri"/>
                <a:cs typeface="Segoe UI"/>
              </a:rPr>
              <a:t>Frederike</a:t>
            </a:r>
            <a:r>
              <a:rPr lang="en-GB" sz="900" dirty="0">
                <a:latin typeface="Calibri"/>
                <a:cs typeface="Segoe UI"/>
              </a:rPr>
              <a:t>; </a:t>
            </a:r>
            <a:r>
              <a:rPr lang="en-GB" sz="900" dirty="0" err="1">
                <a:latin typeface="Calibri"/>
                <a:cs typeface="Segoe UI"/>
              </a:rPr>
              <a:t>Lomazzi</a:t>
            </a:r>
            <a:r>
              <a:rPr lang="en-GB" sz="900" dirty="0">
                <a:latin typeface="Calibri"/>
                <a:cs typeface="Segoe UI"/>
              </a:rPr>
              <a:t>, Vera (2022). </a:t>
            </a:r>
            <a:r>
              <a:rPr lang="en-US" sz="900" dirty="0">
                <a:latin typeface="Calibri"/>
                <a:cs typeface="Segoe UI"/>
              </a:rPr>
              <a:t>UniSAFE Survey – Gender-based violence and institutional responses. GESIS - Leibniz </a:t>
            </a:r>
            <a:r>
              <a:rPr lang="en-US" sz="900" dirty="0" err="1">
                <a:latin typeface="Calibri"/>
                <a:cs typeface="Segoe UI"/>
              </a:rPr>
              <a:t>Institut</a:t>
            </a:r>
            <a:r>
              <a:rPr lang="en-US" sz="900" dirty="0">
                <a:latin typeface="Calibri"/>
                <a:cs typeface="Segoe UI"/>
              </a:rPr>
              <a:t> für </a:t>
            </a:r>
            <a:r>
              <a:rPr lang="en-US" sz="900" dirty="0" err="1">
                <a:latin typeface="Calibri"/>
                <a:cs typeface="Segoe UI"/>
              </a:rPr>
              <a:t>Sozialwissenschaften</a:t>
            </a:r>
            <a:r>
              <a:rPr lang="en-US" sz="900" dirty="0">
                <a:latin typeface="Calibri"/>
                <a:cs typeface="Segoe UI"/>
              </a:rPr>
              <a:t>. </a:t>
            </a:r>
            <a:r>
              <a:rPr lang="en-US" sz="900" dirty="0" err="1">
                <a:latin typeface="Calibri"/>
                <a:cs typeface="Segoe UI"/>
              </a:rPr>
              <a:t>Datenfile</a:t>
            </a:r>
            <a:r>
              <a:rPr lang="en-US" sz="900" dirty="0">
                <a:latin typeface="Calibri"/>
                <a:cs typeface="Segoe UI"/>
              </a:rPr>
              <a:t> Version 1.0.0, </a:t>
            </a:r>
            <a:r>
              <a:rPr lang="en-US" sz="900" dirty="0">
                <a:latin typeface="Calibri"/>
                <a:cs typeface="Segoe UI"/>
                <a:hlinkClick r:id="rId3"/>
              </a:rPr>
              <a:t>https://doi.org/10.7802/2475</a:t>
            </a:r>
            <a:r>
              <a:rPr lang="en-GB" sz="900" dirty="0">
                <a:latin typeface="Calibri"/>
                <a:cs typeface="Calibri"/>
              </a:rPr>
              <a:t> </a:t>
            </a:r>
            <a:endParaRPr lang="en-GB" sz="900" dirty="0">
              <a:latin typeface="Calibri"/>
              <a:ea typeface="Open Sans"/>
              <a:cs typeface="Open Sans"/>
            </a:endParaRPr>
          </a:p>
        </p:txBody>
      </p:sp>
      <p:graphicFrame>
        <p:nvGraphicFramePr>
          <p:cNvPr id="6" name="Table 5">
            <a:extLst>
              <a:ext uri="{FF2B5EF4-FFF2-40B4-BE49-F238E27FC236}">
                <a16:creationId xmlns:a16="http://schemas.microsoft.com/office/drawing/2014/main" id="{F10019E3-731A-4D28-6F70-D6F365E89D94}"/>
              </a:ext>
            </a:extLst>
          </p:cNvPr>
          <p:cNvGraphicFramePr>
            <a:graphicFrameLocks noGrp="1"/>
          </p:cNvGraphicFramePr>
          <p:nvPr>
            <p:extLst>
              <p:ext uri="{D42A27DB-BD31-4B8C-83A1-F6EECF244321}">
                <p14:modId xmlns:p14="http://schemas.microsoft.com/office/powerpoint/2010/main" val="1041974323"/>
              </p:ext>
            </p:extLst>
          </p:nvPr>
        </p:nvGraphicFramePr>
        <p:xfrm>
          <a:off x="-2005" y="1715302"/>
          <a:ext cx="12196010" cy="5166360"/>
        </p:xfrm>
        <a:graphic>
          <a:graphicData uri="http://schemas.openxmlformats.org/drawingml/2006/table">
            <a:tbl>
              <a:tblPr bandRow="1">
                <a:tableStyleId>{5C22544A-7EE6-4342-B048-85BDC9FD1C3A}</a:tableStyleId>
              </a:tblPr>
              <a:tblGrid>
                <a:gridCol w="6098005">
                  <a:extLst>
                    <a:ext uri="{9D8B030D-6E8A-4147-A177-3AD203B41FA5}">
                      <a16:colId xmlns:a16="http://schemas.microsoft.com/office/drawing/2014/main" val="1999820072"/>
                    </a:ext>
                  </a:extLst>
                </a:gridCol>
                <a:gridCol w="6098005">
                  <a:extLst>
                    <a:ext uri="{9D8B030D-6E8A-4147-A177-3AD203B41FA5}">
                      <a16:colId xmlns:a16="http://schemas.microsoft.com/office/drawing/2014/main" val="159662635"/>
                    </a:ext>
                  </a:extLst>
                </a:gridCol>
              </a:tblGrid>
              <a:tr h="340071">
                <a:tc>
                  <a:txBody>
                    <a:bodyPr/>
                    <a:lstStyle/>
                    <a:p>
                      <a:pPr algn="ctr" fontAlgn="base"/>
                      <a:r>
                        <a:rPr lang="el-GR" sz="1800" b="1" i="0" dirty="0">
                          <a:solidFill>
                            <a:srgbClr val="FFFFFF"/>
                          </a:solidFill>
                          <a:effectLst/>
                          <a:highlight>
                            <a:srgbClr val="964091"/>
                          </a:highlight>
                          <a:latin typeface="Open Sans"/>
                        </a:rPr>
                        <a:t>Επιπτώσεις για το προσωπικό</a:t>
                      </a:r>
                      <a:endParaRPr lang="el-GR" b="1" i="0" dirty="0">
                        <a:solidFill>
                          <a:srgbClr val="FFFFFF"/>
                        </a:solidFill>
                        <a:effectLst/>
                        <a:highlight>
                          <a:srgbClr val="964091"/>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8099" cap="flat" cmpd="sng" algn="ctr">
                      <a:solidFill>
                        <a:srgbClr val="FFFFFF"/>
                      </a:solidFill>
                      <a:prstDash val="solid"/>
                      <a:round/>
                      <a:headEnd type="none" w="med" len="med"/>
                      <a:tailEnd type="none" w="med" len="med"/>
                    </a:lnB>
                    <a:solidFill>
                      <a:srgbClr val="964091"/>
                    </a:solidFill>
                  </a:tcPr>
                </a:tc>
                <a:tc>
                  <a:txBody>
                    <a:bodyPr/>
                    <a:lstStyle/>
                    <a:p>
                      <a:pPr algn="ctr" fontAlgn="base"/>
                      <a:r>
                        <a:rPr lang="el-GR" sz="1800" b="1" i="0" dirty="0">
                          <a:solidFill>
                            <a:srgbClr val="FFFFFF"/>
                          </a:solidFill>
                          <a:effectLst/>
                          <a:highlight>
                            <a:srgbClr val="964091"/>
                          </a:highlight>
                          <a:latin typeface="Open Sans"/>
                        </a:rPr>
                        <a:t>Επιπτώσεις σε φοιτητ</a:t>
                      </a:r>
                      <a:r>
                        <a:rPr lang="el-GR" sz="1800" b="1" i="0" u="none" strike="noStrike" dirty="0">
                          <a:solidFill>
                            <a:srgbClr val="FFFFFF"/>
                          </a:solidFill>
                          <a:effectLst/>
                          <a:highlight>
                            <a:srgbClr val="964091"/>
                          </a:highlight>
                          <a:latin typeface="Open Sans"/>
                        </a:rPr>
                        <a:t>έ</a:t>
                      </a:r>
                      <a:r>
                        <a:rPr lang="el-GR" sz="1800" b="1" i="0" dirty="0">
                          <a:solidFill>
                            <a:srgbClr val="FFFFFF"/>
                          </a:solidFill>
                          <a:effectLst/>
                          <a:highlight>
                            <a:srgbClr val="964091"/>
                          </a:highlight>
                          <a:latin typeface="Open Sans"/>
                        </a:rPr>
                        <a:t>ς/</a:t>
                      </a:r>
                      <a:r>
                        <a:rPr lang="el-GR" sz="1800" b="1" i="0" dirty="0" err="1">
                          <a:solidFill>
                            <a:srgbClr val="FFFFFF"/>
                          </a:solidFill>
                          <a:effectLst/>
                          <a:highlight>
                            <a:srgbClr val="964091"/>
                          </a:highlight>
                          <a:latin typeface="Open Sans"/>
                        </a:rPr>
                        <a:t>τριες</a:t>
                      </a:r>
                      <a:endParaRPr lang="el-GR" b="1" i="0" dirty="0" err="1">
                        <a:solidFill>
                          <a:srgbClr val="FFFFFF"/>
                        </a:solidFill>
                        <a:effectLst/>
                        <a:highlight>
                          <a:srgbClr val="964091"/>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8099" cap="flat" cmpd="sng" algn="ctr">
                      <a:solidFill>
                        <a:srgbClr val="FFFFFF"/>
                      </a:solidFill>
                      <a:prstDash val="solid"/>
                      <a:round/>
                      <a:headEnd type="none" w="med" len="med"/>
                      <a:tailEnd type="none" w="med" len="med"/>
                    </a:lnB>
                    <a:solidFill>
                      <a:srgbClr val="964091"/>
                    </a:solidFill>
                  </a:tcPr>
                </a:tc>
                <a:extLst>
                  <a:ext uri="{0D108BD9-81ED-4DB2-BD59-A6C34878D82A}">
                    <a16:rowId xmlns:a16="http://schemas.microsoft.com/office/drawing/2014/main" val="3120811984"/>
                  </a:ext>
                </a:extLst>
              </a:tr>
              <a:tr h="302286">
                <a:tc>
                  <a:txBody>
                    <a:bodyPr/>
                    <a:lstStyle/>
                    <a:p>
                      <a:pPr algn="ctr" fontAlgn="base"/>
                      <a:r>
                        <a:rPr lang="el-GR" sz="1500" b="1" i="0" dirty="0">
                          <a:solidFill>
                            <a:srgbClr val="000000"/>
                          </a:solidFill>
                          <a:effectLst/>
                          <a:highlight>
                            <a:srgbClr val="AED7BD"/>
                          </a:highlight>
                          <a:latin typeface="Open Sans"/>
                        </a:rPr>
                        <a:t>Αισθάνθηκαν δυσαρεστημένοι/</a:t>
                      </a:r>
                      <a:r>
                        <a:rPr lang="el-GR" sz="1500" b="1" i="0" dirty="0" err="1">
                          <a:solidFill>
                            <a:srgbClr val="000000"/>
                          </a:solidFill>
                          <a:effectLst/>
                          <a:highlight>
                            <a:srgbClr val="AED7BD"/>
                          </a:highlight>
                          <a:latin typeface="Open Sans"/>
                        </a:rPr>
                        <a:t>ες</a:t>
                      </a:r>
                      <a:r>
                        <a:rPr lang="el-GR" sz="1500" b="1" i="0" dirty="0">
                          <a:solidFill>
                            <a:srgbClr val="000000"/>
                          </a:solidFill>
                          <a:effectLst/>
                          <a:highlight>
                            <a:srgbClr val="AED7BD"/>
                          </a:highlight>
                          <a:latin typeface="Open Sans"/>
                        </a:rPr>
                        <a:t> με την εργασία τους</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8099"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1" i="0" dirty="0">
                          <a:solidFill>
                            <a:srgbClr val="000000"/>
                          </a:solidFill>
                          <a:effectLst/>
                          <a:highlight>
                            <a:srgbClr val="AED7BD"/>
                          </a:highlight>
                          <a:latin typeface="Open Sans"/>
                        </a:rPr>
                        <a:t>Μη παρακολούθηση μαθημάτων</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8099"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1985517878"/>
                  </a:ext>
                </a:extLst>
              </a:tr>
              <a:tr h="302286">
                <a:tc>
                  <a:txBody>
                    <a:bodyPr/>
                    <a:lstStyle/>
                    <a:p>
                      <a:pPr algn="ctr" fontAlgn="base"/>
                      <a:r>
                        <a:rPr lang="el-GR" sz="1500" b="1" i="0" dirty="0">
                          <a:solidFill>
                            <a:srgbClr val="000000"/>
                          </a:solidFill>
                          <a:effectLst/>
                          <a:highlight>
                            <a:srgbClr val="AED7BD"/>
                          </a:highlight>
                          <a:latin typeface="Open Sans"/>
                        </a:rPr>
                        <a:t>Μειώθηκε η παραγωγικότητα της εργασίας</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1" i="0" u="none" strike="noStrike" dirty="0">
                          <a:solidFill>
                            <a:srgbClr val="000000"/>
                          </a:solidFill>
                          <a:effectLst/>
                          <a:highlight>
                            <a:srgbClr val="AED7BD"/>
                          </a:highlight>
                          <a:latin typeface="Open Sans"/>
                        </a:rPr>
                        <a:t>Αισθάνθηκαν δυσαρεστημένοι με την πορεία των σπουδών</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723366875"/>
                  </a:ext>
                </a:extLst>
              </a:tr>
              <a:tr h="302286">
                <a:tc>
                  <a:txBody>
                    <a:bodyPr/>
                    <a:lstStyle/>
                    <a:p>
                      <a:pPr algn="ctr" fontAlgn="base"/>
                      <a:r>
                        <a:rPr lang="el-GR" sz="1500" b="1" i="0" dirty="0">
                          <a:solidFill>
                            <a:srgbClr val="000000"/>
                          </a:solidFill>
                          <a:effectLst/>
                          <a:highlight>
                            <a:srgbClr val="AED7BD"/>
                          </a:highlight>
                          <a:latin typeface="Open Sans"/>
                        </a:rPr>
                        <a:t>Σκέφτηκαν να εγκαταλείψουν τον ακαδημαϊκό τομέα</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1" i="0" u="none" strike="noStrike" dirty="0">
                          <a:solidFill>
                            <a:srgbClr val="000000"/>
                          </a:solidFill>
                          <a:effectLst/>
                          <a:highlight>
                            <a:srgbClr val="AED7BD"/>
                          </a:highlight>
                          <a:latin typeface="Open Sans"/>
                        </a:rPr>
                        <a:t>Έζησαν μείωση της απόδοσής τους</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3273637024"/>
                  </a:ext>
                </a:extLst>
              </a:tr>
              <a:tr h="311733">
                <a:tc>
                  <a:txBody>
                    <a:bodyPr/>
                    <a:lstStyle/>
                    <a:p>
                      <a:pPr algn="ctr" fontAlgn="base"/>
                      <a:r>
                        <a:rPr lang="el-GR" sz="1500" b="0" i="0" dirty="0">
                          <a:solidFill>
                            <a:srgbClr val="000000"/>
                          </a:solidFill>
                          <a:effectLst/>
                          <a:highlight>
                            <a:srgbClr val="AED7BD"/>
                          </a:highlight>
                          <a:latin typeface="Open Sans"/>
                        </a:rPr>
                        <a:t>Απομακρύνθηκαν από συναδέλφους </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Αισθάνθηκαν αποκομμένοι/</a:t>
                      </a:r>
                      <a:r>
                        <a:rPr lang="el-GR" sz="1500" b="0" i="0" u="none" strike="noStrike" dirty="0" err="1">
                          <a:solidFill>
                            <a:srgbClr val="000000"/>
                          </a:solidFill>
                          <a:effectLst/>
                          <a:highlight>
                            <a:srgbClr val="AED7BD"/>
                          </a:highlight>
                          <a:latin typeface="Open Sans"/>
                        </a:rPr>
                        <a:t>ες</a:t>
                      </a:r>
                      <a:r>
                        <a:rPr lang="el-GR" sz="1500" b="0" i="0" u="none" strike="noStrike" dirty="0">
                          <a:solidFill>
                            <a:srgbClr val="000000"/>
                          </a:solidFill>
                          <a:effectLst/>
                          <a:highlight>
                            <a:srgbClr val="AED7BD"/>
                          </a:highlight>
                          <a:latin typeface="Open Sans"/>
                        </a:rPr>
                        <a:t> από τους συμφοιτητές/</a:t>
                      </a:r>
                      <a:r>
                        <a:rPr lang="el-GR" sz="1500" b="0" i="0" u="none" strike="noStrike" dirty="0" err="1">
                          <a:solidFill>
                            <a:srgbClr val="000000"/>
                          </a:solidFill>
                          <a:effectLst/>
                          <a:highlight>
                            <a:srgbClr val="AED7BD"/>
                          </a:highlight>
                          <a:latin typeface="Open Sans"/>
                        </a:rPr>
                        <a:t>τριες</a:t>
                      </a:r>
                      <a:r>
                        <a:rPr lang="el-GR" sz="1500" b="0" i="0" u="none" strike="noStrike" dirty="0">
                          <a:solidFill>
                            <a:srgbClr val="000000"/>
                          </a:solidFill>
                          <a:effectLst/>
                          <a:highlight>
                            <a:srgbClr val="AED7BD"/>
                          </a:highlight>
                          <a:latin typeface="Open Sans"/>
                        </a:rPr>
                        <a:t> τους</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1760947244"/>
                  </a:ext>
                </a:extLst>
              </a:tr>
              <a:tr h="519554">
                <a:tc>
                  <a:txBody>
                    <a:bodyPr/>
                    <a:lstStyle/>
                    <a:p>
                      <a:pPr algn="ctr" fontAlgn="base"/>
                      <a:r>
                        <a:rPr lang="el-GR" sz="1500" b="0" i="0" u="none" strike="noStrike" dirty="0">
                          <a:solidFill>
                            <a:srgbClr val="000000"/>
                          </a:solidFill>
                          <a:effectLst/>
                          <a:highlight>
                            <a:srgbClr val="AED7BD"/>
                          </a:highlight>
                          <a:latin typeface="Open Sans"/>
                        </a:rPr>
                        <a:t>Πήραν άδεια από την εργασία τους ή αναγκάστηκαν να μείνουν χωρίς εργασία</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Σκέφτηκαν να εγκαταλείψουν εντελώς το πανεπιστήμιο</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2080407121"/>
                  </a:ext>
                </a:extLst>
              </a:tr>
              <a:tr h="519554">
                <a:tc>
                  <a:txBody>
                    <a:bodyPr/>
                    <a:lstStyle/>
                    <a:p>
                      <a:pPr algn="ctr" fontAlgn="base"/>
                      <a:r>
                        <a:rPr lang="el-GR" sz="1500" b="0" i="0" dirty="0">
                          <a:solidFill>
                            <a:srgbClr val="000000"/>
                          </a:solidFill>
                          <a:effectLst/>
                          <a:highlight>
                            <a:srgbClr val="AED7BD"/>
                          </a:highlight>
                          <a:latin typeface="Open Sans"/>
                        </a:rPr>
                        <a:t>Άλλαξαν τμήμα ή προσπάθησαν να αλλάξουν ομάδα, μονάδα, προϊστάμενο/η </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Εγκατέλειψαν συγκεκριμένο μάθημα</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3463571563"/>
                  </a:ext>
                </a:extLst>
              </a:tr>
              <a:tr h="736822">
                <a:tc>
                  <a:txBody>
                    <a:bodyPr/>
                    <a:lstStyle/>
                    <a:p>
                      <a:pPr algn="ctr" fontAlgn="base"/>
                      <a:r>
                        <a:rPr lang="el-GR" sz="1500" b="0" i="0" dirty="0">
                          <a:solidFill>
                            <a:srgbClr val="000000"/>
                          </a:solidFill>
                          <a:effectLst/>
                          <a:highlight>
                            <a:srgbClr val="AED7BD"/>
                          </a:highlight>
                          <a:latin typeface="Open Sans"/>
                        </a:rPr>
                        <a:t>Άλλαξαν ή προσπάθησαν να αλλάξουν πανεπιστήμιο</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Αισθάνθηκαν φόβο για τη δια ζώσης φοίτησή τους στο πανεπιστήμιο ή να χρησιμοποιήσουν διαδικτυακά περιβάλλοντα</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141598184"/>
                  </a:ext>
                </a:extLst>
              </a:tr>
              <a:tr h="519554">
                <a:tc>
                  <a:txBody>
                    <a:bodyPr/>
                    <a:lstStyle/>
                    <a:p>
                      <a:pPr algn="ctr" fontAlgn="base"/>
                      <a:r>
                        <a:rPr lang="el-GR" sz="1500" b="0" i="0" u="none" strike="noStrike" dirty="0">
                          <a:solidFill>
                            <a:srgbClr val="000000"/>
                          </a:solidFill>
                          <a:effectLst/>
                          <a:highlight>
                            <a:srgbClr val="AED7BD"/>
                          </a:highlight>
                          <a:latin typeface="Open Sans"/>
                        </a:rPr>
                        <a:t>Έλαβαν μειωμένες αποδοχές ή έχασαν μπόνους</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Αποφάσισαν να μην συνεχίσουν τις σπουδές τους μετά από κάποιο επίπεδο</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4125318385"/>
                  </a:ext>
                </a:extLst>
              </a:tr>
              <a:tr h="736822">
                <a:tc>
                  <a:txBody>
                    <a:bodyPr/>
                    <a:lstStyle/>
                    <a:p>
                      <a:pPr algn="ctr" fontAlgn="base"/>
                      <a:r>
                        <a:rPr lang="el-GR" sz="1500" b="0" i="0" dirty="0">
                          <a:solidFill>
                            <a:srgbClr val="000000"/>
                          </a:solidFill>
                          <a:effectLst/>
                          <a:highlight>
                            <a:srgbClr val="AED7BD"/>
                          </a:highlight>
                          <a:latin typeface="Open Sans"/>
                        </a:rPr>
                        <a:t>Αισθάνθηκαν φόβο να βρεθούν δια ζώσης στη δουλειά ή να χρησιμοποιήσουν διαδικτυακά περιβάλλοντα για ομαδική συνεργασία </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Άλλαξαν ή προσπάθησαν να αλλάξουν επιβλέποντα/</a:t>
                      </a:r>
                      <a:r>
                        <a:rPr lang="el-GR" sz="1500" b="0" i="0" u="none" strike="noStrike" dirty="0" err="1">
                          <a:solidFill>
                            <a:srgbClr val="000000"/>
                          </a:solidFill>
                          <a:effectLst/>
                          <a:highlight>
                            <a:srgbClr val="AED7BD"/>
                          </a:highlight>
                          <a:latin typeface="Open Sans"/>
                        </a:rPr>
                        <a:t>ουσα</a:t>
                      </a:r>
                      <a:r>
                        <a:rPr lang="el-GR" sz="1500" b="0" i="0" u="none" strike="noStrike" dirty="0">
                          <a:solidFill>
                            <a:srgbClr val="000000"/>
                          </a:solidFill>
                          <a:effectLst/>
                          <a:highlight>
                            <a:srgbClr val="AED7BD"/>
                          </a:highlight>
                          <a:latin typeface="Open Sans"/>
                        </a:rPr>
                        <a:t> ή διδάσκοντα/</a:t>
                      </a:r>
                      <a:r>
                        <a:rPr lang="el-GR" sz="1500" b="0" i="0" u="none" strike="noStrike" dirty="0" err="1">
                          <a:solidFill>
                            <a:srgbClr val="000000"/>
                          </a:solidFill>
                          <a:effectLst/>
                          <a:highlight>
                            <a:srgbClr val="AED7BD"/>
                          </a:highlight>
                          <a:latin typeface="Open Sans"/>
                        </a:rPr>
                        <a:t>ουσα</a:t>
                      </a:r>
                      <a:endParaRPr lang="el-GR" b="0" i="0" dirty="0" err="1">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3237609908"/>
                  </a:ext>
                </a:extLst>
              </a:tr>
              <a:tr h="302286">
                <a:tc>
                  <a:txBody>
                    <a:bodyPr/>
                    <a:lstStyle/>
                    <a:p>
                      <a:pPr algn="ctr" fontAlgn="auto"/>
                      <a:endParaRPr lang="en-GB" sz="1500" b="0" i="0" u="none" strike="noStrike">
                        <a:solidFill>
                          <a:srgbClr val="000000"/>
                        </a:solidFill>
                        <a:effectLst/>
                        <a:highlight>
                          <a:srgbClr val="AED7BD"/>
                        </a:highlight>
                        <a:latin typeface="Open Sans" panose="020B0606030504020204" pitchFamily="34" charset="0"/>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tc>
                  <a:txBody>
                    <a:bodyPr/>
                    <a:lstStyle/>
                    <a:p>
                      <a:pPr algn="ctr" fontAlgn="base"/>
                      <a:r>
                        <a:rPr lang="el-GR" sz="1500" b="0" i="0" u="none" strike="noStrike" dirty="0">
                          <a:solidFill>
                            <a:srgbClr val="000000"/>
                          </a:solidFill>
                          <a:effectLst/>
                          <a:highlight>
                            <a:srgbClr val="AED7BD"/>
                          </a:highlight>
                          <a:latin typeface="Open Sans"/>
                        </a:rPr>
                        <a:t>Προσπάθησαν να αλλάξουν πανεπιστήμιο</a:t>
                      </a:r>
                      <a:endParaRPr lang="el-GR" b="0" i="0" dirty="0">
                        <a:solidFill>
                          <a:srgbClr val="000000"/>
                        </a:solidFill>
                        <a:effectLst/>
                        <a:highlight>
                          <a:srgbClr val="AED7BD"/>
                        </a:highlight>
                        <a:latin typeface="Open Sans"/>
                      </a:endParaRPr>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AED7BD"/>
                    </a:solidFill>
                  </a:tcPr>
                </a:tc>
                <a:extLst>
                  <a:ext uri="{0D108BD9-81ED-4DB2-BD59-A6C34878D82A}">
                    <a16:rowId xmlns:a16="http://schemas.microsoft.com/office/drawing/2014/main" val="105967999"/>
                  </a:ext>
                </a:extLst>
              </a:tr>
            </a:tbl>
          </a:graphicData>
        </a:graphic>
      </p:graphicFrame>
    </p:spTree>
    <p:extLst>
      <p:ext uri="{BB962C8B-B14F-4D97-AF65-F5344CB8AC3E}">
        <p14:creationId xmlns:p14="http://schemas.microsoft.com/office/powerpoint/2010/main" val="1536901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dirty="0" err="1">
                <a:latin typeface="Arial"/>
                <a:cs typeface="Arial"/>
              </a:rPr>
              <a:t>Λόγοι</a:t>
            </a:r>
            <a:r>
              <a:rPr lang="en-US" b="1" dirty="0">
                <a:latin typeface="Arial"/>
                <a:cs typeface="Arial"/>
              </a:rPr>
              <a:t> και α</a:t>
            </a:r>
            <a:r>
              <a:rPr lang="en-US" b="1" dirty="0" err="1">
                <a:latin typeface="Arial"/>
                <a:cs typeface="Arial"/>
              </a:rPr>
              <a:t>ιτίες</a:t>
            </a:r>
            <a:endParaRPr lang="en-US" b="1" dirty="0" err="1"/>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283208"/>
            <a:ext cx="10239387"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3200" b="1" dirty="0" err="1">
                <a:latin typeface="Arial"/>
                <a:cs typeface="Arial"/>
              </a:rPr>
              <a:t>Τι</a:t>
            </a:r>
            <a:r>
              <a:rPr lang="en-US" sz="3200" b="1" dirty="0">
                <a:latin typeface="Arial"/>
                <a:cs typeface="Arial"/>
              </a:rPr>
              <a:t> π</a:t>
            </a:r>
            <a:r>
              <a:rPr lang="en-US" sz="3200" b="1" dirty="0" err="1">
                <a:latin typeface="Arial"/>
                <a:cs typeface="Arial"/>
              </a:rPr>
              <a:t>ροκ</a:t>
            </a:r>
            <a:r>
              <a:rPr lang="en-US" sz="3200" b="1" dirty="0">
                <a:latin typeface="Arial"/>
                <a:cs typeface="Arial"/>
              </a:rPr>
              <a:t>α</a:t>
            </a:r>
            <a:r>
              <a:rPr lang="en-US" sz="3200" b="1" dirty="0" err="1">
                <a:latin typeface="Arial"/>
                <a:cs typeface="Arial"/>
              </a:rPr>
              <a:t>λεί</a:t>
            </a:r>
            <a:r>
              <a:rPr lang="en-US" sz="3200" b="1" dirty="0">
                <a:latin typeface="Arial"/>
                <a:cs typeface="Arial"/>
              </a:rPr>
              <a:t> </a:t>
            </a:r>
            <a:r>
              <a:rPr lang="en-US" sz="3200" b="1" dirty="0" err="1">
                <a:latin typeface="Arial"/>
                <a:cs typeface="Arial"/>
              </a:rPr>
              <a:t>τη</a:t>
            </a:r>
            <a:r>
              <a:rPr lang="en-US" sz="3200" b="1" dirty="0">
                <a:latin typeface="Arial"/>
                <a:cs typeface="Arial"/>
              </a:rPr>
              <a:t> </a:t>
            </a:r>
            <a:r>
              <a:rPr lang="en-US" sz="3200" b="1" dirty="0" err="1">
                <a:latin typeface="Arial"/>
                <a:cs typeface="Arial"/>
              </a:rPr>
              <a:t>έμφυλη</a:t>
            </a:r>
            <a:r>
              <a:rPr lang="en-US" sz="3200" b="1" dirty="0">
                <a:latin typeface="Arial"/>
                <a:cs typeface="Arial"/>
              </a:rPr>
              <a:t> βία </a:t>
            </a:r>
            <a:r>
              <a:rPr lang="en-US" sz="3200" b="1" dirty="0" err="1">
                <a:latin typeface="Arial"/>
                <a:cs typeface="Arial"/>
              </a:rPr>
              <a:t>σε</a:t>
            </a:r>
            <a:r>
              <a:rPr lang="en-US" sz="3200" b="1" dirty="0">
                <a:latin typeface="Arial"/>
                <a:cs typeface="Arial"/>
              </a:rPr>
              <a:t> </a:t>
            </a:r>
            <a:r>
              <a:rPr lang="en-US" sz="3200" b="1" dirty="0" err="1">
                <a:latin typeface="Arial"/>
                <a:cs typeface="Arial"/>
              </a:rPr>
              <a:t>έν</a:t>
            </a:r>
            <a:r>
              <a:rPr lang="en-US" sz="3200" b="1" dirty="0">
                <a:latin typeface="Arial"/>
                <a:cs typeface="Arial"/>
              </a:rPr>
              <a:t>α ακα</a:t>
            </a:r>
            <a:r>
              <a:rPr lang="en-US" sz="3200" b="1" dirty="0" err="1">
                <a:latin typeface="Arial"/>
                <a:cs typeface="Arial"/>
              </a:rPr>
              <a:t>δημ</a:t>
            </a:r>
            <a:r>
              <a:rPr lang="en-US" sz="3200" b="1" dirty="0">
                <a:latin typeface="Arial"/>
                <a:cs typeface="Arial"/>
              </a:rPr>
              <a:t>α</a:t>
            </a:r>
            <a:r>
              <a:rPr lang="en-US" sz="3200" b="1" dirty="0" err="1">
                <a:latin typeface="Arial"/>
                <a:cs typeface="Arial"/>
              </a:rPr>
              <a:t>ϊκό</a:t>
            </a:r>
            <a:r>
              <a:rPr lang="en-US" sz="3200" b="1" dirty="0">
                <a:latin typeface="Arial"/>
                <a:cs typeface="Arial"/>
              </a:rPr>
              <a:t> πλα</a:t>
            </a:r>
            <a:r>
              <a:rPr lang="en-US" sz="3200" b="1" dirty="0" err="1">
                <a:latin typeface="Arial"/>
                <a:cs typeface="Arial"/>
              </a:rPr>
              <a:t>ίσιο</a:t>
            </a:r>
            <a:r>
              <a:rPr lang="en-US" sz="3200" b="1" dirty="0">
                <a:latin typeface="Arial"/>
                <a:cs typeface="Arial"/>
              </a:rPr>
              <a:t>;</a:t>
            </a:r>
            <a:endParaRPr lang="en-US" sz="3200" b="1" dirty="0">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9898566" cy="1881990"/>
          </a:xfrm>
          <a:prstGeom prst="rect">
            <a:avLst/>
          </a:prstGeom>
          <a:noFill/>
        </p:spPr>
        <p:txBody>
          <a:bodyPr wrap="square" lIns="91440" tIns="45720" rIns="91440" bIns="45720" anchor="t">
            <a:spAutoFit/>
          </a:bodyPr>
          <a:lstStyle/>
          <a:p>
            <a:pPr marL="342900" indent="-342900">
              <a:lnSpc>
                <a:spcPct val="150000"/>
              </a:lnSpc>
              <a:buFont typeface="Wingdings" panose="05000000000000000000" pitchFamily="2" charset="2"/>
              <a:buChar char="q"/>
            </a:pPr>
            <a:r>
              <a:rPr lang="en-US" sz="2000" dirty="0" err="1">
                <a:solidFill>
                  <a:srgbClr val="FFFFFF"/>
                </a:solidFill>
                <a:latin typeface="Arial"/>
                <a:cs typeface="Arial"/>
              </a:rPr>
              <a:t>Δι</a:t>
            </a:r>
            <a:r>
              <a:rPr lang="en-US" sz="2000" dirty="0">
                <a:solidFill>
                  <a:srgbClr val="FFFFFF"/>
                </a:solidFill>
                <a:latin typeface="Arial"/>
                <a:cs typeface="Arial"/>
              </a:rPr>
              <a:t>α</a:t>
            </a:r>
            <a:r>
              <a:rPr lang="en-US" sz="2000" dirty="0" err="1">
                <a:solidFill>
                  <a:srgbClr val="FFFFFF"/>
                </a:solidFill>
                <a:latin typeface="Arial"/>
                <a:cs typeface="Arial"/>
              </a:rPr>
              <a:t>κρίσεις</a:t>
            </a:r>
            <a:r>
              <a:rPr lang="en-US" sz="2000" dirty="0">
                <a:solidFill>
                  <a:srgbClr val="FFFFFF"/>
                </a:solidFill>
                <a:latin typeface="Arial"/>
                <a:cs typeface="Arial"/>
              </a:rPr>
              <a:t> και </a:t>
            </a:r>
            <a:r>
              <a:rPr lang="en-US" sz="2000" dirty="0" err="1">
                <a:solidFill>
                  <a:srgbClr val="FFFFFF"/>
                </a:solidFill>
                <a:latin typeface="Arial"/>
                <a:cs typeface="Arial"/>
              </a:rPr>
              <a:t>μερολη</a:t>
            </a:r>
            <a:r>
              <a:rPr lang="en-US" sz="2000" dirty="0">
                <a:solidFill>
                  <a:srgbClr val="FFFFFF"/>
                </a:solidFill>
                <a:latin typeface="Arial"/>
                <a:cs typeface="Arial"/>
              </a:rPr>
              <a:t>π</a:t>
            </a:r>
            <a:r>
              <a:rPr lang="en-US" sz="2000" dirty="0" err="1">
                <a:solidFill>
                  <a:srgbClr val="FFFFFF"/>
                </a:solidFill>
                <a:latin typeface="Arial"/>
                <a:cs typeface="Arial"/>
              </a:rPr>
              <a:t>τικές</a:t>
            </a:r>
            <a:r>
              <a:rPr lang="en-US" sz="2000" dirty="0">
                <a:solidFill>
                  <a:srgbClr val="FFFFFF"/>
                </a:solidFill>
                <a:latin typeface="Arial"/>
                <a:cs typeface="Arial"/>
              </a:rPr>
              <a:t> πρα</a:t>
            </a:r>
            <a:r>
              <a:rPr lang="en-US" sz="2000" dirty="0" err="1">
                <a:solidFill>
                  <a:srgbClr val="FFFFFF"/>
                </a:solidFill>
                <a:latin typeface="Arial"/>
                <a:cs typeface="Arial"/>
              </a:rPr>
              <a:t>κτικές</a:t>
            </a:r>
            <a:r>
              <a:rPr lang="en-US" sz="2000" dirty="0">
                <a:solidFill>
                  <a:srgbClr val="FFFFFF"/>
                </a:solidFill>
                <a:latin typeface="Arial"/>
                <a:cs typeface="Arial"/>
              </a:rPr>
              <a:t> </a:t>
            </a:r>
            <a:endParaRPr lang="en-US" sz="2000">
              <a:solidFill>
                <a:srgbClr val="FFFFFF"/>
              </a:solidFill>
              <a:latin typeface="Arial" panose="020B0604020202020204" pitchFamily="34" charset="0"/>
              <a:cs typeface="Arial" panose="020B0604020202020204" pitchFamily="34" charset="0"/>
            </a:endParaRPr>
          </a:p>
          <a:p>
            <a:pPr marL="342900" indent="-342900">
              <a:lnSpc>
                <a:spcPct val="150000"/>
              </a:lnSpc>
              <a:buFont typeface="Wingdings" panose="05000000000000000000" pitchFamily="2" charset="2"/>
              <a:buChar char="q"/>
            </a:pPr>
            <a:r>
              <a:rPr lang="en-US" sz="2000" dirty="0" err="1">
                <a:solidFill>
                  <a:srgbClr val="FFFFFF"/>
                </a:solidFill>
                <a:latin typeface="Arial"/>
                <a:cs typeface="Arial"/>
              </a:rPr>
              <a:t>Στερεότυ</a:t>
            </a:r>
            <a:r>
              <a:rPr lang="en-US" sz="2000" dirty="0">
                <a:solidFill>
                  <a:srgbClr val="FFFFFF"/>
                </a:solidFill>
                <a:latin typeface="Arial"/>
                <a:cs typeface="Arial"/>
              </a:rPr>
              <a:t>πα </a:t>
            </a:r>
            <a:r>
              <a:rPr lang="en-US" sz="2000" dirty="0" err="1">
                <a:solidFill>
                  <a:srgbClr val="FFFFFF"/>
                </a:solidFill>
                <a:latin typeface="Arial"/>
                <a:cs typeface="Arial"/>
              </a:rPr>
              <a:t>γι</a:t>
            </a:r>
            <a:r>
              <a:rPr lang="en-US" sz="2000" dirty="0">
                <a:solidFill>
                  <a:srgbClr val="FFFFFF"/>
                </a:solidFill>
                <a:latin typeface="Arial"/>
                <a:cs typeface="Arial"/>
              </a:rPr>
              <a:t>α </a:t>
            </a:r>
            <a:r>
              <a:rPr lang="en-US" sz="2000" dirty="0" err="1">
                <a:solidFill>
                  <a:srgbClr val="FFFFFF"/>
                </a:solidFill>
                <a:latin typeface="Arial"/>
                <a:cs typeface="Arial"/>
              </a:rPr>
              <a:t>το</a:t>
            </a:r>
            <a:r>
              <a:rPr lang="en-US" sz="2000" dirty="0">
                <a:solidFill>
                  <a:srgbClr val="FFFFFF"/>
                </a:solidFill>
                <a:latin typeface="Arial"/>
                <a:cs typeface="Arial"/>
              </a:rPr>
              <a:t> </a:t>
            </a:r>
            <a:r>
              <a:rPr lang="en-US" sz="2000" dirty="0" err="1">
                <a:solidFill>
                  <a:srgbClr val="FFFFFF"/>
                </a:solidFill>
                <a:latin typeface="Arial"/>
                <a:cs typeface="Arial"/>
              </a:rPr>
              <a:t>φύλο</a:t>
            </a:r>
            <a:r>
              <a:rPr lang="en-US" sz="2000" dirty="0">
                <a:solidFill>
                  <a:srgbClr val="FFFFFF"/>
                </a:solidFill>
                <a:latin typeface="Arial"/>
                <a:cs typeface="Arial"/>
              </a:rPr>
              <a:t> και </a:t>
            </a:r>
            <a:r>
              <a:rPr lang="en-US" sz="2000" dirty="0" err="1">
                <a:solidFill>
                  <a:srgbClr val="FFFFFF"/>
                </a:solidFill>
                <a:latin typeface="Arial"/>
                <a:cs typeface="Arial"/>
              </a:rPr>
              <a:t>έμφυλες</a:t>
            </a:r>
            <a:r>
              <a:rPr lang="en-US" sz="2000" dirty="0">
                <a:solidFill>
                  <a:srgbClr val="FFFFFF"/>
                </a:solidFill>
                <a:latin typeface="Arial"/>
                <a:cs typeface="Arial"/>
              </a:rPr>
              <a:t> και π</a:t>
            </a:r>
            <a:r>
              <a:rPr lang="en-US" sz="2000" dirty="0" err="1">
                <a:solidFill>
                  <a:srgbClr val="FFFFFF"/>
                </a:solidFill>
                <a:latin typeface="Arial"/>
                <a:cs typeface="Arial"/>
              </a:rPr>
              <a:t>ολιτισμικές</a:t>
            </a:r>
            <a:r>
              <a:rPr lang="en-US" sz="2000" dirty="0">
                <a:solidFill>
                  <a:srgbClr val="FFFFFF"/>
                </a:solidFill>
                <a:latin typeface="Arial"/>
                <a:cs typeface="Arial"/>
              </a:rPr>
              <a:t> </a:t>
            </a:r>
            <a:r>
              <a:rPr lang="en-US" sz="2000" dirty="0" err="1">
                <a:solidFill>
                  <a:srgbClr val="FFFFFF"/>
                </a:solidFill>
                <a:latin typeface="Arial"/>
                <a:cs typeface="Arial"/>
              </a:rPr>
              <a:t>νόρμες</a:t>
            </a:r>
            <a:r>
              <a:rPr lang="en-US" sz="2000" dirty="0">
                <a:solidFill>
                  <a:srgbClr val="FFFFFF"/>
                </a:solidFill>
                <a:latin typeface="Arial"/>
                <a:cs typeface="Arial"/>
              </a:rPr>
              <a:t> </a:t>
            </a:r>
            <a:endParaRPr lang="LID4096" sz="2000">
              <a:solidFill>
                <a:srgbClr val="FFFFFF"/>
              </a:solidFill>
              <a:latin typeface="Arial" panose="020B0604020202020204" pitchFamily="34" charset="0"/>
              <a:cs typeface="Arial" panose="020B0604020202020204" pitchFamily="34" charset="0"/>
            </a:endParaRPr>
          </a:p>
          <a:p>
            <a:pPr marL="342900" indent="-342900">
              <a:lnSpc>
                <a:spcPct val="150000"/>
              </a:lnSpc>
              <a:buFont typeface="Wingdings" panose="05000000000000000000" pitchFamily="2" charset="2"/>
              <a:buChar char="q"/>
            </a:pPr>
            <a:r>
              <a:rPr lang="en-US" sz="2000" err="1">
                <a:solidFill>
                  <a:srgbClr val="FFFFFF"/>
                </a:solidFill>
                <a:latin typeface="Arial"/>
                <a:cs typeface="Arial"/>
              </a:rPr>
              <a:t>Ανισότητες</a:t>
            </a:r>
            <a:r>
              <a:rPr lang="en-US" sz="2000" dirty="0">
                <a:solidFill>
                  <a:srgbClr val="FFFFFF"/>
                </a:solidFill>
                <a:latin typeface="Arial"/>
                <a:cs typeface="Arial"/>
              </a:rPr>
              <a:t> </a:t>
            </a:r>
            <a:r>
              <a:rPr lang="en-US" sz="2000" err="1">
                <a:solidFill>
                  <a:srgbClr val="FFFFFF"/>
                </a:solidFill>
                <a:latin typeface="Arial"/>
                <a:cs typeface="Arial"/>
              </a:rPr>
              <a:t>εξουσί</a:t>
            </a:r>
            <a:r>
              <a:rPr lang="en-US" sz="2000" dirty="0">
                <a:solidFill>
                  <a:srgbClr val="FFFFFF"/>
                </a:solidFill>
                <a:latin typeface="Arial"/>
                <a:cs typeface="Arial"/>
              </a:rPr>
              <a:t>ας &amp; </a:t>
            </a:r>
            <a:r>
              <a:rPr lang="en-US" sz="2000" err="1">
                <a:solidFill>
                  <a:srgbClr val="FFFFFF"/>
                </a:solidFill>
                <a:latin typeface="Arial"/>
                <a:cs typeface="Arial"/>
              </a:rPr>
              <a:t>δυν</a:t>
            </a:r>
            <a:r>
              <a:rPr lang="en-US" sz="2000" dirty="0">
                <a:solidFill>
                  <a:srgbClr val="FFFFFF"/>
                </a:solidFill>
                <a:latin typeface="Arial"/>
                <a:cs typeface="Arial"/>
              </a:rPr>
              <a:t>α</a:t>
            </a:r>
            <a:r>
              <a:rPr lang="en-US" sz="2000" err="1">
                <a:solidFill>
                  <a:srgbClr val="FFFFFF"/>
                </a:solidFill>
                <a:latin typeface="Arial"/>
                <a:cs typeface="Arial"/>
              </a:rPr>
              <a:t>μικές</a:t>
            </a:r>
            <a:r>
              <a:rPr lang="en-US" sz="2000" dirty="0">
                <a:solidFill>
                  <a:srgbClr val="FFFFFF"/>
                </a:solidFill>
                <a:latin typeface="Arial"/>
                <a:cs typeface="Arial"/>
              </a:rPr>
              <a:t> </a:t>
            </a:r>
            <a:r>
              <a:rPr lang="en-US" sz="2000" err="1">
                <a:solidFill>
                  <a:srgbClr val="FFFFFF"/>
                </a:solidFill>
                <a:latin typeface="Arial"/>
                <a:cs typeface="Arial"/>
              </a:rPr>
              <a:t>εξουσί</a:t>
            </a:r>
            <a:r>
              <a:rPr lang="en-US" sz="2000" dirty="0">
                <a:solidFill>
                  <a:srgbClr val="FFFFFF"/>
                </a:solidFill>
                <a:latin typeface="Arial"/>
                <a:cs typeface="Arial"/>
              </a:rPr>
              <a:t>ας </a:t>
            </a:r>
            <a:endParaRPr lang="LID4096" sz="2000">
              <a:solidFill>
                <a:srgbClr val="FFFFFF"/>
              </a:solidFill>
              <a:latin typeface="Arial" panose="020B0604020202020204" pitchFamily="34" charset="0"/>
              <a:cs typeface="Arial" panose="020B0604020202020204" pitchFamily="34" charset="0"/>
            </a:endParaRPr>
          </a:p>
          <a:p>
            <a:pPr marL="342900" indent="-342900">
              <a:lnSpc>
                <a:spcPct val="150000"/>
              </a:lnSpc>
              <a:buFont typeface="Wingdings" panose="05000000000000000000" pitchFamily="2" charset="2"/>
              <a:buChar char="q"/>
            </a:pPr>
            <a:r>
              <a:rPr lang="en-US" sz="2000" dirty="0" err="1">
                <a:solidFill>
                  <a:srgbClr val="FFFFFF"/>
                </a:solidFill>
                <a:latin typeface="Arial"/>
                <a:cs typeface="Arial"/>
              </a:rPr>
              <a:t>Συστημικά</a:t>
            </a:r>
            <a:r>
              <a:rPr lang="en-US" sz="2000" dirty="0">
                <a:solidFill>
                  <a:srgbClr val="FFFFFF"/>
                </a:solidFill>
                <a:latin typeface="Arial"/>
                <a:cs typeface="Arial"/>
              </a:rPr>
              <a:t> </a:t>
            </a:r>
            <a:r>
              <a:rPr lang="en-US" sz="2000" dirty="0" err="1">
                <a:solidFill>
                  <a:srgbClr val="FFFFFF"/>
                </a:solidFill>
                <a:latin typeface="Arial"/>
                <a:cs typeface="Arial"/>
              </a:rPr>
              <a:t>ζητήμ</a:t>
            </a:r>
            <a:r>
              <a:rPr lang="en-US" sz="2000" dirty="0">
                <a:solidFill>
                  <a:srgbClr val="FFFFFF"/>
                </a:solidFill>
                <a:latin typeface="Arial"/>
                <a:cs typeface="Arial"/>
              </a:rPr>
              <a:t>ατα (πα</a:t>
            </a:r>
            <a:r>
              <a:rPr lang="en-US" sz="2000" dirty="0" err="1">
                <a:solidFill>
                  <a:srgbClr val="FFFFFF"/>
                </a:solidFill>
                <a:latin typeface="Arial"/>
                <a:cs typeface="Arial"/>
              </a:rPr>
              <a:t>τρι</a:t>
            </a:r>
            <a:r>
              <a:rPr lang="en-US" sz="2000" dirty="0">
                <a:solidFill>
                  <a:srgbClr val="FFFFFF"/>
                </a:solidFill>
                <a:latin typeface="Arial"/>
                <a:cs typeface="Arial"/>
              </a:rPr>
              <a:t>α</a:t>
            </a:r>
            <a:r>
              <a:rPr lang="en-US" sz="2000" dirty="0" err="1">
                <a:solidFill>
                  <a:srgbClr val="FFFFFF"/>
                </a:solidFill>
                <a:latin typeface="Arial"/>
                <a:cs typeface="Arial"/>
              </a:rPr>
              <a:t>ρχικές</a:t>
            </a:r>
            <a:r>
              <a:rPr lang="en-US" sz="2000" dirty="0">
                <a:solidFill>
                  <a:srgbClr val="FFFFFF"/>
                </a:solidFill>
                <a:latin typeface="Arial"/>
                <a:cs typeface="Arial"/>
              </a:rPr>
              <a:t> </a:t>
            </a:r>
            <a:r>
              <a:rPr lang="en-US" sz="2000" dirty="0" err="1">
                <a:solidFill>
                  <a:srgbClr val="FFFFFF"/>
                </a:solidFill>
                <a:latin typeface="Arial"/>
                <a:cs typeface="Arial"/>
              </a:rPr>
              <a:t>δομές</a:t>
            </a:r>
            <a:r>
              <a:rPr lang="en-US" sz="2000" dirty="0">
                <a:solidFill>
                  <a:srgbClr val="FFFFFF"/>
                </a:solidFill>
                <a:latin typeface="Arial"/>
                <a:cs typeface="Arial"/>
              </a:rPr>
              <a:t> </a:t>
            </a:r>
            <a:r>
              <a:rPr lang="en-US" sz="2000" dirty="0" err="1">
                <a:solidFill>
                  <a:srgbClr val="FFFFFF"/>
                </a:solidFill>
                <a:latin typeface="Arial"/>
                <a:cs typeface="Arial"/>
              </a:rPr>
              <a:t>εξουσί</a:t>
            </a:r>
            <a:r>
              <a:rPr lang="en-US" sz="2000" dirty="0">
                <a:solidFill>
                  <a:srgbClr val="FFFFFF"/>
                </a:solidFill>
                <a:latin typeface="Arial"/>
                <a:cs typeface="Arial"/>
              </a:rPr>
              <a:t>ας &amp; </a:t>
            </a:r>
            <a:r>
              <a:rPr lang="en-US" sz="2000" dirty="0" err="1">
                <a:solidFill>
                  <a:srgbClr val="FFFFFF"/>
                </a:solidFill>
                <a:latin typeface="Arial"/>
                <a:cs typeface="Arial"/>
              </a:rPr>
              <a:t>τοξική</a:t>
            </a:r>
            <a:r>
              <a:rPr lang="en-US" sz="2000" dirty="0">
                <a:solidFill>
                  <a:srgbClr val="FFFFFF"/>
                </a:solidFill>
                <a:latin typeface="Arial"/>
                <a:cs typeface="Arial"/>
              </a:rPr>
              <a:t> α</a:t>
            </a:r>
            <a:r>
              <a:rPr lang="en-US" sz="2000" dirty="0" err="1">
                <a:solidFill>
                  <a:srgbClr val="FFFFFF"/>
                </a:solidFill>
                <a:latin typeface="Arial"/>
                <a:cs typeface="Arial"/>
              </a:rPr>
              <a:t>ρρενω</a:t>
            </a:r>
            <a:r>
              <a:rPr lang="en-US" sz="2000" dirty="0">
                <a:solidFill>
                  <a:srgbClr val="FFFFFF"/>
                </a:solidFill>
                <a:latin typeface="Arial"/>
                <a:cs typeface="Arial"/>
              </a:rPr>
              <a:t>π</a:t>
            </a:r>
            <a:r>
              <a:rPr lang="en-US" sz="2000" dirty="0" err="1">
                <a:solidFill>
                  <a:srgbClr val="FFFFFF"/>
                </a:solidFill>
                <a:latin typeface="Arial"/>
                <a:cs typeface="Arial"/>
              </a:rPr>
              <a:t>ότητ</a:t>
            </a:r>
            <a:r>
              <a:rPr lang="en-US" sz="2000" dirty="0">
                <a:solidFill>
                  <a:srgbClr val="FFFFFF"/>
                </a:solidFill>
                <a:latin typeface="Arial"/>
                <a:cs typeface="Arial"/>
              </a:rPr>
              <a:t>α)</a:t>
            </a:r>
            <a:endParaRPr lang="LID4096" sz="200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5628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CA6BBC6-AC51-83F5-B8B4-4D21897B59F5}"/>
              </a:ext>
            </a:extLst>
          </p:cNvPr>
          <p:cNvSpPr>
            <a:spLocks noGrp="1"/>
          </p:cNvSpPr>
          <p:nvPr>
            <p:ph type="title"/>
          </p:nvPr>
        </p:nvSpPr>
        <p:spPr>
          <a:xfrm>
            <a:off x="1052512" y="1154316"/>
            <a:ext cx="10086975" cy="778381"/>
          </a:xfrm>
        </p:spPr>
        <p:txBody>
          <a:bodyPr/>
          <a:lstStyle/>
          <a:p>
            <a:r>
              <a:rPr lang="en-US" b="1" dirty="0">
                <a:latin typeface="Arial"/>
                <a:cs typeface="Arial"/>
              </a:rPr>
              <a:t>Η </a:t>
            </a:r>
            <a:r>
              <a:rPr lang="en-US" b="1" dirty="0" err="1">
                <a:latin typeface="Arial"/>
                <a:cs typeface="Arial"/>
              </a:rPr>
              <a:t>σημ</a:t>
            </a:r>
            <a:r>
              <a:rPr lang="en-US" b="1" dirty="0">
                <a:latin typeface="Arial"/>
                <a:cs typeface="Arial"/>
              </a:rPr>
              <a:t>α</a:t>
            </a:r>
            <a:r>
              <a:rPr lang="en-US" b="1" dirty="0" err="1">
                <a:latin typeface="Arial"/>
                <a:cs typeface="Arial"/>
              </a:rPr>
              <a:t>σί</a:t>
            </a:r>
            <a:r>
              <a:rPr lang="en-US" b="1" dirty="0">
                <a:latin typeface="Arial"/>
                <a:cs typeface="Arial"/>
              </a:rPr>
              <a:t>α </a:t>
            </a:r>
            <a:r>
              <a:rPr lang="en-US" b="1" dirty="0" err="1">
                <a:latin typeface="Arial"/>
                <a:cs typeface="Arial"/>
              </a:rPr>
              <a:t>της</a:t>
            </a:r>
            <a:r>
              <a:rPr lang="en-US" b="1" dirty="0">
                <a:latin typeface="Arial"/>
                <a:cs typeface="Arial"/>
              </a:rPr>
              <a:t> </a:t>
            </a:r>
            <a:r>
              <a:rPr lang="en-US" b="1" dirty="0" err="1">
                <a:latin typeface="Arial"/>
                <a:cs typeface="Arial"/>
              </a:rPr>
              <a:t>δι</a:t>
            </a:r>
            <a:r>
              <a:rPr lang="en-US" b="1" dirty="0">
                <a:latin typeface="Arial"/>
                <a:cs typeface="Arial"/>
              </a:rPr>
              <a:t>α</a:t>
            </a:r>
            <a:r>
              <a:rPr lang="en-US" b="1" dirty="0" err="1">
                <a:latin typeface="Arial"/>
                <a:cs typeface="Arial"/>
              </a:rPr>
              <a:t>θεμ</a:t>
            </a:r>
            <a:r>
              <a:rPr lang="en-US" b="1" dirty="0">
                <a:latin typeface="Arial"/>
                <a:cs typeface="Arial"/>
              </a:rPr>
              <a:t>α</a:t>
            </a:r>
            <a:r>
              <a:rPr lang="en-US" b="1" dirty="0" err="1">
                <a:latin typeface="Arial"/>
                <a:cs typeface="Arial"/>
              </a:rPr>
              <a:t>τικότητ</a:t>
            </a:r>
            <a:r>
              <a:rPr lang="en-US" b="1" dirty="0">
                <a:latin typeface="Arial"/>
                <a:cs typeface="Arial"/>
              </a:rPr>
              <a:t>ας</a:t>
            </a:r>
          </a:p>
          <a:p>
            <a:endParaRPr lang="en-US" b="1" dirty="0"/>
          </a:p>
        </p:txBody>
      </p:sp>
      <p:sp>
        <p:nvSpPr>
          <p:cNvPr id="4" name="TextBox 3">
            <a:extLst>
              <a:ext uri="{FF2B5EF4-FFF2-40B4-BE49-F238E27FC236}">
                <a16:creationId xmlns:a16="http://schemas.microsoft.com/office/drawing/2014/main" id="{26D4C084-0953-1C3D-6579-7C7A6E404849}"/>
              </a:ext>
            </a:extLst>
          </p:cNvPr>
          <p:cNvSpPr txBox="1"/>
          <p:nvPr/>
        </p:nvSpPr>
        <p:spPr>
          <a:xfrm>
            <a:off x="6432645" y="2447971"/>
            <a:ext cx="5212560" cy="1938992"/>
          </a:xfrm>
          <a:prstGeom prst="rect">
            <a:avLst/>
          </a:prstGeom>
          <a:noFill/>
        </p:spPr>
        <p:txBody>
          <a:bodyPr wrap="square" lIns="91440" tIns="45720" rIns="91440" bIns="45720" anchor="t">
            <a:spAutoFit/>
          </a:bodyPr>
          <a:lstStyle/>
          <a:p>
            <a:r>
              <a:rPr lang="en-US" sz="2000" dirty="0" err="1">
                <a:solidFill>
                  <a:srgbClr val="FFFFFF"/>
                </a:solidFill>
                <a:latin typeface="Arial"/>
                <a:cs typeface="Arial"/>
              </a:rPr>
              <a:t>Στο</a:t>
            </a:r>
            <a:r>
              <a:rPr lang="en-US" sz="2000" dirty="0">
                <a:solidFill>
                  <a:srgbClr val="FFFFFF"/>
                </a:solidFill>
                <a:latin typeface="Arial"/>
                <a:cs typeface="Arial"/>
              </a:rPr>
              <a:t> πλα</a:t>
            </a:r>
            <a:r>
              <a:rPr lang="en-US" sz="2000" dirty="0" err="1">
                <a:solidFill>
                  <a:srgbClr val="FFFFFF"/>
                </a:solidFill>
                <a:latin typeface="Arial"/>
                <a:cs typeface="Arial"/>
              </a:rPr>
              <a:t>ίσιο</a:t>
            </a:r>
            <a:r>
              <a:rPr lang="en-US" sz="2000" dirty="0">
                <a:solidFill>
                  <a:srgbClr val="FFFFFF"/>
                </a:solidFill>
                <a:latin typeface="Arial"/>
                <a:cs typeface="Arial"/>
              </a:rPr>
              <a:t> </a:t>
            </a:r>
            <a:r>
              <a:rPr lang="en-US" sz="2000" dirty="0" err="1">
                <a:solidFill>
                  <a:srgbClr val="FFFFFF"/>
                </a:solidFill>
                <a:latin typeface="Arial"/>
                <a:cs typeface="Arial"/>
              </a:rPr>
              <a:t>της</a:t>
            </a:r>
            <a:r>
              <a:rPr lang="en-US" sz="2000" dirty="0">
                <a:solidFill>
                  <a:srgbClr val="FFFFFF"/>
                </a:solidFill>
                <a:latin typeface="Arial"/>
                <a:cs typeface="Arial"/>
              </a:rPr>
              <a:t> α</a:t>
            </a:r>
            <a:r>
              <a:rPr lang="en-US" sz="2000" dirty="0" err="1">
                <a:solidFill>
                  <a:srgbClr val="FFFFFF"/>
                </a:solidFill>
                <a:latin typeface="Arial"/>
                <a:cs typeface="Arial"/>
              </a:rPr>
              <a:t>ντιμετώ</a:t>
            </a:r>
            <a:r>
              <a:rPr lang="en-US" sz="2000" dirty="0">
                <a:solidFill>
                  <a:srgbClr val="FFFFFF"/>
                </a:solidFill>
                <a:latin typeface="Arial"/>
                <a:cs typeface="Arial"/>
              </a:rPr>
              <a:t>π</a:t>
            </a:r>
            <a:r>
              <a:rPr lang="en-US" sz="2000" dirty="0" err="1">
                <a:solidFill>
                  <a:srgbClr val="FFFFFF"/>
                </a:solidFill>
                <a:latin typeface="Arial"/>
                <a:cs typeface="Arial"/>
              </a:rPr>
              <a:t>ισης</a:t>
            </a:r>
            <a:r>
              <a:rPr lang="en-US" sz="2000" dirty="0">
                <a:solidFill>
                  <a:srgbClr val="FFFFFF"/>
                </a:solidFill>
                <a:latin typeface="Arial"/>
                <a:cs typeface="Arial"/>
              </a:rPr>
              <a:t> </a:t>
            </a:r>
            <a:r>
              <a:rPr lang="en-US" sz="2000" dirty="0" err="1">
                <a:solidFill>
                  <a:srgbClr val="FFFFFF"/>
                </a:solidFill>
                <a:latin typeface="Arial"/>
                <a:cs typeface="Arial"/>
              </a:rPr>
              <a:t>της</a:t>
            </a:r>
            <a:r>
              <a:rPr lang="en-US" sz="2000" dirty="0">
                <a:solidFill>
                  <a:srgbClr val="FFFFFF"/>
                </a:solidFill>
                <a:latin typeface="Arial"/>
                <a:cs typeface="Arial"/>
              </a:rPr>
              <a:t> </a:t>
            </a:r>
            <a:r>
              <a:rPr lang="en-US" sz="2000" dirty="0" err="1">
                <a:solidFill>
                  <a:srgbClr val="FFFFFF"/>
                </a:solidFill>
                <a:latin typeface="Arial"/>
                <a:cs typeface="Arial"/>
              </a:rPr>
              <a:t>έμφυλης</a:t>
            </a:r>
            <a:r>
              <a:rPr lang="en-US" sz="2000" dirty="0">
                <a:solidFill>
                  <a:srgbClr val="FFFFFF"/>
                </a:solidFill>
                <a:latin typeface="Arial"/>
                <a:cs typeface="Arial"/>
              </a:rPr>
              <a:t> βίας </a:t>
            </a:r>
            <a:r>
              <a:rPr lang="en-US" sz="2000" dirty="0" err="1">
                <a:solidFill>
                  <a:srgbClr val="FFFFFF"/>
                </a:solidFill>
                <a:latin typeface="Arial"/>
                <a:cs typeface="Arial"/>
              </a:rPr>
              <a:t>στον</a:t>
            </a:r>
            <a:r>
              <a:rPr lang="en-US" sz="2000" dirty="0">
                <a:solidFill>
                  <a:srgbClr val="FFFFFF"/>
                </a:solidFill>
                <a:latin typeface="Arial"/>
                <a:cs typeface="Arial"/>
              </a:rPr>
              <a:t> ακα</a:t>
            </a:r>
            <a:r>
              <a:rPr lang="en-US" sz="2000" dirty="0" err="1">
                <a:solidFill>
                  <a:srgbClr val="FFFFFF"/>
                </a:solidFill>
                <a:latin typeface="Arial"/>
                <a:cs typeface="Arial"/>
              </a:rPr>
              <a:t>δημ</a:t>
            </a:r>
            <a:r>
              <a:rPr lang="en-US" sz="2000" dirty="0">
                <a:solidFill>
                  <a:srgbClr val="FFFFFF"/>
                </a:solidFill>
                <a:latin typeface="Arial"/>
                <a:cs typeface="Arial"/>
              </a:rPr>
              <a:t>α</a:t>
            </a:r>
            <a:r>
              <a:rPr lang="en-US" sz="2000" dirty="0" err="1">
                <a:solidFill>
                  <a:srgbClr val="FFFFFF"/>
                </a:solidFill>
                <a:latin typeface="Arial"/>
                <a:cs typeface="Arial"/>
              </a:rPr>
              <a:t>ϊκό</a:t>
            </a:r>
            <a:r>
              <a:rPr lang="en-US" sz="2000" dirty="0">
                <a:solidFill>
                  <a:srgbClr val="FFFFFF"/>
                </a:solidFill>
                <a:latin typeface="Arial"/>
                <a:cs typeface="Arial"/>
              </a:rPr>
              <a:t> </a:t>
            </a:r>
            <a:r>
              <a:rPr lang="en-US" sz="2000" dirty="0" err="1">
                <a:solidFill>
                  <a:srgbClr val="FFFFFF"/>
                </a:solidFill>
                <a:latin typeface="Arial"/>
                <a:cs typeface="Arial"/>
              </a:rPr>
              <a:t>χώρο</a:t>
            </a:r>
            <a:r>
              <a:rPr lang="en-US" sz="2000" b="0" i="0" dirty="0">
                <a:solidFill>
                  <a:srgbClr val="FFFFFF"/>
                </a:solidFill>
                <a:effectLst/>
                <a:latin typeface="Arial"/>
                <a:cs typeface="Arial"/>
              </a:rPr>
              <a:t>,</a:t>
            </a:r>
            <a:r>
              <a:rPr lang="en-US" sz="2000" dirty="0">
                <a:solidFill>
                  <a:srgbClr val="FFFFFF"/>
                </a:solidFill>
                <a:latin typeface="Arial"/>
                <a:cs typeface="Arial"/>
              </a:rPr>
              <a:t> η </a:t>
            </a:r>
            <a:r>
              <a:rPr lang="en-US" sz="2000" dirty="0" err="1">
                <a:solidFill>
                  <a:srgbClr val="FFFFFF"/>
                </a:solidFill>
                <a:latin typeface="Arial"/>
                <a:cs typeface="Arial"/>
              </a:rPr>
              <a:t>δι</a:t>
            </a:r>
            <a:r>
              <a:rPr lang="en-US" sz="2000" dirty="0">
                <a:solidFill>
                  <a:srgbClr val="FFFFFF"/>
                </a:solidFill>
                <a:latin typeface="Arial"/>
                <a:cs typeface="Arial"/>
              </a:rPr>
              <a:t>α</a:t>
            </a:r>
            <a:r>
              <a:rPr lang="en-US" sz="2000" dirty="0" err="1">
                <a:solidFill>
                  <a:srgbClr val="FFFFFF"/>
                </a:solidFill>
                <a:latin typeface="Arial"/>
                <a:cs typeface="Arial"/>
              </a:rPr>
              <a:t>θεμ</a:t>
            </a:r>
            <a:r>
              <a:rPr lang="en-US" sz="2000" dirty="0">
                <a:solidFill>
                  <a:srgbClr val="FFFFFF"/>
                </a:solidFill>
                <a:latin typeface="Arial"/>
                <a:cs typeface="Arial"/>
              </a:rPr>
              <a:t>α</a:t>
            </a:r>
            <a:r>
              <a:rPr lang="en-US" sz="2000" dirty="0" err="1">
                <a:solidFill>
                  <a:srgbClr val="FFFFFF"/>
                </a:solidFill>
                <a:latin typeface="Arial"/>
                <a:cs typeface="Arial"/>
              </a:rPr>
              <a:t>τικότητ</a:t>
            </a:r>
            <a:r>
              <a:rPr lang="en-US" sz="2000" dirty="0">
                <a:solidFill>
                  <a:srgbClr val="FFFFFF"/>
                </a:solidFill>
                <a:latin typeface="Arial"/>
                <a:cs typeface="Arial"/>
              </a:rPr>
              <a:t>α ανα</a:t>
            </a:r>
            <a:r>
              <a:rPr lang="en-US" sz="2000" dirty="0" err="1">
                <a:solidFill>
                  <a:srgbClr val="FFFFFF"/>
                </a:solidFill>
                <a:latin typeface="Arial"/>
                <a:cs typeface="Arial"/>
              </a:rPr>
              <a:t>γνωρίζει</a:t>
            </a:r>
            <a:r>
              <a:rPr lang="en-US" sz="2000" dirty="0">
                <a:solidFill>
                  <a:srgbClr val="FFFFFF"/>
                </a:solidFill>
                <a:latin typeface="Arial"/>
                <a:cs typeface="Arial"/>
              </a:rPr>
              <a:t> </a:t>
            </a:r>
            <a:r>
              <a:rPr lang="en-US" sz="2000" dirty="0" err="1">
                <a:solidFill>
                  <a:srgbClr val="FFFFFF"/>
                </a:solidFill>
                <a:latin typeface="Arial"/>
                <a:cs typeface="Arial"/>
              </a:rPr>
              <a:t>ότι</a:t>
            </a:r>
            <a:r>
              <a:rPr lang="en-US" sz="2000" dirty="0">
                <a:solidFill>
                  <a:srgbClr val="FFFFFF"/>
                </a:solidFill>
                <a:latin typeface="Arial"/>
                <a:cs typeface="Arial"/>
              </a:rPr>
              <a:t> η </a:t>
            </a:r>
            <a:r>
              <a:rPr lang="en-US" sz="2000" dirty="0" err="1">
                <a:solidFill>
                  <a:srgbClr val="FFFFFF"/>
                </a:solidFill>
                <a:latin typeface="Arial"/>
                <a:cs typeface="Arial"/>
              </a:rPr>
              <a:t>έμφυλη</a:t>
            </a:r>
            <a:r>
              <a:rPr lang="en-US" sz="2000" dirty="0">
                <a:solidFill>
                  <a:srgbClr val="FFFFFF"/>
                </a:solidFill>
                <a:latin typeface="Arial"/>
                <a:cs typeface="Arial"/>
              </a:rPr>
              <a:t> βία μπ</a:t>
            </a:r>
            <a:r>
              <a:rPr lang="en-US" sz="2000" dirty="0" err="1">
                <a:solidFill>
                  <a:srgbClr val="FFFFFF"/>
                </a:solidFill>
                <a:latin typeface="Arial"/>
                <a:cs typeface="Arial"/>
              </a:rPr>
              <a:t>ορεί</a:t>
            </a:r>
            <a:r>
              <a:rPr lang="en-US" sz="2000" dirty="0">
                <a:solidFill>
                  <a:srgbClr val="FFFFFF"/>
                </a:solidFill>
                <a:latin typeface="Arial"/>
                <a:cs typeface="Arial"/>
              </a:rPr>
              <a:t> να επ</a:t>
            </a:r>
            <a:r>
              <a:rPr lang="en-US" sz="2000" dirty="0" err="1">
                <a:solidFill>
                  <a:srgbClr val="FFFFFF"/>
                </a:solidFill>
                <a:latin typeface="Arial"/>
                <a:cs typeface="Arial"/>
              </a:rPr>
              <a:t>ηρεάσει</a:t>
            </a:r>
            <a:r>
              <a:rPr lang="en-US" sz="2000" dirty="0">
                <a:solidFill>
                  <a:srgbClr val="FFFFFF"/>
                </a:solidFill>
                <a:latin typeface="Arial"/>
                <a:cs typeface="Arial"/>
              </a:rPr>
              <a:t> </a:t>
            </a:r>
            <a:r>
              <a:rPr lang="en-US" sz="2000" dirty="0" err="1">
                <a:solidFill>
                  <a:srgbClr val="FFFFFF"/>
                </a:solidFill>
                <a:latin typeface="Arial"/>
                <a:cs typeface="Arial"/>
              </a:rPr>
              <a:t>δυσ</a:t>
            </a:r>
            <a:r>
              <a:rPr lang="en-US" sz="2000" dirty="0">
                <a:solidFill>
                  <a:srgbClr val="FFFFFF"/>
                </a:solidFill>
                <a:latin typeface="Arial"/>
                <a:cs typeface="Arial"/>
              </a:rPr>
              <a:t>α</a:t>
            </a:r>
            <a:r>
              <a:rPr lang="en-US" sz="2000" dirty="0" err="1">
                <a:solidFill>
                  <a:srgbClr val="FFFFFF"/>
                </a:solidFill>
                <a:latin typeface="Arial"/>
                <a:cs typeface="Arial"/>
              </a:rPr>
              <a:t>νάλογ</a:t>
            </a:r>
            <a:r>
              <a:rPr lang="en-US" sz="2000" dirty="0">
                <a:solidFill>
                  <a:srgbClr val="FFFFFF"/>
                </a:solidFill>
                <a:latin typeface="Arial"/>
                <a:cs typeface="Arial"/>
              </a:rPr>
              <a:t>α τα </a:t>
            </a:r>
            <a:r>
              <a:rPr lang="en-US" sz="2000" dirty="0" err="1">
                <a:solidFill>
                  <a:srgbClr val="FFFFFF"/>
                </a:solidFill>
                <a:latin typeface="Arial"/>
                <a:cs typeface="Arial"/>
              </a:rPr>
              <a:t>άτομ</a:t>
            </a:r>
            <a:r>
              <a:rPr lang="en-US" sz="2000" dirty="0">
                <a:solidFill>
                  <a:srgbClr val="FFFFFF"/>
                </a:solidFill>
                <a:latin typeface="Arial"/>
                <a:cs typeface="Arial"/>
              </a:rPr>
              <a:t>α π</a:t>
            </a:r>
            <a:r>
              <a:rPr lang="en-US" sz="2000" dirty="0" err="1">
                <a:solidFill>
                  <a:srgbClr val="FFFFFF"/>
                </a:solidFill>
                <a:latin typeface="Arial"/>
                <a:cs typeface="Arial"/>
              </a:rPr>
              <a:t>ου</a:t>
            </a:r>
            <a:r>
              <a:rPr lang="en-US" sz="2000" dirty="0">
                <a:solidFill>
                  <a:srgbClr val="FFFFFF"/>
                </a:solidFill>
                <a:latin typeface="Arial"/>
                <a:cs typeface="Arial"/>
              </a:rPr>
              <a:t> </a:t>
            </a:r>
            <a:r>
              <a:rPr lang="en-US" sz="2000" dirty="0" err="1">
                <a:solidFill>
                  <a:srgbClr val="FFFFFF"/>
                </a:solidFill>
                <a:latin typeface="Arial"/>
                <a:cs typeface="Arial"/>
              </a:rPr>
              <a:t>έχουν</a:t>
            </a:r>
            <a:r>
              <a:rPr lang="en-US" sz="2000" dirty="0">
                <a:solidFill>
                  <a:srgbClr val="FFFFFF"/>
                </a:solidFill>
                <a:latin typeface="Arial"/>
                <a:cs typeface="Arial"/>
              </a:rPr>
              <a:t> π</a:t>
            </a:r>
            <a:r>
              <a:rPr lang="en-US" sz="2000" dirty="0" err="1">
                <a:solidFill>
                  <a:srgbClr val="FFFFFF"/>
                </a:solidFill>
                <a:latin typeface="Arial"/>
                <a:cs typeface="Arial"/>
              </a:rPr>
              <a:t>ολλ</a:t>
            </a:r>
            <a:r>
              <a:rPr lang="en-US" sz="2000" dirty="0">
                <a:solidFill>
                  <a:srgbClr val="FFFFFF"/>
                </a:solidFill>
                <a:latin typeface="Arial"/>
                <a:cs typeface="Arial"/>
              </a:rPr>
              <a:t>απ</a:t>
            </a:r>
            <a:r>
              <a:rPr lang="en-US" sz="2000" dirty="0" err="1">
                <a:solidFill>
                  <a:srgbClr val="FFFFFF"/>
                </a:solidFill>
                <a:latin typeface="Arial"/>
                <a:cs typeface="Arial"/>
              </a:rPr>
              <a:t>λές</a:t>
            </a:r>
            <a:r>
              <a:rPr lang="en-US" sz="2000" dirty="0">
                <a:solidFill>
                  <a:srgbClr val="FFFFFF"/>
                </a:solidFill>
                <a:latin typeface="Arial"/>
                <a:cs typeface="Arial"/>
              </a:rPr>
              <a:t> τα</a:t>
            </a:r>
            <a:r>
              <a:rPr lang="en-US" sz="2000" dirty="0" err="1">
                <a:solidFill>
                  <a:srgbClr val="FFFFFF"/>
                </a:solidFill>
                <a:latin typeface="Arial"/>
                <a:cs typeface="Arial"/>
              </a:rPr>
              <a:t>υτότητες</a:t>
            </a:r>
          </a:p>
          <a:p>
            <a:endParaRPr lang="en-US" sz="2000" dirty="0">
              <a:solidFill>
                <a:srgbClr val="FFFFFF"/>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D81A17F0-E0D2-EB6A-2F1E-A9A55C56A226}"/>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2" name="TextBox 49">
            <a:extLst>
              <a:ext uri="{FF2B5EF4-FFF2-40B4-BE49-F238E27FC236}">
                <a16:creationId xmlns:a16="http://schemas.microsoft.com/office/drawing/2014/main" id="{181680DF-592E-1814-8CA6-59C391263DB9}"/>
              </a:ext>
            </a:extLst>
          </p:cNvPr>
          <p:cNvSpPr txBox="1"/>
          <p:nvPr/>
        </p:nvSpPr>
        <p:spPr>
          <a:xfrm>
            <a:off x="135529" y="4994372"/>
            <a:ext cx="3073599" cy="40011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err="1">
                <a:solidFill>
                  <a:srgbClr val="FFFFFF"/>
                </a:solidFill>
                <a:latin typeface="Calibri"/>
                <a:cs typeface="Calibri"/>
              </a:rPr>
              <a:t>Διεθνές</a:t>
            </a:r>
            <a:r>
              <a:rPr lang="en-US" sz="2000">
                <a:solidFill>
                  <a:srgbClr val="FFFFFF"/>
                </a:solidFill>
                <a:latin typeface="Calibri"/>
                <a:cs typeface="Calibri"/>
              </a:rPr>
              <a:t> κα</a:t>
            </a:r>
            <a:r>
              <a:rPr lang="en-US" sz="2000" err="1">
                <a:solidFill>
                  <a:srgbClr val="FFFFFF"/>
                </a:solidFill>
                <a:latin typeface="Calibri"/>
                <a:cs typeface="Calibri"/>
              </a:rPr>
              <a:t>θεστώς</a:t>
            </a:r>
            <a:endParaRPr lang="en-US" err="1"/>
          </a:p>
        </p:txBody>
      </p:sp>
      <p:sp>
        <p:nvSpPr>
          <p:cNvPr id="7" name="TextBox 4">
            <a:extLst>
              <a:ext uri="{FF2B5EF4-FFF2-40B4-BE49-F238E27FC236}">
                <a16:creationId xmlns:a16="http://schemas.microsoft.com/office/drawing/2014/main" id="{9F6D8360-0ECB-6B1D-58FD-F92D0F008822}"/>
              </a:ext>
            </a:extLst>
          </p:cNvPr>
          <p:cNvSpPr txBox="1"/>
          <p:nvPr/>
        </p:nvSpPr>
        <p:spPr>
          <a:xfrm>
            <a:off x="2133540" y="4134323"/>
            <a:ext cx="1910079" cy="400110"/>
          </a:xfrm>
          <a:prstGeom prst="rect">
            <a:avLst/>
          </a:prstGeom>
          <a:noFill/>
        </p:spPr>
        <p:txBody>
          <a:bodyPr wrap="square">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FFFFFF"/>
                </a:solidFill>
                <a:latin typeface="Calibri" panose="020F0502020204030204" pitchFamily="34" charset="0"/>
              </a:rPr>
              <a:t>Intersectionality</a:t>
            </a:r>
            <a:endParaRPr lang="LID4096" sz="2000" b="1">
              <a:solidFill>
                <a:srgbClr val="FFFFFF"/>
              </a:solidFill>
            </a:endParaRPr>
          </a:p>
        </p:txBody>
      </p:sp>
      <p:sp>
        <p:nvSpPr>
          <p:cNvPr id="8" name="Shape 2720">
            <a:extLst>
              <a:ext uri="{FF2B5EF4-FFF2-40B4-BE49-F238E27FC236}">
                <a16:creationId xmlns:a16="http://schemas.microsoft.com/office/drawing/2014/main" id="{09266294-4330-98DA-8ADF-368B97F78011}"/>
              </a:ext>
            </a:extLst>
          </p:cNvPr>
          <p:cNvSpPr/>
          <p:nvPr/>
        </p:nvSpPr>
        <p:spPr>
          <a:xfrm>
            <a:off x="2060004" y="3460462"/>
            <a:ext cx="1910079" cy="17694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AED7BD">
              <a:alpha val="46000"/>
            </a:srgbClr>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highlight>
                <a:srgbClr val="AED7BD"/>
              </a:highlight>
              <a:latin typeface="Gill Sans"/>
              <a:ea typeface="Calibri" charset="0"/>
              <a:cs typeface="Calibri" charset="0"/>
              <a:sym typeface="Gill Sans"/>
            </a:endParaRPr>
          </a:p>
        </p:txBody>
      </p:sp>
      <p:cxnSp>
        <p:nvCxnSpPr>
          <p:cNvPr id="9" name="Straight Connector 8">
            <a:extLst>
              <a:ext uri="{FF2B5EF4-FFF2-40B4-BE49-F238E27FC236}">
                <a16:creationId xmlns:a16="http://schemas.microsoft.com/office/drawing/2014/main" id="{676CFC84-782D-3AC9-6D15-611AA1A6CCE5}"/>
              </a:ext>
            </a:extLst>
          </p:cNvPr>
          <p:cNvCxnSpPr>
            <a:cxnSpLocks/>
          </p:cNvCxnSpPr>
          <p:nvPr/>
        </p:nvCxnSpPr>
        <p:spPr>
          <a:xfrm flipH="1">
            <a:off x="3420906" y="3067015"/>
            <a:ext cx="549177" cy="822571"/>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100824D-809D-81DA-58B5-8B132E90F54B}"/>
              </a:ext>
            </a:extLst>
          </p:cNvPr>
          <p:cNvCxnSpPr>
            <a:cxnSpLocks/>
          </p:cNvCxnSpPr>
          <p:nvPr/>
        </p:nvCxnSpPr>
        <p:spPr>
          <a:xfrm flipH="1">
            <a:off x="3183086" y="2646310"/>
            <a:ext cx="398314" cy="1094482"/>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F9A8BBE-75F5-059C-D4FF-B8D8E8ABC055}"/>
              </a:ext>
            </a:extLst>
          </p:cNvPr>
          <p:cNvCxnSpPr>
            <a:cxnSpLocks/>
          </p:cNvCxnSpPr>
          <p:nvPr/>
        </p:nvCxnSpPr>
        <p:spPr>
          <a:xfrm>
            <a:off x="2422732" y="3079715"/>
            <a:ext cx="232629" cy="67377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4BB504F-1BB9-7BBD-3722-9C3E20986120}"/>
              </a:ext>
            </a:extLst>
          </p:cNvPr>
          <p:cNvCxnSpPr>
            <a:cxnSpLocks/>
          </p:cNvCxnSpPr>
          <p:nvPr/>
        </p:nvCxnSpPr>
        <p:spPr>
          <a:xfrm flipH="1" flipV="1">
            <a:off x="3581400" y="4679608"/>
            <a:ext cx="668246" cy="307183"/>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39E493C-B12A-834A-C88E-391C19537690}"/>
              </a:ext>
            </a:extLst>
          </p:cNvPr>
          <p:cNvCxnSpPr>
            <a:cxnSpLocks/>
          </p:cNvCxnSpPr>
          <p:nvPr/>
        </p:nvCxnSpPr>
        <p:spPr>
          <a:xfrm flipH="1" flipV="1">
            <a:off x="3183086" y="4943313"/>
            <a:ext cx="199157" cy="531302"/>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CC3DD2E-323A-AAD9-238C-9B6C243706D1}"/>
              </a:ext>
            </a:extLst>
          </p:cNvPr>
          <p:cNvCxnSpPr>
            <a:cxnSpLocks/>
          </p:cNvCxnSpPr>
          <p:nvPr/>
        </p:nvCxnSpPr>
        <p:spPr>
          <a:xfrm>
            <a:off x="1597785" y="3878543"/>
            <a:ext cx="713967" cy="200601"/>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77C498C-EBB5-7738-EA00-542E90F8064F}"/>
              </a:ext>
            </a:extLst>
          </p:cNvPr>
          <p:cNvCxnSpPr>
            <a:cxnSpLocks/>
          </p:cNvCxnSpPr>
          <p:nvPr/>
        </p:nvCxnSpPr>
        <p:spPr>
          <a:xfrm flipV="1">
            <a:off x="1507565" y="4558615"/>
            <a:ext cx="785230" cy="452306"/>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0A205AF-E596-BA7F-DA65-3A5A04485E08}"/>
              </a:ext>
            </a:extLst>
          </p:cNvPr>
          <p:cNvCxnSpPr>
            <a:cxnSpLocks/>
          </p:cNvCxnSpPr>
          <p:nvPr/>
        </p:nvCxnSpPr>
        <p:spPr>
          <a:xfrm flipV="1">
            <a:off x="2298545" y="5010921"/>
            <a:ext cx="374898" cy="517723"/>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7" name="TextBox 39">
            <a:extLst>
              <a:ext uri="{FF2B5EF4-FFF2-40B4-BE49-F238E27FC236}">
                <a16:creationId xmlns:a16="http://schemas.microsoft.com/office/drawing/2014/main" id="{1C27E0FE-22F4-EA2B-7CAB-8A9220B72788}"/>
              </a:ext>
            </a:extLst>
          </p:cNvPr>
          <p:cNvSpPr txBox="1"/>
          <p:nvPr/>
        </p:nvSpPr>
        <p:spPr>
          <a:xfrm>
            <a:off x="4011203" y="2685355"/>
            <a:ext cx="1910079" cy="707886"/>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a:solidFill>
                  <a:srgbClr val="FFFFFF"/>
                </a:solidFill>
                <a:latin typeface="Calibri"/>
                <a:cs typeface="Calibri"/>
              </a:rPr>
              <a:t>Τα</a:t>
            </a:r>
            <a:r>
              <a:rPr lang="en-US" sz="2000" err="1">
                <a:solidFill>
                  <a:srgbClr val="FFFFFF"/>
                </a:solidFill>
                <a:latin typeface="Calibri"/>
                <a:cs typeface="Calibri"/>
              </a:rPr>
              <a:t>υτότητ</a:t>
            </a:r>
            <a:r>
              <a:rPr lang="en-US" sz="2000">
                <a:solidFill>
                  <a:srgbClr val="FFFFFF"/>
                </a:solidFill>
                <a:latin typeface="Calibri"/>
                <a:cs typeface="Calibri"/>
              </a:rPr>
              <a:t>α </a:t>
            </a:r>
            <a:r>
              <a:rPr lang="en-US" sz="2000" err="1">
                <a:solidFill>
                  <a:srgbClr val="FFFFFF"/>
                </a:solidFill>
                <a:latin typeface="Calibri"/>
                <a:cs typeface="Calibri"/>
              </a:rPr>
              <a:t>φύλου</a:t>
            </a:r>
            <a:endParaRPr lang="en-US" err="1"/>
          </a:p>
        </p:txBody>
      </p:sp>
      <p:sp>
        <p:nvSpPr>
          <p:cNvPr id="18" name="TextBox 41">
            <a:extLst>
              <a:ext uri="{FF2B5EF4-FFF2-40B4-BE49-F238E27FC236}">
                <a16:creationId xmlns:a16="http://schemas.microsoft.com/office/drawing/2014/main" id="{922BE04C-3BCC-596A-AAD0-BC1003F28F19}"/>
              </a:ext>
            </a:extLst>
          </p:cNvPr>
          <p:cNvSpPr txBox="1"/>
          <p:nvPr/>
        </p:nvSpPr>
        <p:spPr>
          <a:xfrm>
            <a:off x="4322524" y="4943313"/>
            <a:ext cx="1910079" cy="40011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err="1">
                <a:solidFill>
                  <a:srgbClr val="FFFFFF"/>
                </a:solidFill>
                <a:latin typeface="Calibri"/>
                <a:cs typeface="Calibri"/>
              </a:rPr>
              <a:t>Αν</a:t>
            </a:r>
            <a:r>
              <a:rPr lang="en-US" sz="2000">
                <a:solidFill>
                  <a:srgbClr val="FFFFFF"/>
                </a:solidFill>
                <a:latin typeface="Calibri"/>
                <a:cs typeface="Calibri"/>
              </a:rPr>
              <a:t>απ</a:t>
            </a:r>
            <a:r>
              <a:rPr lang="en-US" sz="2000" err="1">
                <a:solidFill>
                  <a:srgbClr val="FFFFFF"/>
                </a:solidFill>
                <a:latin typeface="Calibri"/>
                <a:cs typeface="Calibri"/>
              </a:rPr>
              <a:t>ηρί</a:t>
            </a:r>
            <a:r>
              <a:rPr lang="en-US" sz="2000">
                <a:solidFill>
                  <a:srgbClr val="FFFFFF"/>
                </a:solidFill>
                <a:latin typeface="Calibri"/>
                <a:cs typeface="Calibri"/>
              </a:rPr>
              <a:t>α</a:t>
            </a:r>
          </a:p>
        </p:txBody>
      </p:sp>
      <p:sp>
        <p:nvSpPr>
          <p:cNvPr id="19" name="TextBox 42">
            <a:extLst>
              <a:ext uri="{FF2B5EF4-FFF2-40B4-BE49-F238E27FC236}">
                <a16:creationId xmlns:a16="http://schemas.microsoft.com/office/drawing/2014/main" id="{8C102446-6887-C797-91A0-E766DE9C14D5}"/>
              </a:ext>
            </a:extLst>
          </p:cNvPr>
          <p:cNvSpPr txBox="1"/>
          <p:nvPr/>
        </p:nvSpPr>
        <p:spPr>
          <a:xfrm>
            <a:off x="3282664" y="5503629"/>
            <a:ext cx="2292636" cy="707886"/>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err="1">
                <a:solidFill>
                  <a:srgbClr val="FFFFFF"/>
                </a:solidFill>
                <a:latin typeface="Calibri"/>
                <a:cs typeface="Calibri"/>
              </a:rPr>
              <a:t>Σεξου</a:t>
            </a:r>
            <a:r>
              <a:rPr lang="en-US" sz="2000">
                <a:solidFill>
                  <a:srgbClr val="FFFFFF"/>
                </a:solidFill>
                <a:latin typeface="Calibri"/>
                <a:cs typeface="Calibri"/>
              </a:rPr>
              <a:t>α</a:t>
            </a:r>
            <a:r>
              <a:rPr lang="en-US" sz="2000" err="1">
                <a:solidFill>
                  <a:srgbClr val="FFFFFF"/>
                </a:solidFill>
                <a:latin typeface="Calibri"/>
                <a:cs typeface="Calibri"/>
              </a:rPr>
              <a:t>λικός</a:t>
            </a:r>
            <a:r>
              <a:rPr lang="en-US" sz="2000">
                <a:solidFill>
                  <a:srgbClr val="FFFFFF"/>
                </a:solidFill>
                <a:latin typeface="Calibri"/>
                <a:cs typeface="Calibri"/>
              </a:rPr>
              <a:t> π</a:t>
            </a:r>
            <a:r>
              <a:rPr lang="en-US" sz="2000" err="1">
                <a:solidFill>
                  <a:srgbClr val="FFFFFF"/>
                </a:solidFill>
                <a:latin typeface="Calibri"/>
                <a:cs typeface="Calibri"/>
              </a:rPr>
              <a:t>ροσ</a:t>
            </a:r>
            <a:r>
              <a:rPr lang="en-US" sz="2000">
                <a:solidFill>
                  <a:srgbClr val="FFFFFF"/>
                </a:solidFill>
                <a:latin typeface="Calibri"/>
                <a:cs typeface="Calibri"/>
              </a:rPr>
              <a:t>ανα</a:t>
            </a:r>
            <a:r>
              <a:rPr lang="en-US" sz="2000" err="1">
                <a:solidFill>
                  <a:srgbClr val="FFFFFF"/>
                </a:solidFill>
                <a:latin typeface="Calibri"/>
                <a:cs typeface="Calibri"/>
              </a:rPr>
              <a:t>τολισμός</a:t>
            </a:r>
            <a:endParaRPr lang="en-US" err="1"/>
          </a:p>
        </p:txBody>
      </p:sp>
      <p:sp>
        <p:nvSpPr>
          <p:cNvPr id="20" name="TextBox 43">
            <a:extLst>
              <a:ext uri="{FF2B5EF4-FFF2-40B4-BE49-F238E27FC236}">
                <a16:creationId xmlns:a16="http://schemas.microsoft.com/office/drawing/2014/main" id="{B36A22FF-37E2-C070-C04D-0C30BD8931FC}"/>
              </a:ext>
            </a:extLst>
          </p:cNvPr>
          <p:cNvSpPr txBox="1"/>
          <p:nvPr/>
        </p:nvSpPr>
        <p:spPr>
          <a:xfrm>
            <a:off x="3015043" y="2197813"/>
            <a:ext cx="1910079" cy="40011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err="1">
                <a:solidFill>
                  <a:srgbClr val="FFFFFF"/>
                </a:solidFill>
                <a:latin typeface="Calibri"/>
                <a:cs typeface="Calibri"/>
              </a:rPr>
              <a:t>Εθνικότητ</a:t>
            </a:r>
            <a:r>
              <a:rPr lang="en-US" sz="2000">
                <a:solidFill>
                  <a:srgbClr val="FFFFFF"/>
                </a:solidFill>
                <a:latin typeface="Calibri"/>
                <a:cs typeface="Calibri"/>
              </a:rPr>
              <a:t>α</a:t>
            </a:r>
            <a:endParaRPr lang="en-US"/>
          </a:p>
        </p:txBody>
      </p:sp>
      <p:sp>
        <p:nvSpPr>
          <p:cNvPr id="21" name="TextBox 44">
            <a:extLst>
              <a:ext uri="{FF2B5EF4-FFF2-40B4-BE49-F238E27FC236}">
                <a16:creationId xmlns:a16="http://schemas.microsoft.com/office/drawing/2014/main" id="{74FA0232-950A-0AB1-1694-02A5125032C8}"/>
              </a:ext>
            </a:extLst>
          </p:cNvPr>
          <p:cNvSpPr txBox="1"/>
          <p:nvPr/>
        </p:nvSpPr>
        <p:spPr>
          <a:xfrm>
            <a:off x="1954184" y="2655353"/>
            <a:ext cx="1910079" cy="40011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err="1">
                <a:solidFill>
                  <a:srgbClr val="FFFFFF"/>
                </a:solidFill>
                <a:latin typeface="Calibri"/>
                <a:cs typeface="Calibri"/>
              </a:rPr>
              <a:t>Ηλικί</a:t>
            </a:r>
            <a:r>
              <a:rPr lang="en-US" sz="2000">
                <a:solidFill>
                  <a:srgbClr val="FFFFFF"/>
                </a:solidFill>
                <a:latin typeface="Calibri"/>
                <a:cs typeface="Calibri"/>
              </a:rPr>
              <a:t>α</a:t>
            </a:r>
            <a:endParaRPr lang="en-US"/>
          </a:p>
        </p:txBody>
      </p:sp>
      <p:sp>
        <p:nvSpPr>
          <p:cNvPr id="22" name="TextBox 45">
            <a:extLst>
              <a:ext uri="{FF2B5EF4-FFF2-40B4-BE49-F238E27FC236}">
                <a16:creationId xmlns:a16="http://schemas.microsoft.com/office/drawing/2014/main" id="{70EC58A6-0A67-8195-003E-736648EFD3E5}"/>
              </a:ext>
            </a:extLst>
          </p:cNvPr>
          <p:cNvSpPr txBox="1"/>
          <p:nvPr/>
        </p:nvSpPr>
        <p:spPr>
          <a:xfrm>
            <a:off x="374978" y="3419188"/>
            <a:ext cx="3073599" cy="40011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err="1">
                <a:solidFill>
                  <a:srgbClr val="FFFFFF"/>
                </a:solidFill>
                <a:latin typeface="Calibri"/>
                <a:cs typeface="Calibri"/>
              </a:rPr>
              <a:t>Τύ</a:t>
            </a:r>
            <a:r>
              <a:rPr lang="en-US" sz="2000">
                <a:solidFill>
                  <a:srgbClr val="FFFFFF"/>
                </a:solidFill>
                <a:latin typeface="Calibri"/>
                <a:cs typeface="Calibri"/>
              </a:rPr>
              <a:t>π</a:t>
            </a:r>
            <a:r>
              <a:rPr lang="en-US" sz="2000" err="1">
                <a:solidFill>
                  <a:srgbClr val="FFFFFF"/>
                </a:solidFill>
                <a:latin typeface="Calibri"/>
                <a:cs typeface="Calibri"/>
              </a:rPr>
              <a:t>ος</a:t>
            </a:r>
            <a:r>
              <a:rPr lang="en-US" sz="2000">
                <a:solidFill>
                  <a:srgbClr val="FFFFFF"/>
                </a:solidFill>
                <a:latin typeface="Calibri"/>
                <a:cs typeface="Calibri"/>
              </a:rPr>
              <a:t> </a:t>
            </a:r>
            <a:r>
              <a:rPr lang="en-US" sz="2000" err="1">
                <a:solidFill>
                  <a:srgbClr val="FFFFFF"/>
                </a:solidFill>
                <a:latin typeface="Calibri"/>
                <a:cs typeface="Calibri"/>
              </a:rPr>
              <a:t>σύμ</a:t>
            </a:r>
            <a:r>
              <a:rPr lang="en-US" sz="2000">
                <a:solidFill>
                  <a:srgbClr val="FFFFFF"/>
                </a:solidFill>
                <a:latin typeface="Calibri"/>
                <a:cs typeface="Calibri"/>
              </a:rPr>
              <a:t>βα</a:t>
            </a:r>
            <a:r>
              <a:rPr lang="en-US" sz="2000" err="1">
                <a:solidFill>
                  <a:srgbClr val="FFFFFF"/>
                </a:solidFill>
                <a:latin typeface="Calibri"/>
                <a:cs typeface="Calibri"/>
              </a:rPr>
              <a:t>σης</a:t>
            </a:r>
            <a:endParaRPr lang="en-US" err="1"/>
          </a:p>
        </p:txBody>
      </p:sp>
      <p:sp>
        <p:nvSpPr>
          <p:cNvPr id="23" name="TextBox 50">
            <a:extLst>
              <a:ext uri="{FF2B5EF4-FFF2-40B4-BE49-F238E27FC236}">
                <a16:creationId xmlns:a16="http://schemas.microsoft.com/office/drawing/2014/main" id="{5887E2F8-CF72-ABDE-C5A3-5D35E9B176A2}"/>
              </a:ext>
            </a:extLst>
          </p:cNvPr>
          <p:cNvSpPr txBox="1"/>
          <p:nvPr/>
        </p:nvSpPr>
        <p:spPr>
          <a:xfrm>
            <a:off x="1355383" y="5602340"/>
            <a:ext cx="3073599" cy="707886"/>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a:solidFill>
                  <a:srgbClr val="FFFFFF"/>
                </a:solidFill>
                <a:latin typeface="Calibri"/>
                <a:cs typeface="Calibri"/>
              </a:rPr>
              <a:t>Επίπ</a:t>
            </a:r>
            <a:r>
              <a:rPr lang="en-US" sz="2000" err="1">
                <a:solidFill>
                  <a:srgbClr val="FFFFFF"/>
                </a:solidFill>
                <a:latin typeface="Calibri"/>
                <a:cs typeface="Calibri"/>
              </a:rPr>
              <a:t>εδο</a:t>
            </a:r>
            <a:r>
              <a:rPr lang="en-US" sz="2000">
                <a:solidFill>
                  <a:srgbClr val="FFFFFF"/>
                </a:solidFill>
                <a:latin typeface="Calibri"/>
                <a:cs typeface="Calibri"/>
              </a:rPr>
              <a:t> </a:t>
            </a:r>
            <a:endParaRPr lang="en-US">
              <a:solidFill>
                <a:srgbClr val="000000"/>
              </a:solidFill>
              <a:latin typeface="Open Sans"/>
              <a:ea typeface="Open Sans"/>
              <a:cs typeface="Open Sans"/>
            </a:endParaRPr>
          </a:p>
          <a:p>
            <a:r>
              <a:rPr lang="en-US" sz="2000">
                <a:solidFill>
                  <a:srgbClr val="FFFFFF"/>
                </a:solidFill>
                <a:latin typeface="Calibri"/>
                <a:cs typeface="Calibri"/>
              </a:rPr>
              <a:t>σπ</a:t>
            </a:r>
            <a:r>
              <a:rPr lang="en-US" sz="2000" err="1">
                <a:solidFill>
                  <a:srgbClr val="FFFFFF"/>
                </a:solidFill>
                <a:latin typeface="Calibri"/>
                <a:cs typeface="Calibri"/>
              </a:rPr>
              <a:t>ουδών</a:t>
            </a:r>
            <a:endParaRPr lang="en-US" err="1">
              <a:ea typeface="Open Sans"/>
              <a:cs typeface="Open Sans"/>
            </a:endParaRPr>
          </a:p>
        </p:txBody>
      </p:sp>
    </p:spTree>
    <p:extLst>
      <p:ext uri="{BB962C8B-B14F-4D97-AF65-F5344CB8AC3E}">
        <p14:creationId xmlns:p14="http://schemas.microsoft.com/office/powerpoint/2010/main" val="4204068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FCC938A6-51CF-6898-448D-8CF55EA84C6B}"/>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19</a:t>
            </a:fld>
            <a:endParaRPr lang="fr-FR"/>
          </a:p>
        </p:txBody>
      </p:sp>
      <p:sp>
        <p:nvSpPr>
          <p:cNvPr id="6" name="Title 1">
            <a:extLst>
              <a:ext uri="{FF2B5EF4-FFF2-40B4-BE49-F238E27FC236}">
                <a16:creationId xmlns:a16="http://schemas.microsoft.com/office/drawing/2014/main" id="{B5E278F9-DB02-8796-B689-8F8D78BC6828}"/>
              </a:ext>
            </a:extLst>
          </p:cNvPr>
          <p:cNvSpPr>
            <a:spLocks noGrp="1"/>
          </p:cNvSpPr>
          <p:nvPr/>
        </p:nvSpPr>
        <p:spPr>
          <a:xfrm>
            <a:off x="1040158" y="779793"/>
            <a:ext cx="11450545" cy="925643"/>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sz="2400" b="1" dirty="0" err="1">
                <a:latin typeface="Arial"/>
                <a:ea typeface="Open Sans"/>
                <a:cs typeface="Arial"/>
              </a:rPr>
              <a:t>Άσκηση</a:t>
            </a:r>
            <a:r>
              <a:rPr lang="fr-FR" sz="2400" b="1" dirty="0">
                <a:latin typeface="Arial"/>
                <a:ea typeface="Open Sans"/>
                <a:cs typeface="Arial"/>
              </a:rPr>
              <a:t> 2: Κα</a:t>
            </a:r>
            <a:r>
              <a:rPr lang="fr-FR" sz="2400" b="1" dirty="0" err="1">
                <a:latin typeface="Arial"/>
                <a:ea typeface="Open Sans"/>
                <a:cs typeface="Arial"/>
              </a:rPr>
              <a:t>τηγοριο</a:t>
            </a:r>
            <a:r>
              <a:rPr lang="fr-FR" sz="2400" b="1" dirty="0">
                <a:latin typeface="Arial"/>
                <a:ea typeface="Open Sans"/>
                <a:cs typeface="Arial"/>
              </a:rPr>
              <a:t>π</a:t>
            </a:r>
            <a:r>
              <a:rPr lang="fr-FR" sz="2400" b="1" dirty="0" err="1">
                <a:latin typeface="Arial"/>
                <a:ea typeface="Open Sans"/>
                <a:cs typeface="Arial"/>
              </a:rPr>
              <a:t>οίηση</a:t>
            </a:r>
            <a:r>
              <a:rPr lang="fr-FR" sz="2400" b="1" dirty="0">
                <a:latin typeface="Arial"/>
                <a:ea typeface="Open Sans"/>
                <a:cs typeface="Arial"/>
              </a:rPr>
              <a:t> </a:t>
            </a:r>
            <a:r>
              <a:rPr lang="fr-FR" sz="2400" b="1" dirty="0" err="1">
                <a:latin typeface="Arial"/>
                <a:ea typeface="Open Sans"/>
                <a:cs typeface="Arial"/>
              </a:rPr>
              <a:t>μορφών</a:t>
            </a:r>
            <a:r>
              <a:rPr lang="fr-FR" sz="2400" b="1" dirty="0">
                <a:latin typeface="Arial"/>
                <a:ea typeface="Open Sans"/>
                <a:cs typeface="Arial"/>
              </a:rPr>
              <a:t> </a:t>
            </a:r>
            <a:r>
              <a:rPr lang="fr-FR" sz="2400" b="1" dirty="0" err="1">
                <a:latin typeface="Arial"/>
                <a:ea typeface="Open Sans"/>
                <a:cs typeface="Arial"/>
              </a:rPr>
              <a:t>έμφυλης</a:t>
            </a:r>
            <a:r>
              <a:rPr lang="fr-FR" sz="2400" b="1" dirty="0">
                <a:latin typeface="Arial"/>
                <a:ea typeface="Open Sans"/>
                <a:cs typeface="Arial"/>
              </a:rPr>
              <a:t> βίας </a:t>
            </a:r>
          </a:p>
        </p:txBody>
      </p:sp>
      <p:sp>
        <p:nvSpPr>
          <p:cNvPr id="2" name="TextBox 1">
            <a:extLst>
              <a:ext uri="{FF2B5EF4-FFF2-40B4-BE49-F238E27FC236}">
                <a16:creationId xmlns:a16="http://schemas.microsoft.com/office/drawing/2014/main" id="{C41EC526-886D-255C-82AE-B9E40AC2FDBC}"/>
              </a:ext>
            </a:extLst>
          </p:cNvPr>
          <p:cNvSpPr txBox="1"/>
          <p:nvPr/>
        </p:nvSpPr>
        <p:spPr>
          <a:xfrm>
            <a:off x="1044742" y="2017295"/>
            <a:ext cx="4197016"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1. </a:t>
            </a:r>
            <a:r>
              <a:rPr lang="en-US" err="1"/>
              <a:t>Ανοίξτε</a:t>
            </a:r>
            <a:r>
              <a:rPr lang="en-US" dirty="0"/>
              <a:t> </a:t>
            </a:r>
            <a:r>
              <a:rPr lang="en-US" err="1"/>
              <a:t>το</a:t>
            </a:r>
            <a:r>
              <a:rPr lang="en-US" dirty="0"/>
              <a:t> </a:t>
            </a:r>
            <a:r>
              <a:rPr lang="en-US" err="1"/>
              <a:t>σύνδεσμο</a:t>
            </a:r>
            <a:r>
              <a:rPr lang="en-US" dirty="0"/>
              <a:t> Miro π</a:t>
            </a:r>
            <a:r>
              <a:rPr lang="en-US" err="1"/>
              <a:t>ου</a:t>
            </a:r>
            <a:r>
              <a:rPr lang="en-US" dirty="0"/>
              <a:t> σας </a:t>
            </a:r>
            <a:r>
              <a:rPr lang="en-US" err="1"/>
              <a:t>στάλθηκε</a:t>
            </a:r>
            <a:r>
              <a:rPr lang="en-US" dirty="0"/>
              <a:t> </a:t>
            </a:r>
            <a:r>
              <a:rPr lang="en-US" err="1"/>
              <a:t>στο</a:t>
            </a:r>
            <a:r>
              <a:rPr lang="en-US" dirty="0"/>
              <a:t> πλα</a:t>
            </a:r>
            <a:r>
              <a:rPr lang="en-US" err="1"/>
              <a:t>ίσιο</a:t>
            </a:r>
            <a:r>
              <a:rPr lang="en-US" dirty="0"/>
              <a:t> </a:t>
            </a:r>
            <a:r>
              <a:rPr lang="en-US" err="1"/>
              <a:t>συνομιλί</a:t>
            </a:r>
            <a:r>
              <a:rPr lang="en-US"/>
              <a:t>ας.</a:t>
            </a:r>
          </a:p>
          <a:p>
            <a:endParaRPr lang="en-US" dirty="0"/>
          </a:p>
          <a:p>
            <a:r>
              <a:rPr lang="en-US" dirty="0"/>
              <a:t>2. </a:t>
            </a:r>
            <a:r>
              <a:rPr lang="en-US" dirty="0" err="1"/>
              <a:t>Εντο</a:t>
            </a:r>
            <a:r>
              <a:rPr lang="en-US" dirty="0"/>
              <a:t>π</a:t>
            </a:r>
            <a:r>
              <a:rPr lang="en-US" dirty="0" err="1"/>
              <a:t>ίστε</a:t>
            </a:r>
            <a:r>
              <a:rPr lang="en-US" dirty="0"/>
              <a:t> </a:t>
            </a:r>
            <a:r>
              <a:rPr lang="en-US" dirty="0" err="1"/>
              <a:t>τον</a:t>
            </a:r>
            <a:r>
              <a:rPr lang="en-US" dirty="0"/>
              <a:t> π</a:t>
            </a:r>
            <a:r>
              <a:rPr lang="en-US" dirty="0" err="1"/>
              <a:t>ίν</a:t>
            </a:r>
            <a:r>
              <a:rPr lang="en-US" dirty="0"/>
              <a:t>ακα </a:t>
            </a:r>
            <a:r>
              <a:rPr lang="en-US" dirty="0" err="1"/>
              <a:t>εργ</a:t>
            </a:r>
            <a:r>
              <a:rPr lang="en-US" dirty="0"/>
              <a:t>α</a:t>
            </a:r>
            <a:r>
              <a:rPr lang="en-US" dirty="0" err="1"/>
              <a:t>σί</a:t>
            </a:r>
            <a:r>
              <a:rPr lang="en-US" dirty="0"/>
              <a:t>ας σας (α</a:t>
            </a:r>
            <a:r>
              <a:rPr lang="en-US" dirty="0" err="1"/>
              <a:t>ριθμός</a:t>
            </a:r>
            <a:r>
              <a:rPr lang="en-US" dirty="0"/>
              <a:t> </a:t>
            </a:r>
            <a:r>
              <a:rPr lang="en-US" dirty="0" err="1"/>
              <a:t>δωμ</a:t>
            </a:r>
            <a:r>
              <a:rPr lang="en-US" dirty="0"/>
              <a:t>α</a:t>
            </a:r>
            <a:r>
              <a:rPr lang="en-US" dirty="0" err="1"/>
              <a:t>τίου</a:t>
            </a:r>
            <a:r>
              <a:rPr lang="en-US" dirty="0"/>
              <a:t> σας = α</a:t>
            </a:r>
            <a:r>
              <a:rPr lang="en-US" dirty="0" err="1"/>
              <a:t>ριθμός</a:t>
            </a:r>
            <a:r>
              <a:rPr lang="en-US" dirty="0"/>
              <a:t> </a:t>
            </a:r>
            <a:r>
              <a:rPr lang="en-US" dirty="0" err="1"/>
              <a:t>ομάδ</a:t>
            </a:r>
            <a:r>
              <a:rPr lang="en-US" dirty="0"/>
              <a:t>ας)</a:t>
            </a:r>
          </a:p>
          <a:p>
            <a:endParaRPr lang="en-US" dirty="0"/>
          </a:p>
          <a:p>
            <a:r>
              <a:rPr lang="en-US"/>
              <a:t>3. </a:t>
            </a:r>
            <a:r>
              <a:rPr lang="en-US" dirty="0" err="1"/>
              <a:t>Ορίστε</a:t>
            </a:r>
            <a:r>
              <a:rPr lang="en-US" dirty="0"/>
              <a:t> </a:t>
            </a:r>
            <a:r>
              <a:rPr lang="en-US" dirty="0" err="1"/>
              <a:t>έν</a:t>
            </a:r>
            <a:r>
              <a:rPr lang="en-US" dirty="0"/>
              <a:t>α </a:t>
            </a:r>
            <a:r>
              <a:rPr lang="en-US" dirty="0" err="1"/>
              <a:t>άτομο</a:t>
            </a:r>
            <a:r>
              <a:rPr lang="en-US" dirty="0"/>
              <a:t> π</a:t>
            </a:r>
            <a:r>
              <a:rPr lang="en-US" dirty="0" err="1"/>
              <a:t>ου</a:t>
            </a:r>
            <a:r>
              <a:rPr lang="en-US" dirty="0"/>
              <a:t> θα </a:t>
            </a:r>
            <a:r>
              <a:rPr lang="en-US" dirty="0" err="1"/>
              <a:t>είν</a:t>
            </a:r>
            <a:r>
              <a:rPr lang="en-US" dirty="0"/>
              <a:t>αι υπ</a:t>
            </a:r>
            <a:r>
              <a:rPr lang="en-US" dirty="0" err="1"/>
              <a:t>εύθυνο</a:t>
            </a:r>
            <a:r>
              <a:rPr lang="en-US" dirty="0"/>
              <a:t> </a:t>
            </a:r>
            <a:r>
              <a:rPr lang="en-US" dirty="0" err="1"/>
              <a:t>γι</a:t>
            </a:r>
            <a:r>
              <a:rPr lang="en-US" dirty="0"/>
              <a:t>α </a:t>
            </a:r>
            <a:r>
              <a:rPr lang="en-US" dirty="0" err="1"/>
              <a:t>τη</a:t>
            </a:r>
            <a:r>
              <a:rPr lang="en-US" dirty="0"/>
              <a:t> </a:t>
            </a:r>
            <a:r>
              <a:rPr lang="en-US" dirty="0" err="1"/>
              <a:t>μετ</a:t>
            </a:r>
            <a:r>
              <a:rPr lang="en-US" dirty="0"/>
              <a:t>α</a:t>
            </a:r>
            <a:r>
              <a:rPr lang="en-US" dirty="0" err="1"/>
              <a:t>κίνηση</a:t>
            </a:r>
            <a:r>
              <a:rPr lang="en-US" dirty="0"/>
              <a:t> </a:t>
            </a:r>
            <a:r>
              <a:rPr lang="en-US" dirty="0" err="1"/>
              <a:t>των</a:t>
            </a:r>
            <a:r>
              <a:rPr lang="en-US" dirty="0"/>
              <a:t> α</a:t>
            </a:r>
            <a:r>
              <a:rPr lang="en-US" dirty="0" err="1"/>
              <a:t>υτοκόλλητων</a:t>
            </a:r>
            <a:r>
              <a:rPr lang="en-US" dirty="0"/>
              <a:t> </a:t>
            </a:r>
            <a:r>
              <a:rPr lang="en-US" dirty="0" err="1"/>
              <a:t>σημειώσεων</a:t>
            </a:r>
            <a:r>
              <a:rPr lang="en-US" dirty="0"/>
              <a:t> </a:t>
            </a:r>
            <a:r>
              <a:rPr lang="en-US" dirty="0" err="1"/>
              <a:t>στην</a:t>
            </a:r>
            <a:r>
              <a:rPr lang="en-US" dirty="0"/>
              <a:t> κα</a:t>
            </a:r>
            <a:r>
              <a:rPr lang="en-US" dirty="0" err="1"/>
              <a:t>τηγορί</a:t>
            </a:r>
            <a:r>
              <a:rPr lang="en-US" dirty="0"/>
              <a:t>α π</a:t>
            </a:r>
            <a:r>
              <a:rPr lang="en-US" dirty="0" err="1"/>
              <a:t>ου</a:t>
            </a:r>
            <a:r>
              <a:rPr lang="en-US" dirty="0"/>
              <a:t> </a:t>
            </a:r>
            <a:r>
              <a:rPr lang="en-US" dirty="0" err="1"/>
              <a:t>συμφωνήσ</a:t>
            </a:r>
            <a:r>
              <a:rPr lang="en-US" dirty="0"/>
              <a:t>α</a:t>
            </a:r>
            <a:r>
              <a:rPr lang="en-US" dirty="0" err="1"/>
              <a:t>τε</a:t>
            </a:r>
            <a:r>
              <a:rPr lang="en-US" dirty="0"/>
              <a:t>.</a:t>
            </a:r>
            <a:endParaRPr lang="en-US" dirty="0">
              <a:ea typeface="Open Sans"/>
              <a:cs typeface="Open Sans"/>
            </a:endParaRPr>
          </a:p>
        </p:txBody>
      </p:sp>
    </p:spTree>
    <p:extLst>
      <p:ext uri="{BB962C8B-B14F-4D97-AF65-F5344CB8AC3E}">
        <p14:creationId xmlns:p14="http://schemas.microsoft.com/office/powerpoint/2010/main" val="2567255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a:latin typeface="Arial"/>
                <a:ea typeface="Calibri"/>
                <a:cs typeface="Arial"/>
              </a:rPr>
              <a:t>Βα</a:t>
            </a:r>
            <a:r>
              <a:rPr lang="en-US" b="1" err="1">
                <a:latin typeface="Arial"/>
                <a:ea typeface="Calibri"/>
                <a:cs typeface="Arial"/>
              </a:rPr>
              <a:t>σικοί</a:t>
            </a:r>
            <a:r>
              <a:rPr lang="en-US" b="1" dirty="0">
                <a:latin typeface="Arial"/>
                <a:ea typeface="Calibri"/>
                <a:cs typeface="Arial"/>
              </a:rPr>
              <a:t> κα</a:t>
            </a:r>
            <a:r>
              <a:rPr lang="en-US" b="1" err="1">
                <a:latin typeface="Arial"/>
                <a:ea typeface="Calibri"/>
                <a:cs typeface="Arial"/>
              </a:rPr>
              <a:t>νόνες</a:t>
            </a:r>
            <a:r>
              <a:rPr lang="en-US" b="1" dirty="0">
                <a:latin typeface="Arial"/>
                <a:ea typeface="Calibri"/>
                <a:cs typeface="Arial"/>
              </a:rPr>
              <a:t> </a:t>
            </a:r>
            <a:r>
              <a:rPr lang="en-US" b="1" err="1">
                <a:latin typeface="Arial"/>
                <a:ea typeface="Calibri"/>
                <a:cs typeface="Arial"/>
              </a:rPr>
              <a:t>λειτουργί</a:t>
            </a:r>
            <a:r>
              <a:rPr lang="en-US" b="1" dirty="0">
                <a:latin typeface="Arial"/>
                <a:ea typeface="Calibri"/>
                <a:cs typeface="Arial"/>
              </a:rPr>
              <a:t>ας </a:t>
            </a:r>
          </a:p>
          <a:p>
            <a:endParaRPr lang="en-US" b="1" dirty="0">
              <a:ea typeface="Calibri"/>
            </a:endParaRPr>
          </a:p>
        </p:txBody>
      </p:sp>
      <p:sp>
        <p:nvSpPr>
          <p:cNvPr id="9" name="TextBox 8">
            <a:extLst>
              <a:ext uri="{FF2B5EF4-FFF2-40B4-BE49-F238E27FC236}">
                <a16:creationId xmlns:a16="http://schemas.microsoft.com/office/drawing/2014/main" id="{4F673D3D-197B-E3FE-42F9-7F62C9A3845E}"/>
              </a:ext>
            </a:extLst>
          </p:cNvPr>
          <p:cNvSpPr txBox="1"/>
          <p:nvPr/>
        </p:nvSpPr>
        <p:spPr>
          <a:xfrm>
            <a:off x="7997413" y="3256915"/>
            <a:ext cx="3580557" cy="2031325"/>
          </a:xfrm>
          <a:prstGeom prst="rect">
            <a:avLst/>
          </a:prstGeom>
          <a:noFill/>
        </p:spPr>
        <p:txBody>
          <a:bodyPr wrap="square" lIns="91440" tIns="45720" rIns="91440" bIns="45720" rtlCol="0" anchor="t">
            <a:spAutoFit/>
          </a:bodyPr>
          <a:lstStyle/>
          <a:p>
            <a:r>
              <a:rPr lang="en-GB" dirty="0" err="1">
                <a:solidFill>
                  <a:schemeClr val="bg2"/>
                </a:solidFill>
                <a:latin typeface="Arial"/>
                <a:ea typeface="Calibri"/>
                <a:cs typeface="Arial"/>
              </a:rPr>
              <a:t>Πρόκειτ</a:t>
            </a:r>
            <a:r>
              <a:rPr lang="en-GB" dirty="0">
                <a:solidFill>
                  <a:schemeClr val="bg2"/>
                </a:solidFill>
                <a:latin typeface="Arial"/>
                <a:ea typeface="Calibri"/>
                <a:cs typeface="Arial"/>
              </a:rPr>
              <a:t>αι </a:t>
            </a:r>
            <a:r>
              <a:rPr lang="en-GB" dirty="0" err="1">
                <a:solidFill>
                  <a:schemeClr val="bg2"/>
                </a:solidFill>
                <a:latin typeface="Arial"/>
                <a:ea typeface="Calibri"/>
                <a:cs typeface="Arial"/>
              </a:rPr>
              <a:t>γι</a:t>
            </a:r>
            <a:r>
              <a:rPr lang="en-GB" dirty="0">
                <a:solidFill>
                  <a:schemeClr val="bg2"/>
                </a:solidFill>
                <a:latin typeface="Arial"/>
                <a:ea typeface="Calibri"/>
                <a:cs typeface="Arial"/>
              </a:rPr>
              <a:t>α </a:t>
            </a:r>
            <a:r>
              <a:rPr lang="en-GB" dirty="0" err="1">
                <a:solidFill>
                  <a:schemeClr val="bg2"/>
                </a:solidFill>
                <a:latin typeface="Arial"/>
                <a:ea typeface="Calibri"/>
                <a:cs typeface="Arial"/>
              </a:rPr>
              <a:t>έν</a:t>
            </a:r>
            <a:r>
              <a:rPr lang="en-GB" dirty="0">
                <a:solidFill>
                  <a:schemeClr val="bg2"/>
                </a:solidFill>
                <a:latin typeface="Arial"/>
                <a:ea typeface="Calibri"/>
                <a:cs typeface="Arial"/>
              </a:rPr>
              <a:t>αν α</a:t>
            </a:r>
            <a:r>
              <a:rPr lang="en-GB" dirty="0" err="1">
                <a:solidFill>
                  <a:schemeClr val="bg2"/>
                </a:solidFill>
                <a:latin typeface="Arial"/>
                <a:ea typeface="Calibri"/>
                <a:cs typeface="Arial"/>
              </a:rPr>
              <a:t>σφ</a:t>
            </a:r>
            <a:r>
              <a:rPr lang="en-GB" dirty="0">
                <a:solidFill>
                  <a:schemeClr val="bg2"/>
                </a:solidFill>
                <a:latin typeface="Arial"/>
                <a:ea typeface="Calibri"/>
                <a:cs typeface="Arial"/>
              </a:rPr>
              <a:t>α</a:t>
            </a:r>
            <a:r>
              <a:rPr lang="en-GB" dirty="0" err="1">
                <a:solidFill>
                  <a:schemeClr val="bg2"/>
                </a:solidFill>
                <a:latin typeface="Arial"/>
                <a:ea typeface="Calibri"/>
                <a:cs typeface="Arial"/>
              </a:rPr>
              <a:t>λή</a:t>
            </a:r>
            <a:r>
              <a:rPr lang="en-GB" dirty="0">
                <a:solidFill>
                  <a:schemeClr val="bg2"/>
                </a:solidFill>
                <a:latin typeface="Arial"/>
                <a:ea typeface="Calibri"/>
                <a:cs typeface="Arial"/>
              </a:rPr>
              <a:t> </a:t>
            </a:r>
            <a:r>
              <a:rPr lang="en-GB" dirty="0" err="1">
                <a:solidFill>
                  <a:schemeClr val="bg2"/>
                </a:solidFill>
                <a:latin typeface="Arial"/>
                <a:ea typeface="Calibri"/>
                <a:cs typeface="Arial"/>
              </a:rPr>
              <a:t>χώρο</a:t>
            </a:r>
            <a:r>
              <a:rPr lang="en-GB" dirty="0">
                <a:solidFill>
                  <a:schemeClr val="bg2"/>
                </a:solidFill>
                <a:latin typeface="Arial"/>
                <a:ea typeface="Calibri"/>
                <a:cs typeface="Arial"/>
              </a:rPr>
              <a:t> </a:t>
            </a:r>
            <a:r>
              <a:rPr lang="en-GB" dirty="0" err="1">
                <a:solidFill>
                  <a:schemeClr val="bg2"/>
                </a:solidFill>
                <a:latin typeface="Arial"/>
                <a:ea typeface="Calibri"/>
                <a:cs typeface="Arial"/>
              </a:rPr>
              <a:t>γι</a:t>
            </a:r>
            <a:r>
              <a:rPr lang="en-GB" dirty="0">
                <a:solidFill>
                  <a:schemeClr val="bg2"/>
                </a:solidFill>
                <a:latin typeface="Arial"/>
                <a:ea typeface="Calibri"/>
                <a:cs typeface="Arial"/>
              </a:rPr>
              <a:t>α να </a:t>
            </a:r>
            <a:r>
              <a:rPr lang="en-GB" dirty="0" err="1">
                <a:solidFill>
                  <a:schemeClr val="bg2"/>
                </a:solidFill>
                <a:latin typeface="Arial"/>
                <a:ea typeface="Calibri"/>
                <a:cs typeface="Arial"/>
              </a:rPr>
              <a:t>μοιρ</a:t>
            </a:r>
            <a:r>
              <a:rPr lang="en-GB" dirty="0">
                <a:solidFill>
                  <a:schemeClr val="bg2"/>
                </a:solidFill>
                <a:latin typeface="Arial"/>
                <a:ea typeface="Calibri"/>
                <a:cs typeface="Arial"/>
              </a:rPr>
              <a:t>α</a:t>
            </a:r>
            <a:r>
              <a:rPr lang="en-GB" dirty="0" err="1">
                <a:solidFill>
                  <a:schemeClr val="bg2"/>
                </a:solidFill>
                <a:latin typeface="Arial"/>
                <a:ea typeface="Calibri"/>
                <a:cs typeface="Arial"/>
              </a:rPr>
              <a:t>στείτε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την</a:t>
            </a:r>
            <a:r>
              <a:rPr lang="en-GB" dirty="0">
                <a:solidFill>
                  <a:schemeClr val="bg2"/>
                </a:solidFill>
                <a:latin typeface="Arial"/>
                <a:ea typeface="Calibri"/>
                <a:cs typeface="Arial"/>
              </a:rPr>
              <a:t> </a:t>
            </a:r>
            <a:r>
              <a:rPr lang="en-GB" dirty="0" err="1">
                <a:solidFill>
                  <a:schemeClr val="bg2"/>
                </a:solidFill>
                <a:latin typeface="Arial"/>
                <a:ea typeface="Calibri"/>
                <a:cs typeface="Arial"/>
              </a:rPr>
              <a:t>εμ</a:t>
            </a:r>
            <a:r>
              <a:rPr lang="en-GB" dirty="0">
                <a:solidFill>
                  <a:schemeClr val="bg2"/>
                </a:solidFill>
                <a:latin typeface="Arial"/>
                <a:ea typeface="Calibri"/>
                <a:cs typeface="Arial"/>
              </a:rPr>
              <a:t>π</a:t>
            </a:r>
            <a:r>
              <a:rPr lang="en-GB" dirty="0" err="1">
                <a:solidFill>
                  <a:schemeClr val="bg2"/>
                </a:solidFill>
                <a:latin typeface="Arial"/>
                <a:ea typeface="Calibri"/>
                <a:cs typeface="Arial"/>
              </a:rPr>
              <a:t>ειρί</a:t>
            </a:r>
            <a:r>
              <a:rPr lang="en-GB" dirty="0">
                <a:solidFill>
                  <a:schemeClr val="bg2"/>
                </a:solidFill>
                <a:latin typeface="Arial"/>
                <a:ea typeface="Calibri"/>
                <a:cs typeface="Arial"/>
              </a:rPr>
              <a:t>α σας - η </a:t>
            </a:r>
            <a:r>
              <a:rPr lang="en-GB" dirty="0" err="1">
                <a:solidFill>
                  <a:schemeClr val="bg2"/>
                </a:solidFill>
                <a:latin typeface="Arial"/>
                <a:ea typeface="Calibri"/>
                <a:cs typeface="Arial"/>
              </a:rPr>
              <a:t>εμ</a:t>
            </a:r>
            <a:r>
              <a:rPr lang="en-GB" dirty="0">
                <a:solidFill>
                  <a:schemeClr val="bg2"/>
                </a:solidFill>
                <a:latin typeface="Arial"/>
                <a:ea typeface="Calibri"/>
                <a:cs typeface="Arial"/>
              </a:rPr>
              <a:t>π</a:t>
            </a:r>
            <a:r>
              <a:rPr lang="en-GB" dirty="0" err="1">
                <a:solidFill>
                  <a:schemeClr val="bg2"/>
                </a:solidFill>
                <a:latin typeface="Arial"/>
                <a:ea typeface="Calibri"/>
                <a:cs typeface="Arial"/>
              </a:rPr>
              <a:t>ιστευτικότητ</a:t>
            </a:r>
            <a:r>
              <a:rPr lang="en-GB" dirty="0">
                <a:solidFill>
                  <a:schemeClr val="bg2"/>
                </a:solidFill>
                <a:latin typeface="Arial"/>
                <a:ea typeface="Calibri"/>
                <a:cs typeface="Arial"/>
              </a:rPr>
              <a:t>α </a:t>
            </a:r>
            <a:r>
              <a:rPr lang="en-GB" dirty="0" err="1">
                <a:solidFill>
                  <a:schemeClr val="bg2"/>
                </a:solidFill>
                <a:latin typeface="Arial"/>
                <a:ea typeface="Calibri"/>
                <a:cs typeface="Arial"/>
              </a:rPr>
              <a:t>είν</a:t>
            </a:r>
            <a:r>
              <a:rPr lang="en-GB" dirty="0">
                <a:solidFill>
                  <a:schemeClr val="bg2"/>
                </a:solidFill>
                <a:latin typeface="Arial"/>
                <a:ea typeface="Calibri"/>
                <a:cs typeface="Arial"/>
              </a:rPr>
              <a:t>αι </a:t>
            </a:r>
            <a:r>
              <a:rPr lang="en-GB" dirty="0" err="1">
                <a:solidFill>
                  <a:schemeClr val="bg2"/>
                </a:solidFill>
                <a:latin typeface="Arial"/>
                <a:ea typeface="Calibri"/>
                <a:cs typeface="Arial"/>
              </a:rPr>
              <a:t>υψίστης</a:t>
            </a:r>
            <a:r>
              <a:rPr lang="en-GB" dirty="0">
                <a:solidFill>
                  <a:schemeClr val="bg2"/>
                </a:solidFill>
                <a:latin typeface="Arial"/>
                <a:ea typeface="Calibri"/>
                <a:cs typeface="Arial"/>
              </a:rPr>
              <a:t> </a:t>
            </a:r>
            <a:r>
              <a:rPr lang="en-GB" dirty="0" err="1">
                <a:solidFill>
                  <a:schemeClr val="bg2"/>
                </a:solidFill>
                <a:latin typeface="Arial"/>
                <a:ea typeface="Calibri"/>
                <a:cs typeface="Arial"/>
              </a:rPr>
              <a:t>σημ</a:t>
            </a:r>
            <a:r>
              <a:rPr lang="en-GB" dirty="0">
                <a:solidFill>
                  <a:schemeClr val="bg2"/>
                </a:solidFill>
                <a:latin typeface="Arial"/>
                <a:ea typeface="Calibri"/>
                <a:cs typeface="Arial"/>
              </a:rPr>
              <a:t>α</a:t>
            </a:r>
            <a:r>
              <a:rPr lang="en-GB" dirty="0" err="1">
                <a:solidFill>
                  <a:schemeClr val="bg2"/>
                </a:solidFill>
                <a:latin typeface="Arial"/>
                <a:ea typeface="Calibri"/>
                <a:cs typeface="Arial"/>
              </a:rPr>
              <a:t>σί</a:t>
            </a:r>
            <a:r>
              <a:rPr lang="en-GB" dirty="0">
                <a:solidFill>
                  <a:schemeClr val="bg2"/>
                </a:solidFill>
                <a:latin typeface="Arial"/>
                <a:ea typeface="Calibri"/>
                <a:cs typeface="Arial"/>
              </a:rPr>
              <a:t>ας. </a:t>
            </a:r>
            <a:r>
              <a:rPr lang="en-GB" dirty="0" err="1">
                <a:solidFill>
                  <a:schemeClr val="bg2"/>
                </a:solidFill>
                <a:latin typeface="Arial"/>
                <a:ea typeface="Calibri"/>
                <a:cs typeface="Arial"/>
              </a:rPr>
              <a:t>Αντιμετω</a:t>
            </a:r>
            <a:r>
              <a:rPr lang="en-GB" dirty="0">
                <a:solidFill>
                  <a:schemeClr val="bg2"/>
                </a:solidFill>
                <a:latin typeface="Arial"/>
                <a:ea typeface="Calibri"/>
                <a:cs typeface="Arial"/>
              </a:rPr>
              <a:t>π</a:t>
            </a:r>
            <a:r>
              <a:rPr lang="en-GB" dirty="0" err="1">
                <a:solidFill>
                  <a:schemeClr val="bg2"/>
                </a:solidFill>
                <a:latin typeface="Arial"/>
                <a:ea typeface="Calibri"/>
                <a:cs typeface="Arial"/>
              </a:rPr>
              <a:t>ίστε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τις</a:t>
            </a:r>
            <a:r>
              <a:rPr lang="en-GB" dirty="0">
                <a:solidFill>
                  <a:schemeClr val="bg2"/>
                </a:solidFill>
                <a:latin typeface="Arial"/>
                <a:ea typeface="Calibri"/>
                <a:cs typeface="Arial"/>
              </a:rPr>
              <a:t> </a:t>
            </a:r>
            <a:r>
              <a:rPr lang="en-GB" dirty="0" err="1">
                <a:solidFill>
                  <a:schemeClr val="bg2"/>
                </a:solidFill>
                <a:latin typeface="Arial"/>
                <a:ea typeface="Calibri"/>
                <a:cs typeface="Arial"/>
              </a:rPr>
              <a:t>εμ</a:t>
            </a:r>
            <a:r>
              <a:rPr lang="en-GB" dirty="0">
                <a:solidFill>
                  <a:schemeClr val="bg2"/>
                </a:solidFill>
                <a:latin typeface="Arial"/>
                <a:ea typeface="Calibri"/>
                <a:cs typeface="Arial"/>
              </a:rPr>
              <a:t>π</a:t>
            </a:r>
            <a:r>
              <a:rPr lang="en-GB" dirty="0" err="1">
                <a:solidFill>
                  <a:schemeClr val="bg2"/>
                </a:solidFill>
                <a:latin typeface="Arial"/>
                <a:ea typeface="Calibri"/>
                <a:cs typeface="Arial"/>
              </a:rPr>
              <a:t>ειρίες</a:t>
            </a:r>
            <a:r>
              <a:rPr lang="en-GB" dirty="0">
                <a:solidFill>
                  <a:schemeClr val="bg2"/>
                </a:solidFill>
                <a:latin typeface="Arial"/>
                <a:ea typeface="Calibri"/>
                <a:cs typeface="Arial"/>
              </a:rPr>
              <a:t> </a:t>
            </a:r>
            <a:r>
              <a:rPr lang="en-GB" dirty="0" err="1">
                <a:solidFill>
                  <a:schemeClr val="bg2"/>
                </a:solidFill>
                <a:latin typeface="Arial"/>
                <a:ea typeface="Calibri"/>
                <a:cs typeface="Arial"/>
              </a:rPr>
              <a:t>των</a:t>
            </a:r>
            <a:r>
              <a:rPr lang="en-GB" dirty="0">
                <a:solidFill>
                  <a:schemeClr val="bg2"/>
                </a:solidFill>
                <a:latin typeface="Arial"/>
                <a:ea typeface="Calibri"/>
                <a:cs typeface="Arial"/>
              </a:rPr>
              <a:t> </a:t>
            </a:r>
            <a:r>
              <a:rPr lang="en-GB" dirty="0" err="1">
                <a:solidFill>
                  <a:schemeClr val="bg2"/>
                </a:solidFill>
                <a:latin typeface="Arial"/>
                <a:ea typeface="Calibri"/>
                <a:cs typeface="Arial"/>
              </a:rPr>
              <a:t>άλλων</a:t>
            </a:r>
            <a:r>
              <a:rPr lang="en-GB" dirty="0">
                <a:solidFill>
                  <a:schemeClr val="bg2"/>
                </a:solidFill>
                <a:latin typeface="Arial"/>
                <a:ea typeface="Calibri"/>
                <a:cs typeface="Arial"/>
              </a:rPr>
              <a:t> </a:t>
            </a:r>
            <a:r>
              <a:rPr lang="en-GB" dirty="0" err="1">
                <a:solidFill>
                  <a:schemeClr val="bg2"/>
                </a:solidFill>
                <a:latin typeface="Arial"/>
                <a:ea typeface="Calibri"/>
                <a:cs typeface="Arial"/>
              </a:rPr>
              <a:t>με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σε</a:t>
            </a:r>
            <a:r>
              <a:rPr lang="en-GB" dirty="0">
                <a:solidFill>
                  <a:schemeClr val="bg2"/>
                </a:solidFill>
                <a:latin typeface="Arial"/>
                <a:ea typeface="Calibri"/>
                <a:cs typeface="Arial"/>
              </a:rPr>
              <a:t>βα</a:t>
            </a:r>
            <a:r>
              <a:rPr lang="en-GB" dirty="0" err="1">
                <a:solidFill>
                  <a:schemeClr val="bg2"/>
                </a:solidFill>
                <a:latin typeface="Arial"/>
                <a:ea typeface="Calibri"/>
                <a:cs typeface="Arial"/>
              </a:rPr>
              <a:t>σμό</a:t>
            </a:r>
            <a:r>
              <a:rPr lang="en-GB" dirty="0">
                <a:solidFill>
                  <a:schemeClr val="bg2"/>
                </a:solidFill>
                <a:latin typeface="Arial"/>
                <a:ea typeface="Calibri"/>
                <a:cs typeface="Arial"/>
              </a:rPr>
              <a:t>.</a:t>
            </a:r>
          </a:p>
        </p:txBody>
      </p:sp>
      <p:sp>
        <p:nvSpPr>
          <p:cNvPr id="10" name="TextBox 9">
            <a:extLst>
              <a:ext uri="{FF2B5EF4-FFF2-40B4-BE49-F238E27FC236}">
                <a16:creationId xmlns:a16="http://schemas.microsoft.com/office/drawing/2014/main" id="{4DC177AB-78F1-8C26-3AA5-ECC61103E19E}"/>
              </a:ext>
            </a:extLst>
          </p:cNvPr>
          <p:cNvSpPr txBox="1"/>
          <p:nvPr/>
        </p:nvSpPr>
        <p:spPr>
          <a:xfrm>
            <a:off x="4341430" y="3257361"/>
            <a:ext cx="3199556" cy="2031325"/>
          </a:xfrm>
          <a:prstGeom prst="rect">
            <a:avLst/>
          </a:prstGeom>
          <a:noFill/>
        </p:spPr>
        <p:txBody>
          <a:bodyPr wrap="square" lIns="91440" tIns="45720" rIns="91440" bIns="45720" rtlCol="0" anchor="t">
            <a:spAutoFit/>
          </a:bodyPr>
          <a:lstStyle/>
          <a:p>
            <a:r>
              <a:rPr lang="en-GB">
                <a:solidFill>
                  <a:schemeClr val="bg2"/>
                </a:solidFill>
                <a:latin typeface="Arial"/>
                <a:ea typeface="Calibri"/>
                <a:cs typeface="Arial"/>
              </a:rPr>
              <a:t>Κρατήστε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τις</a:t>
            </a:r>
            <a:r>
              <a:rPr lang="en-GB" dirty="0">
                <a:solidFill>
                  <a:schemeClr val="bg2"/>
                </a:solidFill>
                <a:latin typeface="Arial"/>
                <a:ea typeface="Calibri"/>
                <a:cs typeface="Arial"/>
              </a:rPr>
              <a:t> απα</a:t>
            </a:r>
            <a:r>
              <a:rPr lang="en-GB" dirty="0" err="1">
                <a:solidFill>
                  <a:schemeClr val="bg2"/>
                </a:solidFill>
                <a:latin typeface="Arial"/>
                <a:ea typeface="Calibri"/>
                <a:cs typeface="Arial"/>
              </a:rPr>
              <a:t>ντήσεις</a:t>
            </a:r>
            <a:r>
              <a:rPr lang="en-GB" dirty="0">
                <a:solidFill>
                  <a:schemeClr val="bg2"/>
                </a:solidFill>
                <a:latin typeface="Arial"/>
                <a:ea typeface="Calibri"/>
                <a:cs typeface="Arial"/>
              </a:rPr>
              <a:t> και </a:t>
            </a:r>
            <a:r>
              <a:rPr lang="en-GB" dirty="0" err="1">
                <a:solidFill>
                  <a:schemeClr val="bg2"/>
                </a:solidFill>
                <a:latin typeface="Arial"/>
                <a:ea typeface="Calibri"/>
                <a:cs typeface="Arial"/>
              </a:rPr>
              <a:t>τις</a:t>
            </a:r>
            <a:r>
              <a:rPr lang="en-GB" dirty="0">
                <a:solidFill>
                  <a:schemeClr val="bg2"/>
                </a:solidFill>
                <a:latin typeface="Arial"/>
                <a:ea typeface="Calibri"/>
                <a:cs typeface="Arial"/>
              </a:rPr>
              <a:t> </a:t>
            </a:r>
            <a:r>
              <a:rPr lang="en-GB" dirty="0" err="1">
                <a:solidFill>
                  <a:schemeClr val="bg2"/>
                </a:solidFill>
                <a:latin typeface="Arial"/>
                <a:ea typeface="Calibri"/>
                <a:cs typeface="Arial"/>
              </a:rPr>
              <a:t>ερωτήσεις</a:t>
            </a:r>
            <a:r>
              <a:rPr lang="en-GB" dirty="0">
                <a:solidFill>
                  <a:schemeClr val="bg2"/>
                </a:solidFill>
                <a:latin typeface="Arial"/>
                <a:ea typeface="Calibri"/>
                <a:cs typeface="Arial"/>
              </a:rPr>
              <a:t> σας </a:t>
            </a:r>
            <a:r>
              <a:rPr lang="en-GB" dirty="0" err="1">
                <a:solidFill>
                  <a:schemeClr val="bg2"/>
                </a:solidFill>
                <a:latin typeface="Arial"/>
                <a:ea typeface="Calibri"/>
                <a:cs typeface="Arial"/>
              </a:rPr>
              <a:t>σύντομες</a:t>
            </a:r>
            <a:r>
              <a:rPr lang="en-GB" dirty="0">
                <a:solidFill>
                  <a:schemeClr val="bg2"/>
                </a:solidFill>
                <a:latin typeface="Arial"/>
                <a:ea typeface="Calibri"/>
                <a:cs typeface="Arial"/>
              </a:rPr>
              <a:t> και </a:t>
            </a:r>
            <a:r>
              <a:rPr lang="en-GB" dirty="0" err="1">
                <a:solidFill>
                  <a:schemeClr val="bg2"/>
                </a:solidFill>
                <a:latin typeface="Arial"/>
                <a:ea typeface="Calibri"/>
                <a:cs typeface="Arial"/>
              </a:rPr>
              <a:t>ουσι</a:t>
            </a:r>
            <a:r>
              <a:rPr lang="en-GB" dirty="0">
                <a:solidFill>
                  <a:schemeClr val="bg2"/>
                </a:solidFill>
                <a:latin typeface="Arial"/>
                <a:ea typeface="Calibri"/>
                <a:cs typeface="Arial"/>
              </a:rPr>
              <a:t>α</a:t>
            </a:r>
            <a:r>
              <a:rPr lang="en-GB" dirty="0" err="1">
                <a:solidFill>
                  <a:schemeClr val="bg2"/>
                </a:solidFill>
                <a:latin typeface="Arial"/>
                <a:ea typeface="Calibri"/>
                <a:cs typeface="Arial"/>
              </a:rPr>
              <a:t>στικές</a:t>
            </a:r>
            <a:r>
              <a:rPr lang="en-GB" dirty="0">
                <a:solidFill>
                  <a:schemeClr val="bg2"/>
                </a:solidFill>
                <a:latin typeface="Arial"/>
                <a:ea typeface="Calibri"/>
                <a:cs typeface="Arial"/>
              </a:rPr>
              <a:t>. Να </a:t>
            </a:r>
            <a:r>
              <a:rPr lang="en-GB" dirty="0" err="1">
                <a:solidFill>
                  <a:schemeClr val="bg2"/>
                </a:solidFill>
                <a:latin typeface="Arial"/>
                <a:ea typeface="Calibri"/>
                <a:cs typeface="Arial"/>
              </a:rPr>
              <a:t>σέ</a:t>
            </a:r>
            <a:r>
              <a:rPr lang="en-GB" dirty="0">
                <a:solidFill>
                  <a:schemeClr val="bg2"/>
                </a:solidFill>
                <a:latin typeface="Arial"/>
                <a:ea typeface="Calibri"/>
                <a:cs typeface="Arial"/>
              </a:rPr>
              <a:t>β</a:t>
            </a:r>
            <a:r>
              <a:rPr lang="en-GB" dirty="0" err="1">
                <a:solidFill>
                  <a:schemeClr val="bg2"/>
                </a:solidFill>
                <a:latin typeface="Arial"/>
                <a:ea typeface="Calibri"/>
                <a:cs typeface="Arial"/>
              </a:rPr>
              <a:t>εστε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το</a:t>
            </a:r>
            <a:r>
              <a:rPr lang="en-GB" dirty="0">
                <a:solidFill>
                  <a:schemeClr val="bg2"/>
                </a:solidFill>
                <a:latin typeface="Arial"/>
                <a:ea typeface="Calibri"/>
                <a:cs typeface="Arial"/>
              </a:rPr>
              <a:t> </a:t>
            </a:r>
            <a:r>
              <a:rPr lang="en-GB" dirty="0" err="1">
                <a:solidFill>
                  <a:schemeClr val="bg2"/>
                </a:solidFill>
                <a:latin typeface="Arial"/>
                <a:ea typeface="Calibri"/>
                <a:cs typeface="Arial"/>
              </a:rPr>
              <a:t>χρονοδιάγρ</a:t>
            </a:r>
            <a:r>
              <a:rPr lang="en-GB" dirty="0">
                <a:solidFill>
                  <a:schemeClr val="bg2"/>
                </a:solidFill>
                <a:latin typeface="Arial"/>
                <a:ea typeface="Calibri"/>
                <a:cs typeface="Arial"/>
              </a:rPr>
              <a:t>α</a:t>
            </a:r>
            <a:r>
              <a:rPr lang="en-GB" dirty="0" err="1">
                <a:solidFill>
                  <a:schemeClr val="bg2"/>
                </a:solidFill>
                <a:latin typeface="Arial"/>
                <a:ea typeface="Calibri"/>
                <a:cs typeface="Arial"/>
              </a:rPr>
              <a:t>μμά</a:t>
            </a:r>
            <a:r>
              <a:rPr lang="en-GB" dirty="0">
                <a:solidFill>
                  <a:schemeClr val="bg2"/>
                </a:solidFill>
                <a:latin typeface="Arial"/>
                <a:ea typeface="Calibri"/>
                <a:cs typeface="Arial"/>
              </a:rPr>
              <a:t> μας και να επ</a:t>
            </a:r>
            <a:r>
              <a:rPr lang="en-GB" dirty="0" err="1">
                <a:solidFill>
                  <a:schemeClr val="bg2"/>
                </a:solidFill>
                <a:latin typeface="Arial"/>
                <a:ea typeface="Calibri"/>
                <a:cs typeface="Arial"/>
              </a:rPr>
              <a:t>ιστρέφετε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εγκ</a:t>
            </a:r>
            <a:r>
              <a:rPr lang="en-GB" dirty="0">
                <a:solidFill>
                  <a:schemeClr val="bg2"/>
                </a:solidFill>
                <a:latin typeface="Arial"/>
                <a:ea typeface="Calibri"/>
                <a:cs typeface="Arial"/>
              </a:rPr>
              <a:t>α</a:t>
            </a:r>
            <a:r>
              <a:rPr lang="en-GB" dirty="0" err="1">
                <a:solidFill>
                  <a:schemeClr val="bg2"/>
                </a:solidFill>
                <a:latin typeface="Arial"/>
                <a:ea typeface="Calibri"/>
                <a:cs typeface="Arial"/>
              </a:rPr>
              <a:t>ίρως</a:t>
            </a:r>
            <a:r>
              <a:rPr lang="en-GB" dirty="0">
                <a:solidFill>
                  <a:schemeClr val="bg2"/>
                </a:solidFill>
                <a:latin typeface="Arial"/>
                <a:ea typeface="Calibri"/>
                <a:cs typeface="Arial"/>
              </a:rPr>
              <a:t> από τα </a:t>
            </a:r>
            <a:r>
              <a:rPr lang="en-GB" dirty="0" err="1">
                <a:solidFill>
                  <a:schemeClr val="bg2"/>
                </a:solidFill>
                <a:latin typeface="Arial"/>
                <a:ea typeface="Calibri"/>
                <a:cs typeface="Arial"/>
              </a:rPr>
              <a:t>δι</a:t>
            </a:r>
            <a:r>
              <a:rPr lang="en-GB" dirty="0">
                <a:solidFill>
                  <a:schemeClr val="bg2"/>
                </a:solidFill>
                <a:latin typeface="Arial"/>
                <a:ea typeface="Calibri"/>
                <a:cs typeface="Arial"/>
              </a:rPr>
              <a:t>α</a:t>
            </a:r>
            <a:r>
              <a:rPr lang="en-GB" dirty="0" err="1">
                <a:solidFill>
                  <a:schemeClr val="bg2"/>
                </a:solidFill>
                <a:latin typeface="Arial"/>
                <a:ea typeface="Calibri"/>
                <a:cs typeface="Arial"/>
              </a:rPr>
              <a:t>λείμμ</a:t>
            </a:r>
            <a:r>
              <a:rPr lang="en-GB" dirty="0">
                <a:solidFill>
                  <a:schemeClr val="bg2"/>
                </a:solidFill>
                <a:latin typeface="Arial"/>
                <a:ea typeface="Calibri"/>
                <a:cs typeface="Arial"/>
              </a:rPr>
              <a:t>ατα.</a:t>
            </a:r>
          </a:p>
          <a:p>
            <a:endParaRPr lang="en-GB" dirty="0">
              <a:solidFill>
                <a:schemeClr val="bg2"/>
              </a:solidFill>
              <a:latin typeface="Arial" panose="020B0604020202020204" pitchFamily="34" charset="0"/>
              <a:ea typeface="Calibri"/>
              <a:cs typeface="Arial" panose="020B0604020202020204" pitchFamily="34" charset="0"/>
            </a:endParaRPr>
          </a:p>
        </p:txBody>
      </p:sp>
      <p:sp>
        <p:nvSpPr>
          <p:cNvPr id="11" name="TextBox 10">
            <a:extLst>
              <a:ext uri="{FF2B5EF4-FFF2-40B4-BE49-F238E27FC236}">
                <a16:creationId xmlns:a16="http://schemas.microsoft.com/office/drawing/2014/main" id="{A773D8E2-234F-FEE3-8C19-7193D0DFD59B}"/>
              </a:ext>
            </a:extLst>
          </p:cNvPr>
          <p:cNvSpPr txBox="1"/>
          <p:nvPr/>
        </p:nvSpPr>
        <p:spPr>
          <a:xfrm>
            <a:off x="616776" y="3256915"/>
            <a:ext cx="2978978" cy="2031325"/>
          </a:xfrm>
          <a:prstGeom prst="rect">
            <a:avLst/>
          </a:prstGeom>
          <a:noFill/>
        </p:spPr>
        <p:txBody>
          <a:bodyPr wrap="square" lIns="91440" tIns="45720" rIns="91440" bIns="45720" rtlCol="0" anchor="t">
            <a:spAutoFit/>
          </a:bodyPr>
          <a:lstStyle/>
          <a:p>
            <a:r>
              <a:rPr lang="en-GB" dirty="0" err="1">
                <a:solidFill>
                  <a:schemeClr val="bg2"/>
                </a:solidFill>
                <a:latin typeface="Arial"/>
                <a:ea typeface="Calibri"/>
                <a:cs typeface="Arial"/>
              </a:rPr>
              <a:t>Πρόκειτ</a:t>
            </a:r>
            <a:r>
              <a:rPr lang="en-GB" dirty="0">
                <a:solidFill>
                  <a:schemeClr val="bg2"/>
                </a:solidFill>
                <a:latin typeface="Arial"/>
                <a:ea typeface="Calibri"/>
                <a:cs typeface="Arial"/>
              </a:rPr>
              <a:t>αι </a:t>
            </a:r>
            <a:r>
              <a:rPr lang="en-GB" dirty="0" err="1">
                <a:solidFill>
                  <a:schemeClr val="bg2"/>
                </a:solidFill>
                <a:latin typeface="Arial"/>
                <a:ea typeface="Calibri"/>
                <a:cs typeface="Arial"/>
              </a:rPr>
              <a:t>γι</a:t>
            </a:r>
            <a:r>
              <a:rPr lang="en-GB" dirty="0">
                <a:solidFill>
                  <a:schemeClr val="bg2"/>
                </a:solidFill>
                <a:latin typeface="Arial"/>
                <a:ea typeface="Calibri"/>
                <a:cs typeface="Arial"/>
              </a:rPr>
              <a:t>α </a:t>
            </a:r>
            <a:r>
              <a:rPr lang="en-GB" dirty="0" err="1">
                <a:solidFill>
                  <a:schemeClr val="bg2"/>
                </a:solidFill>
                <a:latin typeface="Arial"/>
                <a:ea typeface="Calibri"/>
                <a:cs typeface="Arial"/>
              </a:rPr>
              <a:t>μι</a:t>
            </a:r>
            <a:r>
              <a:rPr lang="en-GB" dirty="0">
                <a:solidFill>
                  <a:schemeClr val="bg2"/>
                </a:solidFill>
                <a:latin typeface="Arial"/>
                <a:ea typeface="Calibri"/>
                <a:cs typeface="Arial"/>
              </a:rPr>
              <a:t>α </a:t>
            </a:r>
            <a:r>
              <a:rPr lang="en-GB" dirty="0" err="1">
                <a:solidFill>
                  <a:schemeClr val="bg2"/>
                </a:solidFill>
                <a:latin typeface="Arial"/>
                <a:ea typeface="Calibri"/>
                <a:cs typeface="Arial"/>
              </a:rPr>
              <a:t>δι</a:t>
            </a:r>
            <a:r>
              <a:rPr lang="en-GB" dirty="0">
                <a:solidFill>
                  <a:schemeClr val="bg2"/>
                </a:solidFill>
                <a:latin typeface="Arial"/>
                <a:ea typeface="Calibri"/>
                <a:cs typeface="Arial"/>
              </a:rPr>
              <a:t>α</a:t>
            </a:r>
            <a:r>
              <a:rPr lang="en-GB" dirty="0" err="1">
                <a:solidFill>
                  <a:schemeClr val="bg2"/>
                </a:solidFill>
                <a:latin typeface="Arial"/>
                <a:ea typeface="Calibri"/>
                <a:cs typeface="Arial"/>
              </a:rPr>
              <a:t>δρ</a:t>
            </a:r>
            <a:r>
              <a:rPr lang="en-GB" dirty="0">
                <a:solidFill>
                  <a:schemeClr val="bg2"/>
                </a:solidFill>
                <a:latin typeface="Arial"/>
                <a:ea typeface="Calibri"/>
                <a:cs typeface="Arial"/>
              </a:rPr>
              <a:t>α</a:t>
            </a:r>
            <a:r>
              <a:rPr lang="en-GB" dirty="0" err="1">
                <a:solidFill>
                  <a:schemeClr val="bg2"/>
                </a:solidFill>
                <a:latin typeface="Arial"/>
                <a:ea typeface="Calibri"/>
                <a:cs typeface="Arial"/>
              </a:rPr>
              <a:t>στική</a:t>
            </a:r>
            <a:r>
              <a:rPr lang="en-GB" dirty="0">
                <a:solidFill>
                  <a:schemeClr val="bg2"/>
                </a:solidFill>
                <a:latin typeface="Arial"/>
                <a:ea typeface="Calibri"/>
                <a:cs typeface="Arial"/>
              </a:rPr>
              <a:t> </a:t>
            </a:r>
            <a:r>
              <a:rPr lang="en-GB" dirty="0" err="1">
                <a:solidFill>
                  <a:schemeClr val="bg2"/>
                </a:solidFill>
                <a:latin typeface="Arial"/>
                <a:ea typeface="Calibri"/>
                <a:cs typeface="Arial"/>
              </a:rPr>
              <a:t>συνεδρί</a:t>
            </a:r>
            <a:r>
              <a:rPr lang="en-GB" dirty="0">
                <a:solidFill>
                  <a:schemeClr val="bg2"/>
                </a:solidFill>
                <a:latin typeface="Arial"/>
                <a:ea typeface="Calibri"/>
                <a:cs typeface="Arial"/>
              </a:rPr>
              <a:t>α, επ</a:t>
            </a:r>
            <a:r>
              <a:rPr lang="en-GB" dirty="0" err="1">
                <a:solidFill>
                  <a:schemeClr val="bg2"/>
                </a:solidFill>
                <a:latin typeface="Arial"/>
                <a:ea typeface="Calibri"/>
                <a:cs typeface="Arial"/>
              </a:rPr>
              <a:t>ομένως</a:t>
            </a:r>
            <a:r>
              <a:rPr lang="en-GB" dirty="0">
                <a:solidFill>
                  <a:schemeClr val="bg2"/>
                </a:solidFill>
                <a:latin typeface="Arial"/>
                <a:ea typeface="Calibri"/>
                <a:cs typeface="Arial"/>
              </a:rPr>
              <a:t> μπ</a:t>
            </a:r>
            <a:r>
              <a:rPr lang="en-GB" dirty="0" err="1">
                <a:solidFill>
                  <a:schemeClr val="bg2"/>
                </a:solidFill>
                <a:latin typeface="Arial"/>
                <a:ea typeface="Calibri"/>
                <a:cs typeface="Arial"/>
              </a:rPr>
              <a:t>ορείτε</a:t>
            </a:r>
            <a:r>
              <a:rPr lang="en-GB" dirty="0">
                <a:solidFill>
                  <a:schemeClr val="bg2"/>
                </a:solidFill>
                <a:latin typeface="Arial"/>
                <a:ea typeface="Calibri"/>
                <a:cs typeface="Arial"/>
              </a:rPr>
              <a:t> να </a:t>
            </a:r>
            <a:r>
              <a:rPr lang="en-GB" dirty="0" err="1">
                <a:solidFill>
                  <a:schemeClr val="bg2"/>
                </a:solidFill>
                <a:latin typeface="Arial"/>
                <a:ea typeface="Calibri"/>
                <a:cs typeface="Arial"/>
              </a:rPr>
              <a:t>κάνετε</a:t>
            </a:r>
            <a:r>
              <a:rPr lang="en-GB" dirty="0">
                <a:solidFill>
                  <a:schemeClr val="bg2"/>
                </a:solidFill>
                <a:latin typeface="Arial"/>
                <a:ea typeface="Calibri"/>
                <a:cs typeface="Arial"/>
              </a:rPr>
              <a:t> </a:t>
            </a:r>
            <a:r>
              <a:rPr lang="en-GB" dirty="0" err="1">
                <a:solidFill>
                  <a:schemeClr val="bg2"/>
                </a:solidFill>
                <a:latin typeface="Arial"/>
                <a:ea typeface="Calibri"/>
                <a:cs typeface="Arial"/>
              </a:rPr>
              <a:t>ερωτήσεις</a:t>
            </a:r>
            <a:r>
              <a:rPr lang="en-GB" dirty="0">
                <a:solidFill>
                  <a:schemeClr val="bg2"/>
                </a:solidFill>
                <a:latin typeface="Arial"/>
                <a:ea typeface="Calibri"/>
                <a:cs typeface="Arial"/>
              </a:rPr>
              <a:t> κα</a:t>
            </a:r>
            <a:r>
              <a:rPr lang="en-GB" dirty="0" err="1">
                <a:solidFill>
                  <a:schemeClr val="bg2"/>
                </a:solidFill>
                <a:latin typeface="Arial"/>
                <a:ea typeface="Calibri"/>
                <a:cs typeface="Arial"/>
              </a:rPr>
              <a:t>τά</a:t>
            </a:r>
            <a:r>
              <a:rPr lang="en-GB" dirty="0">
                <a:solidFill>
                  <a:schemeClr val="bg2"/>
                </a:solidFill>
                <a:latin typeface="Arial"/>
                <a:ea typeface="Calibri"/>
                <a:cs typeface="Arial"/>
              </a:rPr>
              <a:t> </a:t>
            </a:r>
            <a:r>
              <a:rPr lang="en-GB" dirty="0" err="1">
                <a:solidFill>
                  <a:schemeClr val="bg2"/>
                </a:solidFill>
                <a:latin typeface="Arial"/>
                <a:ea typeface="Calibri"/>
                <a:cs typeface="Arial"/>
              </a:rPr>
              <a:t>τη</a:t>
            </a:r>
            <a:r>
              <a:rPr lang="en-GB" dirty="0">
                <a:solidFill>
                  <a:schemeClr val="bg2"/>
                </a:solidFill>
                <a:latin typeface="Arial"/>
                <a:ea typeface="Calibri"/>
                <a:cs typeface="Arial"/>
              </a:rPr>
              <a:t> </a:t>
            </a:r>
            <a:r>
              <a:rPr lang="en-GB" dirty="0" err="1">
                <a:solidFill>
                  <a:schemeClr val="bg2"/>
                </a:solidFill>
                <a:latin typeface="Arial"/>
                <a:ea typeface="Calibri"/>
                <a:cs typeface="Arial"/>
              </a:rPr>
              <a:t>διάρκει</a:t>
            </a:r>
            <a:r>
              <a:rPr lang="en-GB" dirty="0">
                <a:solidFill>
                  <a:schemeClr val="bg2"/>
                </a:solidFill>
                <a:latin typeface="Arial"/>
                <a:ea typeface="Calibri"/>
                <a:cs typeface="Arial"/>
              </a:rPr>
              <a:t>α </a:t>
            </a:r>
            <a:r>
              <a:rPr lang="en-GB" dirty="0" err="1">
                <a:solidFill>
                  <a:schemeClr val="bg2"/>
                </a:solidFill>
                <a:latin typeface="Arial"/>
                <a:ea typeface="Calibri"/>
                <a:cs typeface="Arial"/>
              </a:rPr>
              <a:t>της</a:t>
            </a:r>
            <a:r>
              <a:rPr lang="en-GB" dirty="0">
                <a:solidFill>
                  <a:schemeClr val="bg2"/>
                </a:solidFill>
                <a:latin typeface="Arial"/>
                <a:ea typeface="Calibri"/>
                <a:cs typeface="Arial"/>
              </a:rPr>
              <a:t> </a:t>
            </a:r>
            <a:r>
              <a:rPr lang="en-GB" dirty="0" err="1">
                <a:solidFill>
                  <a:schemeClr val="bg2"/>
                </a:solidFill>
                <a:latin typeface="Arial"/>
                <a:ea typeface="Calibri"/>
                <a:cs typeface="Arial"/>
              </a:rPr>
              <a:t>συζήτησης</a:t>
            </a:r>
            <a:r>
              <a:rPr lang="en-GB" dirty="0">
                <a:solidFill>
                  <a:schemeClr val="bg2"/>
                </a:solidFill>
                <a:latin typeface="Arial"/>
                <a:ea typeface="Calibri"/>
                <a:cs typeface="Arial"/>
              </a:rPr>
              <a:t>/πα</a:t>
            </a:r>
            <a:r>
              <a:rPr lang="en-GB" dirty="0" err="1">
                <a:solidFill>
                  <a:schemeClr val="bg2"/>
                </a:solidFill>
                <a:latin typeface="Arial"/>
                <a:ea typeface="Calibri"/>
                <a:cs typeface="Arial"/>
              </a:rPr>
              <a:t>ρουσί</a:t>
            </a:r>
            <a:r>
              <a:rPr lang="en-GB" dirty="0">
                <a:solidFill>
                  <a:schemeClr val="bg2"/>
                </a:solidFill>
                <a:latin typeface="Arial"/>
                <a:ea typeface="Calibri"/>
                <a:cs typeface="Arial"/>
              </a:rPr>
              <a:t>α</a:t>
            </a:r>
            <a:r>
              <a:rPr lang="en-GB" dirty="0" err="1">
                <a:solidFill>
                  <a:schemeClr val="bg2"/>
                </a:solidFill>
                <a:latin typeface="Arial"/>
                <a:ea typeface="Calibri"/>
                <a:cs typeface="Arial"/>
              </a:rPr>
              <a:t>σης</a:t>
            </a:r>
            <a:r>
              <a:rPr lang="en-GB" dirty="0">
                <a:solidFill>
                  <a:schemeClr val="bg2"/>
                </a:solidFill>
                <a:latin typeface="Arial"/>
                <a:ea typeface="Calibri"/>
                <a:cs typeface="Arial"/>
              </a:rPr>
              <a:t>.</a:t>
            </a:r>
          </a:p>
        </p:txBody>
      </p:sp>
      <p:sp>
        <p:nvSpPr>
          <p:cNvPr id="12" name="TextBox 11">
            <a:extLst>
              <a:ext uri="{FF2B5EF4-FFF2-40B4-BE49-F238E27FC236}">
                <a16:creationId xmlns:a16="http://schemas.microsoft.com/office/drawing/2014/main" id="{5A5C1A1F-4ED6-3152-A9E0-59A05C08FC92}"/>
              </a:ext>
            </a:extLst>
          </p:cNvPr>
          <p:cNvSpPr txBox="1"/>
          <p:nvPr/>
        </p:nvSpPr>
        <p:spPr>
          <a:xfrm>
            <a:off x="7997413" y="2547421"/>
            <a:ext cx="3715333" cy="1015663"/>
          </a:xfrm>
          <a:prstGeom prst="rect">
            <a:avLst/>
          </a:prstGeom>
          <a:noFill/>
        </p:spPr>
        <p:txBody>
          <a:bodyPr wrap="square" lIns="91440" tIns="45720" rIns="91440" bIns="45720" rtlCol="0" anchor="t">
            <a:spAutoFit/>
          </a:bodyPr>
          <a:lstStyle/>
          <a:p>
            <a:r>
              <a:rPr lang="en-GB" sz="2000" b="1" dirty="0" err="1">
                <a:solidFill>
                  <a:srgbClr val="AED7BD"/>
                </a:solidFill>
                <a:latin typeface="Arial"/>
                <a:ea typeface="Calibri"/>
                <a:cs typeface="Arial"/>
              </a:rPr>
              <a:t>Ασφ</a:t>
            </a:r>
            <a:r>
              <a:rPr lang="en-GB" sz="2000" b="1" dirty="0">
                <a:solidFill>
                  <a:srgbClr val="AED7BD"/>
                </a:solidFill>
                <a:latin typeface="Arial"/>
                <a:ea typeface="Calibri"/>
                <a:cs typeface="Arial"/>
              </a:rPr>
              <a:t>α</a:t>
            </a:r>
            <a:r>
              <a:rPr lang="en-GB" sz="2000" b="1" dirty="0" err="1">
                <a:solidFill>
                  <a:srgbClr val="AED7BD"/>
                </a:solidFill>
                <a:latin typeface="Arial"/>
                <a:ea typeface="Calibri"/>
                <a:cs typeface="Arial"/>
              </a:rPr>
              <a:t>λές</a:t>
            </a:r>
            <a:r>
              <a:rPr lang="en-GB" sz="2000" b="1" dirty="0">
                <a:solidFill>
                  <a:srgbClr val="AED7BD"/>
                </a:solidFill>
                <a:latin typeface="Arial"/>
                <a:ea typeface="Calibri"/>
                <a:cs typeface="Arial"/>
              </a:rPr>
              <a:t> και π</a:t>
            </a:r>
            <a:r>
              <a:rPr lang="en-GB" sz="2000" b="1" dirty="0" err="1">
                <a:solidFill>
                  <a:srgbClr val="AED7BD"/>
                </a:solidFill>
                <a:latin typeface="Arial"/>
                <a:ea typeface="Calibri"/>
                <a:cs typeface="Arial"/>
              </a:rPr>
              <a:t>ροστ</a:t>
            </a:r>
            <a:r>
              <a:rPr lang="en-GB" sz="2000" b="1" dirty="0">
                <a:solidFill>
                  <a:srgbClr val="AED7BD"/>
                </a:solidFill>
                <a:latin typeface="Arial"/>
                <a:ea typeface="Calibri"/>
                <a:cs typeface="Arial"/>
              </a:rPr>
              <a:t>α</a:t>
            </a:r>
            <a:r>
              <a:rPr lang="en-GB" sz="2000" b="1" dirty="0" err="1">
                <a:solidFill>
                  <a:srgbClr val="AED7BD"/>
                </a:solidFill>
                <a:latin typeface="Arial"/>
                <a:ea typeface="Calibri"/>
                <a:cs typeface="Arial"/>
              </a:rPr>
              <a:t>τευμένο</a:t>
            </a:r>
            <a:r>
              <a:rPr lang="en-GB" sz="2000" b="1" dirty="0">
                <a:solidFill>
                  <a:srgbClr val="AED7BD"/>
                </a:solidFill>
                <a:latin typeface="Arial"/>
                <a:ea typeface="Calibri"/>
                <a:cs typeface="Arial"/>
              </a:rPr>
              <a:t> π</a:t>
            </a:r>
            <a:r>
              <a:rPr lang="en-GB" sz="2000" b="1" dirty="0" err="1">
                <a:solidFill>
                  <a:srgbClr val="AED7BD"/>
                </a:solidFill>
                <a:latin typeface="Arial"/>
                <a:ea typeface="Calibri"/>
                <a:cs typeface="Arial"/>
              </a:rPr>
              <a:t>ερι</a:t>
            </a:r>
            <a:r>
              <a:rPr lang="en-GB" sz="2000" b="1" dirty="0">
                <a:solidFill>
                  <a:srgbClr val="AED7BD"/>
                </a:solidFill>
                <a:latin typeface="Arial"/>
                <a:ea typeface="Calibri"/>
                <a:cs typeface="Arial"/>
              </a:rPr>
              <a:t>β</a:t>
            </a:r>
            <a:r>
              <a:rPr lang="en-GB" sz="2000" b="1" dirty="0" err="1">
                <a:solidFill>
                  <a:srgbClr val="AED7BD"/>
                </a:solidFill>
                <a:latin typeface="Arial"/>
                <a:ea typeface="Calibri"/>
                <a:cs typeface="Arial"/>
              </a:rPr>
              <a:t>άλλον</a:t>
            </a:r>
          </a:p>
          <a:p>
            <a:endParaRPr lang="en-GB" sz="2000" b="1" dirty="0">
              <a:solidFill>
                <a:srgbClr val="AED7BD"/>
              </a:solidFill>
              <a:latin typeface="Arial" panose="020B0604020202020204" pitchFamily="34" charset="0"/>
              <a:ea typeface="Calibri"/>
              <a:cs typeface="Arial" panose="020B0604020202020204" pitchFamily="34" charset="0"/>
            </a:endParaRPr>
          </a:p>
        </p:txBody>
      </p:sp>
      <p:sp>
        <p:nvSpPr>
          <p:cNvPr id="13" name="TextBox 12">
            <a:extLst>
              <a:ext uri="{FF2B5EF4-FFF2-40B4-BE49-F238E27FC236}">
                <a16:creationId xmlns:a16="http://schemas.microsoft.com/office/drawing/2014/main" id="{CBDFD332-162E-3043-2551-FEDB3313DB76}"/>
              </a:ext>
            </a:extLst>
          </p:cNvPr>
          <p:cNvSpPr txBox="1"/>
          <p:nvPr/>
        </p:nvSpPr>
        <p:spPr>
          <a:xfrm>
            <a:off x="616776" y="2549029"/>
            <a:ext cx="3203991" cy="1015663"/>
          </a:xfrm>
          <a:prstGeom prst="rect">
            <a:avLst/>
          </a:prstGeom>
          <a:noFill/>
        </p:spPr>
        <p:txBody>
          <a:bodyPr wrap="square" lIns="91440" tIns="45720" rIns="91440" bIns="45720" rtlCol="0" anchor="t">
            <a:spAutoFit/>
          </a:bodyPr>
          <a:lstStyle/>
          <a:p>
            <a:r>
              <a:rPr lang="en-GB" sz="2000" b="1" dirty="0" err="1">
                <a:solidFill>
                  <a:srgbClr val="AED7BD"/>
                </a:solidFill>
                <a:latin typeface="Arial"/>
                <a:ea typeface="Calibri"/>
                <a:cs typeface="Arial"/>
              </a:rPr>
              <a:t>Δείξτε</a:t>
            </a:r>
            <a:r>
              <a:rPr lang="en-GB" sz="2000" b="1" dirty="0">
                <a:solidFill>
                  <a:srgbClr val="AED7BD"/>
                </a:solidFill>
                <a:latin typeface="Arial"/>
                <a:ea typeface="Calibri"/>
                <a:cs typeface="Arial"/>
              </a:rPr>
              <a:t> π</a:t>
            </a:r>
            <a:r>
              <a:rPr lang="en-GB" sz="2000" b="1" dirty="0" err="1">
                <a:solidFill>
                  <a:srgbClr val="AED7BD"/>
                </a:solidFill>
                <a:latin typeface="Arial"/>
                <a:ea typeface="Calibri"/>
                <a:cs typeface="Arial"/>
              </a:rPr>
              <a:t>εριέργει</a:t>
            </a:r>
            <a:r>
              <a:rPr lang="en-GB" sz="2000" b="1" dirty="0">
                <a:solidFill>
                  <a:srgbClr val="AED7BD"/>
                </a:solidFill>
                <a:latin typeface="Arial"/>
                <a:ea typeface="Calibri"/>
                <a:cs typeface="Arial"/>
              </a:rPr>
              <a:t>α και </a:t>
            </a:r>
            <a:r>
              <a:rPr lang="en-GB" sz="2000" b="1" dirty="0" err="1">
                <a:solidFill>
                  <a:srgbClr val="AED7BD"/>
                </a:solidFill>
                <a:latin typeface="Arial"/>
                <a:ea typeface="Calibri"/>
                <a:cs typeface="Arial"/>
              </a:rPr>
              <a:t>κάντε</a:t>
            </a:r>
            <a:r>
              <a:rPr lang="en-GB" sz="2000" b="1" dirty="0">
                <a:solidFill>
                  <a:srgbClr val="AED7BD"/>
                </a:solidFill>
                <a:latin typeface="Arial"/>
                <a:ea typeface="Calibri"/>
                <a:cs typeface="Arial"/>
              </a:rPr>
              <a:t> </a:t>
            </a:r>
            <a:r>
              <a:rPr lang="en-GB" sz="2000" b="1" dirty="0" err="1">
                <a:solidFill>
                  <a:srgbClr val="AED7BD"/>
                </a:solidFill>
                <a:latin typeface="Arial"/>
                <a:ea typeface="Calibri"/>
                <a:cs typeface="Arial"/>
              </a:rPr>
              <a:t>ερωτήσεις</a:t>
            </a:r>
            <a:r>
              <a:rPr lang="en-GB" sz="2000" b="1" dirty="0">
                <a:solidFill>
                  <a:srgbClr val="AED7BD"/>
                </a:solidFill>
                <a:latin typeface="Arial"/>
                <a:ea typeface="Calibri"/>
                <a:cs typeface="Arial"/>
              </a:rPr>
              <a:t>!</a:t>
            </a:r>
          </a:p>
          <a:p>
            <a:endParaRPr lang="en-GB" sz="2000" b="1" dirty="0">
              <a:solidFill>
                <a:srgbClr val="AED7BD"/>
              </a:solidFill>
              <a:latin typeface="Arial" panose="020B0604020202020204" pitchFamily="34" charset="0"/>
              <a:ea typeface="Calibri"/>
              <a:cs typeface="Arial" panose="020B0604020202020204" pitchFamily="34" charset="0"/>
            </a:endParaRPr>
          </a:p>
        </p:txBody>
      </p:sp>
      <p:sp>
        <p:nvSpPr>
          <p:cNvPr id="14" name="TextBox 13">
            <a:extLst>
              <a:ext uri="{FF2B5EF4-FFF2-40B4-BE49-F238E27FC236}">
                <a16:creationId xmlns:a16="http://schemas.microsoft.com/office/drawing/2014/main" id="{2A22133B-DAD2-DC0E-BAAC-512BC250AFF5}"/>
              </a:ext>
            </a:extLst>
          </p:cNvPr>
          <p:cNvSpPr txBox="1"/>
          <p:nvPr/>
        </p:nvSpPr>
        <p:spPr>
          <a:xfrm>
            <a:off x="4338014" y="2549029"/>
            <a:ext cx="3203991" cy="707886"/>
          </a:xfrm>
          <a:prstGeom prst="rect">
            <a:avLst/>
          </a:prstGeom>
          <a:noFill/>
        </p:spPr>
        <p:txBody>
          <a:bodyPr wrap="square" lIns="91440" tIns="45720" rIns="91440" bIns="45720" rtlCol="0" anchor="t">
            <a:spAutoFit/>
          </a:bodyPr>
          <a:lstStyle/>
          <a:p>
            <a:r>
              <a:rPr lang="en-GB" sz="2000" b="1" dirty="0" err="1">
                <a:solidFill>
                  <a:srgbClr val="AED7BD"/>
                </a:solidFill>
                <a:latin typeface="Arial"/>
                <a:ea typeface="Calibri"/>
                <a:cs typeface="Arial"/>
              </a:rPr>
              <a:t>Σύντομ</a:t>
            </a:r>
            <a:r>
              <a:rPr lang="en-GB" sz="2000" b="1" dirty="0">
                <a:solidFill>
                  <a:srgbClr val="AED7BD"/>
                </a:solidFill>
                <a:latin typeface="Arial"/>
                <a:ea typeface="Calibri"/>
                <a:cs typeface="Arial"/>
              </a:rPr>
              <a:t>α και π</a:t>
            </a:r>
            <a:r>
              <a:rPr lang="en-GB" sz="2000" b="1" dirty="0" err="1">
                <a:solidFill>
                  <a:srgbClr val="AED7BD"/>
                </a:solidFill>
                <a:latin typeface="Arial"/>
                <a:ea typeface="Calibri"/>
                <a:cs typeface="Arial"/>
              </a:rPr>
              <a:t>εριεκτικά</a:t>
            </a:r>
            <a:r>
              <a:rPr lang="en-GB" sz="2000" b="1" dirty="0">
                <a:solidFill>
                  <a:srgbClr val="AED7BD"/>
                </a:solidFill>
                <a:latin typeface="Arial"/>
                <a:ea typeface="Calibri"/>
                <a:cs typeface="Arial"/>
              </a:rPr>
              <a:t> </a:t>
            </a:r>
          </a:p>
          <a:p>
            <a:endParaRPr lang="en-GB" sz="2000" b="1" dirty="0">
              <a:solidFill>
                <a:srgbClr val="AED7BD"/>
              </a:solidFill>
              <a:latin typeface="Arial" panose="020B0604020202020204" pitchFamily="34" charset="0"/>
              <a:ea typeface="Calibri"/>
              <a:cs typeface="Arial" panose="020B0604020202020204" pitchFamily="34" charset="0"/>
            </a:endParaRPr>
          </a:p>
        </p:txBody>
      </p:sp>
      <p:sp>
        <p:nvSpPr>
          <p:cNvPr id="15" name="TextBox 14">
            <a:extLst>
              <a:ext uri="{FF2B5EF4-FFF2-40B4-BE49-F238E27FC236}">
                <a16:creationId xmlns:a16="http://schemas.microsoft.com/office/drawing/2014/main" id="{38819312-22DF-05DF-82D4-EC0E0E2A4E10}"/>
              </a:ext>
            </a:extLst>
          </p:cNvPr>
          <p:cNvSpPr txBox="1"/>
          <p:nvPr/>
        </p:nvSpPr>
        <p:spPr>
          <a:xfrm>
            <a:off x="616776" y="5528013"/>
            <a:ext cx="7104824" cy="400110"/>
          </a:xfrm>
          <a:prstGeom prst="rect">
            <a:avLst/>
          </a:prstGeom>
          <a:noFill/>
        </p:spPr>
        <p:txBody>
          <a:bodyPr wrap="square" lIns="91440" tIns="45720" rIns="91440" bIns="45720" rtlCol="0" anchor="t">
            <a:spAutoFit/>
          </a:bodyPr>
          <a:lstStyle/>
          <a:p>
            <a:r>
              <a:rPr lang="en-GB" sz="2000" b="1" dirty="0">
                <a:solidFill>
                  <a:srgbClr val="AED7BD"/>
                </a:solidFill>
                <a:latin typeface="Arial"/>
                <a:ea typeface="Calibri"/>
                <a:cs typeface="Arial"/>
                <a:sym typeface="Wingdings" panose="05000000000000000000" pitchFamily="2" charset="2"/>
              </a:rPr>
              <a:t>Να </a:t>
            </a:r>
            <a:r>
              <a:rPr lang="en-GB" sz="2000" b="1" dirty="0" err="1">
                <a:solidFill>
                  <a:srgbClr val="AED7BD"/>
                </a:solidFill>
                <a:latin typeface="Arial"/>
                <a:ea typeface="Calibri"/>
                <a:cs typeface="Arial"/>
                <a:sym typeface="Wingdings" panose="05000000000000000000" pitchFamily="2" charset="2"/>
              </a:rPr>
              <a:t>είστε</a:t>
            </a:r>
            <a:r>
              <a:rPr lang="en-GB" sz="2000" b="1" dirty="0">
                <a:solidFill>
                  <a:srgbClr val="AED7BD"/>
                </a:solidFill>
                <a:latin typeface="Arial"/>
                <a:ea typeface="Calibri"/>
                <a:cs typeface="Arial"/>
                <a:sym typeface="Wingdings" panose="05000000000000000000" pitchFamily="2" charset="2"/>
              </a:rPr>
              <a:t> </a:t>
            </a:r>
            <a:r>
              <a:rPr lang="en-GB" sz="2000" b="1" dirty="0" err="1">
                <a:solidFill>
                  <a:srgbClr val="AED7BD"/>
                </a:solidFill>
                <a:latin typeface="Arial"/>
                <a:ea typeface="Calibri"/>
                <a:cs typeface="Arial"/>
                <a:sym typeface="Wingdings" panose="05000000000000000000" pitchFamily="2" charset="2"/>
              </a:rPr>
              <a:t>ενεργοί</a:t>
            </a:r>
            <a:r>
              <a:rPr lang="en-GB" sz="2000" b="1" dirty="0">
                <a:solidFill>
                  <a:srgbClr val="AED7BD"/>
                </a:solidFill>
                <a:latin typeface="Arial"/>
                <a:ea typeface="Calibri"/>
                <a:cs typeface="Arial"/>
                <a:sym typeface="Wingdings" panose="05000000000000000000" pitchFamily="2" charset="2"/>
              </a:rPr>
              <a:t>/</a:t>
            </a:r>
            <a:r>
              <a:rPr lang="en-GB" sz="2000" b="1" dirty="0" err="1">
                <a:solidFill>
                  <a:srgbClr val="AED7BD"/>
                </a:solidFill>
                <a:latin typeface="Arial"/>
                <a:ea typeface="Calibri"/>
                <a:cs typeface="Arial"/>
                <a:sym typeface="Wingdings" panose="05000000000000000000" pitchFamily="2" charset="2"/>
              </a:rPr>
              <a:t>ές</a:t>
            </a:r>
            <a:r>
              <a:rPr lang="en-GB" sz="2000" b="1" dirty="0">
                <a:solidFill>
                  <a:srgbClr val="AED7BD"/>
                </a:solidFill>
                <a:latin typeface="Arial"/>
                <a:ea typeface="Calibri"/>
                <a:cs typeface="Arial"/>
                <a:sym typeface="Wingdings" panose="05000000000000000000" pitchFamily="2" charset="2"/>
              </a:rPr>
              <a:t> α</a:t>
            </a:r>
            <a:r>
              <a:rPr lang="en-GB" sz="2000" b="1" dirty="0" err="1">
                <a:solidFill>
                  <a:srgbClr val="AED7BD"/>
                </a:solidFill>
                <a:latin typeface="Arial"/>
                <a:ea typeface="Calibri"/>
                <a:cs typeface="Arial"/>
                <a:sym typeface="Wingdings" panose="05000000000000000000" pitchFamily="2" charset="2"/>
              </a:rPr>
              <a:t>κρο</a:t>
            </a:r>
            <a:r>
              <a:rPr lang="en-GB" sz="2000" b="1" dirty="0">
                <a:solidFill>
                  <a:srgbClr val="AED7BD"/>
                </a:solidFill>
                <a:latin typeface="Arial"/>
                <a:ea typeface="Calibri"/>
                <a:cs typeface="Arial"/>
                <a:sym typeface="Wingdings" panose="05000000000000000000" pitchFamily="2" charset="2"/>
              </a:rPr>
              <a:t>α</a:t>
            </a:r>
            <a:r>
              <a:rPr lang="en-GB" sz="2000" b="1" dirty="0" err="1">
                <a:solidFill>
                  <a:srgbClr val="AED7BD"/>
                </a:solidFill>
                <a:latin typeface="Arial"/>
                <a:ea typeface="Calibri"/>
                <a:cs typeface="Arial"/>
                <a:sym typeface="Wingdings" panose="05000000000000000000" pitchFamily="2" charset="2"/>
              </a:rPr>
              <a:t>τές</a:t>
            </a:r>
            <a:r>
              <a:rPr lang="en-GB" sz="2000" b="1" dirty="0">
                <a:solidFill>
                  <a:srgbClr val="AED7BD"/>
                </a:solidFill>
                <a:latin typeface="Arial"/>
                <a:ea typeface="Calibri"/>
                <a:cs typeface="Arial"/>
                <a:sym typeface="Wingdings" panose="05000000000000000000" pitchFamily="2" charset="2"/>
              </a:rPr>
              <a:t>/</a:t>
            </a:r>
            <a:r>
              <a:rPr lang="en-GB" sz="2000" b="1" dirty="0" err="1">
                <a:solidFill>
                  <a:srgbClr val="AED7BD"/>
                </a:solidFill>
                <a:latin typeface="Arial"/>
                <a:ea typeface="Calibri"/>
                <a:cs typeface="Arial"/>
                <a:sym typeface="Wingdings" panose="05000000000000000000" pitchFamily="2" charset="2"/>
              </a:rPr>
              <a:t>τριες</a:t>
            </a:r>
            <a:r>
              <a:rPr lang="en-GB" sz="2000" b="1" dirty="0">
                <a:solidFill>
                  <a:srgbClr val="AED7BD"/>
                </a:solidFill>
                <a:latin typeface="Arial"/>
                <a:ea typeface="Calibri"/>
                <a:cs typeface="Arial"/>
                <a:sym typeface="Wingdings" panose="05000000000000000000" pitchFamily="2" charset="2"/>
              </a:rPr>
              <a:t> </a:t>
            </a:r>
            <a:r>
              <a:rPr lang="en-GB" sz="2000" b="1" dirty="0" err="1">
                <a:solidFill>
                  <a:srgbClr val="AED7BD"/>
                </a:solidFill>
                <a:latin typeface="Arial"/>
                <a:ea typeface="Calibri"/>
                <a:cs typeface="Arial"/>
                <a:sym typeface="Wingdings" panose="05000000000000000000" pitchFamily="2" charset="2"/>
              </a:rPr>
              <a:t>με</a:t>
            </a:r>
            <a:r>
              <a:rPr lang="en-GB" sz="2000" b="1" dirty="0">
                <a:solidFill>
                  <a:srgbClr val="AED7BD"/>
                </a:solidFill>
                <a:latin typeface="Arial"/>
                <a:ea typeface="Calibri"/>
                <a:cs typeface="Arial"/>
                <a:sym typeface="Wingdings" panose="05000000000000000000" pitchFamily="2" charset="2"/>
              </a:rPr>
              <a:t> </a:t>
            </a:r>
            <a:r>
              <a:rPr lang="en-GB" sz="2000" b="1" dirty="0" err="1">
                <a:solidFill>
                  <a:srgbClr val="AED7BD"/>
                </a:solidFill>
                <a:latin typeface="Arial"/>
                <a:ea typeface="Calibri"/>
                <a:cs typeface="Arial"/>
                <a:sym typeface="Wingdings" panose="05000000000000000000" pitchFamily="2" charset="2"/>
              </a:rPr>
              <a:t>σε</a:t>
            </a:r>
            <a:r>
              <a:rPr lang="en-GB" sz="2000" b="1" dirty="0">
                <a:solidFill>
                  <a:srgbClr val="AED7BD"/>
                </a:solidFill>
                <a:latin typeface="Arial"/>
                <a:ea typeface="Calibri"/>
                <a:cs typeface="Arial"/>
                <a:sym typeface="Wingdings" panose="05000000000000000000" pitchFamily="2" charset="2"/>
              </a:rPr>
              <a:t>βα</a:t>
            </a:r>
            <a:r>
              <a:rPr lang="en-GB" sz="2000" b="1" dirty="0" err="1">
                <a:solidFill>
                  <a:srgbClr val="AED7BD"/>
                </a:solidFill>
                <a:latin typeface="Arial"/>
                <a:ea typeface="Calibri"/>
                <a:cs typeface="Arial"/>
                <a:sym typeface="Wingdings" panose="05000000000000000000" pitchFamily="2" charset="2"/>
              </a:rPr>
              <a:t>σμό</a:t>
            </a:r>
            <a:r>
              <a:rPr lang="en-GB" sz="2000" b="1" dirty="0">
                <a:solidFill>
                  <a:srgbClr val="AED7BD"/>
                </a:solidFill>
                <a:latin typeface="Arial"/>
                <a:ea typeface="Calibri"/>
                <a:cs typeface="Arial"/>
                <a:sym typeface="Wingdings" panose="05000000000000000000" pitchFamily="2" charset="2"/>
              </a:rPr>
              <a:t>!  </a:t>
            </a:r>
            <a:endParaRPr lang="en-US" dirty="0"/>
          </a:p>
        </p:txBody>
      </p:sp>
    </p:spTree>
    <p:extLst>
      <p:ext uri="{BB962C8B-B14F-4D97-AF65-F5344CB8AC3E}">
        <p14:creationId xmlns:p14="http://schemas.microsoft.com/office/powerpoint/2010/main" val="1745838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317873" y="1401781"/>
            <a:ext cx="5773899" cy="778381"/>
          </a:xfrm>
        </p:spPr>
        <p:txBody>
          <a:bodyPr/>
          <a:lstStyle/>
          <a:p>
            <a:r>
              <a:rPr lang="en-US" sz="3200" dirty="0" err="1">
                <a:latin typeface="Calibri"/>
                <a:cs typeface="Arial"/>
              </a:rPr>
              <a:t>Μοντέλο</a:t>
            </a:r>
            <a:r>
              <a:rPr lang="en-US" sz="3200" dirty="0">
                <a:latin typeface="Calibri"/>
                <a:cs typeface="Arial"/>
              </a:rPr>
              <a:t> 7P </a:t>
            </a:r>
            <a:r>
              <a:rPr lang="en-US" sz="3200" dirty="0" err="1">
                <a:latin typeface="Calibri"/>
                <a:cs typeface="Arial"/>
              </a:rPr>
              <a:t>γι</a:t>
            </a:r>
            <a:r>
              <a:rPr lang="en-US" sz="3200" dirty="0">
                <a:latin typeface="Calibri"/>
                <a:cs typeface="Arial"/>
              </a:rPr>
              <a:t>α </a:t>
            </a:r>
            <a:r>
              <a:rPr lang="en-US" sz="3200" dirty="0" err="1">
                <a:latin typeface="Calibri"/>
                <a:cs typeface="Arial"/>
              </a:rPr>
              <a:t>την</a:t>
            </a:r>
            <a:r>
              <a:rPr lang="en-US" sz="3200" dirty="0">
                <a:latin typeface="Calibri"/>
                <a:cs typeface="Arial"/>
              </a:rPr>
              <a:t> α</a:t>
            </a:r>
            <a:r>
              <a:rPr lang="en-US" sz="3200" dirty="0" err="1">
                <a:latin typeface="Calibri"/>
                <a:cs typeface="Arial"/>
              </a:rPr>
              <a:t>ντιμετώ</a:t>
            </a:r>
            <a:r>
              <a:rPr lang="en-US" sz="3200" dirty="0">
                <a:latin typeface="Calibri"/>
                <a:cs typeface="Arial"/>
              </a:rPr>
              <a:t>π</a:t>
            </a:r>
            <a:r>
              <a:rPr lang="en-US" sz="3200" dirty="0" err="1">
                <a:latin typeface="Calibri"/>
                <a:cs typeface="Arial"/>
              </a:rPr>
              <a:t>ιση</a:t>
            </a:r>
            <a:r>
              <a:rPr lang="en-US" sz="3200" dirty="0">
                <a:latin typeface="Calibri"/>
                <a:cs typeface="Arial"/>
              </a:rPr>
              <a:t> </a:t>
            </a:r>
            <a:r>
              <a:rPr lang="en-US" sz="3200" dirty="0" err="1">
                <a:latin typeface="Calibri"/>
                <a:cs typeface="Arial"/>
              </a:rPr>
              <a:t>της</a:t>
            </a:r>
            <a:r>
              <a:rPr lang="en-US" sz="3200" dirty="0">
                <a:latin typeface="Calibri"/>
                <a:cs typeface="Arial"/>
              </a:rPr>
              <a:t> </a:t>
            </a:r>
            <a:r>
              <a:rPr lang="en-US" sz="3200" dirty="0" err="1">
                <a:latin typeface="Calibri"/>
                <a:cs typeface="Arial"/>
              </a:rPr>
              <a:t>έμφυλης</a:t>
            </a:r>
            <a:r>
              <a:rPr lang="en-US" sz="3200" dirty="0">
                <a:latin typeface="Calibri"/>
                <a:cs typeface="Arial"/>
              </a:rPr>
              <a:t> βίας </a:t>
            </a:r>
            <a:r>
              <a:rPr lang="en-US" sz="3200" dirty="0" err="1">
                <a:latin typeface="Calibri"/>
                <a:cs typeface="Arial"/>
              </a:rPr>
              <a:t>σε</a:t>
            </a:r>
            <a:r>
              <a:rPr lang="en-US" sz="3200" dirty="0">
                <a:latin typeface="Calibri"/>
                <a:cs typeface="Arial"/>
              </a:rPr>
              <a:t> </a:t>
            </a:r>
            <a:r>
              <a:rPr lang="en-US" sz="3200" dirty="0" err="1">
                <a:latin typeface="Calibri"/>
                <a:cs typeface="Arial"/>
              </a:rPr>
              <a:t>οργ</a:t>
            </a:r>
            <a:r>
              <a:rPr lang="en-US" sz="3200" dirty="0">
                <a:latin typeface="Calibri"/>
                <a:cs typeface="Arial"/>
              </a:rPr>
              <a:t>α</a:t>
            </a:r>
            <a:r>
              <a:rPr lang="en-US" sz="3200" dirty="0" err="1">
                <a:latin typeface="Calibri"/>
                <a:cs typeface="Arial"/>
              </a:rPr>
              <a:t>νισμούς</a:t>
            </a:r>
            <a:r>
              <a:rPr lang="en-US" sz="3200" dirty="0">
                <a:latin typeface="Calibri"/>
                <a:cs typeface="Arial"/>
              </a:rPr>
              <a:t> π</a:t>
            </a:r>
            <a:r>
              <a:rPr lang="en-US" sz="3200" dirty="0" err="1">
                <a:latin typeface="Calibri"/>
                <a:cs typeface="Arial"/>
              </a:rPr>
              <a:t>ου</a:t>
            </a:r>
            <a:r>
              <a:rPr lang="en-US" sz="3200" dirty="0">
                <a:latin typeface="Calibri"/>
                <a:cs typeface="Arial"/>
              </a:rPr>
              <a:t> </a:t>
            </a:r>
            <a:r>
              <a:rPr lang="en-US" sz="3200" dirty="0" err="1">
                <a:latin typeface="Calibri"/>
                <a:cs typeface="Arial"/>
              </a:rPr>
              <a:t>διεξάγουν</a:t>
            </a:r>
            <a:r>
              <a:rPr lang="en-US" sz="3200" dirty="0">
                <a:latin typeface="Calibri"/>
                <a:cs typeface="Arial"/>
              </a:rPr>
              <a:t> </a:t>
            </a:r>
            <a:r>
              <a:rPr lang="en-US" sz="3200" dirty="0" err="1">
                <a:latin typeface="Calibri"/>
                <a:cs typeface="Arial"/>
              </a:rPr>
              <a:t>έρευν</a:t>
            </a:r>
            <a:r>
              <a:rPr lang="en-US" sz="3200" dirty="0">
                <a:latin typeface="Calibri"/>
                <a:cs typeface="Arial"/>
              </a:rPr>
              <a:t>α.</a:t>
            </a:r>
          </a:p>
          <a:p>
            <a:endParaRPr lang="en-US" sz="3200" dirty="0">
              <a:latin typeface="Calibri"/>
            </a:endParaRP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20</a:t>
            </a:fld>
            <a:endParaRPr lang="fr-F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6470305" y="1204185"/>
            <a:ext cx="4481847" cy="4736483"/>
          </a:xfrm>
          <a:prstGeom prst="rect">
            <a:avLst/>
          </a:prstGeom>
        </p:spPr>
      </p:pic>
    </p:spTree>
    <p:extLst>
      <p:ext uri="{BB962C8B-B14F-4D97-AF65-F5344CB8AC3E}">
        <p14:creationId xmlns:p14="http://schemas.microsoft.com/office/powerpoint/2010/main" val="4088620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2">
            <a:extLst>
              <a:ext uri="{FF2B5EF4-FFF2-40B4-BE49-F238E27FC236}">
                <a16:creationId xmlns:a16="http://schemas.microsoft.com/office/drawing/2014/main" id="{B91B8EFA-0994-F1B1-0D8B-4B4D0221A9D3}"/>
              </a:ext>
            </a:extLst>
          </p:cNvPr>
          <p:cNvSpPr>
            <a:spLocks noGrp="1"/>
          </p:cNvSpPr>
          <p:nvPr>
            <p:ph type="sldNum" sz="quarter" idx="4"/>
          </p:nvPr>
        </p:nvSpPr>
        <p:spPr>
          <a:xfrm>
            <a:off x="8024110" y="6257177"/>
            <a:ext cx="2743200" cy="365125"/>
          </a:xfrm>
        </p:spPr>
        <p:txBody>
          <a:bodyPr/>
          <a:lstStyle/>
          <a:p>
            <a:fld id="{783777ED-E0AE-DD49-A1E6-113717D9A99F}" type="slidenum">
              <a:rPr lang="fr-FR" dirty="0" smtClean="0">
                <a:latin typeface="Calibri"/>
                <a:cs typeface="Calibri"/>
              </a:rPr>
              <a:pPr/>
              <a:t>21</a:t>
            </a:fld>
            <a:endParaRPr lang="fr-FR">
              <a:latin typeface="Calibri"/>
              <a:cs typeface="Calibri"/>
            </a:endParaRPr>
          </a:p>
        </p:txBody>
      </p:sp>
      <p:sp>
        <p:nvSpPr>
          <p:cNvPr id="13" name="TextBox 12">
            <a:extLst>
              <a:ext uri="{FF2B5EF4-FFF2-40B4-BE49-F238E27FC236}">
                <a16:creationId xmlns:a16="http://schemas.microsoft.com/office/drawing/2014/main" id="{E4E72C7D-AC5A-A917-E41E-050847A34873}"/>
              </a:ext>
            </a:extLst>
          </p:cNvPr>
          <p:cNvSpPr txBox="1">
            <a:spLocks noGrp="1" noRot="1" noMove="1" noResize="1" noEditPoints="1" noAdjustHandles="1" noChangeArrowheads="1" noChangeShapeType="1"/>
          </p:cNvSpPr>
          <p:nvPr/>
        </p:nvSpPr>
        <p:spPr>
          <a:xfrm>
            <a:off x="742122" y="2321313"/>
            <a:ext cx="3037948" cy="523220"/>
          </a:xfrm>
          <a:prstGeom prst="rect">
            <a:avLst/>
          </a:prstGeom>
          <a:noFill/>
        </p:spPr>
        <p:txBody>
          <a:bodyPr wrap="none" lIns="0" tIns="45720" rIns="0" bIns="45720" rtlCol="0" anchor="t">
            <a:spAutoFit/>
          </a:bodyPr>
          <a:lstStyle/>
          <a:p>
            <a:r>
              <a:rPr lang="en-US" sz="2800" b="1" err="1">
                <a:solidFill>
                  <a:srgbClr val="5792CE"/>
                </a:solidFill>
                <a:latin typeface="Calibri"/>
                <a:cs typeface="Calibri"/>
              </a:rPr>
              <a:t>Συλλογή</a:t>
            </a:r>
            <a:r>
              <a:rPr lang="en-US" sz="2800" b="1">
                <a:solidFill>
                  <a:srgbClr val="5792CE"/>
                </a:solidFill>
                <a:latin typeface="Calibri"/>
                <a:cs typeface="Calibri"/>
              </a:rPr>
              <a:t> </a:t>
            </a:r>
            <a:r>
              <a:rPr lang="en-US" sz="2800" b="1" err="1">
                <a:solidFill>
                  <a:srgbClr val="5792CE"/>
                </a:solidFill>
                <a:latin typeface="Calibri"/>
                <a:cs typeface="Calibri"/>
              </a:rPr>
              <a:t>δεδομένων</a:t>
            </a:r>
            <a:endParaRPr lang="en-US" sz="2800">
              <a:ea typeface="Open Sans"/>
              <a:cs typeface="Open Sans"/>
            </a:endParaRPr>
          </a:p>
        </p:txBody>
      </p:sp>
      <p:sp>
        <p:nvSpPr>
          <p:cNvPr id="15" name="TextBox 14">
            <a:extLst>
              <a:ext uri="{FF2B5EF4-FFF2-40B4-BE49-F238E27FC236}">
                <a16:creationId xmlns:a16="http://schemas.microsoft.com/office/drawing/2014/main" id="{DAAA6B98-09DC-44BF-067C-08768B257D0F}"/>
              </a:ext>
            </a:extLst>
          </p:cNvPr>
          <p:cNvSpPr txBox="1">
            <a:spLocks noGrp="1" noRot="1" noMove="1" noResize="1" noEditPoints="1" noAdjustHandles="1" noChangeArrowheads="1" noChangeShapeType="1"/>
          </p:cNvSpPr>
          <p:nvPr/>
        </p:nvSpPr>
        <p:spPr>
          <a:xfrm>
            <a:off x="4158813" y="2321313"/>
            <a:ext cx="1436547" cy="523220"/>
          </a:xfrm>
          <a:prstGeom prst="rect">
            <a:avLst/>
          </a:prstGeom>
          <a:noFill/>
        </p:spPr>
        <p:txBody>
          <a:bodyPr wrap="none" lIns="0" tIns="45720" rIns="0" bIns="45720" rtlCol="0" anchor="t">
            <a:spAutoFit/>
          </a:bodyPr>
          <a:lstStyle/>
          <a:p>
            <a:r>
              <a:rPr lang="en-US" sz="2800" b="1" err="1">
                <a:solidFill>
                  <a:srgbClr val="5792CE"/>
                </a:solidFill>
                <a:latin typeface="Calibri"/>
                <a:cs typeface="Calibri"/>
              </a:rPr>
              <a:t>Πρόληψη</a:t>
            </a:r>
            <a:endParaRPr lang="en-US" sz="2800" b="1">
              <a:solidFill>
                <a:srgbClr val="5792CE"/>
              </a:solidFill>
              <a:latin typeface="Calibri"/>
              <a:cs typeface="Calibri"/>
            </a:endParaRPr>
          </a:p>
        </p:txBody>
      </p:sp>
      <p:sp>
        <p:nvSpPr>
          <p:cNvPr id="17" name="TextBox 16">
            <a:extLst>
              <a:ext uri="{FF2B5EF4-FFF2-40B4-BE49-F238E27FC236}">
                <a16:creationId xmlns:a16="http://schemas.microsoft.com/office/drawing/2014/main" id="{C134D938-650C-048A-F5E0-149BA7D2D662}"/>
              </a:ext>
            </a:extLst>
          </p:cNvPr>
          <p:cNvSpPr txBox="1">
            <a:spLocks noGrp="1" noRot="1" noMove="1" noResize="1" noEditPoints="1" noAdjustHandles="1" noChangeArrowheads="1" noChangeShapeType="1"/>
          </p:cNvSpPr>
          <p:nvPr/>
        </p:nvSpPr>
        <p:spPr>
          <a:xfrm>
            <a:off x="8268950" y="2278642"/>
            <a:ext cx="1665712" cy="523220"/>
          </a:xfrm>
          <a:prstGeom prst="rect">
            <a:avLst/>
          </a:prstGeom>
          <a:noFill/>
        </p:spPr>
        <p:txBody>
          <a:bodyPr wrap="none" lIns="0" tIns="45720" rIns="0" bIns="45720" rtlCol="0" anchor="t">
            <a:spAutoFit/>
          </a:bodyPr>
          <a:lstStyle/>
          <a:p>
            <a:r>
              <a:rPr lang="en-US" sz="2800" b="1" err="1">
                <a:solidFill>
                  <a:srgbClr val="5792CE"/>
                </a:solidFill>
                <a:latin typeface="Calibri"/>
                <a:cs typeface="Calibri"/>
              </a:rPr>
              <a:t>Προστ</a:t>
            </a:r>
            <a:r>
              <a:rPr lang="en-US" sz="2800" b="1">
                <a:solidFill>
                  <a:srgbClr val="5792CE"/>
                </a:solidFill>
                <a:latin typeface="Calibri"/>
                <a:cs typeface="Calibri"/>
              </a:rPr>
              <a:t>α</a:t>
            </a:r>
            <a:r>
              <a:rPr lang="en-US" sz="2800" b="1" err="1">
                <a:solidFill>
                  <a:srgbClr val="5792CE"/>
                </a:solidFill>
                <a:latin typeface="Calibri"/>
                <a:cs typeface="Calibri"/>
              </a:rPr>
              <a:t>σί</a:t>
            </a:r>
            <a:r>
              <a:rPr lang="en-US" sz="2800" b="1">
                <a:solidFill>
                  <a:srgbClr val="5792CE"/>
                </a:solidFill>
                <a:latin typeface="Calibri"/>
                <a:cs typeface="Calibri"/>
              </a:rPr>
              <a:t>α</a:t>
            </a:r>
            <a:endParaRPr lang="en-US" sz="2800">
              <a:ea typeface="Open Sans"/>
              <a:cs typeface="Open Sans"/>
            </a:endParaRPr>
          </a:p>
        </p:txBody>
      </p:sp>
      <p:sp>
        <p:nvSpPr>
          <p:cNvPr id="21" name="TextBox 20">
            <a:extLst>
              <a:ext uri="{FF2B5EF4-FFF2-40B4-BE49-F238E27FC236}">
                <a16:creationId xmlns:a16="http://schemas.microsoft.com/office/drawing/2014/main" id="{562E69B2-3590-E153-3DE4-C876FCD81E0B}"/>
              </a:ext>
            </a:extLst>
          </p:cNvPr>
          <p:cNvSpPr txBox="1">
            <a:spLocks noGrp="1" noRot="1" noMove="1" noResize="1" noEditPoints="1" noAdjustHandles="1" noChangeArrowheads="1" noChangeShapeType="1"/>
          </p:cNvSpPr>
          <p:nvPr/>
        </p:nvSpPr>
        <p:spPr>
          <a:xfrm>
            <a:off x="776675" y="2986528"/>
            <a:ext cx="2814221" cy="2223814"/>
          </a:xfrm>
          <a:prstGeom prst="rect">
            <a:avLst/>
          </a:prstGeom>
          <a:noFill/>
        </p:spPr>
        <p:txBody>
          <a:bodyPr wrap="square" lIns="0" tIns="45720" rIns="0" bIns="45720" rtlCol="0" anchor="t">
            <a:spAutoFit/>
          </a:bodyPr>
          <a:lstStyle/>
          <a:p>
            <a:pPr>
              <a:lnSpc>
                <a:spcPct val="130000"/>
              </a:lnSpc>
            </a:pPr>
            <a:r>
              <a:rPr lang="en-US" b="1" dirty="0" err="1">
                <a:solidFill>
                  <a:srgbClr val="0E2234"/>
                </a:solidFill>
                <a:latin typeface="Calibri"/>
                <a:cs typeface="Calibri"/>
              </a:rPr>
              <a:t>Δεδομέν</a:t>
            </a:r>
            <a:r>
              <a:rPr lang="en-US" b="1" dirty="0">
                <a:solidFill>
                  <a:srgbClr val="0E2234"/>
                </a:solidFill>
                <a:latin typeface="Calibri"/>
                <a:cs typeface="Calibri"/>
              </a:rPr>
              <a:t>α</a:t>
            </a:r>
            <a:r>
              <a:rPr lang="en-US" dirty="0">
                <a:solidFill>
                  <a:srgbClr val="0E2234"/>
                </a:solidFill>
                <a:latin typeface="Calibri"/>
                <a:cs typeface="Calibri"/>
              </a:rPr>
              <a:t> και </a:t>
            </a:r>
            <a:r>
              <a:rPr lang="en-US" b="1" dirty="0" err="1">
                <a:solidFill>
                  <a:srgbClr val="0E2234"/>
                </a:solidFill>
                <a:latin typeface="Calibri"/>
                <a:cs typeface="Calibri"/>
              </a:rPr>
              <a:t>συλλογή</a:t>
            </a:r>
            <a:r>
              <a:rPr lang="en-US" dirty="0">
                <a:solidFill>
                  <a:srgbClr val="0E2234"/>
                </a:solidFill>
                <a:latin typeface="Calibri"/>
                <a:cs typeface="Calibri"/>
              </a:rPr>
              <a:t> </a:t>
            </a:r>
            <a:r>
              <a:rPr lang="en-US" dirty="0" err="1">
                <a:solidFill>
                  <a:srgbClr val="0E2234"/>
                </a:solidFill>
                <a:latin typeface="Calibri"/>
                <a:cs typeface="Calibri"/>
              </a:rPr>
              <a:t>τους</a:t>
            </a:r>
            <a:r>
              <a:rPr lang="en-US" dirty="0">
                <a:solidFill>
                  <a:srgbClr val="0E2234"/>
                </a:solidFill>
                <a:latin typeface="Calibri"/>
                <a:cs typeface="Calibri"/>
              </a:rPr>
              <a:t> </a:t>
            </a:r>
            <a:r>
              <a:rPr lang="en-US" dirty="0" err="1">
                <a:solidFill>
                  <a:srgbClr val="0E2234"/>
                </a:solidFill>
                <a:latin typeface="Calibri"/>
                <a:cs typeface="Calibri"/>
              </a:rPr>
              <a:t>γι</a:t>
            </a:r>
            <a:r>
              <a:rPr lang="en-US" dirty="0">
                <a:solidFill>
                  <a:srgbClr val="0E2234"/>
                </a:solidFill>
                <a:latin typeface="Calibri"/>
                <a:cs typeface="Calibri"/>
              </a:rPr>
              <a:t>α </a:t>
            </a:r>
            <a:r>
              <a:rPr lang="en-US" dirty="0" err="1">
                <a:solidFill>
                  <a:srgbClr val="0E2234"/>
                </a:solidFill>
                <a:latin typeface="Calibri"/>
                <a:cs typeface="Calibri"/>
              </a:rPr>
              <a:t>την</a:t>
            </a:r>
            <a:r>
              <a:rPr lang="en-US" dirty="0">
                <a:solidFill>
                  <a:srgbClr val="0E2234"/>
                </a:solidFill>
                <a:latin typeface="Calibri"/>
                <a:cs typeface="Calibri"/>
              </a:rPr>
              <a:t> </a:t>
            </a:r>
            <a:r>
              <a:rPr lang="en-US" dirty="0" err="1">
                <a:solidFill>
                  <a:srgbClr val="0E2234"/>
                </a:solidFill>
                <a:latin typeface="Calibri"/>
                <a:cs typeface="Calibri"/>
              </a:rPr>
              <a:t>εκτίμηση</a:t>
            </a:r>
            <a:r>
              <a:rPr lang="en-US" dirty="0">
                <a:solidFill>
                  <a:srgbClr val="0E2234"/>
                </a:solidFill>
                <a:latin typeface="Calibri"/>
                <a:cs typeface="Calibri"/>
              </a:rPr>
              <a:t> </a:t>
            </a:r>
            <a:r>
              <a:rPr lang="en-US" dirty="0" err="1">
                <a:solidFill>
                  <a:srgbClr val="0E2234"/>
                </a:solidFill>
                <a:latin typeface="Calibri"/>
                <a:cs typeface="Calibri"/>
              </a:rPr>
              <a:t>της</a:t>
            </a:r>
            <a:r>
              <a:rPr lang="en-US" dirty="0">
                <a:solidFill>
                  <a:srgbClr val="0E2234"/>
                </a:solidFill>
                <a:latin typeface="Calibri"/>
                <a:cs typeface="Calibri"/>
              </a:rPr>
              <a:t> </a:t>
            </a:r>
            <a:r>
              <a:rPr lang="en-US" dirty="0" err="1">
                <a:solidFill>
                  <a:srgbClr val="0E2234"/>
                </a:solidFill>
                <a:latin typeface="Calibri"/>
                <a:cs typeface="Calibri"/>
              </a:rPr>
              <a:t>έκτ</a:t>
            </a:r>
            <a:r>
              <a:rPr lang="en-US" dirty="0">
                <a:solidFill>
                  <a:srgbClr val="0E2234"/>
                </a:solidFill>
                <a:latin typeface="Calibri"/>
                <a:cs typeface="Calibri"/>
              </a:rPr>
              <a:t>α</a:t>
            </a:r>
            <a:r>
              <a:rPr lang="en-US" dirty="0" err="1">
                <a:solidFill>
                  <a:srgbClr val="0E2234"/>
                </a:solidFill>
                <a:latin typeface="Calibri"/>
                <a:cs typeface="Calibri"/>
              </a:rPr>
              <a:t>σης</a:t>
            </a:r>
            <a:r>
              <a:rPr lang="en-US" dirty="0">
                <a:solidFill>
                  <a:srgbClr val="0E2234"/>
                </a:solidFill>
                <a:latin typeface="Calibri"/>
                <a:cs typeface="Calibri"/>
              </a:rPr>
              <a:t> </a:t>
            </a:r>
            <a:r>
              <a:rPr lang="en-US" dirty="0" err="1">
                <a:solidFill>
                  <a:srgbClr val="0E2234"/>
                </a:solidFill>
                <a:latin typeface="Calibri"/>
                <a:cs typeface="Calibri"/>
              </a:rPr>
              <a:t>της</a:t>
            </a:r>
            <a:r>
              <a:rPr lang="en-US" dirty="0">
                <a:solidFill>
                  <a:srgbClr val="0E2234"/>
                </a:solidFill>
                <a:latin typeface="Calibri"/>
                <a:cs typeface="Calibri"/>
              </a:rPr>
              <a:t> </a:t>
            </a:r>
            <a:r>
              <a:rPr lang="en-US" dirty="0" err="1">
                <a:solidFill>
                  <a:srgbClr val="0E2234"/>
                </a:solidFill>
                <a:latin typeface="Calibri"/>
                <a:cs typeface="Calibri"/>
              </a:rPr>
              <a:t>έμφυλης</a:t>
            </a:r>
            <a:r>
              <a:rPr lang="en-US" dirty="0">
                <a:solidFill>
                  <a:srgbClr val="0E2234"/>
                </a:solidFill>
                <a:latin typeface="Calibri"/>
                <a:cs typeface="Calibri"/>
              </a:rPr>
              <a:t> βίας </a:t>
            </a:r>
            <a:r>
              <a:rPr lang="en-US" dirty="0" err="1">
                <a:solidFill>
                  <a:srgbClr val="0E2234"/>
                </a:solidFill>
                <a:latin typeface="Calibri"/>
                <a:cs typeface="Calibri"/>
              </a:rPr>
              <a:t>γι</a:t>
            </a:r>
            <a:r>
              <a:rPr lang="en-US" dirty="0">
                <a:solidFill>
                  <a:srgbClr val="0E2234"/>
                </a:solidFill>
                <a:latin typeface="Calibri"/>
                <a:cs typeface="Calibri"/>
              </a:rPr>
              <a:t>α </a:t>
            </a:r>
            <a:r>
              <a:rPr lang="en-US" b="1" dirty="0" err="1">
                <a:solidFill>
                  <a:srgbClr val="0E2234"/>
                </a:solidFill>
                <a:latin typeface="Calibri"/>
                <a:cs typeface="Calibri"/>
              </a:rPr>
              <a:t>διάφορες</a:t>
            </a:r>
            <a:r>
              <a:rPr lang="en-US" b="1" dirty="0">
                <a:solidFill>
                  <a:srgbClr val="0E2234"/>
                </a:solidFill>
                <a:latin typeface="Calibri"/>
                <a:cs typeface="Calibri"/>
              </a:rPr>
              <a:t> </a:t>
            </a:r>
            <a:r>
              <a:rPr lang="en-US" b="1" dirty="0" err="1">
                <a:solidFill>
                  <a:srgbClr val="0E2234"/>
                </a:solidFill>
                <a:latin typeface="Calibri"/>
                <a:cs typeface="Calibri"/>
              </a:rPr>
              <a:t>ομάδες</a:t>
            </a:r>
            <a:r>
              <a:rPr lang="en-US" b="1" dirty="0">
                <a:solidFill>
                  <a:srgbClr val="0E2234"/>
                </a:solidFill>
                <a:latin typeface="Calibri"/>
                <a:cs typeface="Calibri"/>
              </a:rPr>
              <a:t> α</a:t>
            </a:r>
            <a:r>
              <a:rPr lang="en-US" b="1" dirty="0" err="1">
                <a:solidFill>
                  <a:srgbClr val="0E2234"/>
                </a:solidFill>
                <a:latin typeface="Calibri"/>
                <a:cs typeface="Calibri"/>
              </a:rPr>
              <a:t>νθρώ</a:t>
            </a:r>
            <a:r>
              <a:rPr lang="en-US" b="1" dirty="0">
                <a:solidFill>
                  <a:srgbClr val="0E2234"/>
                </a:solidFill>
                <a:latin typeface="Calibri"/>
                <a:cs typeface="Calibri"/>
              </a:rPr>
              <a:t>π</a:t>
            </a:r>
            <a:r>
              <a:rPr lang="en-US" b="1" dirty="0" err="1">
                <a:solidFill>
                  <a:srgbClr val="0E2234"/>
                </a:solidFill>
                <a:latin typeface="Calibri"/>
                <a:cs typeface="Calibri"/>
              </a:rPr>
              <a:t>ων</a:t>
            </a:r>
            <a:r>
              <a:rPr lang="en-US" dirty="0">
                <a:solidFill>
                  <a:srgbClr val="0E2234"/>
                </a:solidFill>
                <a:latin typeface="Calibri"/>
                <a:cs typeface="Calibri"/>
              </a:rPr>
              <a:t> </a:t>
            </a:r>
            <a:r>
              <a:rPr lang="en-US" dirty="0" err="1">
                <a:solidFill>
                  <a:srgbClr val="0E2234"/>
                </a:solidFill>
                <a:latin typeface="Calibri"/>
                <a:cs typeface="Calibri"/>
              </a:rPr>
              <a:t>με</a:t>
            </a:r>
            <a:r>
              <a:rPr lang="en-US" dirty="0">
                <a:solidFill>
                  <a:srgbClr val="0E2234"/>
                </a:solidFill>
                <a:latin typeface="Calibri"/>
                <a:cs typeface="Calibri"/>
              </a:rPr>
              <a:t> </a:t>
            </a:r>
            <a:r>
              <a:rPr lang="en-US" dirty="0" err="1">
                <a:solidFill>
                  <a:srgbClr val="0E2234"/>
                </a:solidFill>
                <a:latin typeface="Calibri"/>
                <a:cs typeface="Calibri"/>
              </a:rPr>
              <a:t>δεδομέν</a:t>
            </a:r>
            <a:r>
              <a:rPr lang="en-US" dirty="0">
                <a:solidFill>
                  <a:srgbClr val="0E2234"/>
                </a:solidFill>
                <a:latin typeface="Calibri"/>
                <a:cs typeface="Calibri"/>
              </a:rPr>
              <a:t>α </a:t>
            </a:r>
            <a:r>
              <a:rPr lang="en-US" dirty="0" err="1">
                <a:solidFill>
                  <a:srgbClr val="0E2234"/>
                </a:solidFill>
                <a:latin typeface="Calibri"/>
                <a:cs typeface="Calibri"/>
              </a:rPr>
              <a:t>γι</a:t>
            </a:r>
            <a:r>
              <a:rPr lang="en-US" dirty="0">
                <a:solidFill>
                  <a:srgbClr val="0E2234"/>
                </a:solidFill>
                <a:latin typeface="Calibri"/>
                <a:cs typeface="Calibri"/>
              </a:rPr>
              <a:t>α </a:t>
            </a:r>
            <a:r>
              <a:rPr lang="en-US" b="1" dirty="0" err="1">
                <a:solidFill>
                  <a:srgbClr val="0E2234"/>
                </a:solidFill>
                <a:latin typeface="Calibri"/>
                <a:cs typeface="Calibri"/>
              </a:rPr>
              <a:t>διάφορες</a:t>
            </a:r>
            <a:r>
              <a:rPr lang="en-US" b="1" dirty="0">
                <a:solidFill>
                  <a:srgbClr val="0E2234"/>
                </a:solidFill>
                <a:latin typeface="Calibri"/>
                <a:cs typeface="Calibri"/>
              </a:rPr>
              <a:t> </a:t>
            </a:r>
            <a:r>
              <a:rPr lang="en-US" b="1" dirty="0" err="1">
                <a:solidFill>
                  <a:srgbClr val="0E2234"/>
                </a:solidFill>
                <a:latin typeface="Calibri"/>
                <a:cs typeface="Calibri"/>
              </a:rPr>
              <a:t>μορφές</a:t>
            </a:r>
            <a:r>
              <a:rPr lang="en-US" b="1" dirty="0">
                <a:solidFill>
                  <a:srgbClr val="0E2234"/>
                </a:solidFill>
                <a:latin typeface="Calibri"/>
                <a:cs typeface="Calibri"/>
              </a:rPr>
              <a:t> </a:t>
            </a:r>
            <a:r>
              <a:rPr lang="en-US" b="1" dirty="0" err="1">
                <a:solidFill>
                  <a:srgbClr val="0E2234"/>
                </a:solidFill>
                <a:latin typeface="Calibri"/>
                <a:cs typeface="Calibri"/>
              </a:rPr>
              <a:t>έμφυλης</a:t>
            </a:r>
            <a:r>
              <a:rPr lang="en-US" b="1" dirty="0">
                <a:solidFill>
                  <a:srgbClr val="0E2234"/>
                </a:solidFill>
                <a:latin typeface="Calibri"/>
                <a:cs typeface="Calibri"/>
              </a:rPr>
              <a:t> βίας</a:t>
            </a:r>
            <a:r>
              <a:rPr lang="en-US" dirty="0">
                <a:solidFill>
                  <a:srgbClr val="0E2234"/>
                </a:solidFill>
                <a:latin typeface="Calibri"/>
                <a:cs typeface="Calibri"/>
              </a:rPr>
              <a:t>. </a:t>
            </a:r>
            <a:endParaRPr lang="en-US">
              <a:solidFill>
                <a:srgbClr val="000000">
                  <a:alpha val="70000"/>
                </a:srgbClr>
              </a:solidFill>
              <a:latin typeface="Calibri"/>
              <a:cs typeface="Calibri"/>
            </a:endParaRPr>
          </a:p>
        </p:txBody>
      </p:sp>
      <p:sp>
        <p:nvSpPr>
          <p:cNvPr id="23" name="Espace réservé du numéro de diapositive 2">
            <a:extLst>
              <a:ext uri="{FF2B5EF4-FFF2-40B4-BE49-F238E27FC236}">
                <a16:creationId xmlns:a16="http://schemas.microsoft.com/office/drawing/2014/main" id="{88FB138F-CCE9-23EE-DED3-E6481C44DF35}"/>
              </a:ext>
            </a:extLst>
          </p:cNvPr>
          <p:cNvSpPr txBox="1">
            <a:spLocks noRot="1" noMove="1" noResize="1" noEditPoints="1" noAdjustHandles="1" noChangeArrowheads="1" noChangeShapeType="1"/>
          </p:cNvSpPr>
          <p:nvPr/>
        </p:nvSpPr>
        <p:spPr>
          <a:xfrm>
            <a:off x="8176510" y="64095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dirty="0" smtClean="0">
                <a:latin typeface="Calibri"/>
                <a:cs typeface="Calibri"/>
              </a:rPr>
              <a:pPr/>
              <a:t>21</a:t>
            </a:fld>
            <a:endParaRPr lang="fr-FR">
              <a:latin typeface="Calibri"/>
              <a:cs typeface="Calibri"/>
            </a:endParaRPr>
          </a:p>
        </p:txBody>
      </p:sp>
      <p:sp>
        <p:nvSpPr>
          <p:cNvPr id="25" name="TextBox 4">
            <a:extLst>
              <a:ext uri="{FF2B5EF4-FFF2-40B4-BE49-F238E27FC236}">
                <a16:creationId xmlns:a16="http://schemas.microsoft.com/office/drawing/2014/main" id="{CF57D4C5-9B6E-869D-D341-214487BF88A6}"/>
              </a:ext>
            </a:extLst>
          </p:cNvPr>
          <p:cNvSpPr txBox="1">
            <a:spLocks noGrp="1" noRot="1" noMove="1" noResize="1" noEditPoints="1" noAdjustHandles="1" noChangeArrowheads="1" noChangeShapeType="1"/>
          </p:cNvSpPr>
          <p:nvPr/>
        </p:nvSpPr>
        <p:spPr>
          <a:xfrm>
            <a:off x="4193366" y="3025638"/>
            <a:ext cx="3380600" cy="2583912"/>
          </a:xfrm>
          <a:prstGeom prst="rect">
            <a:avLst/>
          </a:prstGeom>
          <a:noFill/>
        </p:spPr>
        <p:txBody>
          <a:bodyPr wrap="square" lIns="0" tIns="45720" rIns="0" bIns="45720" rtlCol="0" anchor="t">
            <a:spAutoFit/>
          </a:bodyPr>
          <a:lstStyle/>
          <a:p>
            <a:pPr>
              <a:lnSpc>
                <a:spcPct val="130000"/>
              </a:lnSpc>
            </a:pPr>
            <a:r>
              <a:rPr lang="en-GB" b="1" err="1">
                <a:solidFill>
                  <a:srgbClr val="000000"/>
                </a:solidFill>
                <a:latin typeface="Calibri"/>
                <a:cs typeface="Calibri"/>
              </a:rPr>
              <a:t>Μέτρ</a:t>
            </a:r>
            <a:r>
              <a:rPr lang="en-GB" b="1" dirty="0">
                <a:solidFill>
                  <a:srgbClr val="000000"/>
                </a:solidFill>
                <a:latin typeface="Calibri"/>
                <a:cs typeface="Calibri"/>
              </a:rPr>
              <a:t>α </a:t>
            </a:r>
            <a:r>
              <a:rPr lang="en-GB" err="1">
                <a:solidFill>
                  <a:srgbClr val="000000"/>
                </a:solidFill>
                <a:latin typeface="Calibri"/>
                <a:cs typeface="Calibri"/>
              </a:rPr>
              <a:t>γι</a:t>
            </a:r>
            <a:r>
              <a:rPr lang="en-GB" dirty="0">
                <a:solidFill>
                  <a:srgbClr val="000000"/>
                </a:solidFill>
                <a:latin typeface="Calibri"/>
                <a:cs typeface="Calibri"/>
              </a:rPr>
              <a:t>α </a:t>
            </a:r>
            <a:r>
              <a:rPr lang="en-GB" err="1">
                <a:solidFill>
                  <a:srgbClr val="000000"/>
                </a:solidFill>
                <a:latin typeface="Calibri"/>
                <a:cs typeface="Calibri"/>
              </a:rPr>
              <a:t>την</a:t>
            </a:r>
            <a:r>
              <a:rPr lang="en-GB" dirty="0">
                <a:solidFill>
                  <a:srgbClr val="000000"/>
                </a:solidFill>
                <a:latin typeface="Calibri"/>
                <a:cs typeface="Calibri"/>
              </a:rPr>
              <a:t> </a:t>
            </a:r>
            <a:r>
              <a:rPr lang="en-GB" b="1" dirty="0">
                <a:solidFill>
                  <a:srgbClr val="000000"/>
                </a:solidFill>
                <a:latin typeface="Calibri"/>
                <a:cs typeface="Calibri"/>
              </a:rPr>
              <a:t>π</a:t>
            </a:r>
            <a:r>
              <a:rPr lang="en-GB" b="1" err="1">
                <a:solidFill>
                  <a:srgbClr val="000000"/>
                </a:solidFill>
                <a:latin typeface="Calibri"/>
                <a:cs typeface="Calibri"/>
              </a:rPr>
              <a:t>ροώθηση</a:t>
            </a:r>
            <a:r>
              <a:rPr lang="en-GB" b="1" dirty="0">
                <a:solidFill>
                  <a:srgbClr val="000000"/>
                </a:solidFill>
                <a:latin typeface="Calibri"/>
                <a:cs typeface="Calibri"/>
              </a:rPr>
              <a:t> α</a:t>
            </a:r>
            <a:r>
              <a:rPr lang="en-GB" b="1" err="1">
                <a:solidFill>
                  <a:srgbClr val="000000"/>
                </a:solidFill>
                <a:latin typeface="Calibri"/>
                <a:cs typeface="Calibri"/>
              </a:rPr>
              <a:t>λλ</a:t>
            </a:r>
            <a:r>
              <a:rPr lang="en-GB" b="1" dirty="0">
                <a:solidFill>
                  <a:srgbClr val="000000"/>
                </a:solidFill>
                <a:latin typeface="Calibri"/>
                <a:cs typeface="Calibri"/>
              </a:rPr>
              <a:t>α</a:t>
            </a:r>
            <a:r>
              <a:rPr lang="en-GB" b="1" err="1">
                <a:solidFill>
                  <a:srgbClr val="000000"/>
                </a:solidFill>
                <a:latin typeface="Calibri"/>
                <a:cs typeface="Calibri"/>
              </a:rPr>
              <a:t>γών</a:t>
            </a:r>
            <a:r>
              <a:rPr lang="en-GB" dirty="0">
                <a:solidFill>
                  <a:srgbClr val="000000"/>
                </a:solidFill>
                <a:latin typeface="Calibri"/>
                <a:cs typeface="Calibri"/>
              </a:rPr>
              <a:t> </a:t>
            </a:r>
            <a:r>
              <a:rPr lang="en-GB" err="1">
                <a:solidFill>
                  <a:srgbClr val="000000"/>
                </a:solidFill>
                <a:latin typeface="Calibri"/>
                <a:cs typeface="Calibri"/>
              </a:rPr>
              <a:t>στ</a:t>
            </a:r>
            <a:r>
              <a:rPr lang="en-GB" dirty="0">
                <a:solidFill>
                  <a:srgbClr val="000000"/>
                </a:solidFill>
                <a:latin typeface="Calibri"/>
                <a:cs typeface="Calibri"/>
              </a:rPr>
              <a:t>α</a:t>
            </a:r>
            <a:r>
              <a:rPr lang="en-GB" b="1" dirty="0">
                <a:solidFill>
                  <a:srgbClr val="000000"/>
                </a:solidFill>
                <a:latin typeface="Calibri"/>
                <a:cs typeface="Calibri"/>
              </a:rPr>
              <a:t> </a:t>
            </a:r>
            <a:r>
              <a:rPr lang="en-GB" b="1" err="1">
                <a:solidFill>
                  <a:srgbClr val="000000"/>
                </a:solidFill>
                <a:latin typeface="Calibri"/>
                <a:cs typeface="Calibri"/>
              </a:rPr>
              <a:t>κοινωνικά</a:t>
            </a:r>
            <a:r>
              <a:rPr lang="en-GB" dirty="0">
                <a:solidFill>
                  <a:srgbClr val="000000"/>
                </a:solidFill>
                <a:latin typeface="Calibri"/>
                <a:cs typeface="Calibri"/>
              </a:rPr>
              <a:t> και </a:t>
            </a:r>
            <a:r>
              <a:rPr lang="en-GB" b="1" dirty="0">
                <a:solidFill>
                  <a:srgbClr val="000000"/>
                </a:solidFill>
                <a:latin typeface="Calibri"/>
                <a:cs typeface="Calibri"/>
              </a:rPr>
              <a:t>π</a:t>
            </a:r>
            <a:r>
              <a:rPr lang="en-GB" b="1" err="1">
                <a:solidFill>
                  <a:srgbClr val="000000"/>
                </a:solidFill>
                <a:latin typeface="Calibri"/>
                <a:cs typeface="Calibri"/>
              </a:rPr>
              <a:t>ολιτιστικά</a:t>
            </a:r>
            <a:r>
              <a:rPr lang="en-GB" dirty="0">
                <a:solidFill>
                  <a:srgbClr val="000000"/>
                </a:solidFill>
                <a:latin typeface="Calibri"/>
                <a:cs typeface="Calibri"/>
              </a:rPr>
              <a:t> </a:t>
            </a:r>
            <a:r>
              <a:rPr lang="en-GB" b="1" dirty="0">
                <a:solidFill>
                  <a:srgbClr val="000000"/>
                </a:solidFill>
                <a:latin typeface="Calibri"/>
                <a:cs typeface="Calibri"/>
              </a:rPr>
              <a:t>π</a:t>
            </a:r>
            <a:r>
              <a:rPr lang="en-GB" b="1" err="1">
                <a:solidFill>
                  <a:srgbClr val="000000"/>
                </a:solidFill>
                <a:latin typeface="Calibri"/>
                <a:cs typeface="Calibri"/>
              </a:rPr>
              <a:t>ρότυ</a:t>
            </a:r>
            <a:r>
              <a:rPr lang="en-GB" b="1" dirty="0">
                <a:solidFill>
                  <a:srgbClr val="000000"/>
                </a:solidFill>
                <a:latin typeface="Calibri"/>
                <a:cs typeface="Calibri"/>
              </a:rPr>
              <a:t>πα </a:t>
            </a:r>
            <a:r>
              <a:rPr lang="en-GB" b="1" err="1">
                <a:solidFill>
                  <a:srgbClr val="000000"/>
                </a:solidFill>
                <a:latin typeface="Calibri"/>
                <a:cs typeface="Calibri"/>
              </a:rPr>
              <a:t>συμ</a:t>
            </a:r>
            <a:r>
              <a:rPr lang="en-GB" b="1" dirty="0">
                <a:solidFill>
                  <a:srgbClr val="000000"/>
                </a:solidFill>
                <a:latin typeface="Calibri"/>
                <a:cs typeface="Calibri"/>
              </a:rPr>
              <a:t>π</a:t>
            </a:r>
            <a:r>
              <a:rPr lang="en-GB" b="1" err="1">
                <a:solidFill>
                  <a:srgbClr val="000000"/>
                </a:solidFill>
                <a:latin typeface="Calibri"/>
                <a:cs typeface="Calibri"/>
              </a:rPr>
              <a:t>εριφοράς</a:t>
            </a:r>
            <a:r>
              <a:rPr lang="en-GB" dirty="0">
                <a:solidFill>
                  <a:srgbClr val="000000"/>
                </a:solidFill>
                <a:latin typeface="Calibri"/>
                <a:cs typeface="Calibri"/>
              </a:rPr>
              <a:t> και </a:t>
            </a:r>
            <a:r>
              <a:rPr lang="en-GB" b="1" err="1">
                <a:solidFill>
                  <a:srgbClr val="000000"/>
                </a:solidFill>
                <a:latin typeface="Calibri"/>
                <a:cs typeface="Calibri"/>
              </a:rPr>
              <a:t>στάσεων</a:t>
            </a:r>
            <a:r>
              <a:rPr lang="en-GB" b="1" dirty="0">
                <a:solidFill>
                  <a:srgbClr val="000000"/>
                </a:solidFill>
                <a:latin typeface="Calibri"/>
                <a:cs typeface="Calibri"/>
              </a:rPr>
              <a:t> </a:t>
            </a:r>
            <a:r>
              <a:rPr lang="en-GB" err="1">
                <a:solidFill>
                  <a:srgbClr val="000000"/>
                </a:solidFill>
                <a:latin typeface="Calibri"/>
                <a:cs typeface="Calibri"/>
              </a:rPr>
              <a:t>όλων</a:t>
            </a:r>
            <a:r>
              <a:rPr lang="en-GB" dirty="0">
                <a:solidFill>
                  <a:srgbClr val="000000"/>
                </a:solidFill>
                <a:latin typeface="Calibri"/>
                <a:cs typeface="Calibri"/>
              </a:rPr>
              <a:t> </a:t>
            </a:r>
            <a:r>
              <a:rPr lang="en-GB" err="1">
                <a:solidFill>
                  <a:srgbClr val="000000"/>
                </a:solidFill>
                <a:latin typeface="Calibri"/>
                <a:cs typeface="Calibri"/>
              </a:rPr>
              <a:t>των</a:t>
            </a:r>
            <a:r>
              <a:rPr lang="en-GB" dirty="0">
                <a:solidFill>
                  <a:srgbClr val="000000"/>
                </a:solidFill>
                <a:latin typeface="Calibri"/>
                <a:cs typeface="Calibri"/>
              </a:rPr>
              <a:t> </a:t>
            </a:r>
            <a:r>
              <a:rPr lang="en-GB" err="1">
                <a:solidFill>
                  <a:srgbClr val="000000"/>
                </a:solidFill>
                <a:latin typeface="Calibri"/>
                <a:cs typeface="Calibri"/>
              </a:rPr>
              <a:t>μελών</a:t>
            </a:r>
            <a:r>
              <a:rPr lang="en-GB" dirty="0">
                <a:solidFill>
                  <a:srgbClr val="000000"/>
                </a:solidFill>
                <a:latin typeface="Calibri"/>
                <a:cs typeface="Calibri"/>
              </a:rPr>
              <a:t> </a:t>
            </a:r>
            <a:r>
              <a:rPr lang="en-GB" err="1">
                <a:solidFill>
                  <a:srgbClr val="000000"/>
                </a:solidFill>
                <a:latin typeface="Calibri"/>
                <a:cs typeface="Calibri"/>
              </a:rPr>
              <a:t>της</a:t>
            </a:r>
            <a:r>
              <a:rPr lang="en-GB" dirty="0">
                <a:solidFill>
                  <a:srgbClr val="000000"/>
                </a:solidFill>
                <a:latin typeface="Calibri"/>
                <a:cs typeface="Calibri"/>
              </a:rPr>
              <a:t> </a:t>
            </a:r>
            <a:r>
              <a:rPr lang="en-GB" err="1">
                <a:solidFill>
                  <a:srgbClr val="000000"/>
                </a:solidFill>
                <a:latin typeface="Calibri"/>
                <a:cs typeface="Calibri"/>
              </a:rPr>
              <a:t>κοινότητ</a:t>
            </a:r>
            <a:r>
              <a:rPr lang="en-GB" dirty="0">
                <a:solidFill>
                  <a:srgbClr val="000000"/>
                </a:solidFill>
                <a:latin typeface="Calibri"/>
                <a:cs typeface="Calibri"/>
              </a:rPr>
              <a:t>ας. </a:t>
            </a:r>
            <a:r>
              <a:rPr lang="en-GB" err="1">
                <a:solidFill>
                  <a:srgbClr val="000000"/>
                </a:solidFill>
                <a:latin typeface="Calibri"/>
                <a:cs typeface="Calibri"/>
              </a:rPr>
              <a:t>Αφορά</a:t>
            </a:r>
            <a:r>
              <a:rPr lang="en-GB" dirty="0">
                <a:solidFill>
                  <a:srgbClr val="000000"/>
                </a:solidFill>
                <a:latin typeface="Calibri"/>
                <a:cs typeface="Calibri"/>
              </a:rPr>
              <a:t> </a:t>
            </a:r>
            <a:r>
              <a:rPr lang="en-GB" err="1">
                <a:solidFill>
                  <a:srgbClr val="000000"/>
                </a:solidFill>
                <a:latin typeface="Calibri"/>
                <a:cs typeface="Calibri"/>
              </a:rPr>
              <a:t>την</a:t>
            </a:r>
            <a:r>
              <a:rPr lang="en-GB" dirty="0">
                <a:solidFill>
                  <a:srgbClr val="000000"/>
                </a:solidFill>
                <a:latin typeface="Calibri"/>
                <a:cs typeface="Calibri"/>
              </a:rPr>
              <a:t> </a:t>
            </a:r>
            <a:r>
              <a:rPr lang="en-GB" b="1" err="1">
                <a:solidFill>
                  <a:srgbClr val="000000"/>
                </a:solidFill>
                <a:latin typeface="Calibri"/>
                <a:cs typeface="Calibri"/>
              </a:rPr>
              <a:t>κουλτούρ</a:t>
            </a:r>
            <a:r>
              <a:rPr lang="en-GB" b="1" dirty="0">
                <a:solidFill>
                  <a:srgbClr val="000000"/>
                </a:solidFill>
                <a:latin typeface="Calibri"/>
                <a:cs typeface="Calibri"/>
              </a:rPr>
              <a:t>α</a:t>
            </a:r>
            <a:r>
              <a:rPr lang="en-GB" dirty="0">
                <a:solidFill>
                  <a:srgbClr val="000000"/>
                </a:solidFill>
                <a:latin typeface="Calibri"/>
                <a:cs typeface="Calibri"/>
              </a:rPr>
              <a:t> και </a:t>
            </a:r>
            <a:r>
              <a:rPr lang="en-GB" err="1">
                <a:solidFill>
                  <a:srgbClr val="000000"/>
                </a:solidFill>
                <a:latin typeface="Calibri"/>
                <a:cs typeface="Calibri"/>
              </a:rPr>
              <a:t>τις</a:t>
            </a:r>
            <a:r>
              <a:rPr lang="en-GB" dirty="0">
                <a:solidFill>
                  <a:srgbClr val="000000"/>
                </a:solidFill>
                <a:latin typeface="Calibri"/>
                <a:cs typeface="Calibri"/>
              </a:rPr>
              <a:t> </a:t>
            </a:r>
            <a:r>
              <a:rPr lang="en-GB" b="1" dirty="0">
                <a:solidFill>
                  <a:srgbClr val="000000"/>
                </a:solidFill>
                <a:latin typeface="Calibri"/>
                <a:cs typeface="Calibri"/>
              </a:rPr>
              <a:t>α</a:t>
            </a:r>
            <a:r>
              <a:rPr lang="en-GB" b="1" err="1">
                <a:solidFill>
                  <a:srgbClr val="000000"/>
                </a:solidFill>
                <a:latin typeface="Calibri"/>
                <a:cs typeface="Calibri"/>
              </a:rPr>
              <a:t>ξίες</a:t>
            </a:r>
            <a:r>
              <a:rPr lang="en-GB" b="1" dirty="0">
                <a:solidFill>
                  <a:srgbClr val="000000"/>
                </a:solidFill>
                <a:latin typeface="Calibri"/>
                <a:cs typeface="Calibri"/>
              </a:rPr>
              <a:t> </a:t>
            </a:r>
            <a:r>
              <a:rPr lang="en-GB" b="1" err="1">
                <a:solidFill>
                  <a:srgbClr val="000000"/>
                </a:solidFill>
                <a:latin typeface="Calibri"/>
                <a:cs typeface="Calibri"/>
              </a:rPr>
              <a:t>του</a:t>
            </a:r>
            <a:r>
              <a:rPr lang="en-GB" b="1" dirty="0">
                <a:solidFill>
                  <a:srgbClr val="000000"/>
                </a:solidFill>
                <a:latin typeface="Calibri"/>
                <a:cs typeface="Calibri"/>
              </a:rPr>
              <a:t> </a:t>
            </a:r>
            <a:r>
              <a:rPr lang="en-GB" b="1" err="1">
                <a:solidFill>
                  <a:srgbClr val="000000"/>
                </a:solidFill>
                <a:latin typeface="Calibri"/>
                <a:cs typeface="Calibri"/>
              </a:rPr>
              <a:t>οργ</a:t>
            </a:r>
            <a:r>
              <a:rPr lang="en-GB" b="1" dirty="0">
                <a:solidFill>
                  <a:srgbClr val="000000"/>
                </a:solidFill>
                <a:latin typeface="Calibri"/>
                <a:cs typeface="Calibri"/>
              </a:rPr>
              <a:t>α</a:t>
            </a:r>
            <a:r>
              <a:rPr lang="en-GB" b="1" err="1">
                <a:solidFill>
                  <a:srgbClr val="000000"/>
                </a:solidFill>
                <a:latin typeface="Calibri"/>
                <a:cs typeface="Calibri"/>
              </a:rPr>
              <a:t>νισμού</a:t>
            </a:r>
            <a:r>
              <a:rPr lang="en-GB" dirty="0">
                <a:solidFill>
                  <a:srgbClr val="000000"/>
                </a:solidFill>
                <a:latin typeface="Calibri"/>
                <a:cs typeface="Calibri"/>
              </a:rPr>
              <a:t> και </a:t>
            </a:r>
            <a:r>
              <a:rPr lang="en-GB" err="1">
                <a:solidFill>
                  <a:srgbClr val="000000"/>
                </a:solidFill>
                <a:latin typeface="Calibri"/>
                <a:cs typeface="Calibri"/>
              </a:rPr>
              <a:t>το</a:t>
            </a:r>
            <a:r>
              <a:rPr lang="en-GB" dirty="0">
                <a:solidFill>
                  <a:srgbClr val="000000"/>
                </a:solidFill>
                <a:latin typeface="Calibri"/>
                <a:cs typeface="Calibri"/>
              </a:rPr>
              <a:t> </a:t>
            </a:r>
            <a:r>
              <a:rPr lang="en-GB" err="1">
                <a:solidFill>
                  <a:srgbClr val="000000"/>
                </a:solidFill>
                <a:latin typeface="Calibri"/>
                <a:cs typeface="Calibri"/>
              </a:rPr>
              <a:t>τι</a:t>
            </a:r>
            <a:r>
              <a:rPr lang="en-GB" dirty="0">
                <a:solidFill>
                  <a:srgbClr val="000000"/>
                </a:solidFill>
                <a:latin typeface="Calibri"/>
                <a:cs typeface="Calibri"/>
              </a:rPr>
              <a:t> π</a:t>
            </a:r>
            <a:r>
              <a:rPr lang="en-GB" err="1">
                <a:solidFill>
                  <a:srgbClr val="000000"/>
                </a:solidFill>
                <a:latin typeface="Calibri"/>
                <a:cs typeface="Calibri"/>
              </a:rPr>
              <a:t>ρεσ</a:t>
            </a:r>
            <a:r>
              <a:rPr lang="en-GB" dirty="0">
                <a:solidFill>
                  <a:srgbClr val="000000"/>
                </a:solidFill>
                <a:latin typeface="Calibri"/>
                <a:cs typeface="Calibri"/>
              </a:rPr>
              <a:t>β</a:t>
            </a:r>
            <a:r>
              <a:rPr lang="en-GB" err="1">
                <a:solidFill>
                  <a:srgbClr val="000000"/>
                </a:solidFill>
                <a:latin typeface="Calibri"/>
                <a:cs typeface="Calibri"/>
              </a:rPr>
              <a:t>εύει</a:t>
            </a:r>
            <a:r>
              <a:rPr lang="en-GB" dirty="0">
                <a:solidFill>
                  <a:srgbClr val="000000"/>
                </a:solidFill>
                <a:latin typeface="Calibri"/>
                <a:cs typeface="Calibri"/>
              </a:rPr>
              <a:t>. </a:t>
            </a:r>
            <a:endParaRPr lang="en-US" dirty="0">
              <a:solidFill>
                <a:srgbClr val="000000">
                  <a:alpha val="70000"/>
                </a:srgbClr>
              </a:solidFill>
              <a:latin typeface="Calibri"/>
              <a:cs typeface="Calibri"/>
            </a:endParaRPr>
          </a:p>
        </p:txBody>
      </p:sp>
      <p:sp>
        <p:nvSpPr>
          <p:cNvPr id="27" name="TextBox 4">
            <a:extLst>
              <a:ext uri="{FF2B5EF4-FFF2-40B4-BE49-F238E27FC236}">
                <a16:creationId xmlns:a16="http://schemas.microsoft.com/office/drawing/2014/main" id="{53DA91F4-00CA-FD24-0453-861D01E6E2F1}"/>
              </a:ext>
            </a:extLst>
          </p:cNvPr>
          <p:cNvSpPr txBox="1">
            <a:spLocks noGrp="1" noRot="1" noMove="1" noResize="1" noEditPoints="1" noAdjustHandles="1" noChangeArrowheads="1" noChangeShapeType="1"/>
          </p:cNvSpPr>
          <p:nvPr/>
        </p:nvSpPr>
        <p:spPr>
          <a:xfrm>
            <a:off x="8233964" y="2876800"/>
            <a:ext cx="3506932" cy="4024307"/>
          </a:xfrm>
          <a:prstGeom prst="rect">
            <a:avLst/>
          </a:prstGeom>
          <a:noFill/>
        </p:spPr>
        <p:txBody>
          <a:bodyPr wrap="square" lIns="0" tIns="45720" rIns="0" bIns="45720" rtlCol="0" anchor="t">
            <a:spAutoFit/>
          </a:bodyPr>
          <a:lstStyle/>
          <a:p>
            <a:pPr>
              <a:lnSpc>
                <a:spcPct val="130000"/>
              </a:lnSpc>
            </a:pPr>
            <a:r>
              <a:rPr lang="en-US" b="1" err="1">
                <a:solidFill>
                  <a:srgbClr val="000000"/>
                </a:solidFill>
                <a:latin typeface="Calibri"/>
                <a:cs typeface="Calibri"/>
              </a:rPr>
              <a:t>Δι</a:t>
            </a:r>
            <a:r>
              <a:rPr lang="en-US" b="1" dirty="0">
                <a:solidFill>
                  <a:srgbClr val="000000"/>
                </a:solidFill>
                <a:latin typeface="Calibri"/>
                <a:cs typeface="Calibri"/>
              </a:rPr>
              <a:t>α</a:t>
            </a:r>
            <a:r>
              <a:rPr lang="en-US" b="1" err="1">
                <a:solidFill>
                  <a:srgbClr val="000000"/>
                </a:solidFill>
                <a:latin typeface="Calibri"/>
                <a:cs typeface="Calibri"/>
              </a:rPr>
              <a:t>σφάλιση</a:t>
            </a:r>
            <a:r>
              <a:rPr lang="en-US" b="1" dirty="0">
                <a:solidFill>
                  <a:srgbClr val="000000"/>
                </a:solidFill>
                <a:latin typeface="Calibri"/>
                <a:cs typeface="Calibri"/>
              </a:rPr>
              <a:t> </a:t>
            </a:r>
            <a:r>
              <a:rPr lang="en-US" b="1" err="1">
                <a:solidFill>
                  <a:srgbClr val="000000"/>
                </a:solidFill>
                <a:latin typeface="Calibri"/>
                <a:cs typeface="Calibri"/>
              </a:rPr>
              <a:t>της</a:t>
            </a:r>
            <a:r>
              <a:rPr lang="en-US" b="1" dirty="0">
                <a:solidFill>
                  <a:srgbClr val="000000"/>
                </a:solidFill>
                <a:latin typeface="Calibri"/>
                <a:cs typeface="Calibri"/>
              </a:rPr>
              <a:t> α</a:t>
            </a:r>
            <a:r>
              <a:rPr lang="en-US" b="1" err="1">
                <a:solidFill>
                  <a:srgbClr val="000000"/>
                </a:solidFill>
                <a:latin typeface="Calibri"/>
                <a:cs typeface="Calibri"/>
              </a:rPr>
              <a:t>σφάλει</a:t>
            </a:r>
            <a:r>
              <a:rPr lang="en-US" b="1" dirty="0">
                <a:solidFill>
                  <a:srgbClr val="000000"/>
                </a:solidFill>
                <a:latin typeface="Calibri"/>
                <a:cs typeface="Calibri"/>
              </a:rPr>
              <a:t>ας</a:t>
            </a:r>
            <a:r>
              <a:rPr lang="en-US" dirty="0">
                <a:solidFill>
                  <a:srgbClr val="000000"/>
                </a:solidFill>
                <a:latin typeface="Calibri"/>
                <a:cs typeface="Calibri"/>
              </a:rPr>
              <a:t> και </a:t>
            </a:r>
            <a:r>
              <a:rPr lang="en-US" err="1">
                <a:solidFill>
                  <a:srgbClr val="000000"/>
                </a:solidFill>
                <a:latin typeface="Calibri"/>
                <a:cs typeface="Calibri"/>
              </a:rPr>
              <a:t>των</a:t>
            </a:r>
            <a:r>
              <a:rPr lang="en-US" dirty="0">
                <a:solidFill>
                  <a:srgbClr val="000000"/>
                </a:solidFill>
                <a:latin typeface="Calibri"/>
                <a:cs typeface="Calibri"/>
              </a:rPr>
              <a:t> </a:t>
            </a:r>
            <a:r>
              <a:rPr lang="en-US" b="1" dirty="0">
                <a:solidFill>
                  <a:srgbClr val="000000"/>
                </a:solidFill>
                <a:latin typeface="Calibri"/>
                <a:cs typeface="Calibri"/>
              </a:rPr>
              <a:t>ανα</a:t>
            </a:r>
            <a:r>
              <a:rPr lang="en-US" b="1" err="1">
                <a:solidFill>
                  <a:srgbClr val="000000"/>
                </a:solidFill>
                <a:latin typeface="Calibri"/>
                <a:cs typeface="Calibri"/>
              </a:rPr>
              <a:t>γκών</a:t>
            </a:r>
            <a:r>
              <a:rPr lang="en-US" dirty="0">
                <a:solidFill>
                  <a:srgbClr val="000000"/>
                </a:solidFill>
                <a:latin typeface="Calibri"/>
                <a:cs typeface="Calibri"/>
              </a:rPr>
              <a:t> </a:t>
            </a:r>
            <a:r>
              <a:rPr lang="en-US" err="1">
                <a:solidFill>
                  <a:srgbClr val="000000"/>
                </a:solidFill>
                <a:latin typeface="Calibri"/>
                <a:cs typeface="Calibri"/>
              </a:rPr>
              <a:t>των</a:t>
            </a:r>
            <a:r>
              <a:rPr lang="en-US" dirty="0">
                <a:solidFill>
                  <a:srgbClr val="000000"/>
                </a:solidFill>
                <a:latin typeface="Calibri"/>
                <a:cs typeface="Calibri"/>
              </a:rPr>
              <a:t> (</a:t>
            </a:r>
            <a:r>
              <a:rPr lang="en-US" err="1">
                <a:solidFill>
                  <a:srgbClr val="000000"/>
                </a:solidFill>
                <a:latin typeface="Calibri"/>
                <a:cs typeface="Calibri"/>
              </a:rPr>
              <a:t>δυνητικών</a:t>
            </a:r>
            <a:r>
              <a:rPr lang="en-US" dirty="0">
                <a:solidFill>
                  <a:srgbClr val="000000"/>
                </a:solidFill>
                <a:latin typeface="Calibri"/>
                <a:cs typeface="Calibri"/>
              </a:rPr>
              <a:t>) </a:t>
            </a:r>
            <a:r>
              <a:rPr lang="en-US" err="1">
                <a:solidFill>
                  <a:srgbClr val="000000"/>
                </a:solidFill>
                <a:latin typeface="Calibri"/>
                <a:cs typeface="Calibri"/>
              </a:rPr>
              <a:t>θυμάτων</a:t>
            </a:r>
            <a:r>
              <a:rPr lang="en-US" dirty="0">
                <a:solidFill>
                  <a:srgbClr val="000000"/>
                </a:solidFill>
                <a:latin typeface="Calibri"/>
                <a:cs typeface="Calibri"/>
              </a:rPr>
              <a:t> </a:t>
            </a:r>
            <a:r>
              <a:rPr lang="en-US" err="1">
                <a:solidFill>
                  <a:srgbClr val="000000"/>
                </a:solidFill>
                <a:latin typeface="Calibri"/>
                <a:cs typeface="Calibri"/>
              </a:rPr>
              <a:t>με</a:t>
            </a:r>
            <a:r>
              <a:rPr lang="en-US" dirty="0">
                <a:solidFill>
                  <a:srgbClr val="000000"/>
                </a:solidFill>
                <a:latin typeface="Calibri"/>
                <a:cs typeface="Calibri"/>
              </a:rPr>
              <a:t> σα</a:t>
            </a:r>
            <a:r>
              <a:rPr lang="en-US" err="1">
                <a:solidFill>
                  <a:srgbClr val="000000"/>
                </a:solidFill>
                <a:latin typeface="Calibri"/>
                <a:cs typeface="Calibri"/>
              </a:rPr>
              <a:t>φείς</a:t>
            </a:r>
            <a:r>
              <a:rPr lang="en-US" dirty="0">
                <a:solidFill>
                  <a:srgbClr val="000000"/>
                </a:solidFill>
                <a:latin typeface="Calibri"/>
                <a:cs typeface="Calibri"/>
              </a:rPr>
              <a:t> </a:t>
            </a:r>
            <a:r>
              <a:rPr lang="en-US" b="1" err="1">
                <a:solidFill>
                  <a:srgbClr val="000000"/>
                </a:solidFill>
                <a:latin typeface="Calibri"/>
                <a:cs typeface="Calibri"/>
              </a:rPr>
              <a:t>δι</a:t>
            </a:r>
            <a:r>
              <a:rPr lang="en-US" b="1" dirty="0">
                <a:solidFill>
                  <a:srgbClr val="000000"/>
                </a:solidFill>
                <a:latin typeface="Calibri"/>
                <a:cs typeface="Calibri"/>
              </a:rPr>
              <a:t>α</a:t>
            </a:r>
            <a:r>
              <a:rPr lang="en-US" b="1" err="1">
                <a:solidFill>
                  <a:srgbClr val="000000"/>
                </a:solidFill>
                <a:latin typeface="Calibri"/>
                <a:cs typeface="Calibri"/>
              </a:rPr>
              <a:t>δικ</a:t>
            </a:r>
            <a:r>
              <a:rPr lang="en-US" b="1" dirty="0">
                <a:solidFill>
                  <a:srgbClr val="000000"/>
                </a:solidFill>
                <a:latin typeface="Calibri"/>
                <a:cs typeface="Calibri"/>
              </a:rPr>
              <a:t>α</a:t>
            </a:r>
            <a:r>
              <a:rPr lang="en-US" b="1" err="1">
                <a:solidFill>
                  <a:srgbClr val="000000"/>
                </a:solidFill>
                <a:latin typeface="Calibri"/>
                <a:cs typeface="Calibri"/>
              </a:rPr>
              <a:t>σίες</a:t>
            </a:r>
            <a:r>
              <a:rPr lang="en-US" dirty="0">
                <a:solidFill>
                  <a:srgbClr val="000000"/>
                </a:solidFill>
                <a:latin typeface="Calibri"/>
                <a:cs typeface="Calibri"/>
              </a:rPr>
              <a:t> και </a:t>
            </a:r>
            <a:r>
              <a:rPr lang="en-US" b="1" dirty="0">
                <a:solidFill>
                  <a:srgbClr val="000000"/>
                </a:solidFill>
                <a:latin typeface="Calibri"/>
                <a:cs typeface="Calibri"/>
              </a:rPr>
              <a:t>υπ</a:t>
            </a:r>
            <a:r>
              <a:rPr lang="en-US" b="1" err="1">
                <a:solidFill>
                  <a:srgbClr val="000000"/>
                </a:solidFill>
                <a:latin typeface="Calibri"/>
                <a:cs typeface="Calibri"/>
              </a:rPr>
              <a:t>οδομές</a:t>
            </a:r>
            <a:r>
              <a:rPr lang="en-US" dirty="0">
                <a:solidFill>
                  <a:srgbClr val="000000"/>
                </a:solidFill>
                <a:latin typeface="Calibri"/>
                <a:cs typeface="Calibri"/>
              </a:rPr>
              <a:t> </a:t>
            </a:r>
            <a:r>
              <a:rPr lang="en-US" err="1">
                <a:solidFill>
                  <a:srgbClr val="000000"/>
                </a:solidFill>
                <a:latin typeface="Calibri"/>
                <a:cs typeface="Calibri"/>
              </a:rPr>
              <a:t>γι</a:t>
            </a:r>
            <a:r>
              <a:rPr lang="en-US" dirty="0">
                <a:solidFill>
                  <a:srgbClr val="000000"/>
                </a:solidFill>
                <a:latin typeface="Calibri"/>
                <a:cs typeface="Calibri"/>
              </a:rPr>
              <a:t>α </a:t>
            </a:r>
            <a:r>
              <a:rPr lang="en-US" err="1">
                <a:solidFill>
                  <a:srgbClr val="000000"/>
                </a:solidFill>
                <a:latin typeface="Calibri"/>
                <a:cs typeface="Calibri"/>
              </a:rPr>
              <a:t>την</a:t>
            </a:r>
            <a:r>
              <a:rPr lang="en-US" dirty="0">
                <a:solidFill>
                  <a:srgbClr val="000000"/>
                </a:solidFill>
                <a:latin typeface="Calibri"/>
                <a:cs typeface="Calibri"/>
              </a:rPr>
              <a:t> </a:t>
            </a:r>
            <a:r>
              <a:rPr lang="en-US" b="1" dirty="0">
                <a:solidFill>
                  <a:srgbClr val="000000"/>
                </a:solidFill>
                <a:latin typeface="Calibri"/>
                <a:cs typeface="Calibri"/>
              </a:rPr>
              <a:t>κατα</a:t>
            </a:r>
            <a:r>
              <a:rPr lang="en-US" b="1" err="1">
                <a:solidFill>
                  <a:srgbClr val="000000"/>
                </a:solidFill>
                <a:latin typeface="Calibri"/>
                <a:cs typeface="Calibri"/>
              </a:rPr>
              <a:t>γγελί</a:t>
            </a:r>
            <a:r>
              <a:rPr lang="en-US" b="1" dirty="0">
                <a:solidFill>
                  <a:srgbClr val="000000"/>
                </a:solidFill>
                <a:latin typeface="Calibri"/>
                <a:cs typeface="Calibri"/>
              </a:rPr>
              <a:t>α </a:t>
            </a:r>
            <a:r>
              <a:rPr lang="en-US" dirty="0">
                <a:solidFill>
                  <a:srgbClr val="000000"/>
                </a:solidFill>
                <a:latin typeface="Calibri"/>
                <a:cs typeface="Calibri"/>
              </a:rPr>
              <a:t>και </a:t>
            </a:r>
            <a:r>
              <a:rPr lang="en-US" b="1" dirty="0">
                <a:solidFill>
                  <a:srgbClr val="000000"/>
                </a:solidFill>
                <a:latin typeface="Calibri"/>
                <a:cs typeface="Calibri"/>
              </a:rPr>
              <a:t>υπ</a:t>
            </a:r>
            <a:r>
              <a:rPr lang="en-US" b="1" err="1">
                <a:solidFill>
                  <a:srgbClr val="000000"/>
                </a:solidFill>
                <a:latin typeface="Calibri"/>
                <a:cs typeface="Calibri"/>
              </a:rPr>
              <a:t>οστήριξη</a:t>
            </a:r>
            <a:r>
              <a:rPr lang="en-US" dirty="0">
                <a:solidFill>
                  <a:srgbClr val="000000"/>
                </a:solidFill>
                <a:latin typeface="Calibri"/>
                <a:cs typeface="Calibri"/>
              </a:rPr>
              <a:t> </a:t>
            </a:r>
            <a:r>
              <a:rPr lang="en-US" err="1">
                <a:solidFill>
                  <a:srgbClr val="000000"/>
                </a:solidFill>
                <a:latin typeface="Calibri"/>
                <a:cs typeface="Calibri"/>
              </a:rPr>
              <a:t>όσων</a:t>
            </a:r>
            <a:r>
              <a:rPr lang="en-US" dirty="0">
                <a:solidFill>
                  <a:srgbClr val="000000"/>
                </a:solidFill>
                <a:latin typeface="Calibri"/>
                <a:cs typeface="Calibri"/>
              </a:rPr>
              <a:t> κατα</a:t>
            </a:r>
            <a:r>
              <a:rPr lang="en-US" err="1">
                <a:solidFill>
                  <a:srgbClr val="000000"/>
                </a:solidFill>
                <a:latin typeface="Calibri"/>
                <a:cs typeface="Calibri"/>
              </a:rPr>
              <a:t>γγέλλουν</a:t>
            </a:r>
            <a:r>
              <a:rPr lang="en-US" dirty="0">
                <a:solidFill>
                  <a:srgbClr val="000000"/>
                </a:solidFill>
                <a:latin typeface="Calibri"/>
                <a:cs typeface="Calibri"/>
              </a:rPr>
              <a:t> π</a:t>
            </a:r>
            <a:r>
              <a:rPr lang="en-US" err="1">
                <a:solidFill>
                  <a:srgbClr val="000000"/>
                </a:solidFill>
                <a:latin typeface="Calibri"/>
                <a:cs typeface="Calibri"/>
              </a:rPr>
              <a:t>εριστ</a:t>
            </a:r>
            <a:r>
              <a:rPr lang="en-US" dirty="0">
                <a:solidFill>
                  <a:srgbClr val="000000"/>
                </a:solidFill>
                <a:latin typeface="Calibri"/>
                <a:cs typeface="Calibri"/>
              </a:rPr>
              <a:t>α</a:t>
            </a:r>
            <a:r>
              <a:rPr lang="en-US" err="1">
                <a:solidFill>
                  <a:srgbClr val="000000"/>
                </a:solidFill>
                <a:latin typeface="Calibri"/>
                <a:cs typeface="Calibri"/>
              </a:rPr>
              <a:t>τικά</a:t>
            </a:r>
            <a:r>
              <a:rPr lang="en-US" dirty="0">
                <a:solidFill>
                  <a:srgbClr val="000000"/>
                </a:solidFill>
                <a:latin typeface="Calibri"/>
                <a:cs typeface="Calibri"/>
              </a:rPr>
              <a:t> </a:t>
            </a:r>
            <a:r>
              <a:rPr lang="en-US" err="1">
                <a:solidFill>
                  <a:srgbClr val="000000"/>
                </a:solidFill>
                <a:latin typeface="Calibri"/>
                <a:cs typeface="Calibri"/>
              </a:rPr>
              <a:t>έμφυλης</a:t>
            </a:r>
            <a:r>
              <a:rPr lang="en-US" dirty="0">
                <a:solidFill>
                  <a:srgbClr val="000000"/>
                </a:solidFill>
                <a:latin typeface="Calibri"/>
                <a:cs typeface="Calibri"/>
              </a:rPr>
              <a:t> βίας, </a:t>
            </a:r>
            <a:r>
              <a:rPr lang="en-US" err="1">
                <a:solidFill>
                  <a:srgbClr val="000000"/>
                </a:solidFill>
                <a:latin typeface="Calibri"/>
                <a:cs typeface="Calibri"/>
              </a:rPr>
              <a:t>συμ</a:t>
            </a:r>
            <a:r>
              <a:rPr lang="en-US" dirty="0">
                <a:solidFill>
                  <a:srgbClr val="000000"/>
                </a:solidFill>
                <a:latin typeface="Calibri"/>
                <a:cs typeface="Calibri"/>
              </a:rPr>
              <a:t>π</a:t>
            </a:r>
            <a:r>
              <a:rPr lang="en-US" err="1">
                <a:solidFill>
                  <a:srgbClr val="000000"/>
                </a:solidFill>
                <a:latin typeface="Calibri"/>
                <a:cs typeface="Calibri"/>
              </a:rPr>
              <a:t>εριλ</a:t>
            </a:r>
            <a:r>
              <a:rPr lang="en-US" dirty="0">
                <a:solidFill>
                  <a:srgbClr val="000000"/>
                </a:solidFill>
                <a:latin typeface="Calibri"/>
                <a:cs typeface="Calibri"/>
              </a:rPr>
              <a:t>αμβα</a:t>
            </a:r>
            <a:r>
              <a:rPr lang="en-US" err="1">
                <a:solidFill>
                  <a:srgbClr val="000000"/>
                </a:solidFill>
                <a:latin typeface="Calibri"/>
                <a:cs typeface="Calibri"/>
              </a:rPr>
              <a:t>νομένων</a:t>
            </a:r>
            <a:r>
              <a:rPr lang="en-US" dirty="0">
                <a:solidFill>
                  <a:srgbClr val="000000"/>
                </a:solidFill>
                <a:latin typeface="Calibri"/>
                <a:cs typeface="Calibri"/>
              </a:rPr>
              <a:t> </a:t>
            </a:r>
            <a:r>
              <a:rPr lang="en-US" err="1">
                <a:solidFill>
                  <a:srgbClr val="000000"/>
                </a:solidFill>
                <a:latin typeface="Calibri"/>
                <a:cs typeface="Calibri"/>
              </a:rPr>
              <a:t>των</a:t>
            </a:r>
            <a:r>
              <a:rPr lang="en-US" dirty="0">
                <a:solidFill>
                  <a:srgbClr val="000000"/>
                </a:solidFill>
                <a:latin typeface="Calibri"/>
                <a:cs typeface="Calibri"/>
              </a:rPr>
              <a:t> </a:t>
            </a:r>
            <a:r>
              <a:rPr lang="en-US" err="1">
                <a:solidFill>
                  <a:srgbClr val="000000"/>
                </a:solidFill>
                <a:latin typeface="Calibri"/>
                <a:cs typeface="Calibri"/>
              </a:rPr>
              <a:t>θυμάτων</a:t>
            </a:r>
            <a:r>
              <a:rPr lang="en-US" dirty="0">
                <a:solidFill>
                  <a:srgbClr val="000000"/>
                </a:solidFill>
                <a:latin typeface="Calibri"/>
                <a:cs typeface="Calibri"/>
              </a:rPr>
              <a:t>, </a:t>
            </a:r>
            <a:r>
              <a:rPr lang="en-US" err="1">
                <a:solidFill>
                  <a:srgbClr val="000000"/>
                </a:solidFill>
                <a:latin typeface="Calibri"/>
                <a:cs typeface="Calibri"/>
              </a:rPr>
              <a:t>των</a:t>
            </a:r>
            <a:r>
              <a:rPr lang="en-US" dirty="0">
                <a:solidFill>
                  <a:srgbClr val="000000"/>
                </a:solidFill>
                <a:latin typeface="Calibri"/>
                <a:cs typeface="Calibri"/>
              </a:rPr>
              <a:t> επ</a:t>
            </a:r>
            <a:r>
              <a:rPr lang="en-US" err="1">
                <a:solidFill>
                  <a:srgbClr val="000000"/>
                </a:solidFill>
                <a:latin typeface="Calibri"/>
                <a:cs typeface="Calibri"/>
              </a:rPr>
              <a:t>ιζώντων</a:t>
            </a:r>
            <a:r>
              <a:rPr lang="en-US" dirty="0">
                <a:solidFill>
                  <a:srgbClr val="000000"/>
                </a:solidFill>
                <a:latin typeface="Calibri"/>
                <a:cs typeface="Calibri"/>
              </a:rPr>
              <a:t>, </a:t>
            </a:r>
            <a:r>
              <a:rPr lang="en-US" err="1">
                <a:solidFill>
                  <a:srgbClr val="000000"/>
                </a:solidFill>
                <a:latin typeface="Calibri"/>
                <a:cs typeface="Calibri"/>
              </a:rPr>
              <a:t>των</a:t>
            </a:r>
            <a:r>
              <a:rPr lang="en-US" dirty="0">
                <a:solidFill>
                  <a:srgbClr val="000000"/>
                </a:solidFill>
                <a:latin typeface="Calibri"/>
                <a:cs typeface="Calibri"/>
              </a:rPr>
              <a:t> πα</a:t>
            </a:r>
            <a:r>
              <a:rPr lang="en-US" err="1">
                <a:solidFill>
                  <a:srgbClr val="000000"/>
                </a:solidFill>
                <a:latin typeface="Calibri"/>
                <a:cs typeface="Calibri"/>
              </a:rPr>
              <a:t>ρευρισκομένων</a:t>
            </a:r>
            <a:r>
              <a:rPr lang="en-US" dirty="0">
                <a:solidFill>
                  <a:srgbClr val="000000"/>
                </a:solidFill>
                <a:latin typeface="Calibri"/>
                <a:cs typeface="Calibri"/>
              </a:rPr>
              <a:t>, </a:t>
            </a:r>
            <a:r>
              <a:rPr lang="en-US" err="1">
                <a:solidFill>
                  <a:srgbClr val="000000"/>
                </a:solidFill>
                <a:latin typeface="Calibri"/>
                <a:cs typeface="Calibri"/>
              </a:rPr>
              <a:t>των</a:t>
            </a:r>
            <a:r>
              <a:rPr lang="en-US" dirty="0">
                <a:solidFill>
                  <a:srgbClr val="000000"/>
                </a:solidFill>
                <a:latin typeface="Calibri"/>
                <a:cs typeface="Calibri"/>
              </a:rPr>
              <a:t> π</a:t>
            </a:r>
            <a:r>
              <a:rPr lang="en-US" err="1">
                <a:solidFill>
                  <a:srgbClr val="000000"/>
                </a:solidFill>
                <a:latin typeface="Calibri"/>
                <a:cs typeface="Calibri"/>
              </a:rPr>
              <a:t>ληροφοριοδοτών</a:t>
            </a:r>
            <a:r>
              <a:rPr lang="en-US" dirty="0">
                <a:solidFill>
                  <a:srgbClr val="000000"/>
                </a:solidFill>
                <a:latin typeface="Calibri"/>
                <a:cs typeface="Calibri"/>
              </a:rPr>
              <a:t>, </a:t>
            </a:r>
            <a:r>
              <a:rPr lang="en-US" err="1">
                <a:solidFill>
                  <a:srgbClr val="000000"/>
                </a:solidFill>
                <a:latin typeface="Calibri"/>
                <a:cs typeface="Calibri"/>
              </a:rPr>
              <a:t>των</a:t>
            </a:r>
            <a:r>
              <a:rPr lang="en-US" dirty="0">
                <a:solidFill>
                  <a:srgbClr val="000000"/>
                </a:solidFill>
                <a:latin typeface="Calibri"/>
                <a:cs typeface="Calibri"/>
              </a:rPr>
              <a:t> </a:t>
            </a:r>
            <a:r>
              <a:rPr lang="en-US" err="1">
                <a:solidFill>
                  <a:srgbClr val="000000"/>
                </a:solidFill>
                <a:latin typeface="Calibri"/>
                <a:cs typeface="Calibri"/>
              </a:rPr>
              <a:t>μεσ</a:t>
            </a:r>
            <a:r>
              <a:rPr lang="en-US" dirty="0">
                <a:solidFill>
                  <a:srgbClr val="000000"/>
                </a:solidFill>
                <a:latin typeface="Calibri"/>
                <a:cs typeface="Calibri"/>
              </a:rPr>
              <a:t>α</a:t>
            </a:r>
            <a:r>
              <a:rPr lang="en-US" err="1">
                <a:solidFill>
                  <a:srgbClr val="000000"/>
                </a:solidFill>
                <a:latin typeface="Calibri"/>
                <a:cs typeface="Calibri"/>
              </a:rPr>
              <a:t>ζόντων</a:t>
            </a:r>
            <a:r>
              <a:rPr lang="en-US" dirty="0">
                <a:solidFill>
                  <a:srgbClr val="000000"/>
                </a:solidFill>
                <a:latin typeface="Calibri"/>
                <a:cs typeface="Calibri"/>
              </a:rPr>
              <a:t> </a:t>
            </a:r>
            <a:r>
              <a:rPr lang="en-US" err="1">
                <a:solidFill>
                  <a:srgbClr val="000000"/>
                </a:solidFill>
                <a:latin typeface="Calibri"/>
                <a:cs typeface="Calibri"/>
              </a:rPr>
              <a:t>κ.λ</a:t>
            </a:r>
            <a:r>
              <a:rPr lang="en-US" dirty="0">
                <a:solidFill>
                  <a:srgbClr val="000000"/>
                </a:solidFill>
                <a:latin typeface="Calibri"/>
                <a:cs typeface="Calibri"/>
              </a:rPr>
              <a:t>π.  </a:t>
            </a:r>
            <a:r>
              <a:rPr lang="en-US" sz="1800" b="0" i="0" dirty="0">
                <a:solidFill>
                  <a:srgbClr val="000000"/>
                </a:solidFill>
                <a:effectLst/>
                <a:latin typeface="Calibri"/>
                <a:cs typeface="Calibri"/>
              </a:rPr>
              <a:t>  </a:t>
            </a:r>
            <a:endParaRPr lang="en-US" dirty="0">
              <a:solidFill>
                <a:srgbClr val="0D0D0D">
                  <a:alpha val="70000"/>
                </a:srgbClr>
              </a:solidFill>
              <a:latin typeface="Calibri"/>
              <a:cs typeface="Calibri"/>
            </a:endParaRPr>
          </a:p>
        </p:txBody>
      </p:sp>
      <p:sp>
        <p:nvSpPr>
          <p:cNvPr id="29" name="Title 1">
            <a:extLst>
              <a:ext uri="{FF2B5EF4-FFF2-40B4-BE49-F238E27FC236}">
                <a16:creationId xmlns:a16="http://schemas.microsoft.com/office/drawing/2014/main" id="{860B5EB2-071C-C376-54C0-30CD943D6CF7}"/>
              </a:ext>
            </a:extLst>
          </p:cNvPr>
          <p:cNvSpPr>
            <a:spLocks noGrp="1" noRot="1" noMove="1" noResize="1" noEditPoints="1" noAdjustHandles="1" noChangeArrowheads="1" noChangeShapeType="1"/>
          </p:cNvSpPr>
          <p:nvPr>
            <p:ph type="title"/>
          </p:nvPr>
        </p:nvSpPr>
        <p:spPr>
          <a:xfrm>
            <a:off x="1046922" y="1093356"/>
            <a:ext cx="10086975" cy="778381"/>
          </a:xfrm>
        </p:spPr>
        <p:txBody>
          <a:bodyPr/>
          <a:lstStyle/>
          <a:p>
            <a:r>
              <a:rPr lang="en-US" sz="3600" b="1" err="1">
                <a:latin typeface="Calibri"/>
              </a:rPr>
              <a:t>Εννοιολογικό</a:t>
            </a:r>
            <a:r>
              <a:rPr lang="en-US" sz="3600" b="1">
                <a:latin typeface="Calibri"/>
              </a:rPr>
              <a:t> πλα</a:t>
            </a:r>
            <a:r>
              <a:rPr lang="en-US" sz="3600" b="1" err="1">
                <a:latin typeface="Calibri"/>
              </a:rPr>
              <a:t>ίσιο</a:t>
            </a:r>
            <a:r>
              <a:rPr lang="en-US" sz="3600" b="1">
                <a:latin typeface="Calibri"/>
              </a:rPr>
              <a:t> </a:t>
            </a:r>
            <a:r>
              <a:rPr lang="en-US" sz="3600" b="1" err="1">
                <a:latin typeface="Calibri"/>
              </a:rPr>
              <a:t>UniSAFE</a:t>
            </a:r>
            <a:r>
              <a:rPr lang="en-US" sz="3600" b="1">
                <a:latin typeface="Calibri"/>
              </a:rPr>
              <a:t> 7P</a:t>
            </a:r>
          </a:p>
        </p:txBody>
      </p:sp>
    </p:spTree>
    <p:extLst>
      <p:ext uri="{BB962C8B-B14F-4D97-AF65-F5344CB8AC3E}">
        <p14:creationId xmlns:p14="http://schemas.microsoft.com/office/powerpoint/2010/main" val="2847173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A4F1F-BE2B-1188-72FE-FD96BE69B70A}"/>
              </a:ext>
            </a:extLst>
          </p:cNvPr>
          <p:cNvSpPr txBox="1"/>
          <p:nvPr/>
        </p:nvSpPr>
        <p:spPr>
          <a:xfrm>
            <a:off x="1046922" y="2397513"/>
            <a:ext cx="1288814" cy="1323439"/>
          </a:xfrm>
          <a:prstGeom prst="rect">
            <a:avLst/>
          </a:prstGeom>
          <a:noFill/>
        </p:spPr>
        <p:txBody>
          <a:bodyPr wrap="none" lIns="0" tIns="45720" rIns="0" bIns="45720" rtlCol="0" anchor="t">
            <a:spAutoFit/>
          </a:bodyPr>
          <a:lstStyle/>
          <a:p>
            <a:r>
              <a:rPr lang="en-US" sz="4000" b="1" dirty="0" err="1">
                <a:solidFill>
                  <a:srgbClr val="5792CE"/>
                </a:solidFill>
                <a:latin typeface="Calibri"/>
                <a:cs typeface="Calibri"/>
              </a:rPr>
              <a:t>Διώξη</a:t>
            </a:r>
          </a:p>
          <a:p>
            <a:endParaRPr lang="en-US" sz="4000" b="1" dirty="0">
              <a:solidFill>
                <a:srgbClr val="5792CE"/>
              </a:solidFill>
              <a:latin typeface="Calibri"/>
              <a:cs typeface="Calibri"/>
            </a:endParaRPr>
          </a:p>
        </p:txBody>
      </p:sp>
      <p:sp>
        <p:nvSpPr>
          <p:cNvPr id="6" name="TextBox 5">
            <a:extLst>
              <a:ext uri="{FF2B5EF4-FFF2-40B4-BE49-F238E27FC236}">
                <a16:creationId xmlns:a16="http://schemas.microsoft.com/office/drawing/2014/main" id="{68388375-ED19-FF17-C878-81E25B6635C8}"/>
              </a:ext>
            </a:extLst>
          </p:cNvPr>
          <p:cNvSpPr txBox="1"/>
          <p:nvPr/>
        </p:nvSpPr>
        <p:spPr>
          <a:xfrm>
            <a:off x="5933082" y="2397513"/>
            <a:ext cx="4190121" cy="707886"/>
          </a:xfrm>
          <a:prstGeom prst="rect">
            <a:avLst/>
          </a:prstGeom>
          <a:noFill/>
        </p:spPr>
        <p:txBody>
          <a:bodyPr wrap="none" lIns="0" tIns="45720" rIns="0" bIns="45720" rtlCol="0" anchor="t">
            <a:spAutoFit/>
          </a:bodyPr>
          <a:lstStyle/>
          <a:p>
            <a:r>
              <a:rPr lang="en-US" sz="4000" b="1" dirty="0">
                <a:solidFill>
                  <a:srgbClr val="5792CE"/>
                </a:solidFill>
                <a:latin typeface="Calibri"/>
                <a:cs typeface="Calibri"/>
              </a:rPr>
              <a:t>Πα</a:t>
            </a:r>
            <a:r>
              <a:rPr lang="en-US" sz="4000" b="1" dirty="0" err="1">
                <a:solidFill>
                  <a:srgbClr val="5792CE"/>
                </a:solidFill>
                <a:latin typeface="Calibri"/>
                <a:cs typeface="Calibri"/>
              </a:rPr>
              <a:t>ροχή</a:t>
            </a:r>
            <a:r>
              <a:rPr lang="en-US" sz="4000" b="1" dirty="0">
                <a:solidFill>
                  <a:srgbClr val="5792CE"/>
                </a:solidFill>
                <a:latin typeface="Calibri"/>
                <a:cs typeface="Calibri"/>
              </a:rPr>
              <a:t> υπ</a:t>
            </a:r>
            <a:r>
              <a:rPr lang="en-US" sz="4000" b="1" dirty="0" err="1">
                <a:solidFill>
                  <a:srgbClr val="5792CE"/>
                </a:solidFill>
                <a:latin typeface="Calibri"/>
                <a:cs typeface="Calibri"/>
              </a:rPr>
              <a:t>ηρεσιών</a:t>
            </a:r>
          </a:p>
        </p:txBody>
      </p:sp>
      <p:sp>
        <p:nvSpPr>
          <p:cNvPr id="7" name="Title 1">
            <a:extLst>
              <a:ext uri="{FF2B5EF4-FFF2-40B4-BE49-F238E27FC236}">
                <a16:creationId xmlns:a16="http://schemas.microsoft.com/office/drawing/2014/main" id="{4C355805-C294-294D-4447-98FF70CDC4B7}"/>
              </a:ext>
            </a:extLst>
          </p:cNvPr>
          <p:cNvSpPr>
            <a:spLocks noGrp="1"/>
          </p:cNvSpPr>
          <p:nvPr>
            <p:ph type="title"/>
          </p:nvPr>
        </p:nvSpPr>
        <p:spPr>
          <a:xfrm>
            <a:off x="1046922" y="1093356"/>
            <a:ext cx="10086975" cy="778381"/>
          </a:xfrm>
        </p:spPr>
        <p:txBody>
          <a:bodyPr/>
          <a:lstStyle/>
          <a:p>
            <a:r>
              <a:rPr lang="en-US" sz="3600" b="1" dirty="0" err="1">
                <a:latin typeface="Arial"/>
                <a:cs typeface="Arial"/>
              </a:rPr>
              <a:t>Εννοιολογικό</a:t>
            </a:r>
            <a:r>
              <a:rPr lang="en-US" sz="3600" b="1" dirty="0">
                <a:latin typeface="Arial"/>
                <a:cs typeface="Arial"/>
              </a:rPr>
              <a:t> πλα</a:t>
            </a:r>
            <a:r>
              <a:rPr lang="en-US" sz="3600" b="1" dirty="0" err="1">
                <a:latin typeface="Arial"/>
                <a:cs typeface="Arial"/>
              </a:rPr>
              <a:t>ίσιο</a:t>
            </a:r>
            <a:r>
              <a:rPr lang="en-US" sz="3600" b="1" dirty="0">
                <a:latin typeface="Arial"/>
                <a:cs typeface="Arial"/>
              </a:rPr>
              <a:t> </a:t>
            </a:r>
            <a:r>
              <a:rPr lang="en-US" sz="3600" b="1" dirty="0" err="1">
                <a:latin typeface="Arial"/>
                <a:cs typeface="Arial"/>
              </a:rPr>
              <a:t>UniSAFE</a:t>
            </a:r>
            <a:r>
              <a:rPr lang="en-US" sz="3600" b="1" dirty="0">
                <a:latin typeface="Arial"/>
                <a:cs typeface="Arial"/>
              </a:rPr>
              <a:t> 7P</a:t>
            </a:r>
            <a:endParaRPr lang="en-US" sz="3600" dirty="0">
              <a:solidFill>
                <a:srgbClr val="000000"/>
              </a:solidFill>
              <a:latin typeface="Arial"/>
              <a:cs typeface="Arial"/>
            </a:endParaRPr>
          </a:p>
          <a:p>
            <a:endParaRPr lang="en-US" sz="3600" b="1" dirty="0">
              <a:latin typeface="Calibri"/>
            </a:endParaRPr>
          </a:p>
        </p:txBody>
      </p:sp>
      <p:sp>
        <p:nvSpPr>
          <p:cNvPr id="9" name="Espace réservé du numéro de diapositive 2">
            <a:extLst>
              <a:ext uri="{FF2B5EF4-FFF2-40B4-BE49-F238E27FC236}">
                <a16:creationId xmlns:a16="http://schemas.microsoft.com/office/drawing/2014/main" id="{C894B66B-4D8E-1670-A8E7-0B6DF8618AA1}"/>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Calibri"/>
                <a:cs typeface="Calibri"/>
              </a:rPr>
              <a:pPr/>
              <a:t>22</a:t>
            </a:fld>
            <a:endParaRPr lang="fr-FR">
              <a:latin typeface="Calibri"/>
              <a:cs typeface="Calibri"/>
            </a:endParaRPr>
          </a:p>
        </p:txBody>
      </p:sp>
      <p:sp>
        <p:nvSpPr>
          <p:cNvPr id="2" name="TextBox 4">
            <a:extLst>
              <a:ext uri="{FF2B5EF4-FFF2-40B4-BE49-F238E27FC236}">
                <a16:creationId xmlns:a16="http://schemas.microsoft.com/office/drawing/2014/main" id="{14EC659D-F513-900D-C9D5-7E1D975F4B2E}"/>
              </a:ext>
            </a:extLst>
          </p:cNvPr>
          <p:cNvSpPr txBox="1"/>
          <p:nvPr/>
        </p:nvSpPr>
        <p:spPr>
          <a:xfrm>
            <a:off x="1041369" y="3062728"/>
            <a:ext cx="4340970" cy="2944011"/>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30000"/>
              </a:lnSpc>
            </a:pPr>
            <a:r>
              <a:rPr lang="en-US" dirty="0">
                <a:solidFill>
                  <a:srgbClr val="0E2234"/>
                </a:solidFill>
                <a:latin typeface="Calibri"/>
                <a:cs typeface="Calibri"/>
              </a:rPr>
              <a:t>Τα </a:t>
            </a:r>
            <a:r>
              <a:rPr lang="en-US" b="1" err="1">
                <a:solidFill>
                  <a:srgbClr val="0E2234"/>
                </a:solidFill>
                <a:latin typeface="Calibri"/>
                <a:cs typeface="Calibri"/>
              </a:rPr>
              <a:t>μέτρ</a:t>
            </a:r>
            <a:r>
              <a:rPr lang="en-US" b="1" dirty="0">
                <a:solidFill>
                  <a:srgbClr val="0E2234"/>
                </a:solidFill>
                <a:latin typeface="Calibri"/>
                <a:cs typeface="Calibri"/>
              </a:rPr>
              <a:t>α </a:t>
            </a:r>
            <a:r>
              <a:rPr lang="en-US" b="1" err="1">
                <a:solidFill>
                  <a:srgbClr val="0E2234"/>
                </a:solidFill>
                <a:latin typeface="Calibri"/>
                <a:cs typeface="Calibri"/>
              </a:rPr>
              <a:t>δίωξης</a:t>
            </a:r>
            <a:r>
              <a:rPr lang="en-US" dirty="0">
                <a:solidFill>
                  <a:srgbClr val="0E2234"/>
                </a:solidFill>
                <a:latin typeface="Calibri"/>
                <a:cs typeface="Calibri"/>
              </a:rPr>
              <a:t> και τα </a:t>
            </a:r>
            <a:r>
              <a:rPr lang="en-US" b="1" dirty="0">
                <a:solidFill>
                  <a:srgbClr val="0E2234"/>
                </a:solidFill>
                <a:latin typeface="Calibri"/>
                <a:cs typeface="Calibri"/>
              </a:rPr>
              <a:t>π</a:t>
            </a:r>
            <a:r>
              <a:rPr lang="en-US" b="1" err="1">
                <a:solidFill>
                  <a:srgbClr val="0E2234"/>
                </a:solidFill>
                <a:latin typeface="Calibri"/>
                <a:cs typeface="Calibri"/>
              </a:rPr>
              <a:t>ειθ</a:t>
            </a:r>
            <a:r>
              <a:rPr lang="en-US" b="1" dirty="0">
                <a:solidFill>
                  <a:srgbClr val="0E2234"/>
                </a:solidFill>
                <a:latin typeface="Calibri"/>
                <a:cs typeface="Calibri"/>
              </a:rPr>
              <a:t>α</a:t>
            </a:r>
            <a:r>
              <a:rPr lang="en-US" b="1" err="1">
                <a:solidFill>
                  <a:srgbClr val="0E2234"/>
                </a:solidFill>
                <a:latin typeface="Calibri"/>
                <a:cs typeface="Calibri"/>
              </a:rPr>
              <a:t>ρχικά</a:t>
            </a:r>
            <a:r>
              <a:rPr lang="en-US" b="1" dirty="0">
                <a:solidFill>
                  <a:srgbClr val="0E2234"/>
                </a:solidFill>
                <a:latin typeface="Calibri"/>
                <a:cs typeface="Calibri"/>
              </a:rPr>
              <a:t> </a:t>
            </a:r>
            <a:r>
              <a:rPr lang="en-US" b="1" err="1">
                <a:solidFill>
                  <a:srgbClr val="0E2234"/>
                </a:solidFill>
                <a:latin typeface="Calibri"/>
                <a:cs typeface="Calibri"/>
              </a:rPr>
              <a:t>μέτρ</a:t>
            </a:r>
            <a:r>
              <a:rPr lang="en-US" b="1" dirty="0">
                <a:solidFill>
                  <a:srgbClr val="0E2234"/>
                </a:solidFill>
                <a:latin typeface="Calibri"/>
                <a:cs typeface="Calibri"/>
              </a:rPr>
              <a:t>α</a:t>
            </a:r>
            <a:r>
              <a:rPr lang="en-US" dirty="0">
                <a:solidFill>
                  <a:srgbClr val="0E2234"/>
                </a:solidFill>
                <a:latin typeface="Calibri"/>
                <a:cs typeface="Calibri"/>
              </a:rPr>
              <a:t> κα</a:t>
            </a:r>
            <a:r>
              <a:rPr lang="en-US" err="1">
                <a:solidFill>
                  <a:srgbClr val="0E2234"/>
                </a:solidFill>
                <a:latin typeface="Calibri"/>
                <a:cs typeface="Calibri"/>
              </a:rPr>
              <a:t>λύ</a:t>
            </a:r>
            <a:r>
              <a:rPr lang="en-US" dirty="0">
                <a:solidFill>
                  <a:srgbClr val="0E2234"/>
                </a:solidFill>
                <a:latin typeface="Calibri"/>
                <a:cs typeface="Calibri"/>
              </a:rPr>
              <a:t>π</a:t>
            </a:r>
            <a:r>
              <a:rPr lang="en-US" err="1">
                <a:solidFill>
                  <a:srgbClr val="0E2234"/>
                </a:solidFill>
                <a:latin typeface="Calibri"/>
                <a:cs typeface="Calibri"/>
              </a:rPr>
              <a:t>τουν</a:t>
            </a:r>
            <a:r>
              <a:rPr lang="en-US" dirty="0">
                <a:solidFill>
                  <a:srgbClr val="0E2234"/>
                </a:solidFill>
                <a:latin typeface="Calibri"/>
                <a:cs typeface="Calibri"/>
              </a:rPr>
              <a:t> </a:t>
            </a:r>
            <a:r>
              <a:rPr lang="en-US" err="1">
                <a:solidFill>
                  <a:srgbClr val="0E2234"/>
                </a:solidFill>
                <a:latin typeface="Calibri"/>
                <a:cs typeface="Calibri"/>
              </a:rPr>
              <a:t>τις</a:t>
            </a:r>
            <a:r>
              <a:rPr lang="en-US" dirty="0">
                <a:solidFill>
                  <a:srgbClr val="0E2234"/>
                </a:solidFill>
                <a:latin typeface="Calibri"/>
                <a:cs typeface="Calibri"/>
              </a:rPr>
              <a:t> </a:t>
            </a:r>
            <a:r>
              <a:rPr lang="en-US" b="1" err="1">
                <a:solidFill>
                  <a:srgbClr val="0E2234"/>
                </a:solidFill>
                <a:latin typeface="Calibri"/>
                <a:cs typeface="Calibri"/>
              </a:rPr>
              <a:t>νομικές</a:t>
            </a:r>
            <a:r>
              <a:rPr lang="en-US" b="1" dirty="0">
                <a:solidFill>
                  <a:srgbClr val="0E2234"/>
                </a:solidFill>
                <a:latin typeface="Calibri"/>
                <a:cs typeface="Calibri"/>
              </a:rPr>
              <a:t> </a:t>
            </a:r>
            <a:r>
              <a:rPr lang="en-US" b="1" err="1">
                <a:solidFill>
                  <a:srgbClr val="0E2234"/>
                </a:solidFill>
                <a:latin typeface="Calibri"/>
                <a:cs typeface="Calibri"/>
              </a:rPr>
              <a:t>δι</a:t>
            </a:r>
            <a:r>
              <a:rPr lang="en-US" b="1" dirty="0">
                <a:solidFill>
                  <a:srgbClr val="0E2234"/>
                </a:solidFill>
                <a:latin typeface="Calibri"/>
                <a:cs typeface="Calibri"/>
              </a:rPr>
              <a:t>α</a:t>
            </a:r>
            <a:r>
              <a:rPr lang="en-US" b="1" err="1">
                <a:solidFill>
                  <a:srgbClr val="0E2234"/>
                </a:solidFill>
                <a:latin typeface="Calibri"/>
                <a:cs typeface="Calibri"/>
              </a:rPr>
              <a:t>δικ</a:t>
            </a:r>
            <a:r>
              <a:rPr lang="en-US" b="1" dirty="0">
                <a:solidFill>
                  <a:srgbClr val="0E2234"/>
                </a:solidFill>
                <a:latin typeface="Calibri"/>
                <a:cs typeface="Calibri"/>
              </a:rPr>
              <a:t>α</a:t>
            </a:r>
            <a:r>
              <a:rPr lang="en-US" b="1" err="1">
                <a:solidFill>
                  <a:srgbClr val="0E2234"/>
                </a:solidFill>
                <a:latin typeface="Calibri"/>
                <a:cs typeface="Calibri"/>
              </a:rPr>
              <a:t>σίες</a:t>
            </a:r>
            <a:r>
              <a:rPr lang="en-US" b="1" dirty="0">
                <a:solidFill>
                  <a:srgbClr val="0E2234"/>
                </a:solidFill>
                <a:latin typeface="Calibri"/>
                <a:cs typeface="Calibri"/>
              </a:rPr>
              <a:t> </a:t>
            </a:r>
            <a:r>
              <a:rPr lang="en-US" dirty="0">
                <a:solidFill>
                  <a:srgbClr val="0E2234"/>
                </a:solidFill>
                <a:latin typeface="Calibri"/>
                <a:cs typeface="Calibri"/>
              </a:rPr>
              <a:t>κα</a:t>
            </a:r>
            <a:r>
              <a:rPr lang="en-US" err="1">
                <a:solidFill>
                  <a:srgbClr val="0E2234"/>
                </a:solidFill>
                <a:latin typeface="Calibri"/>
                <a:cs typeface="Calibri"/>
              </a:rPr>
              <a:t>τά</a:t>
            </a:r>
            <a:r>
              <a:rPr lang="en-US" dirty="0">
                <a:solidFill>
                  <a:srgbClr val="0E2234"/>
                </a:solidFill>
                <a:latin typeface="Calibri"/>
                <a:cs typeface="Calibri"/>
              </a:rPr>
              <a:t> υπόπ</a:t>
            </a:r>
            <a:r>
              <a:rPr lang="en-US" err="1">
                <a:solidFill>
                  <a:srgbClr val="0E2234"/>
                </a:solidFill>
                <a:latin typeface="Calibri"/>
                <a:cs typeface="Calibri"/>
              </a:rPr>
              <a:t>των</a:t>
            </a:r>
            <a:r>
              <a:rPr lang="en-US" dirty="0">
                <a:solidFill>
                  <a:srgbClr val="0E2234"/>
                </a:solidFill>
                <a:latin typeface="Calibri"/>
                <a:cs typeface="Calibri"/>
              </a:rPr>
              <a:t> </a:t>
            </a:r>
            <a:r>
              <a:rPr lang="en-US" err="1">
                <a:solidFill>
                  <a:srgbClr val="0E2234"/>
                </a:solidFill>
                <a:latin typeface="Calibri"/>
                <a:cs typeface="Calibri"/>
              </a:rPr>
              <a:t>δρ</a:t>
            </a:r>
            <a:r>
              <a:rPr lang="en-US" dirty="0">
                <a:solidFill>
                  <a:srgbClr val="0E2234"/>
                </a:solidFill>
                <a:latin typeface="Calibri"/>
                <a:cs typeface="Calibri"/>
              </a:rPr>
              <a:t>α</a:t>
            </a:r>
            <a:r>
              <a:rPr lang="en-US" err="1">
                <a:solidFill>
                  <a:srgbClr val="0E2234"/>
                </a:solidFill>
                <a:latin typeface="Calibri"/>
                <a:cs typeface="Calibri"/>
              </a:rPr>
              <a:t>στών</a:t>
            </a:r>
            <a:r>
              <a:rPr lang="en-US" dirty="0">
                <a:solidFill>
                  <a:srgbClr val="0E2234"/>
                </a:solidFill>
                <a:latin typeface="Calibri"/>
                <a:cs typeface="Calibri"/>
              </a:rPr>
              <a:t> και τα </a:t>
            </a:r>
            <a:r>
              <a:rPr lang="en-US" err="1">
                <a:solidFill>
                  <a:srgbClr val="0E2234"/>
                </a:solidFill>
                <a:latin typeface="Calibri"/>
                <a:cs typeface="Calibri"/>
              </a:rPr>
              <a:t>συν</a:t>
            </a:r>
            <a:r>
              <a:rPr lang="en-US" dirty="0">
                <a:solidFill>
                  <a:srgbClr val="0E2234"/>
                </a:solidFill>
                <a:latin typeface="Calibri"/>
                <a:cs typeface="Calibri"/>
              </a:rPr>
              <a:t>α</a:t>
            </a:r>
            <a:r>
              <a:rPr lang="en-US" err="1">
                <a:solidFill>
                  <a:srgbClr val="0E2234"/>
                </a:solidFill>
                <a:latin typeface="Calibri"/>
                <a:cs typeface="Calibri"/>
              </a:rPr>
              <a:t>φή</a:t>
            </a:r>
            <a:r>
              <a:rPr lang="en-US" dirty="0">
                <a:solidFill>
                  <a:srgbClr val="0E2234"/>
                </a:solidFill>
                <a:latin typeface="Calibri"/>
                <a:cs typeface="Calibri"/>
              </a:rPr>
              <a:t> </a:t>
            </a:r>
            <a:r>
              <a:rPr lang="en-US" err="1">
                <a:solidFill>
                  <a:srgbClr val="0E2234"/>
                </a:solidFill>
                <a:latin typeface="Calibri"/>
                <a:cs typeface="Calibri"/>
              </a:rPr>
              <a:t>μέτρ</a:t>
            </a:r>
            <a:r>
              <a:rPr lang="en-US" dirty="0">
                <a:solidFill>
                  <a:srgbClr val="0E2234"/>
                </a:solidFill>
                <a:latin typeface="Calibri"/>
                <a:cs typeface="Calibri"/>
              </a:rPr>
              <a:t>α και </a:t>
            </a:r>
            <a:r>
              <a:rPr lang="en-US" err="1">
                <a:solidFill>
                  <a:srgbClr val="0E2234"/>
                </a:solidFill>
                <a:latin typeface="Calibri"/>
                <a:cs typeface="Calibri"/>
              </a:rPr>
              <a:t>τις</a:t>
            </a:r>
            <a:r>
              <a:rPr lang="en-US" dirty="0">
                <a:solidFill>
                  <a:srgbClr val="0E2234"/>
                </a:solidFill>
                <a:latin typeface="Calibri"/>
                <a:cs typeface="Calibri"/>
              </a:rPr>
              <a:t> </a:t>
            </a:r>
            <a:r>
              <a:rPr lang="en-US" err="1">
                <a:solidFill>
                  <a:srgbClr val="0E2234"/>
                </a:solidFill>
                <a:latin typeface="Calibri"/>
                <a:cs typeface="Calibri"/>
              </a:rPr>
              <a:t>δικ</a:t>
            </a:r>
            <a:r>
              <a:rPr lang="en-US" dirty="0">
                <a:solidFill>
                  <a:srgbClr val="0E2234"/>
                </a:solidFill>
                <a:latin typeface="Calibri"/>
                <a:cs typeface="Calibri"/>
              </a:rPr>
              <a:t>α</a:t>
            </a:r>
            <a:r>
              <a:rPr lang="en-US" err="1">
                <a:solidFill>
                  <a:srgbClr val="0E2234"/>
                </a:solidFill>
                <a:latin typeface="Calibri"/>
                <a:cs typeface="Calibri"/>
              </a:rPr>
              <a:t>στικές</a:t>
            </a:r>
            <a:r>
              <a:rPr lang="en-US" dirty="0">
                <a:solidFill>
                  <a:srgbClr val="0E2234"/>
                </a:solidFill>
                <a:latin typeface="Calibri"/>
                <a:cs typeface="Calibri"/>
              </a:rPr>
              <a:t> </a:t>
            </a:r>
            <a:r>
              <a:rPr lang="en-US" err="1">
                <a:solidFill>
                  <a:srgbClr val="0E2234"/>
                </a:solidFill>
                <a:latin typeface="Calibri"/>
                <a:cs typeface="Calibri"/>
              </a:rPr>
              <a:t>δι</a:t>
            </a:r>
            <a:r>
              <a:rPr lang="en-US" dirty="0">
                <a:solidFill>
                  <a:srgbClr val="0E2234"/>
                </a:solidFill>
                <a:latin typeface="Calibri"/>
                <a:cs typeface="Calibri"/>
              </a:rPr>
              <a:t>α</a:t>
            </a:r>
            <a:r>
              <a:rPr lang="en-US" err="1">
                <a:solidFill>
                  <a:srgbClr val="0E2234"/>
                </a:solidFill>
                <a:latin typeface="Calibri"/>
                <a:cs typeface="Calibri"/>
              </a:rPr>
              <a:t>δικ</a:t>
            </a:r>
            <a:r>
              <a:rPr lang="en-US" dirty="0">
                <a:solidFill>
                  <a:srgbClr val="0E2234"/>
                </a:solidFill>
                <a:latin typeface="Calibri"/>
                <a:cs typeface="Calibri"/>
              </a:rPr>
              <a:t>α</a:t>
            </a:r>
            <a:r>
              <a:rPr lang="en-US" err="1">
                <a:solidFill>
                  <a:srgbClr val="0E2234"/>
                </a:solidFill>
                <a:latin typeface="Calibri"/>
                <a:cs typeface="Calibri"/>
              </a:rPr>
              <a:t>σίες</a:t>
            </a:r>
            <a:r>
              <a:rPr lang="en-US" b="0" i="0" dirty="0">
                <a:solidFill>
                  <a:srgbClr val="0E2234"/>
                </a:solidFill>
                <a:effectLst/>
                <a:latin typeface="Calibri"/>
                <a:cs typeface="Calibri"/>
              </a:rPr>
              <a:t>, </a:t>
            </a:r>
            <a:r>
              <a:rPr lang="en-US" err="1">
                <a:solidFill>
                  <a:srgbClr val="0E2234"/>
                </a:solidFill>
                <a:latin typeface="Calibri"/>
                <a:cs typeface="Calibri"/>
              </a:rPr>
              <a:t>συμ</a:t>
            </a:r>
            <a:r>
              <a:rPr lang="en-US" dirty="0">
                <a:solidFill>
                  <a:srgbClr val="0E2234"/>
                </a:solidFill>
                <a:latin typeface="Calibri"/>
                <a:cs typeface="Calibri"/>
              </a:rPr>
              <a:t>π</a:t>
            </a:r>
            <a:r>
              <a:rPr lang="en-US" err="1">
                <a:solidFill>
                  <a:srgbClr val="0E2234"/>
                </a:solidFill>
                <a:latin typeface="Calibri"/>
                <a:cs typeface="Calibri"/>
              </a:rPr>
              <a:t>εριλ</a:t>
            </a:r>
            <a:r>
              <a:rPr lang="en-US" dirty="0">
                <a:solidFill>
                  <a:srgbClr val="0E2234"/>
                </a:solidFill>
                <a:latin typeface="Calibri"/>
                <a:cs typeface="Calibri"/>
              </a:rPr>
              <a:t>αμβα</a:t>
            </a:r>
            <a:r>
              <a:rPr lang="en-US" err="1">
                <a:solidFill>
                  <a:srgbClr val="0E2234"/>
                </a:solidFill>
                <a:latin typeface="Calibri"/>
                <a:cs typeface="Calibri"/>
              </a:rPr>
              <a:t>νομένων</a:t>
            </a:r>
            <a:r>
              <a:rPr lang="en-US" dirty="0">
                <a:solidFill>
                  <a:srgbClr val="0E2234"/>
                </a:solidFill>
                <a:latin typeface="Calibri"/>
                <a:cs typeface="Calibri"/>
              </a:rPr>
              <a:t> </a:t>
            </a:r>
            <a:r>
              <a:rPr lang="en-US" err="1">
                <a:solidFill>
                  <a:srgbClr val="0E2234"/>
                </a:solidFill>
                <a:latin typeface="Calibri"/>
                <a:cs typeface="Calibri"/>
              </a:rPr>
              <a:t>των</a:t>
            </a:r>
            <a:r>
              <a:rPr lang="en-US" dirty="0">
                <a:solidFill>
                  <a:srgbClr val="0E2234"/>
                </a:solidFill>
                <a:latin typeface="Calibri"/>
                <a:cs typeface="Calibri"/>
              </a:rPr>
              <a:t> </a:t>
            </a:r>
            <a:r>
              <a:rPr lang="en-US" err="1">
                <a:solidFill>
                  <a:srgbClr val="0E2234"/>
                </a:solidFill>
                <a:latin typeface="Calibri"/>
                <a:cs typeface="Calibri"/>
              </a:rPr>
              <a:t>δικ</a:t>
            </a:r>
            <a:r>
              <a:rPr lang="en-US" dirty="0">
                <a:solidFill>
                  <a:srgbClr val="0E2234"/>
                </a:solidFill>
                <a:latin typeface="Calibri"/>
                <a:cs typeface="Calibri"/>
              </a:rPr>
              <a:t>α</a:t>
            </a:r>
            <a:r>
              <a:rPr lang="en-US" err="1">
                <a:solidFill>
                  <a:srgbClr val="0E2234"/>
                </a:solidFill>
                <a:latin typeface="Calibri"/>
                <a:cs typeface="Calibri"/>
              </a:rPr>
              <a:t>στικών</a:t>
            </a:r>
            <a:r>
              <a:rPr lang="en-US" dirty="0">
                <a:solidFill>
                  <a:srgbClr val="0E2234"/>
                </a:solidFill>
                <a:latin typeface="Calibri"/>
                <a:cs typeface="Calibri"/>
              </a:rPr>
              <a:t> υπ</a:t>
            </a:r>
            <a:r>
              <a:rPr lang="en-US" err="1">
                <a:solidFill>
                  <a:srgbClr val="0E2234"/>
                </a:solidFill>
                <a:latin typeface="Calibri"/>
                <a:cs typeface="Calibri"/>
              </a:rPr>
              <a:t>οθέσεων</a:t>
            </a:r>
            <a:r>
              <a:rPr lang="en-US" b="0" i="0" dirty="0">
                <a:solidFill>
                  <a:srgbClr val="0E2234"/>
                </a:solidFill>
                <a:effectLst/>
                <a:latin typeface="Calibri"/>
                <a:cs typeface="Calibri"/>
              </a:rPr>
              <a:t>,</a:t>
            </a:r>
            <a:r>
              <a:rPr lang="en-US" dirty="0">
                <a:solidFill>
                  <a:srgbClr val="0E2234"/>
                </a:solidFill>
                <a:latin typeface="Calibri"/>
                <a:cs typeface="Calibri"/>
              </a:rPr>
              <a:t> </a:t>
            </a:r>
            <a:r>
              <a:rPr lang="en-US" err="1">
                <a:solidFill>
                  <a:srgbClr val="0E2234"/>
                </a:solidFill>
                <a:latin typeface="Calibri"/>
                <a:cs typeface="Calibri"/>
              </a:rPr>
              <a:t>των</a:t>
            </a:r>
            <a:r>
              <a:rPr lang="en-US" dirty="0">
                <a:solidFill>
                  <a:srgbClr val="0E2234"/>
                </a:solidFill>
                <a:latin typeface="Calibri"/>
                <a:cs typeface="Calibri"/>
              </a:rPr>
              <a:t> π</a:t>
            </a:r>
            <a:r>
              <a:rPr lang="en-US" err="1">
                <a:solidFill>
                  <a:srgbClr val="0E2234"/>
                </a:solidFill>
                <a:latin typeface="Calibri"/>
                <a:cs typeface="Calibri"/>
              </a:rPr>
              <a:t>οινικών</a:t>
            </a:r>
            <a:r>
              <a:rPr lang="en-US" dirty="0">
                <a:solidFill>
                  <a:srgbClr val="0E2234"/>
                </a:solidFill>
                <a:latin typeface="Calibri"/>
                <a:cs typeface="Calibri"/>
              </a:rPr>
              <a:t> και α</a:t>
            </a:r>
            <a:r>
              <a:rPr lang="en-US" err="1">
                <a:solidFill>
                  <a:srgbClr val="0E2234"/>
                </a:solidFill>
                <a:latin typeface="Calibri"/>
                <a:cs typeface="Calibri"/>
              </a:rPr>
              <a:t>στικών</a:t>
            </a:r>
            <a:r>
              <a:rPr lang="en-US" dirty="0">
                <a:solidFill>
                  <a:srgbClr val="0E2234"/>
                </a:solidFill>
                <a:latin typeface="Calibri"/>
                <a:cs typeface="Calibri"/>
              </a:rPr>
              <a:t> α</a:t>
            </a:r>
            <a:r>
              <a:rPr lang="en-US" err="1">
                <a:solidFill>
                  <a:srgbClr val="0E2234"/>
                </a:solidFill>
                <a:latin typeface="Calibri"/>
                <a:cs typeface="Calibri"/>
              </a:rPr>
              <a:t>δικημάτων</a:t>
            </a:r>
            <a:r>
              <a:rPr lang="en-US" b="0" i="0" dirty="0">
                <a:solidFill>
                  <a:srgbClr val="0E2234"/>
                </a:solidFill>
                <a:effectLst/>
                <a:latin typeface="Calibri"/>
                <a:cs typeface="Calibri"/>
              </a:rPr>
              <a:t>, </a:t>
            </a:r>
            <a:r>
              <a:rPr lang="en-US" dirty="0">
                <a:solidFill>
                  <a:srgbClr val="0E2234"/>
                </a:solidFill>
                <a:latin typeface="Calibri"/>
                <a:cs typeface="Calibri"/>
              </a:rPr>
              <a:t>κα</a:t>
            </a:r>
            <a:r>
              <a:rPr lang="en-US" err="1">
                <a:solidFill>
                  <a:srgbClr val="0E2234"/>
                </a:solidFill>
                <a:latin typeface="Calibri"/>
                <a:cs typeface="Calibri"/>
              </a:rPr>
              <a:t>θώς</a:t>
            </a:r>
            <a:r>
              <a:rPr lang="en-US" dirty="0">
                <a:solidFill>
                  <a:srgbClr val="0E2234"/>
                </a:solidFill>
                <a:latin typeface="Calibri"/>
                <a:cs typeface="Calibri"/>
              </a:rPr>
              <a:t> και </a:t>
            </a:r>
            <a:r>
              <a:rPr lang="en-US" err="1">
                <a:solidFill>
                  <a:srgbClr val="0E2234"/>
                </a:solidFill>
                <a:latin typeface="Calibri"/>
                <a:cs typeface="Calibri"/>
              </a:rPr>
              <a:t>τις</a:t>
            </a:r>
            <a:r>
              <a:rPr lang="en-US" dirty="0">
                <a:solidFill>
                  <a:srgbClr val="0E2234"/>
                </a:solidFill>
                <a:latin typeface="Calibri"/>
                <a:cs typeface="Calibri"/>
              </a:rPr>
              <a:t> </a:t>
            </a:r>
            <a:r>
              <a:rPr lang="en-US" err="1">
                <a:solidFill>
                  <a:srgbClr val="0E2234"/>
                </a:solidFill>
                <a:latin typeface="Calibri"/>
                <a:cs typeface="Calibri"/>
              </a:rPr>
              <a:t>εσωτερικές</a:t>
            </a:r>
            <a:r>
              <a:rPr lang="en-US" dirty="0">
                <a:solidFill>
                  <a:srgbClr val="0E2234"/>
                </a:solidFill>
                <a:latin typeface="Calibri"/>
                <a:cs typeface="Calibri"/>
              </a:rPr>
              <a:t> </a:t>
            </a:r>
            <a:r>
              <a:rPr lang="en-US" err="1">
                <a:solidFill>
                  <a:srgbClr val="0E2234"/>
                </a:solidFill>
                <a:latin typeface="Calibri"/>
                <a:cs typeface="Calibri"/>
              </a:rPr>
              <a:t>δι</a:t>
            </a:r>
            <a:r>
              <a:rPr lang="en-US" dirty="0">
                <a:solidFill>
                  <a:srgbClr val="0E2234"/>
                </a:solidFill>
                <a:latin typeface="Calibri"/>
                <a:cs typeface="Calibri"/>
              </a:rPr>
              <a:t>α</a:t>
            </a:r>
            <a:r>
              <a:rPr lang="en-US" err="1">
                <a:solidFill>
                  <a:srgbClr val="0E2234"/>
                </a:solidFill>
                <a:latin typeface="Calibri"/>
                <a:cs typeface="Calibri"/>
              </a:rPr>
              <a:t>δικ</a:t>
            </a:r>
            <a:r>
              <a:rPr lang="en-US" dirty="0">
                <a:solidFill>
                  <a:srgbClr val="0E2234"/>
                </a:solidFill>
                <a:latin typeface="Calibri"/>
                <a:cs typeface="Calibri"/>
              </a:rPr>
              <a:t>α</a:t>
            </a:r>
            <a:r>
              <a:rPr lang="en-US" err="1">
                <a:solidFill>
                  <a:srgbClr val="0E2234"/>
                </a:solidFill>
                <a:latin typeface="Calibri"/>
                <a:cs typeface="Calibri"/>
              </a:rPr>
              <a:t>σίες</a:t>
            </a:r>
            <a:r>
              <a:rPr lang="en-US" dirty="0">
                <a:solidFill>
                  <a:srgbClr val="0E2234"/>
                </a:solidFill>
                <a:latin typeface="Calibri"/>
                <a:cs typeface="Calibri"/>
              </a:rPr>
              <a:t> </a:t>
            </a:r>
            <a:r>
              <a:rPr lang="en-US" b="1" dirty="0">
                <a:solidFill>
                  <a:srgbClr val="0E2234"/>
                </a:solidFill>
                <a:latin typeface="Calibri"/>
                <a:cs typeface="Calibri"/>
              </a:rPr>
              <a:t>π</a:t>
            </a:r>
            <a:r>
              <a:rPr lang="en-US" b="1" err="1">
                <a:solidFill>
                  <a:srgbClr val="0E2234"/>
                </a:solidFill>
                <a:latin typeface="Calibri"/>
                <a:cs typeface="Calibri"/>
              </a:rPr>
              <a:t>ειθ</a:t>
            </a:r>
            <a:r>
              <a:rPr lang="en-US" b="1" dirty="0">
                <a:solidFill>
                  <a:srgbClr val="0E2234"/>
                </a:solidFill>
                <a:latin typeface="Calibri"/>
                <a:cs typeface="Calibri"/>
              </a:rPr>
              <a:t>α</a:t>
            </a:r>
            <a:r>
              <a:rPr lang="en-US" b="1" err="1">
                <a:solidFill>
                  <a:srgbClr val="0E2234"/>
                </a:solidFill>
                <a:latin typeface="Calibri"/>
                <a:cs typeface="Calibri"/>
              </a:rPr>
              <a:t>ρχικών</a:t>
            </a:r>
            <a:r>
              <a:rPr lang="en-US" b="1" dirty="0">
                <a:solidFill>
                  <a:srgbClr val="0E2234"/>
                </a:solidFill>
                <a:latin typeface="Calibri"/>
                <a:cs typeface="Calibri"/>
              </a:rPr>
              <a:t> παραπ</a:t>
            </a:r>
            <a:r>
              <a:rPr lang="en-US" b="1" err="1">
                <a:solidFill>
                  <a:srgbClr val="0E2234"/>
                </a:solidFill>
                <a:latin typeface="Calibri"/>
                <a:cs typeface="Calibri"/>
              </a:rPr>
              <a:t>όνων</a:t>
            </a:r>
            <a:r>
              <a:rPr lang="en-US" dirty="0">
                <a:solidFill>
                  <a:srgbClr val="0E2234"/>
                </a:solidFill>
                <a:latin typeface="Calibri"/>
                <a:cs typeface="Calibri"/>
              </a:rPr>
              <a:t>.</a:t>
            </a:r>
            <a:endParaRPr lang="en-US" dirty="0">
              <a:solidFill>
                <a:schemeClr val="tx1">
                  <a:alpha val="70000"/>
                </a:schemeClr>
              </a:solidFill>
              <a:latin typeface="Calibri"/>
              <a:cs typeface="Calibri"/>
            </a:endParaRPr>
          </a:p>
        </p:txBody>
      </p:sp>
      <p:sp>
        <p:nvSpPr>
          <p:cNvPr id="3" name="TextBox 4">
            <a:extLst>
              <a:ext uri="{FF2B5EF4-FFF2-40B4-BE49-F238E27FC236}">
                <a16:creationId xmlns:a16="http://schemas.microsoft.com/office/drawing/2014/main" id="{234482DC-0545-9444-AE6B-76877EFE6879}"/>
              </a:ext>
            </a:extLst>
          </p:cNvPr>
          <p:cNvSpPr txBox="1"/>
          <p:nvPr/>
        </p:nvSpPr>
        <p:spPr>
          <a:xfrm>
            <a:off x="5954267" y="3102833"/>
            <a:ext cx="4343184" cy="2223814"/>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30000"/>
              </a:lnSpc>
            </a:pPr>
            <a:r>
              <a:rPr lang="en-GB" b="1" dirty="0">
                <a:solidFill>
                  <a:srgbClr val="000000"/>
                </a:solidFill>
                <a:latin typeface="Calibri"/>
                <a:cs typeface="Calibri"/>
              </a:rPr>
              <a:t>Υπ</a:t>
            </a:r>
            <a:r>
              <a:rPr lang="en-GB" b="1" err="1">
                <a:solidFill>
                  <a:srgbClr val="000000"/>
                </a:solidFill>
                <a:latin typeface="Calibri"/>
                <a:cs typeface="Calibri"/>
              </a:rPr>
              <a:t>ηρεσίες</a:t>
            </a:r>
            <a:r>
              <a:rPr lang="en-GB" dirty="0">
                <a:solidFill>
                  <a:srgbClr val="000000"/>
                </a:solidFill>
                <a:latin typeface="Calibri"/>
                <a:cs typeface="Calibri"/>
              </a:rPr>
              <a:t> π</a:t>
            </a:r>
            <a:r>
              <a:rPr lang="en-GB" err="1">
                <a:solidFill>
                  <a:srgbClr val="000000"/>
                </a:solidFill>
                <a:latin typeface="Calibri"/>
                <a:cs typeface="Calibri"/>
              </a:rPr>
              <a:t>ου</a:t>
            </a:r>
            <a:r>
              <a:rPr lang="en-GB" dirty="0">
                <a:solidFill>
                  <a:srgbClr val="000000"/>
                </a:solidFill>
                <a:latin typeface="Calibri"/>
                <a:cs typeface="Calibri"/>
              </a:rPr>
              <a:t> π</a:t>
            </a:r>
            <a:r>
              <a:rPr lang="en-GB" err="1">
                <a:solidFill>
                  <a:srgbClr val="000000"/>
                </a:solidFill>
                <a:latin typeface="Calibri"/>
                <a:cs typeface="Calibri"/>
              </a:rPr>
              <a:t>ροσφέροντ</a:t>
            </a:r>
            <a:r>
              <a:rPr lang="en-GB" dirty="0">
                <a:solidFill>
                  <a:srgbClr val="000000"/>
                </a:solidFill>
                <a:latin typeface="Calibri"/>
                <a:cs typeface="Calibri"/>
              </a:rPr>
              <a:t>αι </a:t>
            </a:r>
            <a:r>
              <a:rPr lang="en-GB" err="1">
                <a:solidFill>
                  <a:srgbClr val="000000"/>
                </a:solidFill>
                <a:latin typeface="Calibri"/>
                <a:cs typeface="Calibri"/>
              </a:rPr>
              <a:t>γι</a:t>
            </a:r>
            <a:r>
              <a:rPr lang="en-GB" dirty="0">
                <a:solidFill>
                  <a:srgbClr val="000000"/>
                </a:solidFill>
                <a:latin typeface="Calibri"/>
                <a:cs typeface="Calibri"/>
              </a:rPr>
              <a:t>α </a:t>
            </a:r>
            <a:r>
              <a:rPr lang="en-GB" err="1">
                <a:solidFill>
                  <a:srgbClr val="000000"/>
                </a:solidFill>
                <a:latin typeface="Calibri"/>
                <a:cs typeface="Calibri"/>
              </a:rPr>
              <a:t>την</a:t>
            </a:r>
            <a:r>
              <a:rPr lang="en-GB" dirty="0">
                <a:solidFill>
                  <a:srgbClr val="000000"/>
                </a:solidFill>
                <a:latin typeface="Calibri"/>
                <a:cs typeface="Calibri"/>
              </a:rPr>
              <a:t> </a:t>
            </a:r>
            <a:r>
              <a:rPr lang="en-GB" b="1" dirty="0">
                <a:solidFill>
                  <a:srgbClr val="000000"/>
                </a:solidFill>
                <a:latin typeface="Calibri"/>
                <a:cs typeface="Calibri"/>
              </a:rPr>
              <a:t>υπ</a:t>
            </a:r>
            <a:r>
              <a:rPr lang="en-GB" b="1" err="1">
                <a:solidFill>
                  <a:srgbClr val="000000"/>
                </a:solidFill>
                <a:latin typeface="Calibri"/>
                <a:cs typeface="Calibri"/>
              </a:rPr>
              <a:t>οστήριξη</a:t>
            </a:r>
            <a:r>
              <a:rPr lang="en-GB" b="1" dirty="0">
                <a:solidFill>
                  <a:srgbClr val="000000"/>
                </a:solidFill>
                <a:latin typeface="Calibri"/>
                <a:cs typeface="Calibri"/>
              </a:rPr>
              <a:t> </a:t>
            </a:r>
            <a:r>
              <a:rPr lang="en-GB" err="1">
                <a:solidFill>
                  <a:srgbClr val="000000"/>
                </a:solidFill>
                <a:latin typeface="Calibri"/>
                <a:cs typeface="Calibri"/>
              </a:rPr>
              <a:t>των</a:t>
            </a:r>
            <a:r>
              <a:rPr lang="en-GB" dirty="0">
                <a:solidFill>
                  <a:srgbClr val="000000"/>
                </a:solidFill>
                <a:latin typeface="Calibri"/>
                <a:cs typeface="Calibri"/>
              </a:rPr>
              <a:t> </a:t>
            </a:r>
            <a:r>
              <a:rPr lang="en-GB" b="1" err="1">
                <a:solidFill>
                  <a:srgbClr val="000000"/>
                </a:solidFill>
                <a:latin typeface="Calibri"/>
                <a:cs typeface="Calibri"/>
              </a:rPr>
              <a:t>θυμάτων</a:t>
            </a:r>
            <a:r>
              <a:rPr lang="en-GB" dirty="0">
                <a:solidFill>
                  <a:srgbClr val="000000"/>
                </a:solidFill>
                <a:latin typeface="Calibri"/>
                <a:cs typeface="Calibri"/>
              </a:rPr>
              <a:t> και </a:t>
            </a:r>
            <a:r>
              <a:rPr lang="en-GB" err="1">
                <a:solidFill>
                  <a:srgbClr val="000000"/>
                </a:solidFill>
                <a:latin typeface="Calibri"/>
                <a:cs typeface="Calibri"/>
              </a:rPr>
              <a:t>των</a:t>
            </a:r>
            <a:r>
              <a:rPr lang="en-GB" b="1" dirty="0">
                <a:solidFill>
                  <a:srgbClr val="000000"/>
                </a:solidFill>
                <a:latin typeface="Calibri"/>
                <a:cs typeface="Calibri"/>
              </a:rPr>
              <a:t> </a:t>
            </a:r>
            <a:r>
              <a:rPr lang="en-GB" b="1" err="1">
                <a:solidFill>
                  <a:srgbClr val="000000"/>
                </a:solidFill>
                <a:latin typeface="Calibri"/>
                <a:cs typeface="Calibri"/>
              </a:rPr>
              <a:t>οικογενειών</a:t>
            </a:r>
            <a:r>
              <a:rPr lang="en-GB" b="1" dirty="0">
                <a:solidFill>
                  <a:srgbClr val="000000"/>
                </a:solidFill>
                <a:latin typeface="Calibri"/>
                <a:cs typeface="Calibri"/>
              </a:rPr>
              <a:t> </a:t>
            </a:r>
            <a:r>
              <a:rPr lang="en-GB" b="1" err="1">
                <a:solidFill>
                  <a:srgbClr val="000000"/>
                </a:solidFill>
                <a:latin typeface="Calibri"/>
                <a:cs typeface="Calibri"/>
              </a:rPr>
              <a:t>τους</a:t>
            </a:r>
            <a:r>
              <a:rPr lang="en-GB" dirty="0">
                <a:solidFill>
                  <a:srgbClr val="000000"/>
                </a:solidFill>
                <a:latin typeface="Calibri"/>
                <a:cs typeface="Calibri"/>
              </a:rPr>
              <a:t>, </a:t>
            </a:r>
            <a:r>
              <a:rPr lang="en-GB" err="1">
                <a:solidFill>
                  <a:srgbClr val="000000"/>
                </a:solidFill>
                <a:latin typeface="Calibri"/>
                <a:cs typeface="Calibri"/>
              </a:rPr>
              <a:t>των</a:t>
            </a:r>
            <a:r>
              <a:rPr lang="en-GB" dirty="0">
                <a:solidFill>
                  <a:srgbClr val="000000"/>
                </a:solidFill>
                <a:latin typeface="Calibri"/>
                <a:cs typeface="Calibri"/>
              </a:rPr>
              <a:t> </a:t>
            </a:r>
            <a:r>
              <a:rPr lang="en-GB" b="1" err="1">
                <a:solidFill>
                  <a:srgbClr val="000000"/>
                </a:solidFill>
                <a:latin typeface="Calibri"/>
                <a:cs typeface="Calibri"/>
              </a:rPr>
              <a:t>δρ</a:t>
            </a:r>
            <a:r>
              <a:rPr lang="en-GB" b="1" dirty="0">
                <a:solidFill>
                  <a:srgbClr val="000000"/>
                </a:solidFill>
                <a:latin typeface="Calibri"/>
                <a:cs typeface="Calibri"/>
              </a:rPr>
              <a:t>α</a:t>
            </a:r>
            <a:r>
              <a:rPr lang="en-GB" b="1" err="1">
                <a:solidFill>
                  <a:srgbClr val="000000"/>
                </a:solidFill>
                <a:latin typeface="Calibri"/>
                <a:cs typeface="Calibri"/>
              </a:rPr>
              <a:t>στών</a:t>
            </a:r>
            <a:r>
              <a:rPr lang="en-GB" dirty="0">
                <a:solidFill>
                  <a:srgbClr val="000000"/>
                </a:solidFill>
                <a:latin typeface="Calibri"/>
                <a:cs typeface="Calibri"/>
              </a:rPr>
              <a:t>, </a:t>
            </a:r>
            <a:r>
              <a:rPr lang="en-GB" err="1">
                <a:solidFill>
                  <a:srgbClr val="000000"/>
                </a:solidFill>
                <a:latin typeface="Calibri"/>
                <a:cs typeface="Calibri"/>
              </a:rPr>
              <a:t>των</a:t>
            </a:r>
            <a:r>
              <a:rPr lang="en-GB" dirty="0">
                <a:solidFill>
                  <a:srgbClr val="000000"/>
                </a:solidFill>
                <a:latin typeface="Calibri"/>
                <a:cs typeface="Calibri"/>
              </a:rPr>
              <a:t> </a:t>
            </a:r>
            <a:r>
              <a:rPr lang="en-GB" b="1" dirty="0">
                <a:solidFill>
                  <a:srgbClr val="000000"/>
                </a:solidFill>
                <a:latin typeface="Calibri"/>
                <a:cs typeface="Calibri"/>
              </a:rPr>
              <a:t>πα</a:t>
            </a:r>
            <a:r>
              <a:rPr lang="en-GB" b="1" err="1">
                <a:solidFill>
                  <a:srgbClr val="000000"/>
                </a:solidFill>
                <a:latin typeface="Calibri"/>
                <a:cs typeface="Calibri"/>
              </a:rPr>
              <a:t>ρευρισκομένων</a:t>
            </a:r>
            <a:r>
              <a:rPr lang="en-GB" dirty="0">
                <a:solidFill>
                  <a:srgbClr val="000000"/>
                </a:solidFill>
                <a:latin typeface="Calibri"/>
                <a:cs typeface="Calibri"/>
              </a:rPr>
              <a:t> </a:t>
            </a:r>
            <a:r>
              <a:rPr lang="en-GB" err="1">
                <a:solidFill>
                  <a:srgbClr val="000000"/>
                </a:solidFill>
                <a:latin typeface="Calibri"/>
                <a:cs typeface="Calibri"/>
              </a:rPr>
              <a:t>σε</a:t>
            </a:r>
            <a:r>
              <a:rPr lang="en-GB" dirty="0">
                <a:solidFill>
                  <a:srgbClr val="000000"/>
                </a:solidFill>
                <a:latin typeface="Calibri"/>
                <a:cs typeface="Calibri"/>
              </a:rPr>
              <a:t> π</a:t>
            </a:r>
            <a:r>
              <a:rPr lang="en-GB" err="1">
                <a:solidFill>
                  <a:srgbClr val="000000"/>
                </a:solidFill>
                <a:latin typeface="Calibri"/>
                <a:cs typeface="Calibri"/>
              </a:rPr>
              <a:t>εριστ</a:t>
            </a:r>
            <a:r>
              <a:rPr lang="en-GB" dirty="0">
                <a:solidFill>
                  <a:srgbClr val="000000"/>
                </a:solidFill>
                <a:latin typeface="Calibri"/>
                <a:cs typeface="Calibri"/>
              </a:rPr>
              <a:t>α</a:t>
            </a:r>
            <a:r>
              <a:rPr lang="en-GB" err="1">
                <a:solidFill>
                  <a:srgbClr val="000000"/>
                </a:solidFill>
                <a:latin typeface="Calibri"/>
                <a:cs typeface="Calibri"/>
              </a:rPr>
              <a:t>τικά</a:t>
            </a:r>
            <a:r>
              <a:rPr lang="en-GB" dirty="0">
                <a:solidFill>
                  <a:srgbClr val="000000"/>
                </a:solidFill>
                <a:latin typeface="Calibri"/>
                <a:cs typeface="Calibri"/>
              </a:rPr>
              <a:t> </a:t>
            </a:r>
            <a:r>
              <a:rPr lang="en-GB" err="1">
                <a:solidFill>
                  <a:srgbClr val="000000"/>
                </a:solidFill>
                <a:latin typeface="Calibri"/>
                <a:cs typeface="Calibri"/>
              </a:rPr>
              <a:t>έμφυλης</a:t>
            </a:r>
            <a:r>
              <a:rPr lang="en-GB" dirty="0">
                <a:solidFill>
                  <a:srgbClr val="000000"/>
                </a:solidFill>
                <a:latin typeface="Calibri"/>
                <a:cs typeface="Calibri"/>
              </a:rPr>
              <a:t> βίας και </a:t>
            </a:r>
            <a:r>
              <a:rPr lang="en-GB" b="1" err="1">
                <a:solidFill>
                  <a:srgbClr val="000000"/>
                </a:solidFill>
                <a:latin typeface="Calibri"/>
                <a:cs typeface="Calibri"/>
              </a:rPr>
              <a:t>άλλων</a:t>
            </a:r>
            <a:r>
              <a:rPr lang="en-GB" b="1" dirty="0">
                <a:solidFill>
                  <a:srgbClr val="000000"/>
                </a:solidFill>
                <a:latin typeface="Calibri"/>
                <a:cs typeface="Calibri"/>
              </a:rPr>
              <a:t> </a:t>
            </a:r>
            <a:r>
              <a:rPr lang="en-GB" b="1" err="1">
                <a:solidFill>
                  <a:srgbClr val="000000"/>
                </a:solidFill>
                <a:latin typeface="Calibri"/>
                <a:cs typeface="Calibri"/>
              </a:rPr>
              <a:t>θεσμικών</a:t>
            </a:r>
            <a:r>
              <a:rPr lang="en-GB" b="1" dirty="0">
                <a:solidFill>
                  <a:srgbClr val="000000"/>
                </a:solidFill>
                <a:latin typeface="Calibri"/>
                <a:cs typeface="Calibri"/>
              </a:rPr>
              <a:t> </a:t>
            </a:r>
            <a:r>
              <a:rPr lang="en-GB" b="1" err="1">
                <a:solidFill>
                  <a:srgbClr val="000000"/>
                </a:solidFill>
                <a:latin typeface="Calibri"/>
                <a:cs typeface="Calibri"/>
              </a:rPr>
              <a:t>μελών</a:t>
            </a:r>
            <a:r>
              <a:rPr lang="en-GB" b="1" dirty="0">
                <a:solidFill>
                  <a:srgbClr val="000000"/>
                </a:solidFill>
                <a:latin typeface="Calibri"/>
                <a:cs typeface="Calibri"/>
              </a:rPr>
              <a:t> </a:t>
            </a:r>
            <a:r>
              <a:rPr lang="en-GB" b="1" err="1">
                <a:solidFill>
                  <a:srgbClr val="000000"/>
                </a:solidFill>
                <a:latin typeface="Calibri"/>
                <a:cs typeface="Calibri"/>
              </a:rPr>
              <a:t>της</a:t>
            </a:r>
            <a:r>
              <a:rPr lang="en-GB" b="1" dirty="0">
                <a:solidFill>
                  <a:srgbClr val="000000"/>
                </a:solidFill>
                <a:latin typeface="Calibri"/>
                <a:cs typeface="Calibri"/>
              </a:rPr>
              <a:t> </a:t>
            </a:r>
            <a:r>
              <a:rPr lang="en-GB" b="1" err="1">
                <a:solidFill>
                  <a:srgbClr val="000000"/>
                </a:solidFill>
                <a:latin typeface="Calibri"/>
                <a:cs typeface="Calibri"/>
              </a:rPr>
              <a:t>κοινότητ</a:t>
            </a:r>
            <a:r>
              <a:rPr lang="en-GB" b="1" dirty="0">
                <a:solidFill>
                  <a:srgbClr val="000000"/>
                </a:solidFill>
                <a:latin typeface="Calibri"/>
                <a:cs typeface="Calibri"/>
              </a:rPr>
              <a:t>ας</a:t>
            </a:r>
            <a:r>
              <a:rPr lang="en-GB" dirty="0">
                <a:solidFill>
                  <a:srgbClr val="000000"/>
                </a:solidFill>
                <a:latin typeface="Calibri"/>
                <a:cs typeface="Calibri"/>
              </a:rPr>
              <a:t> π</a:t>
            </a:r>
            <a:r>
              <a:rPr lang="en-GB" err="1">
                <a:solidFill>
                  <a:srgbClr val="000000"/>
                </a:solidFill>
                <a:latin typeface="Calibri"/>
                <a:cs typeface="Calibri"/>
              </a:rPr>
              <a:t>ου</a:t>
            </a:r>
            <a:r>
              <a:rPr lang="en-GB" dirty="0">
                <a:solidFill>
                  <a:srgbClr val="000000"/>
                </a:solidFill>
                <a:latin typeface="Calibri"/>
                <a:cs typeface="Calibri"/>
              </a:rPr>
              <a:t> π</a:t>
            </a:r>
            <a:r>
              <a:rPr lang="en-GB" err="1">
                <a:solidFill>
                  <a:srgbClr val="000000"/>
                </a:solidFill>
                <a:latin typeface="Calibri"/>
                <a:cs typeface="Calibri"/>
              </a:rPr>
              <a:t>λήττοντ</a:t>
            </a:r>
            <a:r>
              <a:rPr lang="en-GB" dirty="0">
                <a:solidFill>
                  <a:srgbClr val="000000"/>
                </a:solidFill>
                <a:latin typeface="Calibri"/>
                <a:cs typeface="Calibri"/>
              </a:rPr>
              <a:t>αι από α</a:t>
            </a:r>
            <a:r>
              <a:rPr lang="en-GB" err="1">
                <a:solidFill>
                  <a:srgbClr val="000000"/>
                </a:solidFill>
                <a:latin typeface="Calibri"/>
                <a:cs typeface="Calibri"/>
              </a:rPr>
              <a:t>υτά</a:t>
            </a:r>
            <a:r>
              <a:rPr lang="en-GB" dirty="0">
                <a:solidFill>
                  <a:srgbClr val="000000"/>
                </a:solidFill>
                <a:latin typeface="Calibri"/>
                <a:cs typeface="Calibri"/>
              </a:rPr>
              <a:t>. </a:t>
            </a:r>
            <a:endParaRPr lang="en-GB" dirty="0">
              <a:solidFill>
                <a:schemeClr val="tx1">
                  <a:alpha val="70000"/>
                </a:schemeClr>
              </a:solidFill>
              <a:latin typeface="Calibri"/>
              <a:cs typeface="Calibri"/>
            </a:endParaRPr>
          </a:p>
        </p:txBody>
      </p:sp>
    </p:spTree>
    <p:extLst>
      <p:ext uri="{BB962C8B-B14F-4D97-AF65-F5344CB8AC3E}">
        <p14:creationId xmlns:p14="http://schemas.microsoft.com/office/powerpoint/2010/main" val="685534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30F46E-F11D-7D8F-B3E5-3FABA68E8954}"/>
              </a:ext>
            </a:extLst>
          </p:cNvPr>
          <p:cNvSpPr txBox="1">
            <a:spLocks/>
          </p:cNvSpPr>
          <p:nvPr/>
        </p:nvSpPr>
        <p:spPr>
          <a:xfrm>
            <a:off x="1046922" y="2277197"/>
            <a:ext cx="2671822" cy="707886"/>
          </a:xfrm>
          <a:prstGeom prst="rect">
            <a:avLst/>
          </a:prstGeom>
          <a:noFill/>
        </p:spPr>
        <p:txBody>
          <a:bodyPr wrap="none" lIns="0" tIns="45720" rIns="0" bIns="45720" rtlCol="0" anchor="t">
            <a:spAutoFit/>
          </a:bodyPr>
          <a:lstStyle/>
          <a:p>
            <a:r>
              <a:rPr lang="en-US" sz="4000" b="1" dirty="0" err="1">
                <a:solidFill>
                  <a:srgbClr val="5792CE"/>
                </a:solidFill>
                <a:latin typeface="Calibri"/>
                <a:cs typeface="Calibri"/>
              </a:rPr>
              <a:t>Συνεργ</a:t>
            </a:r>
            <a:r>
              <a:rPr lang="en-US" sz="4000" b="1" dirty="0">
                <a:solidFill>
                  <a:srgbClr val="5792CE"/>
                </a:solidFill>
                <a:latin typeface="Calibri"/>
                <a:cs typeface="Calibri"/>
              </a:rPr>
              <a:t>α</a:t>
            </a:r>
            <a:r>
              <a:rPr lang="en-US" sz="4000" b="1" dirty="0" err="1">
                <a:solidFill>
                  <a:srgbClr val="5792CE"/>
                </a:solidFill>
                <a:latin typeface="Calibri"/>
                <a:cs typeface="Calibri"/>
              </a:rPr>
              <a:t>σίες</a:t>
            </a:r>
            <a:endParaRPr lang="en-US" dirty="0" err="1"/>
          </a:p>
        </p:txBody>
      </p:sp>
      <p:sp>
        <p:nvSpPr>
          <p:cNvPr id="6" name="TextBox 5">
            <a:extLst>
              <a:ext uri="{FF2B5EF4-FFF2-40B4-BE49-F238E27FC236}">
                <a16:creationId xmlns:a16="http://schemas.microsoft.com/office/drawing/2014/main" id="{71DC0BE7-8C8C-1D99-20F4-E413218BF711}"/>
              </a:ext>
            </a:extLst>
          </p:cNvPr>
          <p:cNvSpPr txBox="1">
            <a:spLocks/>
          </p:cNvSpPr>
          <p:nvPr/>
        </p:nvSpPr>
        <p:spPr>
          <a:xfrm>
            <a:off x="6314581" y="2277197"/>
            <a:ext cx="2013756" cy="707886"/>
          </a:xfrm>
          <a:prstGeom prst="rect">
            <a:avLst/>
          </a:prstGeom>
          <a:noFill/>
        </p:spPr>
        <p:txBody>
          <a:bodyPr wrap="none" lIns="0" tIns="45720" rIns="0" bIns="45720" rtlCol="0" anchor="t">
            <a:spAutoFit/>
          </a:bodyPr>
          <a:lstStyle/>
          <a:p>
            <a:r>
              <a:rPr lang="en-US" sz="4000" b="1" dirty="0" err="1">
                <a:solidFill>
                  <a:srgbClr val="5792CE"/>
                </a:solidFill>
                <a:latin typeface="Calibri"/>
                <a:cs typeface="Calibri"/>
              </a:rPr>
              <a:t>Πολιτικές</a:t>
            </a:r>
            <a:endParaRPr lang="en-US" dirty="0" err="1"/>
          </a:p>
        </p:txBody>
      </p:sp>
      <p:sp>
        <p:nvSpPr>
          <p:cNvPr id="7" name="Title 1">
            <a:extLst>
              <a:ext uri="{FF2B5EF4-FFF2-40B4-BE49-F238E27FC236}">
                <a16:creationId xmlns:a16="http://schemas.microsoft.com/office/drawing/2014/main" id="{07A60B76-81F6-1E60-12BD-B490F675C2E5}"/>
              </a:ext>
            </a:extLst>
          </p:cNvPr>
          <p:cNvSpPr>
            <a:spLocks noGrp="1"/>
          </p:cNvSpPr>
          <p:nvPr>
            <p:ph type="title"/>
          </p:nvPr>
        </p:nvSpPr>
        <p:spPr>
          <a:xfrm>
            <a:off x="1046922" y="1093356"/>
            <a:ext cx="10086975" cy="778381"/>
          </a:xfrm>
        </p:spPr>
        <p:txBody>
          <a:bodyPr/>
          <a:lstStyle/>
          <a:p>
            <a:r>
              <a:rPr lang="en-US" sz="3600" b="1" dirty="0" err="1">
                <a:latin typeface="Arial"/>
                <a:cs typeface="Arial"/>
              </a:rPr>
              <a:t>Εννοιολογικό</a:t>
            </a:r>
            <a:r>
              <a:rPr lang="en-US" sz="3600" b="1" dirty="0">
                <a:latin typeface="Arial"/>
                <a:cs typeface="Arial"/>
              </a:rPr>
              <a:t> πλα</a:t>
            </a:r>
            <a:r>
              <a:rPr lang="en-US" sz="3600" b="1" dirty="0" err="1">
                <a:latin typeface="Arial"/>
                <a:cs typeface="Arial"/>
              </a:rPr>
              <a:t>ίσιο</a:t>
            </a:r>
            <a:r>
              <a:rPr lang="en-US" sz="3600" b="1" dirty="0">
                <a:latin typeface="Arial"/>
                <a:cs typeface="Arial"/>
              </a:rPr>
              <a:t> </a:t>
            </a:r>
            <a:r>
              <a:rPr lang="en-US" sz="3600" b="1" dirty="0" err="1">
                <a:latin typeface="Arial"/>
                <a:cs typeface="Arial"/>
              </a:rPr>
              <a:t>UniSAFE</a:t>
            </a:r>
            <a:r>
              <a:rPr lang="en-US" sz="3600" b="1" dirty="0">
                <a:latin typeface="Arial"/>
                <a:cs typeface="Arial"/>
              </a:rPr>
              <a:t> 7P</a:t>
            </a:r>
            <a:endParaRPr lang="en-US" sz="3600" dirty="0">
              <a:solidFill>
                <a:srgbClr val="000000"/>
              </a:solidFill>
              <a:latin typeface="Arial"/>
              <a:cs typeface="Arial"/>
            </a:endParaRPr>
          </a:p>
          <a:p>
            <a:endParaRPr lang="en-US" sz="3600" b="1" dirty="0">
              <a:latin typeface="Calibri"/>
            </a:endParaRPr>
          </a:p>
        </p:txBody>
      </p:sp>
      <p:sp>
        <p:nvSpPr>
          <p:cNvPr id="9" name="Espace réservé du numéro de diapositive 2">
            <a:extLst>
              <a:ext uri="{FF2B5EF4-FFF2-40B4-BE49-F238E27FC236}">
                <a16:creationId xmlns:a16="http://schemas.microsoft.com/office/drawing/2014/main" id="{86405185-77CB-4D1F-9A3D-57E2E322E97C}"/>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Calibri"/>
                <a:cs typeface="Calibri"/>
              </a:rPr>
              <a:pPr/>
              <a:t>23</a:t>
            </a:fld>
            <a:endParaRPr lang="fr-FR">
              <a:latin typeface="Calibri"/>
              <a:cs typeface="Calibri"/>
            </a:endParaRPr>
          </a:p>
        </p:txBody>
      </p:sp>
      <p:sp>
        <p:nvSpPr>
          <p:cNvPr id="2" name="TextBox 4">
            <a:extLst>
              <a:ext uri="{FF2B5EF4-FFF2-40B4-BE49-F238E27FC236}">
                <a16:creationId xmlns:a16="http://schemas.microsoft.com/office/drawing/2014/main" id="{2D5C46D8-D2F6-A289-A71D-6F9ADF993E65}"/>
              </a:ext>
            </a:extLst>
          </p:cNvPr>
          <p:cNvSpPr txBox="1">
            <a:spLocks/>
          </p:cNvSpPr>
          <p:nvPr/>
        </p:nvSpPr>
        <p:spPr>
          <a:xfrm>
            <a:off x="1046839" y="2868764"/>
            <a:ext cx="4505636" cy="3304110"/>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30000"/>
              </a:lnSpc>
            </a:pPr>
            <a:r>
              <a:rPr lang="en-GB" err="1">
                <a:solidFill>
                  <a:srgbClr val="000000"/>
                </a:solidFill>
                <a:latin typeface="Calibri"/>
                <a:cs typeface="Calibri"/>
              </a:rPr>
              <a:t>Συμμετοχή</a:t>
            </a:r>
            <a:r>
              <a:rPr lang="en-GB" dirty="0">
                <a:solidFill>
                  <a:srgbClr val="000000"/>
                </a:solidFill>
                <a:latin typeface="Calibri"/>
                <a:cs typeface="Calibri"/>
              </a:rPr>
              <a:t> </a:t>
            </a:r>
            <a:r>
              <a:rPr lang="en-GB" err="1">
                <a:solidFill>
                  <a:srgbClr val="000000"/>
                </a:solidFill>
                <a:latin typeface="Calibri"/>
                <a:cs typeface="Calibri"/>
              </a:rPr>
              <a:t>των</a:t>
            </a:r>
            <a:r>
              <a:rPr lang="en-GB" dirty="0">
                <a:solidFill>
                  <a:srgbClr val="000000"/>
                </a:solidFill>
                <a:latin typeface="Calibri"/>
                <a:cs typeface="Calibri"/>
              </a:rPr>
              <a:t> </a:t>
            </a:r>
            <a:r>
              <a:rPr lang="en-GB" err="1">
                <a:solidFill>
                  <a:srgbClr val="000000"/>
                </a:solidFill>
                <a:latin typeface="Calibri"/>
                <a:cs typeface="Calibri"/>
              </a:rPr>
              <a:t>σ</a:t>
            </a:r>
            <a:r>
              <a:rPr lang="en-GB" b="1" err="1">
                <a:solidFill>
                  <a:srgbClr val="000000"/>
                </a:solidFill>
                <a:latin typeface="Calibri"/>
                <a:cs typeface="Calibri"/>
              </a:rPr>
              <a:t>χετικών</a:t>
            </a:r>
            <a:r>
              <a:rPr lang="en-GB" b="1" dirty="0">
                <a:solidFill>
                  <a:srgbClr val="000000"/>
                </a:solidFill>
                <a:latin typeface="Calibri"/>
                <a:cs typeface="Calibri"/>
              </a:rPr>
              <a:t> </a:t>
            </a:r>
            <a:r>
              <a:rPr lang="en-GB" b="1" err="1">
                <a:solidFill>
                  <a:srgbClr val="000000"/>
                </a:solidFill>
                <a:latin typeface="Calibri"/>
                <a:cs typeface="Calibri"/>
              </a:rPr>
              <a:t>φορέων</a:t>
            </a:r>
            <a:r>
              <a:rPr lang="en-GB" b="1" dirty="0">
                <a:solidFill>
                  <a:srgbClr val="000000"/>
                </a:solidFill>
                <a:latin typeface="Calibri"/>
                <a:cs typeface="Calibri"/>
              </a:rPr>
              <a:t> </a:t>
            </a:r>
            <a:r>
              <a:rPr lang="en-GB" b="1" err="1">
                <a:solidFill>
                  <a:srgbClr val="000000"/>
                </a:solidFill>
                <a:latin typeface="Calibri"/>
                <a:cs typeface="Calibri"/>
              </a:rPr>
              <a:t>σε</a:t>
            </a:r>
            <a:r>
              <a:rPr lang="en-GB" b="1" dirty="0">
                <a:solidFill>
                  <a:srgbClr val="000000"/>
                </a:solidFill>
                <a:latin typeface="Calibri"/>
                <a:cs typeface="Calibri"/>
              </a:rPr>
              <a:t> </a:t>
            </a:r>
            <a:r>
              <a:rPr lang="en-GB" b="1" err="1">
                <a:solidFill>
                  <a:srgbClr val="000000"/>
                </a:solidFill>
                <a:latin typeface="Calibri"/>
                <a:cs typeface="Calibri"/>
              </a:rPr>
              <a:t>όλ</a:t>
            </a:r>
            <a:r>
              <a:rPr lang="en-GB" b="1" dirty="0">
                <a:solidFill>
                  <a:srgbClr val="000000"/>
                </a:solidFill>
                <a:latin typeface="Calibri"/>
                <a:cs typeface="Calibri"/>
              </a:rPr>
              <a:t>α τα επίπ</a:t>
            </a:r>
            <a:r>
              <a:rPr lang="en-GB" b="1" err="1">
                <a:solidFill>
                  <a:srgbClr val="000000"/>
                </a:solidFill>
                <a:latin typeface="Calibri"/>
                <a:cs typeface="Calibri"/>
              </a:rPr>
              <a:t>εδ</a:t>
            </a:r>
            <a:r>
              <a:rPr lang="en-GB" b="1" dirty="0">
                <a:solidFill>
                  <a:srgbClr val="000000"/>
                </a:solidFill>
                <a:latin typeface="Calibri"/>
                <a:cs typeface="Calibri"/>
              </a:rPr>
              <a:t>α</a:t>
            </a:r>
            <a:r>
              <a:rPr lang="en-GB" dirty="0">
                <a:solidFill>
                  <a:srgbClr val="000000"/>
                </a:solidFill>
                <a:latin typeface="Calibri"/>
                <a:cs typeface="Calibri"/>
              </a:rPr>
              <a:t>, όπ</a:t>
            </a:r>
            <a:r>
              <a:rPr lang="en-GB" err="1">
                <a:solidFill>
                  <a:srgbClr val="000000"/>
                </a:solidFill>
                <a:latin typeface="Calibri"/>
                <a:cs typeface="Calibri"/>
              </a:rPr>
              <a:t>ως</a:t>
            </a:r>
            <a:r>
              <a:rPr lang="en-GB" dirty="0">
                <a:solidFill>
                  <a:srgbClr val="000000"/>
                </a:solidFill>
                <a:latin typeface="Calibri"/>
                <a:cs typeface="Calibri"/>
              </a:rPr>
              <a:t> </a:t>
            </a:r>
            <a:r>
              <a:rPr lang="en-GB" b="1" err="1">
                <a:solidFill>
                  <a:srgbClr val="000000"/>
                </a:solidFill>
                <a:latin typeface="Calibri"/>
                <a:cs typeface="Calibri"/>
              </a:rPr>
              <a:t>κυ</a:t>
            </a:r>
            <a:r>
              <a:rPr lang="en-GB" b="1" dirty="0">
                <a:solidFill>
                  <a:srgbClr val="000000"/>
                </a:solidFill>
                <a:latin typeface="Calibri"/>
                <a:cs typeface="Calibri"/>
              </a:rPr>
              <a:t>β</a:t>
            </a:r>
            <a:r>
              <a:rPr lang="en-GB" b="1" err="1">
                <a:solidFill>
                  <a:srgbClr val="000000"/>
                </a:solidFill>
                <a:latin typeface="Calibri"/>
                <a:cs typeface="Calibri"/>
              </a:rPr>
              <a:t>ερνητικές</a:t>
            </a:r>
            <a:r>
              <a:rPr lang="en-GB" b="1" dirty="0">
                <a:solidFill>
                  <a:srgbClr val="000000"/>
                </a:solidFill>
                <a:latin typeface="Calibri"/>
                <a:cs typeface="Calibri"/>
              </a:rPr>
              <a:t> υπ</a:t>
            </a:r>
            <a:r>
              <a:rPr lang="en-GB" b="1" err="1">
                <a:solidFill>
                  <a:srgbClr val="000000"/>
                </a:solidFill>
                <a:latin typeface="Calibri"/>
                <a:cs typeface="Calibri"/>
              </a:rPr>
              <a:t>ηρεσίες</a:t>
            </a:r>
            <a:r>
              <a:rPr lang="en-GB" b="1" dirty="0">
                <a:solidFill>
                  <a:srgbClr val="000000"/>
                </a:solidFill>
                <a:latin typeface="Calibri"/>
                <a:cs typeface="Calibri"/>
              </a:rPr>
              <a:t>, </a:t>
            </a:r>
            <a:r>
              <a:rPr lang="en-GB" b="1" err="1">
                <a:solidFill>
                  <a:srgbClr val="000000"/>
                </a:solidFill>
                <a:latin typeface="Calibri"/>
                <a:cs typeface="Calibri"/>
              </a:rPr>
              <a:t>οργ</a:t>
            </a:r>
            <a:r>
              <a:rPr lang="en-GB" b="1" dirty="0">
                <a:solidFill>
                  <a:srgbClr val="000000"/>
                </a:solidFill>
                <a:latin typeface="Calibri"/>
                <a:cs typeface="Calibri"/>
              </a:rPr>
              <a:t>α</a:t>
            </a:r>
            <a:r>
              <a:rPr lang="en-GB" b="1" err="1">
                <a:solidFill>
                  <a:srgbClr val="000000"/>
                </a:solidFill>
                <a:latin typeface="Calibri"/>
                <a:cs typeface="Calibri"/>
              </a:rPr>
              <a:t>νώσεις</a:t>
            </a:r>
            <a:r>
              <a:rPr lang="en-GB" b="1" dirty="0">
                <a:solidFill>
                  <a:srgbClr val="000000"/>
                </a:solidFill>
                <a:latin typeface="Calibri"/>
                <a:cs typeface="Calibri"/>
              </a:rPr>
              <a:t> </a:t>
            </a:r>
            <a:r>
              <a:rPr lang="en-GB" b="1" err="1">
                <a:solidFill>
                  <a:srgbClr val="000000"/>
                </a:solidFill>
                <a:latin typeface="Calibri"/>
                <a:cs typeface="Calibri"/>
              </a:rPr>
              <a:t>της</a:t>
            </a:r>
            <a:r>
              <a:rPr lang="en-GB" b="1" dirty="0">
                <a:solidFill>
                  <a:srgbClr val="000000"/>
                </a:solidFill>
                <a:latin typeface="Calibri"/>
                <a:cs typeface="Calibri"/>
              </a:rPr>
              <a:t> </a:t>
            </a:r>
            <a:r>
              <a:rPr lang="en-GB" b="1" err="1">
                <a:solidFill>
                  <a:srgbClr val="000000"/>
                </a:solidFill>
                <a:latin typeface="Calibri"/>
                <a:cs typeface="Calibri"/>
              </a:rPr>
              <a:t>κοινωνί</a:t>
            </a:r>
            <a:r>
              <a:rPr lang="en-GB" b="1" dirty="0">
                <a:solidFill>
                  <a:srgbClr val="000000"/>
                </a:solidFill>
                <a:latin typeface="Calibri"/>
                <a:cs typeface="Calibri"/>
              </a:rPr>
              <a:t>ας </a:t>
            </a:r>
            <a:r>
              <a:rPr lang="en-GB" b="1" err="1">
                <a:solidFill>
                  <a:srgbClr val="000000"/>
                </a:solidFill>
                <a:latin typeface="Calibri"/>
                <a:cs typeface="Calibri"/>
              </a:rPr>
              <a:t>των</a:t>
            </a:r>
            <a:r>
              <a:rPr lang="en-GB" b="1" dirty="0">
                <a:solidFill>
                  <a:srgbClr val="000000"/>
                </a:solidFill>
                <a:latin typeface="Calibri"/>
                <a:cs typeface="Calibri"/>
              </a:rPr>
              <a:t> π</a:t>
            </a:r>
            <a:r>
              <a:rPr lang="en-GB" b="1" err="1">
                <a:solidFill>
                  <a:srgbClr val="000000"/>
                </a:solidFill>
                <a:latin typeface="Calibri"/>
                <a:cs typeface="Calibri"/>
              </a:rPr>
              <a:t>ολιτών</a:t>
            </a:r>
            <a:r>
              <a:rPr lang="en-GB" b="1" dirty="0">
                <a:solidFill>
                  <a:srgbClr val="000000"/>
                </a:solidFill>
                <a:latin typeface="Calibri"/>
                <a:cs typeface="Calibri"/>
              </a:rPr>
              <a:t>, </a:t>
            </a:r>
            <a:r>
              <a:rPr lang="en-GB" b="1" err="1">
                <a:solidFill>
                  <a:srgbClr val="000000"/>
                </a:solidFill>
                <a:latin typeface="Calibri"/>
                <a:cs typeface="Calibri"/>
              </a:rPr>
              <a:t>φορείς</a:t>
            </a:r>
            <a:r>
              <a:rPr lang="en-GB" b="1" dirty="0">
                <a:solidFill>
                  <a:srgbClr val="000000"/>
                </a:solidFill>
                <a:latin typeface="Calibri"/>
                <a:cs typeface="Calibri"/>
              </a:rPr>
              <a:t> πα</a:t>
            </a:r>
            <a:r>
              <a:rPr lang="en-GB" b="1" err="1">
                <a:solidFill>
                  <a:srgbClr val="000000"/>
                </a:solidFill>
                <a:latin typeface="Calibri"/>
                <a:cs typeface="Calibri"/>
              </a:rPr>
              <a:t>ροχής</a:t>
            </a:r>
            <a:r>
              <a:rPr lang="en-GB" b="1" dirty="0">
                <a:solidFill>
                  <a:srgbClr val="000000"/>
                </a:solidFill>
                <a:latin typeface="Calibri"/>
                <a:cs typeface="Calibri"/>
              </a:rPr>
              <a:t> υπ</a:t>
            </a:r>
            <a:r>
              <a:rPr lang="en-GB" b="1" err="1">
                <a:solidFill>
                  <a:srgbClr val="000000"/>
                </a:solidFill>
                <a:latin typeface="Calibri"/>
                <a:cs typeface="Calibri"/>
              </a:rPr>
              <a:t>ηρεσιών</a:t>
            </a:r>
            <a:r>
              <a:rPr lang="en-GB" b="1" dirty="0">
                <a:solidFill>
                  <a:srgbClr val="000000"/>
                </a:solidFill>
                <a:latin typeface="Calibri"/>
                <a:cs typeface="Calibri"/>
              </a:rPr>
              <a:t>, </a:t>
            </a:r>
            <a:r>
              <a:rPr lang="en-GB" b="1" err="1">
                <a:solidFill>
                  <a:srgbClr val="000000"/>
                </a:solidFill>
                <a:latin typeface="Calibri"/>
                <a:cs typeface="Calibri"/>
              </a:rPr>
              <a:t>συνδικ</a:t>
            </a:r>
            <a:r>
              <a:rPr lang="en-GB" b="1" dirty="0">
                <a:solidFill>
                  <a:srgbClr val="000000"/>
                </a:solidFill>
                <a:latin typeface="Calibri"/>
                <a:cs typeface="Calibri"/>
              </a:rPr>
              <a:t>α</a:t>
            </a:r>
            <a:r>
              <a:rPr lang="en-GB" b="1" err="1">
                <a:solidFill>
                  <a:srgbClr val="000000"/>
                </a:solidFill>
                <a:latin typeface="Calibri"/>
                <a:cs typeface="Calibri"/>
              </a:rPr>
              <a:t>λιστικές</a:t>
            </a:r>
            <a:r>
              <a:rPr lang="en-GB" b="1" dirty="0">
                <a:solidFill>
                  <a:srgbClr val="000000"/>
                </a:solidFill>
                <a:latin typeface="Calibri"/>
                <a:cs typeface="Calibri"/>
              </a:rPr>
              <a:t> </a:t>
            </a:r>
            <a:r>
              <a:rPr lang="en-GB" b="1" err="1">
                <a:solidFill>
                  <a:srgbClr val="000000"/>
                </a:solidFill>
                <a:latin typeface="Calibri"/>
                <a:cs typeface="Calibri"/>
              </a:rPr>
              <a:t>οργ</a:t>
            </a:r>
            <a:r>
              <a:rPr lang="en-GB" b="1" dirty="0">
                <a:solidFill>
                  <a:srgbClr val="000000"/>
                </a:solidFill>
                <a:latin typeface="Calibri"/>
                <a:cs typeface="Calibri"/>
              </a:rPr>
              <a:t>α</a:t>
            </a:r>
            <a:r>
              <a:rPr lang="en-GB" b="1" err="1">
                <a:solidFill>
                  <a:srgbClr val="000000"/>
                </a:solidFill>
                <a:latin typeface="Calibri"/>
                <a:cs typeface="Calibri"/>
              </a:rPr>
              <a:t>νώσεις</a:t>
            </a:r>
            <a:r>
              <a:rPr lang="en-GB" b="1" dirty="0">
                <a:solidFill>
                  <a:srgbClr val="000000"/>
                </a:solidFill>
                <a:latin typeface="Calibri"/>
                <a:cs typeface="Calibri"/>
              </a:rPr>
              <a:t> ή </a:t>
            </a:r>
            <a:r>
              <a:rPr lang="en-GB" b="1" err="1">
                <a:solidFill>
                  <a:srgbClr val="000000"/>
                </a:solidFill>
                <a:latin typeface="Calibri"/>
                <a:cs typeface="Calibri"/>
              </a:rPr>
              <a:t>ενώσεις</a:t>
            </a:r>
            <a:r>
              <a:rPr lang="en-GB" b="1" dirty="0">
                <a:solidFill>
                  <a:srgbClr val="000000"/>
                </a:solidFill>
                <a:latin typeface="Calibri"/>
                <a:cs typeface="Calibri"/>
              </a:rPr>
              <a:t> π</a:t>
            </a:r>
            <a:r>
              <a:rPr lang="en-GB" b="1" err="1">
                <a:solidFill>
                  <a:srgbClr val="000000"/>
                </a:solidFill>
                <a:latin typeface="Calibri"/>
                <a:cs typeface="Calibri"/>
              </a:rPr>
              <a:t>ροσω</a:t>
            </a:r>
            <a:r>
              <a:rPr lang="en-GB" b="1" dirty="0">
                <a:solidFill>
                  <a:srgbClr val="000000"/>
                </a:solidFill>
                <a:latin typeface="Calibri"/>
                <a:cs typeface="Calibri"/>
              </a:rPr>
              <a:t>π</a:t>
            </a:r>
            <a:r>
              <a:rPr lang="en-GB" b="1" err="1">
                <a:solidFill>
                  <a:srgbClr val="000000"/>
                </a:solidFill>
                <a:latin typeface="Calibri"/>
                <a:cs typeface="Calibri"/>
              </a:rPr>
              <a:t>ικού</a:t>
            </a:r>
            <a:r>
              <a:rPr lang="en-GB" b="1" dirty="0">
                <a:solidFill>
                  <a:srgbClr val="000000"/>
                </a:solidFill>
                <a:latin typeface="Calibri"/>
                <a:cs typeface="Calibri"/>
              </a:rPr>
              <a:t> και </a:t>
            </a:r>
            <a:r>
              <a:rPr lang="en-GB" b="1" err="1">
                <a:solidFill>
                  <a:srgbClr val="000000"/>
                </a:solidFill>
                <a:latin typeface="Calibri"/>
                <a:cs typeface="Calibri"/>
              </a:rPr>
              <a:t>φοιτητών</a:t>
            </a:r>
            <a:r>
              <a:rPr lang="en-GB" b="1" dirty="0">
                <a:solidFill>
                  <a:srgbClr val="000000"/>
                </a:solidFill>
                <a:latin typeface="Calibri"/>
                <a:cs typeface="Calibri"/>
              </a:rPr>
              <a:t>.</a:t>
            </a:r>
            <a:r>
              <a:rPr lang="en-GB" dirty="0">
                <a:solidFill>
                  <a:srgbClr val="000000"/>
                </a:solidFill>
                <a:latin typeface="Calibri"/>
                <a:cs typeface="Calibri"/>
              </a:rPr>
              <a:t> </a:t>
            </a:r>
            <a:r>
              <a:rPr lang="en-GB" err="1">
                <a:solidFill>
                  <a:srgbClr val="000000"/>
                </a:solidFill>
                <a:latin typeface="Calibri"/>
                <a:cs typeface="Calibri"/>
              </a:rPr>
              <a:t>Οι</a:t>
            </a:r>
            <a:r>
              <a:rPr lang="en-GB" dirty="0">
                <a:solidFill>
                  <a:srgbClr val="000000"/>
                </a:solidFill>
                <a:latin typeface="Calibri"/>
                <a:cs typeface="Calibri"/>
              </a:rPr>
              <a:t> </a:t>
            </a:r>
            <a:r>
              <a:rPr lang="en-GB" err="1">
                <a:solidFill>
                  <a:srgbClr val="000000"/>
                </a:solidFill>
                <a:latin typeface="Calibri"/>
                <a:cs typeface="Calibri"/>
              </a:rPr>
              <a:t>εξωτερικές</a:t>
            </a:r>
            <a:r>
              <a:rPr lang="en-GB" dirty="0">
                <a:solidFill>
                  <a:srgbClr val="000000"/>
                </a:solidFill>
                <a:latin typeface="Calibri"/>
                <a:cs typeface="Calibri"/>
              </a:rPr>
              <a:t> </a:t>
            </a:r>
            <a:r>
              <a:rPr lang="en-GB" err="1">
                <a:solidFill>
                  <a:srgbClr val="000000"/>
                </a:solidFill>
                <a:latin typeface="Calibri"/>
                <a:cs typeface="Calibri"/>
              </a:rPr>
              <a:t>συνεργ</a:t>
            </a:r>
            <a:r>
              <a:rPr lang="en-GB" dirty="0">
                <a:solidFill>
                  <a:srgbClr val="000000"/>
                </a:solidFill>
                <a:latin typeface="Calibri"/>
                <a:cs typeface="Calibri"/>
              </a:rPr>
              <a:t>α</a:t>
            </a:r>
            <a:r>
              <a:rPr lang="en-GB" err="1">
                <a:solidFill>
                  <a:srgbClr val="000000"/>
                </a:solidFill>
                <a:latin typeface="Calibri"/>
                <a:cs typeface="Calibri"/>
              </a:rPr>
              <a:t>σίες</a:t>
            </a:r>
            <a:r>
              <a:rPr lang="en-GB" dirty="0">
                <a:solidFill>
                  <a:srgbClr val="000000"/>
                </a:solidFill>
                <a:latin typeface="Calibri"/>
                <a:cs typeface="Calibri"/>
              </a:rPr>
              <a:t> </a:t>
            </a:r>
            <a:r>
              <a:rPr lang="en-GB" err="1">
                <a:solidFill>
                  <a:srgbClr val="000000"/>
                </a:solidFill>
                <a:latin typeface="Calibri"/>
                <a:cs typeface="Calibri"/>
              </a:rPr>
              <a:t>συμ</a:t>
            </a:r>
            <a:r>
              <a:rPr lang="en-GB" dirty="0">
                <a:solidFill>
                  <a:srgbClr val="000000"/>
                </a:solidFill>
                <a:latin typeface="Calibri"/>
                <a:cs typeface="Calibri"/>
              </a:rPr>
              <a:t>π</a:t>
            </a:r>
            <a:r>
              <a:rPr lang="en-GB" err="1">
                <a:solidFill>
                  <a:srgbClr val="000000"/>
                </a:solidFill>
                <a:latin typeface="Calibri"/>
                <a:cs typeface="Calibri"/>
              </a:rPr>
              <a:t>ληρώνουν</a:t>
            </a:r>
            <a:r>
              <a:rPr lang="en-GB" dirty="0">
                <a:solidFill>
                  <a:srgbClr val="000000"/>
                </a:solidFill>
                <a:latin typeface="Calibri"/>
                <a:cs typeface="Calibri"/>
              </a:rPr>
              <a:t> </a:t>
            </a:r>
            <a:r>
              <a:rPr lang="en-GB" err="1">
                <a:solidFill>
                  <a:srgbClr val="000000"/>
                </a:solidFill>
                <a:latin typeface="Calibri"/>
                <a:cs typeface="Calibri"/>
              </a:rPr>
              <a:t>τις</a:t>
            </a:r>
            <a:r>
              <a:rPr lang="en-GB" dirty="0">
                <a:solidFill>
                  <a:srgbClr val="000000"/>
                </a:solidFill>
                <a:latin typeface="Calibri"/>
                <a:cs typeface="Calibri"/>
              </a:rPr>
              <a:t> </a:t>
            </a:r>
            <a:r>
              <a:rPr lang="en-GB" err="1">
                <a:solidFill>
                  <a:srgbClr val="000000"/>
                </a:solidFill>
                <a:latin typeface="Calibri"/>
                <a:cs typeface="Calibri"/>
              </a:rPr>
              <a:t>δι</a:t>
            </a:r>
            <a:r>
              <a:rPr lang="en-GB" dirty="0">
                <a:solidFill>
                  <a:srgbClr val="000000"/>
                </a:solidFill>
                <a:latin typeface="Calibri"/>
                <a:cs typeface="Calibri"/>
              </a:rPr>
              <a:t>α</a:t>
            </a:r>
            <a:r>
              <a:rPr lang="en-GB" err="1">
                <a:solidFill>
                  <a:srgbClr val="000000"/>
                </a:solidFill>
                <a:latin typeface="Calibri"/>
                <a:cs typeface="Calibri"/>
              </a:rPr>
              <a:t>θέσιμες</a:t>
            </a:r>
            <a:r>
              <a:rPr lang="en-GB" dirty="0">
                <a:solidFill>
                  <a:srgbClr val="000000"/>
                </a:solidFill>
                <a:latin typeface="Calibri"/>
                <a:cs typeface="Calibri"/>
              </a:rPr>
              <a:t> </a:t>
            </a:r>
            <a:r>
              <a:rPr lang="en-GB" err="1">
                <a:solidFill>
                  <a:srgbClr val="000000"/>
                </a:solidFill>
                <a:latin typeface="Calibri"/>
                <a:cs typeface="Calibri"/>
              </a:rPr>
              <a:t>δεξιότητες</a:t>
            </a:r>
            <a:r>
              <a:rPr lang="en-GB" dirty="0">
                <a:solidFill>
                  <a:srgbClr val="000000"/>
                </a:solidFill>
                <a:latin typeface="Calibri"/>
                <a:cs typeface="Calibri"/>
              </a:rPr>
              <a:t>, </a:t>
            </a:r>
            <a:r>
              <a:rPr lang="en-GB" err="1">
                <a:solidFill>
                  <a:srgbClr val="000000"/>
                </a:solidFill>
                <a:latin typeface="Calibri"/>
                <a:cs typeface="Calibri"/>
              </a:rPr>
              <a:t>ικ</a:t>
            </a:r>
            <a:r>
              <a:rPr lang="en-GB" dirty="0">
                <a:solidFill>
                  <a:srgbClr val="000000"/>
                </a:solidFill>
                <a:latin typeface="Calibri"/>
                <a:cs typeface="Calibri"/>
              </a:rPr>
              <a:t>α</a:t>
            </a:r>
            <a:r>
              <a:rPr lang="en-GB" err="1">
                <a:solidFill>
                  <a:srgbClr val="000000"/>
                </a:solidFill>
                <a:latin typeface="Calibri"/>
                <a:cs typeface="Calibri"/>
              </a:rPr>
              <a:t>νότητες</a:t>
            </a:r>
            <a:r>
              <a:rPr lang="en-GB" dirty="0">
                <a:solidFill>
                  <a:srgbClr val="000000"/>
                </a:solidFill>
                <a:latin typeface="Calibri"/>
                <a:cs typeface="Calibri"/>
              </a:rPr>
              <a:t> και </a:t>
            </a:r>
            <a:r>
              <a:rPr lang="en-GB" err="1">
                <a:solidFill>
                  <a:srgbClr val="000000"/>
                </a:solidFill>
                <a:latin typeface="Calibri"/>
                <a:cs typeface="Calibri"/>
              </a:rPr>
              <a:t>εμ</a:t>
            </a:r>
            <a:r>
              <a:rPr lang="en-GB" dirty="0">
                <a:solidFill>
                  <a:srgbClr val="000000"/>
                </a:solidFill>
                <a:latin typeface="Calibri"/>
                <a:cs typeface="Calibri"/>
              </a:rPr>
              <a:t>π</a:t>
            </a:r>
            <a:r>
              <a:rPr lang="en-GB" err="1">
                <a:solidFill>
                  <a:srgbClr val="000000"/>
                </a:solidFill>
                <a:latin typeface="Calibri"/>
                <a:cs typeface="Calibri"/>
              </a:rPr>
              <a:t>ειρογνωμοσύνη</a:t>
            </a:r>
            <a:r>
              <a:rPr lang="en-GB" dirty="0">
                <a:solidFill>
                  <a:srgbClr val="000000"/>
                </a:solidFill>
                <a:latin typeface="Calibri"/>
                <a:cs typeface="Calibri"/>
              </a:rPr>
              <a:t> π</a:t>
            </a:r>
            <a:r>
              <a:rPr lang="en-GB" err="1">
                <a:solidFill>
                  <a:srgbClr val="000000"/>
                </a:solidFill>
                <a:latin typeface="Calibri"/>
                <a:cs typeface="Calibri"/>
              </a:rPr>
              <a:t>ου</a:t>
            </a:r>
            <a:r>
              <a:rPr lang="en-GB" dirty="0">
                <a:solidFill>
                  <a:srgbClr val="000000"/>
                </a:solidFill>
                <a:latin typeface="Calibri"/>
                <a:cs typeface="Calibri"/>
              </a:rPr>
              <a:t> </a:t>
            </a:r>
            <a:r>
              <a:rPr lang="en-GB" err="1">
                <a:solidFill>
                  <a:srgbClr val="000000"/>
                </a:solidFill>
                <a:latin typeface="Calibri"/>
                <a:cs typeface="Calibri"/>
              </a:rPr>
              <a:t>δι</a:t>
            </a:r>
            <a:r>
              <a:rPr lang="en-GB" dirty="0">
                <a:solidFill>
                  <a:srgbClr val="000000"/>
                </a:solidFill>
                <a:latin typeface="Calibri"/>
                <a:cs typeface="Calibri"/>
              </a:rPr>
              <a:t>α</a:t>
            </a:r>
            <a:r>
              <a:rPr lang="en-GB" err="1">
                <a:solidFill>
                  <a:srgbClr val="000000"/>
                </a:solidFill>
                <a:latin typeface="Calibri"/>
                <a:cs typeface="Calibri"/>
              </a:rPr>
              <a:t>θέτει</a:t>
            </a:r>
            <a:r>
              <a:rPr lang="en-GB" dirty="0">
                <a:solidFill>
                  <a:srgbClr val="000000"/>
                </a:solidFill>
                <a:latin typeface="Calibri"/>
                <a:cs typeface="Calibri"/>
              </a:rPr>
              <a:t> </a:t>
            </a:r>
            <a:r>
              <a:rPr lang="en-GB" err="1">
                <a:solidFill>
                  <a:srgbClr val="000000"/>
                </a:solidFill>
                <a:latin typeface="Calibri"/>
                <a:cs typeface="Calibri"/>
              </a:rPr>
              <a:t>το</a:t>
            </a:r>
            <a:r>
              <a:rPr lang="en-GB" dirty="0">
                <a:solidFill>
                  <a:srgbClr val="000000"/>
                </a:solidFill>
                <a:latin typeface="Calibri"/>
                <a:cs typeface="Calibri"/>
              </a:rPr>
              <a:t> </a:t>
            </a:r>
            <a:r>
              <a:rPr lang="en-GB" err="1">
                <a:solidFill>
                  <a:srgbClr val="000000"/>
                </a:solidFill>
                <a:latin typeface="Calibri"/>
                <a:cs typeface="Calibri"/>
              </a:rPr>
              <a:t>ίδρυμ</a:t>
            </a:r>
            <a:r>
              <a:rPr lang="en-GB" dirty="0">
                <a:solidFill>
                  <a:srgbClr val="000000"/>
                </a:solidFill>
                <a:latin typeface="Calibri"/>
                <a:cs typeface="Calibri"/>
              </a:rPr>
              <a:t>α.</a:t>
            </a:r>
            <a:endParaRPr lang="en-US" sz="1600" dirty="0">
              <a:solidFill>
                <a:schemeClr val="tx1">
                  <a:alpha val="70000"/>
                </a:schemeClr>
              </a:solidFill>
              <a:latin typeface="Calibri"/>
              <a:cs typeface="Calibri"/>
            </a:endParaRPr>
          </a:p>
        </p:txBody>
      </p:sp>
      <p:sp>
        <p:nvSpPr>
          <p:cNvPr id="3" name="TextBox 4">
            <a:extLst>
              <a:ext uri="{FF2B5EF4-FFF2-40B4-BE49-F238E27FC236}">
                <a16:creationId xmlns:a16="http://schemas.microsoft.com/office/drawing/2014/main" id="{234482DC-0545-9444-AE6B-76877EFE6879}"/>
              </a:ext>
            </a:extLst>
          </p:cNvPr>
          <p:cNvSpPr txBox="1">
            <a:spLocks/>
          </p:cNvSpPr>
          <p:nvPr/>
        </p:nvSpPr>
        <p:spPr>
          <a:xfrm>
            <a:off x="6420245" y="2868764"/>
            <a:ext cx="4658792" cy="3304110"/>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30000"/>
              </a:lnSpc>
            </a:pPr>
            <a:r>
              <a:rPr lang="en-US" b="1" err="1">
                <a:solidFill>
                  <a:srgbClr val="0E2234"/>
                </a:solidFill>
                <a:latin typeface="Calibri"/>
                <a:cs typeface="Calibri"/>
              </a:rPr>
              <a:t>Πλ</a:t>
            </a:r>
            <a:r>
              <a:rPr lang="en-US" b="1" dirty="0">
                <a:solidFill>
                  <a:srgbClr val="0E2234"/>
                </a:solidFill>
                <a:latin typeface="Calibri"/>
                <a:cs typeface="Calibri"/>
              </a:rPr>
              <a:t>α</a:t>
            </a:r>
            <a:r>
              <a:rPr lang="en-US" b="1" err="1">
                <a:solidFill>
                  <a:srgbClr val="0E2234"/>
                </a:solidFill>
                <a:latin typeface="Calibri"/>
                <a:cs typeface="Calibri"/>
              </a:rPr>
              <a:t>ίσι</a:t>
            </a:r>
            <a:r>
              <a:rPr lang="en-US" b="1" dirty="0">
                <a:solidFill>
                  <a:srgbClr val="0E2234"/>
                </a:solidFill>
                <a:latin typeface="Calibri"/>
                <a:cs typeface="Calibri"/>
              </a:rPr>
              <a:t>α π</a:t>
            </a:r>
            <a:r>
              <a:rPr lang="en-US" b="1" err="1">
                <a:solidFill>
                  <a:srgbClr val="0E2234"/>
                </a:solidFill>
                <a:latin typeface="Calibri"/>
                <a:cs typeface="Calibri"/>
              </a:rPr>
              <a:t>ολιτικής</a:t>
            </a:r>
            <a:r>
              <a:rPr lang="en-US" dirty="0">
                <a:solidFill>
                  <a:srgbClr val="0E2234"/>
                </a:solidFill>
                <a:latin typeface="Calibri"/>
                <a:cs typeface="Calibri"/>
              </a:rPr>
              <a:t> π</a:t>
            </a:r>
            <a:r>
              <a:rPr lang="en-US" err="1">
                <a:solidFill>
                  <a:srgbClr val="0E2234"/>
                </a:solidFill>
                <a:latin typeface="Calibri"/>
                <a:cs typeface="Calibri"/>
              </a:rPr>
              <a:t>ου</a:t>
            </a:r>
            <a:r>
              <a:rPr lang="en-US" dirty="0">
                <a:solidFill>
                  <a:srgbClr val="0E2234"/>
                </a:solidFill>
                <a:latin typeface="Calibri"/>
                <a:cs typeface="Calibri"/>
              </a:rPr>
              <a:t> απ</a:t>
            </a:r>
            <a:r>
              <a:rPr lang="en-US" err="1">
                <a:solidFill>
                  <a:srgbClr val="0E2234"/>
                </a:solidFill>
                <a:latin typeface="Calibri"/>
                <a:cs typeface="Calibri"/>
              </a:rPr>
              <a:t>οτελούν</a:t>
            </a:r>
            <a:r>
              <a:rPr lang="en-US" dirty="0">
                <a:solidFill>
                  <a:srgbClr val="0E2234"/>
                </a:solidFill>
                <a:latin typeface="Calibri"/>
                <a:cs typeface="Calibri"/>
              </a:rPr>
              <a:t> </a:t>
            </a:r>
            <a:r>
              <a:rPr lang="en-US" err="1">
                <a:solidFill>
                  <a:srgbClr val="0E2234"/>
                </a:solidFill>
                <a:latin typeface="Calibri"/>
                <a:cs typeface="Calibri"/>
              </a:rPr>
              <a:t>την</a:t>
            </a:r>
            <a:r>
              <a:rPr lang="en-US" dirty="0">
                <a:solidFill>
                  <a:srgbClr val="0E2234"/>
                </a:solidFill>
                <a:latin typeface="Calibri"/>
                <a:cs typeface="Calibri"/>
              </a:rPr>
              <a:t> ύπα</a:t>
            </a:r>
            <a:r>
              <a:rPr lang="en-US" err="1">
                <a:solidFill>
                  <a:srgbClr val="0E2234"/>
                </a:solidFill>
                <a:latin typeface="Calibri"/>
                <a:cs typeface="Calibri"/>
              </a:rPr>
              <a:t>ρξη</a:t>
            </a:r>
            <a:r>
              <a:rPr lang="en-US" dirty="0">
                <a:solidFill>
                  <a:srgbClr val="0E2234"/>
                </a:solidFill>
                <a:latin typeface="Calibri"/>
                <a:cs typeface="Calibri"/>
              </a:rPr>
              <a:t> </a:t>
            </a:r>
            <a:r>
              <a:rPr lang="en-US" err="1">
                <a:solidFill>
                  <a:srgbClr val="0E2234"/>
                </a:solidFill>
                <a:latin typeface="Calibri"/>
                <a:cs typeface="Calibri"/>
              </a:rPr>
              <a:t>ενός</a:t>
            </a:r>
            <a:r>
              <a:rPr lang="en-US" dirty="0">
                <a:solidFill>
                  <a:srgbClr val="0E2234"/>
                </a:solidFill>
                <a:latin typeface="Calibri"/>
                <a:cs typeface="Calibri"/>
              </a:rPr>
              <a:t> </a:t>
            </a:r>
            <a:r>
              <a:rPr lang="en-US" err="1">
                <a:solidFill>
                  <a:srgbClr val="0E2234"/>
                </a:solidFill>
                <a:latin typeface="Calibri"/>
                <a:cs typeface="Calibri"/>
              </a:rPr>
              <a:t>συνεκτικού</a:t>
            </a:r>
            <a:r>
              <a:rPr lang="en-US" dirty="0">
                <a:solidFill>
                  <a:srgbClr val="0E2234"/>
                </a:solidFill>
                <a:latin typeface="Calibri"/>
                <a:cs typeface="Calibri"/>
              </a:rPr>
              <a:t> </a:t>
            </a:r>
            <a:r>
              <a:rPr lang="en-US" err="1">
                <a:solidFill>
                  <a:srgbClr val="0E2234"/>
                </a:solidFill>
                <a:latin typeface="Calibri"/>
                <a:cs typeface="Calibri"/>
              </a:rPr>
              <a:t>συνόλου</a:t>
            </a:r>
            <a:r>
              <a:rPr lang="en-US" dirty="0">
                <a:solidFill>
                  <a:srgbClr val="0E2234"/>
                </a:solidFill>
                <a:latin typeface="Calibri"/>
                <a:cs typeface="Calibri"/>
              </a:rPr>
              <a:t> </a:t>
            </a:r>
            <a:r>
              <a:rPr lang="en-US" err="1">
                <a:solidFill>
                  <a:srgbClr val="0E2234"/>
                </a:solidFill>
                <a:latin typeface="Calibri"/>
                <a:cs typeface="Calibri"/>
              </a:rPr>
              <a:t>μέτρων</a:t>
            </a:r>
            <a:r>
              <a:rPr lang="en-US" dirty="0">
                <a:solidFill>
                  <a:srgbClr val="0E2234"/>
                </a:solidFill>
                <a:latin typeface="Calibri"/>
                <a:cs typeface="Calibri"/>
              </a:rPr>
              <a:t> </a:t>
            </a:r>
            <a:r>
              <a:rPr lang="en-US" err="1">
                <a:solidFill>
                  <a:srgbClr val="0E2234"/>
                </a:solidFill>
                <a:latin typeface="Calibri"/>
                <a:cs typeface="Calibri"/>
              </a:rPr>
              <a:t>με</a:t>
            </a:r>
            <a:r>
              <a:rPr lang="en-US" dirty="0">
                <a:solidFill>
                  <a:srgbClr val="0E2234"/>
                </a:solidFill>
                <a:latin typeface="Calibri"/>
                <a:cs typeface="Calibri"/>
              </a:rPr>
              <a:t> σα</a:t>
            </a:r>
            <a:r>
              <a:rPr lang="en-US" err="1">
                <a:solidFill>
                  <a:srgbClr val="0E2234"/>
                </a:solidFill>
                <a:latin typeface="Calibri"/>
                <a:cs typeface="Calibri"/>
              </a:rPr>
              <a:t>φές</a:t>
            </a:r>
            <a:r>
              <a:rPr lang="en-US" dirty="0">
                <a:solidFill>
                  <a:srgbClr val="0E2234"/>
                </a:solidFill>
                <a:latin typeface="Calibri"/>
                <a:cs typeface="Calibri"/>
              </a:rPr>
              <a:t> </a:t>
            </a:r>
            <a:r>
              <a:rPr lang="en-US" err="1">
                <a:solidFill>
                  <a:srgbClr val="0E2234"/>
                </a:solidFill>
                <a:latin typeface="Calibri"/>
                <a:cs typeface="Calibri"/>
              </a:rPr>
              <a:t>όρ</a:t>
            </a:r>
            <a:r>
              <a:rPr lang="en-US" dirty="0">
                <a:solidFill>
                  <a:srgbClr val="0E2234"/>
                </a:solidFill>
                <a:latin typeface="Calibri"/>
                <a:cs typeface="Calibri"/>
              </a:rPr>
              <a:t>αμα και </a:t>
            </a:r>
            <a:r>
              <a:rPr lang="en-US" err="1">
                <a:solidFill>
                  <a:srgbClr val="0E2234"/>
                </a:solidFill>
                <a:latin typeface="Calibri"/>
                <a:cs typeface="Calibri"/>
              </a:rPr>
              <a:t>ολοκληρωμένη</a:t>
            </a:r>
            <a:r>
              <a:rPr lang="en-US" dirty="0">
                <a:solidFill>
                  <a:srgbClr val="0E2234"/>
                </a:solidFill>
                <a:latin typeface="Calibri"/>
                <a:cs typeface="Calibri"/>
              </a:rPr>
              <a:t> </a:t>
            </a:r>
            <a:r>
              <a:rPr lang="en-US" err="1">
                <a:solidFill>
                  <a:srgbClr val="0E2234"/>
                </a:solidFill>
                <a:latin typeface="Calibri"/>
                <a:cs typeface="Calibri"/>
              </a:rPr>
              <a:t>στρ</a:t>
            </a:r>
            <a:r>
              <a:rPr lang="en-US" dirty="0">
                <a:solidFill>
                  <a:srgbClr val="0E2234"/>
                </a:solidFill>
                <a:latin typeface="Calibri"/>
                <a:cs typeface="Calibri"/>
              </a:rPr>
              <a:t>α</a:t>
            </a:r>
            <a:r>
              <a:rPr lang="en-US" err="1">
                <a:solidFill>
                  <a:srgbClr val="0E2234"/>
                </a:solidFill>
                <a:latin typeface="Calibri"/>
                <a:cs typeface="Calibri"/>
              </a:rPr>
              <a:t>τηγική</a:t>
            </a:r>
            <a:r>
              <a:rPr lang="en-US" dirty="0">
                <a:solidFill>
                  <a:srgbClr val="0E2234"/>
                </a:solidFill>
                <a:latin typeface="Calibri"/>
                <a:cs typeface="Calibri"/>
              </a:rPr>
              <a:t> π</a:t>
            </a:r>
            <a:r>
              <a:rPr lang="en-US" err="1">
                <a:solidFill>
                  <a:srgbClr val="0E2234"/>
                </a:solidFill>
                <a:latin typeface="Calibri"/>
                <a:cs typeface="Calibri"/>
              </a:rPr>
              <a:t>ου</a:t>
            </a:r>
            <a:r>
              <a:rPr lang="en-US" dirty="0">
                <a:solidFill>
                  <a:srgbClr val="0E2234"/>
                </a:solidFill>
                <a:latin typeface="Calibri"/>
                <a:cs typeface="Calibri"/>
              </a:rPr>
              <a:t> απα</a:t>
            </a:r>
            <a:r>
              <a:rPr lang="en-US" err="1">
                <a:solidFill>
                  <a:srgbClr val="0E2234"/>
                </a:solidFill>
                <a:latin typeface="Calibri"/>
                <a:cs typeface="Calibri"/>
              </a:rPr>
              <a:t>ντούν</a:t>
            </a:r>
            <a:r>
              <a:rPr lang="en-US" dirty="0">
                <a:solidFill>
                  <a:srgbClr val="0E2234"/>
                </a:solidFill>
                <a:latin typeface="Calibri"/>
                <a:cs typeface="Calibri"/>
              </a:rPr>
              <a:t> </a:t>
            </a:r>
            <a:r>
              <a:rPr lang="en-US" err="1">
                <a:solidFill>
                  <a:srgbClr val="0E2234"/>
                </a:solidFill>
                <a:latin typeface="Calibri"/>
                <a:cs typeface="Calibri"/>
              </a:rPr>
              <a:t>στ</a:t>
            </a:r>
            <a:r>
              <a:rPr lang="en-US" dirty="0">
                <a:solidFill>
                  <a:srgbClr val="0E2234"/>
                </a:solidFill>
                <a:latin typeface="Calibri"/>
                <a:cs typeface="Calibri"/>
              </a:rPr>
              <a:t>α π</a:t>
            </a:r>
            <a:r>
              <a:rPr lang="en-US" err="1">
                <a:solidFill>
                  <a:srgbClr val="0E2234"/>
                </a:solidFill>
                <a:latin typeface="Calibri"/>
                <a:cs typeface="Calibri"/>
              </a:rPr>
              <a:t>ρο</a:t>
            </a:r>
            <a:r>
              <a:rPr lang="en-US" dirty="0">
                <a:solidFill>
                  <a:srgbClr val="0E2234"/>
                </a:solidFill>
                <a:latin typeface="Calibri"/>
                <a:cs typeface="Calibri"/>
              </a:rPr>
              <a:t>β</a:t>
            </a:r>
            <a:r>
              <a:rPr lang="en-US" err="1">
                <a:solidFill>
                  <a:srgbClr val="0E2234"/>
                </a:solidFill>
                <a:latin typeface="Calibri"/>
                <a:cs typeface="Calibri"/>
              </a:rPr>
              <a:t>λήμ</a:t>
            </a:r>
            <a:r>
              <a:rPr lang="en-US" dirty="0">
                <a:solidFill>
                  <a:srgbClr val="0E2234"/>
                </a:solidFill>
                <a:latin typeface="Calibri"/>
                <a:cs typeface="Calibri"/>
              </a:rPr>
              <a:t>ατα </a:t>
            </a:r>
            <a:r>
              <a:rPr lang="en-US" err="1">
                <a:solidFill>
                  <a:srgbClr val="0E2234"/>
                </a:solidFill>
                <a:latin typeface="Calibri"/>
                <a:cs typeface="Calibri"/>
              </a:rPr>
              <a:t>της</a:t>
            </a:r>
            <a:r>
              <a:rPr lang="en-US" dirty="0">
                <a:solidFill>
                  <a:srgbClr val="0E2234"/>
                </a:solidFill>
                <a:latin typeface="Calibri"/>
                <a:cs typeface="Calibri"/>
              </a:rPr>
              <a:t> </a:t>
            </a:r>
            <a:r>
              <a:rPr lang="en-US" err="1">
                <a:solidFill>
                  <a:srgbClr val="0E2234"/>
                </a:solidFill>
                <a:latin typeface="Calibri"/>
                <a:cs typeface="Calibri"/>
              </a:rPr>
              <a:t>έμφυλης</a:t>
            </a:r>
            <a:r>
              <a:rPr lang="en-US" dirty="0">
                <a:solidFill>
                  <a:srgbClr val="0E2234"/>
                </a:solidFill>
                <a:latin typeface="Calibri"/>
                <a:cs typeface="Calibri"/>
              </a:rPr>
              <a:t> βίας </a:t>
            </a:r>
            <a:r>
              <a:rPr lang="en-US" err="1">
                <a:solidFill>
                  <a:srgbClr val="0E2234"/>
                </a:solidFill>
                <a:latin typeface="Calibri"/>
                <a:cs typeface="Calibri"/>
              </a:rPr>
              <a:t>με</a:t>
            </a:r>
            <a:r>
              <a:rPr lang="en-US" dirty="0">
                <a:solidFill>
                  <a:srgbClr val="0E2234"/>
                </a:solidFill>
                <a:latin typeface="Calibri"/>
                <a:cs typeface="Calibri"/>
              </a:rPr>
              <a:t> </a:t>
            </a:r>
            <a:r>
              <a:rPr lang="en-US" err="1">
                <a:solidFill>
                  <a:srgbClr val="0E2234"/>
                </a:solidFill>
                <a:latin typeface="Calibri"/>
                <a:cs typeface="Calibri"/>
              </a:rPr>
              <a:t>ολοκληρωμένο</a:t>
            </a:r>
            <a:r>
              <a:rPr lang="en-US" dirty="0">
                <a:solidFill>
                  <a:srgbClr val="0E2234"/>
                </a:solidFill>
                <a:latin typeface="Calibri"/>
                <a:cs typeface="Calibri"/>
              </a:rPr>
              <a:t> και </a:t>
            </a:r>
            <a:r>
              <a:rPr lang="en-US" err="1">
                <a:solidFill>
                  <a:srgbClr val="0E2234"/>
                </a:solidFill>
                <a:latin typeface="Calibri"/>
                <a:cs typeface="Calibri"/>
              </a:rPr>
              <a:t>δι</a:t>
            </a:r>
            <a:r>
              <a:rPr lang="en-US" dirty="0">
                <a:solidFill>
                  <a:srgbClr val="0E2234"/>
                </a:solidFill>
                <a:latin typeface="Calibri"/>
                <a:cs typeface="Calibri"/>
              </a:rPr>
              <a:t>α</a:t>
            </a:r>
            <a:r>
              <a:rPr lang="en-US" err="1">
                <a:solidFill>
                  <a:srgbClr val="0E2234"/>
                </a:solidFill>
                <a:latin typeface="Calibri"/>
                <a:cs typeface="Calibri"/>
              </a:rPr>
              <a:t>ρθρωτικό</a:t>
            </a:r>
            <a:r>
              <a:rPr lang="en-US" dirty="0">
                <a:solidFill>
                  <a:srgbClr val="0E2234"/>
                </a:solidFill>
                <a:latin typeface="Calibri"/>
                <a:cs typeface="Calibri"/>
              </a:rPr>
              <a:t> </a:t>
            </a:r>
            <a:r>
              <a:rPr lang="en-US" err="1">
                <a:solidFill>
                  <a:srgbClr val="0E2234"/>
                </a:solidFill>
                <a:latin typeface="Calibri"/>
                <a:cs typeface="Calibri"/>
              </a:rPr>
              <a:t>τρό</a:t>
            </a:r>
            <a:r>
              <a:rPr lang="en-US" dirty="0">
                <a:solidFill>
                  <a:srgbClr val="0E2234"/>
                </a:solidFill>
                <a:latin typeface="Calibri"/>
                <a:cs typeface="Calibri"/>
              </a:rPr>
              <a:t>πο. </a:t>
            </a:r>
            <a:r>
              <a:rPr lang="en-US" err="1">
                <a:solidFill>
                  <a:srgbClr val="0E2234"/>
                </a:solidFill>
                <a:latin typeface="Calibri"/>
                <a:cs typeface="Calibri"/>
              </a:rPr>
              <a:t>Οι</a:t>
            </a:r>
            <a:r>
              <a:rPr lang="en-US" dirty="0">
                <a:solidFill>
                  <a:srgbClr val="0E2234"/>
                </a:solidFill>
                <a:latin typeface="Calibri"/>
                <a:cs typeface="Calibri"/>
              </a:rPr>
              <a:t> π</a:t>
            </a:r>
            <a:r>
              <a:rPr lang="en-US" err="1">
                <a:solidFill>
                  <a:srgbClr val="0E2234"/>
                </a:solidFill>
                <a:latin typeface="Calibri"/>
                <a:cs typeface="Calibri"/>
              </a:rPr>
              <a:t>ολιτικές</a:t>
            </a:r>
            <a:r>
              <a:rPr lang="en-US" dirty="0">
                <a:solidFill>
                  <a:srgbClr val="0E2234"/>
                </a:solidFill>
                <a:latin typeface="Calibri"/>
                <a:cs typeface="Calibri"/>
              </a:rPr>
              <a:t> ανα</a:t>
            </a:r>
            <a:r>
              <a:rPr lang="en-US" err="1">
                <a:solidFill>
                  <a:srgbClr val="0E2234"/>
                </a:solidFill>
                <a:latin typeface="Calibri"/>
                <a:cs typeface="Calibri"/>
              </a:rPr>
              <a:t>φέροντ</a:t>
            </a:r>
            <a:r>
              <a:rPr lang="en-US" dirty="0">
                <a:solidFill>
                  <a:srgbClr val="0E2234"/>
                </a:solidFill>
                <a:latin typeface="Calibri"/>
                <a:cs typeface="Calibri"/>
              </a:rPr>
              <a:t>αι επ</a:t>
            </a:r>
            <a:r>
              <a:rPr lang="en-US" err="1">
                <a:solidFill>
                  <a:srgbClr val="0E2234"/>
                </a:solidFill>
                <a:latin typeface="Calibri"/>
                <a:cs typeface="Calibri"/>
              </a:rPr>
              <a:t>ίσης</a:t>
            </a:r>
            <a:r>
              <a:rPr lang="en-US" dirty="0">
                <a:solidFill>
                  <a:srgbClr val="0E2234"/>
                </a:solidFill>
                <a:latin typeface="Calibri"/>
                <a:cs typeface="Calibri"/>
              </a:rPr>
              <a:t> </a:t>
            </a:r>
            <a:r>
              <a:rPr lang="en-US" err="1">
                <a:solidFill>
                  <a:srgbClr val="0E2234"/>
                </a:solidFill>
                <a:latin typeface="Calibri"/>
                <a:cs typeface="Calibri"/>
              </a:rPr>
              <a:t>σε</a:t>
            </a:r>
            <a:r>
              <a:rPr lang="en-US" b="1" dirty="0">
                <a:solidFill>
                  <a:srgbClr val="0E2234"/>
                </a:solidFill>
                <a:latin typeface="Calibri"/>
                <a:cs typeface="Calibri"/>
              </a:rPr>
              <a:t> </a:t>
            </a:r>
            <a:r>
              <a:rPr lang="en-US" b="1" err="1">
                <a:solidFill>
                  <a:srgbClr val="0E2234"/>
                </a:solidFill>
                <a:latin typeface="Calibri"/>
                <a:cs typeface="Calibri"/>
              </a:rPr>
              <a:t>έγγρ</a:t>
            </a:r>
            <a:r>
              <a:rPr lang="en-US" b="1" dirty="0">
                <a:solidFill>
                  <a:srgbClr val="0E2234"/>
                </a:solidFill>
                <a:latin typeface="Calibri"/>
                <a:cs typeface="Calibri"/>
              </a:rPr>
              <a:t>αφα π</a:t>
            </a:r>
            <a:r>
              <a:rPr lang="en-US" b="1" err="1">
                <a:solidFill>
                  <a:srgbClr val="0E2234"/>
                </a:solidFill>
                <a:latin typeface="Calibri"/>
                <a:cs typeface="Calibri"/>
              </a:rPr>
              <a:t>ολιτικής</a:t>
            </a:r>
            <a:r>
              <a:rPr lang="en-US" dirty="0">
                <a:solidFill>
                  <a:srgbClr val="0E2234"/>
                </a:solidFill>
                <a:latin typeface="Calibri"/>
                <a:cs typeface="Calibri"/>
              </a:rPr>
              <a:t> τα οπ</a:t>
            </a:r>
            <a:r>
              <a:rPr lang="en-US" err="1">
                <a:solidFill>
                  <a:srgbClr val="0E2234"/>
                </a:solidFill>
                <a:latin typeface="Calibri"/>
                <a:cs typeface="Calibri"/>
              </a:rPr>
              <a:t>οί</a:t>
            </a:r>
            <a:r>
              <a:rPr lang="en-US" dirty="0">
                <a:solidFill>
                  <a:srgbClr val="0E2234"/>
                </a:solidFill>
                <a:latin typeface="Calibri"/>
                <a:cs typeface="Calibri"/>
              </a:rPr>
              <a:t>α επ</a:t>
            </a:r>
            <a:r>
              <a:rPr lang="en-US" err="1">
                <a:solidFill>
                  <a:srgbClr val="0E2234"/>
                </a:solidFill>
                <a:latin typeface="Calibri"/>
                <a:cs typeface="Calibri"/>
              </a:rPr>
              <a:t>ισημο</a:t>
            </a:r>
            <a:r>
              <a:rPr lang="en-US" dirty="0">
                <a:solidFill>
                  <a:srgbClr val="0E2234"/>
                </a:solidFill>
                <a:latin typeface="Calibri"/>
                <a:cs typeface="Calibri"/>
              </a:rPr>
              <a:t>π</a:t>
            </a:r>
            <a:r>
              <a:rPr lang="en-US" err="1">
                <a:solidFill>
                  <a:srgbClr val="0E2234"/>
                </a:solidFill>
                <a:latin typeface="Calibri"/>
                <a:cs typeface="Calibri"/>
              </a:rPr>
              <a:t>οιούν</a:t>
            </a:r>
            <a:r>
              <a:rPr lang="en-US" dirty="0">
                <a:solidFill>
                  <a:srgbClr val="0E2234"/>
                </a:solidFill>
                <a:latin typeface="Calibri"/>
                <a:cs typeface="Calibri"/>
              </a:rPr>
              <a:t> </a:t>
            </a:r>
            <a:r>
              <a:rPr lang="en-US" err="1">
                <a:solidFill>
                  <a:srgbClr val="0E2234"/>
                </a:solidFill>
                <a:latin typeface="Calibri"/>
                <a:cs typeface="Calibri"/>
              </a:rPr>
              <a:t>ρητά</a:t>
            </a:r>
            <a:r>
              <a:rPr lang="en-US" dirty="0">
                <a:solidFill>
                  <a:srgbClr val="0E2234"/>
                </a:solidFill>
                <a:latin typeface="Calibri"/>
                <a:cs typeface="Calibri"/>
              </a:rPr>
              <a:t> και </a:t>
            </a:r>
            <a:r>
              <a:rPr lang="en-US" err="1">
                <a:solidFill>
                  <a:srgbClr val="0E2234"/>
                </a:solidFill>
                <a:latin typeface="Calibri"/>
                <a:cs typeface="Calibri"/>
              </a:rPr>
              <a:t>συγκεκριμέν</a:t>
            </a:r>
            <a:r>
              <a:rPr lang="en-US" dirty="0">
                <a:solidFill>
                  <a:srgbClr val="0E2234"/>
                </a:solidFill>
                <a:latin typeface="Calibri"/>
                <a:cs typeface="Calibri"/>
              </a:rPr>
              <a:t>α </a:t>
            </a:r>
            <a:r>
              <a:rPr lang="en-US" err="1">
                <a:solidFill>
                  <a:srgbClr val="0E2234"/>
                </a:solidFill>
                <a:latin typeface="Calibri"/>
                <a:cs typeface="Calibri"/>
              </a:rPr>
              <a:t>τη</a:t>
            </a:r>
            <a:r>
              <a:rPr lang="en-US" dirty="0">
                <a:solidFill>
                  <a:srgbClr val="0E2234"/>
                </a:solidFill>
                <a:latin typeface="Calibri"/>
                <a:cs typeface="Calibri"/>
              </a:rPr>
              <a:t> </a:t>
            </a:r>
            <a:r>
              <a:rPr lang="en-US" err="1">
                <a:solidFill>
                  <a:srgbClr val="0E2234"/>
                </a:solidFill>
                <a:latin typeface="Calibri"/>
                <a:cs typeface="Calibri"/>
              </a:rPr>
              <a:t>δέσμευση</a:t>
            </a:r>
            <a:r>
              <a:rPr lang="en-US" dirty="0">
                <a:solidFill>
                  <a:srgbClr val="0E2234"/>
                </a:solidFill>
                <a:latin typeface="Calibri"/>
                <a:cs typeface="Calibri"/>
              </a:rPr>
              <a:t> </a:t>
            </a:r>
            <a:r>
              <a:rPr lang="en-US" err="1">
                <a:solidFill>
                  <a:srgbClr val="0E2234"/>
                </a:solidFill>
                <a:latin typeface="Calibri"/>
                <a:cs typeface="Calibri"/>
              </a:rPr>
              <a:t>του</a:t>
            </a:r>
            <a:r>
              <a:rPr lang="en-US" dirty="0">
                <a:solidFill>
                  <a:srgbClr val="0E2234"/>
                </a:solidFill>
                <a:latin typeface="Calibri"/>
                <a:cs typeface="Calibri"/>
              </a:rPr>
              <a:t> </a:t>
            </a:r>
            <a:r>
              <a:rPr lang="en-US" err="1">
                <a:solidFill>
                  <a:srgbClr val="0E2234"/>
                </a:solidFill>
                <a:latin typeface="Calibri"/>
                <a:cs typeface="Calibri"/>
              </a:rPr>
              <a:t>οργ</a:t>
            </a:r>
            <a:r>
              <a:rPr lang="en-US" dirty="0">
                <a:solidFill>
                  <a:srgbClr val="0E2234"/>
                </a:solidFill>
                <a:latin typeface="Calibri"/>
                <a:cs typeface="Calibri"/>
              </a:rPr>
              <a:t>α</a:t>
            </a:r>
            <a:r>
              <a:rPr lang="en-US" err="1">
                <a:solidFill>
                  <a:srgbClr val="0E2234"/>
                </a:solidFill>
                <a:latin typeface="Calibri"/>
                <a:cs typeface="Calibri"/>
              </a:rPr>
              <a:t>νισμού</a:t>
            </a:r>
            <a:r>
              <a:rPr lang="en-US" dirty="0">
                <a:solidFill>
                  <a:srgbClr val="0E2234"/>
                </a:solidFill>
                <a:latin typeface="Calibri"/>
                <a:cs typeface="Calibri"/>
              </a:rPr>
              <a:t> </a:t>
            </a:r>
            <a:r>
              <a:rPr lang="en-US" err="1">
                <a:solidFill>
                  <a:srgbClr val="0E2234"/>
                </a:solidFill>
                <a:latin typeface="Calibri"/>
                <a:cs typeface="Calibri"/>
              </a:rPr>
              <a:t>γι</a:t>
            </a:r>
            <a:r>
              <a:rPr lang="en-US" dirty="0">
                <a:solidFill>
                  <a:srgbClr val="0E2234"/>
                </a:solidFill>
                <a:latin typeface="Calibri"/>
                <a:cs typeface="Calibri"/>
              </a:rPr>
              <a:t>α </a:t>
            </a:r>
            <a:r>
              <a:rPr lang="en-US" err="1">
                <a:solidFill>
                  <a:srgbClr val="0E2234"/>
                </a:solidFill>
                <a:latin typeface="Calibri"/>
                <a:cs typeface="Calibri"/>
              </a:rPr>
              <a:t>την</a:t>
            </a:r>
            <a:r>
              <a:rPr lang="en-US" dirty="0">
                <a:solidFill>
                  <a:srgbClr val="0E2234"/>
                </a:solidFill>
                <a:latin typeface="Calibri"/>
                <a:cs typeface="Calibri"/>
              </a:rPr>
              <a:t> καταπ</a:t>
            </a:r>
            <a:r>
              <a:rPr lang="en-US" err="1">
                <a:solidFill>
                  <a:srgbClr val="0E2234"/>
                </a:solidFill>
                <a:latin typeface="Calibri"/>
                <a:cs typeface="Calibri"/>
              </a:rPr>
              <a:t>ολέμηση</a:t>
            </a:r>
            <a:r>
              <a:rPr lang="en-US" dirty="0">
                <a:solidFill>
                  <a:srgbClr val="0E2234"/>
                </a:solidFill>
                <a:latin typeface="Calibri"/>
                <a:cs typeface="Calibri"/>
              </a:rPr>
              <a:t> </a:t>
            </a:r>
            <a:r>
              <a:rPr lang="en-US" err="1">
                <a:solidFill>
                  <a:srgbClr val="0E2234"/>
                </a:solidFill>
                <a:latin typeface="Calibri"/>
                <a:cs typeface="Calibri"/>
              </a:rPr>
              <a:t>της</a:t>
            </a:r>
            <a:r>
              <a:rPr lang="en-US" dirty="0">
                <a:solidFill>
                  <a:srgbClr val="0E2234"/>
                </a:solidFill>
                <a:latin typeface="Calibri"/>
                <a:cs typeface="Calibri"/>
              </a:rPr>
              <a:t> </a:t>
            </a:r>
            <a:r>
              <a:rPr lang="en-US" err="1">
                <a:solidFill>
                  <a:srgbClr val="0E2234"/>
                </a:solidFill>
                <a:latin typeface="Calibri"/>
                <a:cs typeface="Calibri"/>
              </a:rPr>
              <a:t>έμφυλης</a:t>
            </a:r>
            <a:r>
              <a:rPr lang="en-US" dirty="0">
                <a:solidFill>
                  <a:srgbClr val="0E2234"/>
                </a:solidFill>
                <a:latin typeface="Calibri"/>
                <a:cs typeface="Calibri"/>
              </a:rPr>
              <a:t> βίας. </a:t>
            </a:r>
          </a:p>
        </p:txBody>
      </p:sp>
    </p:spTree>
    <p:extLst>
      <p:ext uri="{BB962C8B-B14F-4D97-AF65-F5344CB8AC3E}">
        <p14:creationId xmlns:p14="http://schemas.microsoft.com/office/powerpoint/2010/main" val="4097311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BC7E69-477A-87F4-A3A5-1891C4E69E80}"/>
              </a:ext>
            </a:extLst>
          </p:cNvPr>
          <p:cNvSpPr>
            <a:spLocks noGrp="1"/>
          </p:cNvSpPr>
          <p:nvPr>
            <p:ph type="title"/>
          </p:nvPr>
        </p:nvSpPr>
        <p:spPr>
          <a:xfrm>
            <a:off x="1046922" y="1129932"/>
            <a:ext cx="10086975" cy="778381"/>
          </a:xfrm>
        </p:spPr>
        <p:txBody>
          <a:bodyPr/>
          <a:lstStyle/>
          <a:p>
            <a:r>
              <a:rPr lang="en-GB" b="1" dirty="0">
                <a:latin typeface="Arial"/>
                <a:cs typeface="Arial"/>
              </a:rPr>
              <a:t>Η </a:t>
            </a:r>
            <a:r>
              <a:rPr lang="en-GB" b="1" dirty="0" err="1">
                <a:latin typeface="Arial"/>
                <a:cs typeface="Arial"/>
              </a:rPr>
              <a:t>εργ</a:t>
            </a:r>
            <a:r>
              <a:rPr lang="en-GB" b="1" dirty="0">
                <a:latin typeface="Arial"/>
                <a:cs typeface="Arial"/>
              </a:rPr>
              <a:t>α</a:t>
            </a:r>
            <a:r>
              <a:rPr lang="en-GB" b="1" dirty="0" err="1">
                <a:latin typeface="Arial"/>
                <a:cs typeface="Arial"/>
              </a:rPr>
              <a:t>λειοθήκη</a:t>
            </a:r>
            <a:r>
              <a:rPr lang="en-GB" b="1" dirty="0">
                <a:latin typeface="Arial"/>
                <a:cs typeface="Arial"/>
              </a:rPr>
              <a:t> </a:t>
            </a:r>
            <a:r>
              <a:rPr lang="en-GB" b="1" dirty="0" err="1">
                <a:latin typeface="Arial"/>
                <a:cs typeface="Arial"/>
              </a:rPr>
              <a:t>UniSAFE</a:t>
            </a:r>
            <a:r>
              <a:rPr lang="en-GB" b="1" dirty="0">
                <a:latin typeface="Arial"/>
                <a:cs typeface="Arial"/>
              </a:rPr>
              <a:t> </a:t>
            </a:r>
          </a:p>
          <a:p>
            <a:endParaRPr lang="en-GB" b="1" dirty="0">
              <a:latin typeface="Arial"/>
              <a:cs typeface="Arial"/>
            </a:endParaRPr>
          </a:p>
          <a:p>
            <a:endParaRPr lang="en-GB" b="1" dirty="0">
              <a:latin typeface="Arial"/>
              <a:cs typeface="Arial"/>
            </a:endParaRPr>
          </a:p>
        </p:txBody>
      </p:sp>
      <p:pic>
        <p:nvPicPr>
          <p:cNvPr id="6" name="Picture 5">
            <a:extLst>
              <a:ext uri="{FF2B5EF4-FFF2-40B4-BE49-F238E27FC236}">
                <a16:creationId xmlns:a16="http://schemas.microsoft.com/office/drawing/2014/main" id="{223FD97E-0816-ACC6-7DEA-B5F4A6D4AAC4}"/>
              </a:ext>
            </a:extLst>
          </p:cNvPr>
          <p:cNvPicPr>
            <a:picLocks noChangeAspect="1"/>
          </p:cNvPicPr>
          <p:nvPr/>
        </p:nvPicPr>
        <p:blipFill>
          <a:blip r:embed="rId2"/>
          <a:stretch>
            <a:fillRect/>
          </a:stretch>
        </p:blipFill>
        <p:spPr>
          <a:xfrm>
            <a:off x="452527" y="5608044"/>
            <a:ext cx="342900" cy="342900"/>
          </a:xfrm>
          <a:prstGeom prst="rect">
            <a:avLst/>
          </a:prstGeom>
        </p:spPr>
      </p:pic>
      <p:pic>
        <p:nvPicPr>
          <p:cNvPr id="7" name="Picture 6" descr="A screenshot of a web page&#10;&#10;Description automatically generated">
            <a:extLst>
              <a:ext uri="{FF2B5EF4-FFF2-40B4-BE49-F238E27FC236}">
                <a16:creationId xmlns:a16="http://schemas.microsoft.com/office/drawing/2014/main" id="{7D4046D1-9074-8399-87DC-929862165EF7}"/>
              </a:ext>
            </a:extLst>
          </p:cNvPr>
          <p:cNvPicPr>
            <a:picLocks noChangeAspect="1"/>
          </p:cNvPicPr>
          <p:nvPr/>
        </p:nvPicPr>
        <p:blipFill>
          <a:blip r:embed="rId3"/>
          <a:stretch>
            <a:fillRect/>
          </a:stretch>
        </p:blipFill>
        <p:spPr>
          <a:xfrm>
            <a:off x="1504950" y="2305050"/>
            <a:ext cx="5295900" cy="2447925"/>
          </a:xfrm>
          <a:prstGeom prst="rect">
            <a:avLst/>
          </a:prstGeom>
        </p:spPr>
      </p:pic>
      <p:pic>
        <p:nvPicPr>
          <p:cNvPr id="8" name="Picture 7" descr="A screenshot of a computer screen&#10;&#10;Description automatically generated">
            <a:extLst>
              <a:ext uri="{FF2B5EF4-FFF2-40B4-BE49-F238E27FC236}">
                <a16:creationId xmlns:a16="http://schemas.microsoft.com/office/drawing/2014/main" id="{941F04A9-5077-A5DF-1486-54EF91EAF5CB}"/>
              </a:ext>
            </a:extLst>
          </p:cNvPr>
          <p:cNvPicPr>
            <a:picLocks noChangeAspect="1"/>
          </p:cNvPicPr>
          <p:nvPr/>
        </p:nvPicPr>
        <p:blipFill>
          <a:blip r:embed="rId4"/>
          <a:stretch>
            <a:fillRect/>
          </a:stretch>
        </p:blipFill>
        <p:spPr>
          <a:xfrm>
            <a:off x="5810250" y="3438525"/>
            <a:ext cx="4933950" cy="2990850"/>
          </a:xfrm>
          <a:prstGeom prst="rect">
            <a:avLst/>
          </a:prstGeom>
        </p:spPr>
      </p:pic>
      <p:sp>
        <p:nvSpPr>
          <p:cNvPr id="9" name="Title 1">
            <a:extLst>
              <a:ext uri="{FF2B5EF4-FFF2-40B4-BE49-F238E27FC236}">
                <a16:creationId xmlns:a16="http://schemas.microsoft.com/office/drawing/2014/main" id="{96D448B0-F060-F44F-E9C6-A0F70B3CE1F3}"/>
              </a:ext>
            </a:extLst>
          </p:cNvPr>
          <p:cNvSpPr txBox="1">
            <a:spLocks/>
          </p:cNvSpPr>
          <p:nvPr/>
        </p:nvSpPr>
        <p:spPr>
          <a:xfrm>
            <a:off x="965771" y="5398673"/>
            <a:ext cx="9454510" cy="63107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5792CE"/>
                </a:solidFill>
                <a:latin typeface="Arial"/>
                <a:cs typeface="Arial"/>
                <a:hlinkClick r:id="rId5">
                  <a:extLst>
                    <a:ext uri="{A12FA001-AC4F-418D-AE19-62706E023703}">
                      <ahyp:hlinkClr xmlns:ahyp="http://schemas.microsoft.com/office/drawing/2018/hyperlinkcolor" val="tx"/>
                    </a:ext>
                  </a:extLst>
                </a:hlinkClick>
              </a:rPr>
              <a:t>www.unisafe-toolkit.eu</a:t>
            </a:r>
          </a:p>
          <a:p>
            <a:endParaRPr lang="en-US" sz="2000" b="1">
              <a:solidFill>
                <a:srgbClr val="5792CE"/>
              </a:solidFill>
              <a:latin typeface="Arial"/>
              <a:cs typeface="Arial"/>
            </a:endParaRPr>
          </a:p>
        </p:txBody>
      </p:sp>
    </p:spTree>
    <p:extLst>
      <p:ext uri="{BB962C8B-B14F-4D97-AF65-F5344CB8AC3E}">
        <p14:creationId xmlns:p14="http://schemas.microsoft.com/office/powerpoint/2010/main" val="1753362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811DAEF-D8A2-44C1-63F9-AC988CB540D8}"/>
              </a:ext>
            </a:extLst>
          </p:cNvPr>
          <p:cNvSpPr txBox="1">
            <a:spLocks/>
          </p:cNvSpPr>
          <p:nvPr/>
        </p:nvSpPr>
        <p:spPr>
          <a:xfrm>
            <a:off x="951672" y="304551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4000" dirty="0" err="1">
                <a:solidFill>
                  <a:schemeClr val="bg1"/>
                </a:solidFill>
                <a:latin typeface="Calibri"/>
                <a:cs typeface="Arial"/>
              </a:rPr>
              <a:t>Διάλειμμ</a:t>
            </a:r>
            <a:r>
              <a:rPr lang="en-GB" sz="4000" dirty="0">
                <a:solidFill>
                  <a:schemeClr val="bg1"/>
                </a:solidFill>
                <a:latin typeface="Calibri"/>
                <a:cs typeface="Arial"/>
              </a:rPr>
              <a:t>α 10 </a:t>
            </a:r>
            <a:r>
              <a:rPr lang="en-GB" sz="4000" dirty="0" err="1">
                <a:solidFill>
                  <a:schemeClr val="bg1"/>
                </a:solidFill>
                <a:latin typeface="Calibri"/>
                <a:cs typeface="Arial"/>
              </a:rPr>
              <a:t>λε</a:t>
            </a:r>
            <a:r>
              <a:rPr lang="en-GB" sz="4000" dirty="0">
                <a:solidFill>
                  <a:schemeClr val="bg1"/>
                </a:solidFill>
                <a:latin typeface="Calibri"/>
                <a:cs typeface="Arial"/>
              </a:rPr>
              <a:t>π</a:t>
            </a:r>
            <a:r>
              <a:rPr lang="en-GB" sz="4000" dirty="0" err="1">
                <a:solidFill>
                  <a:schemeClr val="bg1"/>
                </a:solidFill>
                <a:latin typeface="Calibri"/>
                <a:cs typeface="Arial"/>
              </a:rPr>
              <a:t>τών</a:t>
            </a:r>
            <a:endParaRPr lang="en-US" sz="4000" dirty="0" err="1">
              <a:solidFill>
                <a:schemeClr val="bg1"/>
              </a:solidFill>
              <a:cs typeface="Arial"/>
            </a:endParaRPr>
          </a:p>
        </p:txBody>
      </p:sp>
    </p:spTree>
    <p:extLst>
      <p:ext uri="{BB962C8B-B14F-4D97-AF65-F5344CB8AC3E}">
        <p14:creationId xmlns:p14="http://schemas.microsoft.com/office/powerpoint/2010/main" val="753235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dirty="0" err="1">
                <a:latin typeface="Arial"/>
                <a:cs typeface="Arial"/>
              </a:rPr>
              <a:t>Συλλογή</a:t>
            </a:r>
            <a:r>
              <a:rPr lang="en-US" b="1" dirty="0">
                <a:latin typeface="Arial"/>
                <a:cs typeface="Arial"/>
              </a:rPr>
              <a:t> </a:t>
            </a:r>
            <a:r>
              <a:rPr lang="en-US" b="1" dirty="0" err="1">
                <a:latin typeface="Arial"/>
                <a:cs typeface="Arial"/>
              </a:rPr>
              <a:t>δεδομένων</a:t>
            </a:r>
            <a:r>
              <a:rPr lang="en-US" b="1" dirty="0">
                <a:latin typeface="Arial"/>
                <a:cs typeface="Arial"/>
              </a:rPr>
              <a:t> (Prevalence)</a:t>
            </a:r>
            <a:endParaRPr lang="en-US" dirty="0" err="1"/>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1287532"/>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US" dirty="0" err="1">
                <a:latin typeface="Arial"/>
                <a:cs typeface="Arial"/>
              </a:rPr>
              <a:t>Συλλογή</a:t>
            </a:r>
            <a:r>
              <a:rPr lang="en-US" dirty="0">
                <a:latin typeface="Arial"/>
                <a:cs typeface="Arial"/>
              </a:rPr>
              <a:t> </a:t>
            </a:r>
            <a:r>
              <a:rPr lang="en-US" dirty="0" err="1">
                <a:latin typeface="Arial"/>
                <a:cs typeface="Arial"/>
              </a:rPr>
              <a:t>δεδομένων</a:t>
            </a:r>
            <a:r>
              <a:rPr lang="en-US" dirty="0">
                <a:latin typeface="Arial"/>
                <a:cs typeface="Arial"/>
              </a:rPr>
              <a:t> </a:t>
            </a:r>
            <a:r>
              <a:rPr lang="en-US" dirty="0" err="1">
                <a:latin typeface="Arial"/>
                <a:cs typeface="Arial"/>
              </a:rPr>
              <a:t>μέσω</a:t>
            </a:r>
            <a:r>
              <a:rPr lang="en-US" dirty="0">
                <a:latin typeface="Arial"/>
                <a:cs typeface="Arial"/>
              </a:rPr>
              <a:t> </a:t>
            </a:r>
            <a:r>
              <a:rPr lang="en-US" dirty="0" err="1">
                <a:latin typeface="Arial"/>
                <a:cs typeface="Arial"/>
              </a:rPr>
              <a:t>ειδικών</a:t>
            </a:r>
            <a:r>
              <a:rPr lang="en-US" dirty="0">
                <a:latin typeface="Arial"/>
                <a:cs typeface="Arial"/>
              </a:rPr>
              <a:t> </a:t>
            </a:r>
            <a:r>
              <a:rPr lang="en-US" dirty="0" err="1">
                <a:latin typeface="Arial"/>
                <a:cs typeface="Arial"/>
              </a:rPr>
              <a:t>ερευνών</a:t>
            </a:r>
            <a:r>
              <a:rPr lang="en-US" dirty="0">
                <a:latin typeface="Arial"/>
                <a:cs typeface="Arial"/>
              </a:rPr>
              <a:t> </a:t>
            </a:r>
            <a:r>
              <a:rPr lang="en-US" dirty="0" err="1">
                <a:latin typeface="Arial"/>
                <a:cs typeface="Arial"/>
              </a:rPr>
              <a:t>γι</a:t>
            </a:r>
            <a:r>
              <a:rPr lang="en-US" dirty="0">
                <a:latin typeface="Arial"/>
                <a:cs typeface="Arial"/>
              </a:rPr>
              <a:t>α </a:t>
            </a:r>
            <a:r>
              <a:rPr lang="en-US" dirty="0" err="1">
                <a:latin typeface="Arial"/>
                <a:cs typeface="Arial"/>
              </a:rPr>
              <a:t>την</a:t>
            </a:r>
            <a:r>
              <a:rPr lang="en-US" dirty="0">
                <a:latin typeface="Arial"/>
                <a:cs typeface="Arial"/>
              </a:rPr>
              <a:t> </a:t>
            </a:r>
            <a:r>
              <a:rPr lang="en-US" dirty="0" err="1">
                <a:latin typeface="Arial"/>
                <a:cs typeface="Arial"/>
              </a:rPr>
              <a:t>έμφυλη</a:t>
            </a:r>
            <a:r>
              <a:rPr lang="en-US" dirty="0">
                <a:latin typeface="Arial"/>
                <a:cs typeface="Arial"/>
              </a:rPr>
              <a:t> βία ή </a:t>
            </a:r>
            <a:r>
              <a:rPr lang="en-US" dirty="0" err="1">
                <a:latin typeface="Arial"/>
                <a:cs typeface="Arial"/>
              </a:rPr>
              <a:t>μέσω</a:t>
            </a:r>
            <a:r>
              <a:rPr lang="en-US" dirty="0">
                <a:latin typeface="Arial"/>
                <a:cs typeface="Arial"/>
              </a:rPr>
              <a:t> </a:t>
            </a:r>
            <a:r>
              <a:rPr lang="en-US" dirty="0" err="1">
                <a:latin typeface="Arial"/>
                <a:cs typeface="Arial"/>
              </a:rPr>
              <a:t>της</a:t>
            </a:r>
            <a:r>
              <a:rPr lang="en-US" dirty="0">
                <a:latin typeface="Arial"/>
                <a:cs typeface="Arial"/>
              </a:rPr>
              <a:t> π</a:t>
            </a:r>
            <a:r>
              <a:rPr lang="en-US" dirty="0" err="1">
                <a:latin typeface="Arial"/>
                <a:cs typeface="Arial"/>
              </a:rPr>
              <a:t>ροσθήκης</a:t>
            </a:r>
            <a:r>
              <a:rPr lang="en-US" dirty="0">
                <a:latin typeface="Arial"/>
                <a:cs typeface="Arial"/>
              </a:rPr>
              <a:t> </a:t>
            </a:r>
            <a:r>
              <a:rPr lang="en-US" dirty="0" err="1">
                <a:latin typeface="Arial"/>
                <a:cs typeface="Arial"/>
              </a:rPr>
              <a:t>ερωτήσεων</a:t>
            </a:r>
            <a:r>
              <a:rPr lang="en-US" dirty="0">
                <a:latin typeface="Arial"/>
                <a:cs typeface="Arial"/>
              </a:rPr>
              <a:t> </a:t>
            </a:r>
            <a:r>
              <a:rPr lang="en-US" dirty="0" err="1">
                <a:latin typeface="Arial"/>
                <a:cs typeface="Arial"/>
              </a:rPr>
              <a:t>σε</a:t>
            </a:r>
            <a:r>
              <a:rPr lang="en-US" dirty="0">
                <a:latin typeface="Arial"/>
                <a:cs typeface="Arial"/>
              </a:rPr>
              <a:t> </a:t>
            </a:r>
            <a:r>
              <a:rPr lang="en-US" dirty="0" err="1">
                <a:latin typeface="Arial"/>
                <a:cs typeface="Arial"/>
              </a:rPr>
              <a:t>υφιστάμενες</a:t>
            </a:r>
            <a:r>
              <a:rPr lang="en-US" dirty="0">
                <a:latin typeface="Arial"/>
                <a:cs typeface="Arial"/>
              </a:rPr>
              <a:t> </a:t>
            </a:r>
            <a:r>
              <a:rPr lang="en-US" dirty="0" err="1">
                <a:latin typeface="Arial"/>
                <a:cs typeface="Arial"/>
              </a:rPr>
              <a:t>θεσμικές</a:t>
            </a:r>
            <a:r>
              <a:rPr lang="en-US" dirty="0">
                <a:latin typeface="Arial"/>
                <a:cs typeface="Arial"/>
              </a:rPr>
              <a:t> </a:t>
            </a:r>
            <a:r>
              <a:rPr lang="en-US" dirty="0" err="1">
                <a:latin typeface="Arial"/>
                <a:cs typeface="Arial"/>
              </a:rPr>
              <a:t>έρευνες</a:t>
            </a:r>
            <a:r>
              <a:rPr lang="en-US" dirty="0">
                <a:latin typeface="Arial"/>
                <a:cs typeface="Arial"/>
              </a:rPr>
              <a:t> π</a:t>
            </a:r>
            <a:r>
              <a:rPr lang="en-US" dirty="0" err="1">
                <a:latin typeface="Arial"/>
                <a:cs typeface="Arial"/>
              </a:rPr>
              <a:t>ου</a:t>
            </a:r>
            <a:r>
              <a:rPr lang="en-US" dirty="0">
                <a:latin typeface="Arial"/>
                <a:cs typeface="Arial"/>
              </a:rPr>
              <a:t> </a:t>
            </a:r>
            <a:r>
              <a:rPr lang="en-US" dirty="0" err="1">
                <a:latin typeface="Arial"/>
                <a:cs typeface="Arial"/>
              </a:rPr>
              <a:t>διεξάγοντ</a:t>
            </a:r>
            <a:r>
              <a:rPr lang="en-US" dirty="0">
                <a:latin typeface="Arial"/>
                <a:cs typeface="Arial"/>
              </a:rPr>
              <a:t>αι </a:t>
            </a:r>
            <a:r>
              <a:rPr lang="en-US" dirty="0" err="1">
                <a:latin typeface="Arial"/>
                <a:cs typeface="Arial"/>
              </a:rPr>
              <a:t>σε</a:t>
            </a:r>
            <a:r>
              <a:rPr lang="en-US" dirty="0">
                <a:latin typeface="Arial"/>
                <a:cs typeface="Arial"/>
              </a:rPr>
              <a:t> τα</a:t>
            </a:r>
            <a:r>
              <a:rPr lang="en-US" dirty="0" err="1">
                <a:latin typeface="Arial"/>
                <a:cs typeface="Arial"/>
              </a:rPr>
              <a:t>κτική</a:t>
            </a:r>
            <a:r>
              <a:rPr lang="en-US" dirty="0">
                <a:latin typeface="Arial"/>
                <a:cs typeface="Arial"/>
              </a:rPr>
              <a:t> β</a:t>
            </a:r>
            <a:r>
              <a:rPr lang="en-US" dirty="0" err="1">
                <a:latin typeface="Arial"/>
                <a:cs typeface="Arial"/>
              </a:rPr>
              <a:t>άση</a:t>
            </a:r>
            <a:r>
              <a:rPr lang="en-US" dirty="0">
                <a:latin typeface="Arial"/>
                <a:cs typeface="Arial"/>
              </a:rPr>
              <a:t>. </a:t>
            </a:r>
            <a:r>
              <a:rPr lang="en-US" dirty="0" err="1">
                <a:latin typeface="Arial"/>
                <a:cs typeface="Arial"/>
              </a:rPr>
              <a:t>Αν</a:t>
            </a:r>
            <a:r>
              <a:rPr lang="en-US" dirty="0">
                <a:latin typeface="Arial"/>
                <a:cs typeface="Arial"/>
              </a:rPr>
              <a:t>α</a:t>
            </a:r>
            <a:r>
              <a:rPr lang="en-US" dirty="0" err="1">
                <a:latin typeface="Arial"/>
                <a:cs typeface="Arial"/>
              </a:rPr>
              <a:t>φέρετ</a:t>
            </a:r>
            <a:r>
              <a:rPr lang="en-US" dirty="0">
                <a:latin typeface="Arial"/>
                <a:cs typeface="Arial"/>
              </a:rPr>
              <a:t>αι επ</a:t>
            </a:r>
            <a:r>
              <a:rPr lang="en-US" dirty="0" err="1">
                <a:latin typeface="Arial"/>
                <a:cs typeface="Arial"/>
              </a:rPr>
              <a:t>ίσης</a:t>
            </a:r>
            <a:r>
              <a:rPr lang="en-US" dirty="0">
                <a:latin typeface="Arial"/>
                <a:cs typeface="Arial"/>
              </a:rPr>
              <a:t> </a:t>
            </a:r>
            <a:r>
              <a:rPr lang="en-US" dirty="0" err="1">
                <a:latin typeface="Arial"/>
                <a:cs typeface="Arial"/>
              </a:rPr>
              <a:t>σε</a:t>
            </a:r>
            <a:r>
              <a:rPr lang="en-US" dirty="0">
                <a:latin typeface="Arial"/>
                <a:cs typeface="Arial"/>
              </a:rPr>
              <a:t> </a:t>
            </a:r>
            <a:r>
              <a:rPr lang="en-US" dirty="0" err="1">
                <a:latin typeface="Arial"/>
                <a:cs typeface="Arial"/>
              </a:rPr>
              <a:t>συστάσεις</a:t>
            </a:r>
            <a:r>
              <a:rPr lang="en-US" dirty="0">
                <a:latin typeface="Arial"/>
                <a:cs typeface="Arial"/>
              </a:rPr>
              <a:t> </a:t>
            </a:r>
            <a:r>
              <a:rPr lang="en-US" dirty="0" err="1">
                <a:latin typeface="Arial"/>
                <a:cs typeface="Arial"/>
              </a:rPr>
              <a:t>σχετικά</a:t>
            </a:r>
            <a:r>
              <a:rPr lang="en-US" dirty="0">
                <a:latin typeface="Arial"/>
                <a:cs typeface="Arial"/>
              </a:rPr>
              <a:t> </a:t>
            </a:r>
            <a:r>
              <a:rPr lang="en-US" dirty="0" err="1">
                <a:latin typeface="Arial"/>
                <a:cs typeface="Arial"/>
              </a:rPr>
              <a:t>με</a:t>
            </a:r>
            <a:r>
              <a:rPr lang="en-US" dirty="0">
                <a:latin typeface="Arial"/>
                <a:cs typeface="Arial"/>
              </a:rPr>
              <a:t> </a:t>
            </a:r>
            <a:r>
              <a:rPr lang="en-US" dirty="0" err="1">
                <a:latin typeface="Arial"/>
                <a:cs typeface="Arial"/>
              </a:rPr>
              <a:t>τον</a:t>
            </a:r>
            <a:r>
              <a:rPr lang="en-US" dirty="0">
                <a:latin typeface="Arial"/>
                <a:cs typeface="Arial"/>
              </a:rPr>
              <a:t> </a:t>
            </a:r>
            <a:r>
              <a:rPr lang="en-US" dirty="0" err="1">
                <a:latin typeface="Arial"/>
                <a:cs typeface="Arial"/>
              </a:rPr>
              <a:t>τρό</a:t>
            </a:r>
            <a:r>
              <a:rPr lang="en-US" dirty="0">
                <a:latin typeface="Arial"/>
                <a:cs typeface="Arial"/>
              </a:rPr>
              <a:t>πο </a:t>
            </a:r>
            <a:r>
              <a:rPr lang="en-US" dirty="0" err="1">
                <a:latin typeface="Arial"/>
                <a:cs typeface="Arial"/>
              </a:rPr>
              <a:t>συλλογής</a:t>
            </a:r>
            <a:r>
              <a:rPr lang="en-US" dirty="0">
                <a:latin typeface="Arial"/>
                <a:cs typeface="Arial"/>
              </a:rPr>
              <a:t> </a:t>
            </a:r>
            <a:r>
              <a:rPr lang="en-US" dirty="0" err="1">
                <a:latin typeface="Arial"/>
                <a:cs typeface="Arial"/>
              </a:rPr>
              <a:t>διοικητικών</a:t>
            </a:r>
            <a:r>
              <a:rPr lang="en-US" dirty="0">
                <a:latin typeface="Arial"/>
                <a:cs typeface="Arial"/>
              </a:rPr>
              <a:t> </a:t>
            </a:r>
            <a:r>
              <a:rPr lang="en-US" dirty="0" err="1">
                <a:latin typeface="Arial"/>
                <a:cs typeface="Arial"/>
              </a:rPr>
              <a:t>δεδομένων</a:t>
            </a:r>
            <a:r>
              <a:rPr lang="en-US" dirty="0">
                <a:latin typeface="Arial"/>
                <a:cs typeface="Arial"/>
              </a:rPr>
              <a:t>. </a:t>
            </a:r>
            <a:endParaRPr lang="en-GB" dirty="0"/>
          </a:p>
        </p:txBody>
      </p:sp>
    </p:spTree>
    <p:extLst>
      <p:ext uri="{BB962C8B-B14F-4D97-AF65-F5344CB8AC3E}">
        <p14:creationId xmlns:p14="http://schemas.microsoft.com/office/powerpoint/2010/main" val="890920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229A99-EDDF-227F-8E2D-ECBD70D70239}"/>
              </a:ext>
            </a:extLst>
          </p:cNvPr>
          <p:cNvSpPr>
            <a:spLocks noGrp="1"/>
          </p:cNvSpPr>
          <p:nvPr>
            <p:ph type="title"/>
          </p:nvPr>
        </p:nvSpPr>
        <p:spPr>
          <a:xfrm>
            <a:off x="1012407" y="1129932"/>
            <a:ext cx="9605711" cy="778381"/>
          </a:xfrm>
        </p:spPr>
        <p:txBody>
          <a:bodyPr/>
          <a:lstStyle/>
          <a:p>
            <a:r>
              <a:rPr lang="en-US" sz="2400" b="1" dirty="0" err="1">
                <a:latin typeface="Arial"/>
                <a:cs typeface="Arial"/>
              </a:rPr>
              <a:t>Συμ</a:t>
            </a:r>
            <a:r>
              <a:rPr lang="en-US" sz="2400" b="1" dirty="0">
                <a:latin typeface="Arial"/>
                <a:cs typeface="Arial"/>
              </a:rPr>
              <a:t>β</a:t>
            </a:r>
            <a:r>
              <a:rPr lang="en-US" sz="2400" b="1" dirty="0" err="1">
                <a:latin typeface="Arial"/>
                <a:cs typeface="Arial"/>
              </a:rPr>
              <a:t>ουλές</a:t>
            </a:r>
            <a:r>
              <a:rPr lang="en-US" sz="2400" b="1" dirty="0">
                <a:latin typeface="Arial"/>
                <a:cs typeface="Arial"/>
              </a:rPr>
              <a:t> και επ</a:t>
            </a:r>
            <a:r>
              <a:rPr lang="en-US" sz="2400" b="1" dirty="0" err="1">
                <a:latin typeface="Arial"/>
                <a:cs typeface="Arial"/>
              </a:rPr>
              <a:t>ισημάνσεις</a:t>
            </a:r>
            <a:r>
              <a:rPr lang="en-US" sz="2400" b="1" dirty="0">
                <a:latin typeface="Arial"/>
                <a:cs typeface="Arial"/>
              </a:rPr>
              <a:t> </a:t>
            </a:r>
            <a:r>
              <a:rPr lang="en-US" sz="2400" b="1" dirty="0" err="1">
                <a:latin typeface="Arial"/>
                <a:cs typeface="Arial"/>
              </a:rPr>
              <a:t>γι</a:t>
            </a:r>
            <a:r>
              <a:rPr lang="en-US" sz="2400" b="1" dirty="0">
                <a:latin typeface="Arial"/>
                <a:cs typeface="Arial"/>
              </a:rPr>
              <a:t>α </a:t>
            </a:r>
            <a:r>
              <a:rPr lang="en-US" sz="2400" b="1" dirty="0" err="1">
                <a:latin typeface="Arial"/>
                <a:cs typeface="Arial"/>
              </a:rPr>
              <a:t>το</a:t>
            </a:r>
            <a:r>
              <a:rPr lang="en-US" sz="2400" b="1" dirty="0">
                <a:latin typeface="Arial"/>
                <a:cs typeface="Arial"/>
              </a:rPr>
              <a:t> </a:t>
            </a:r>
            <a:r>
              <a:rPr lang="en-US" sz="2400" b="1" dirty="0" err="1">
                <a:latin typeface="Arial"/>
                <a:cs typeface="Arial"/>
              </a:rPr>
              <a:t>στάδιο</a:t>
            </a:r>
            <a:r>
              <a:rPr lang="en-US" sz="2400" b="1" dirty="0">
                <a:latin typeface="Arial"/>
                <a:cs typeface="Arial"/>
              </a:rPr>
              <a:t> </a:t>
            </a:r>
            <a:r>
              <a:rPr lang="en-US" sz="2400" b="1" dirty="0" err="1">
                <a:latin typeface="Arial"/>
                <a:cs typeface="Arial"/>
              </a:rPr>
              <a:t>του</a:t>
            </a:r>
            <a:r>
              <a:rPr lang="en-US" sz="2400" b="1" dirty="0">
                <a:latin typeface="Arial"/>
                <a:cs typeface="Arial"/>
              </a:rPr>
              <a:t> </a:t>
            </a:r>
            <a:r>
              <a:rPr lang="en-US" sz="2400" b="1" dirty="0" err="1">
                <a:latin typeface="Arial"/>
                <a:cs typeface="Arial"/>
              </a:rPr>
              <a:t>σχεδι</a:t>
            </a:r>
            <a:r>
              <a:rPr lang="en-US" sz="2400" b="1" dirty="0">
                <a:latin typeface="Arial"/>
                <a:cs typeface="Arial"/>
              </a:rPr>
              <a:t>α</a:t>
            </a:r>
            <a:r>
              <a:rPr lang="en-US" sz="2400" b="1" dirty="0" err="1">
                <a:latin typeface="Arial"/>
                <a:cs typeface="Arial"/>
              </a:rPr>
              <a:t>σμού</a:t>
            </a:r>
            <a:r>
              <a:rPr lang="en-US" sz="2400" b="1" dirty="0">
                <a:latin typeface="Arial"/>
                <a:cs typeface="Arial"/>
              </a:rPr>
              <a:t> </a:t>
            </a:r>
            <a:r>
              <a:rPr lang="en-US" sz="2400" b="1" dirty="0" err="1">
                <a:latin typeface="Arial"/>
                <a:cs typeface="Arial"/>
              </a:rPr>
              <a:t>της</a:t>
            </a:r>
            <a:r>
              <a:rPr lang="en-US" sz="2400" b="1" dirty="0">
                <a:latin typeface="Arial"/>
                <a:cs typeface="Arial"/>
              </a:rPr>
              <a:t> </a:t>
            </a:r>
            <a:r>
              <a:rPr lang="en-US" sz="2400" b="1" dirty="0" err="1">
                <a:latin typeface="Arial"/>
                <a:cs typeface="Arial"/>
              </a:rPr>
              <a:t>έρευν</a:t>
            </a:r>
            <a:r>
              <a:rPr lang="en-US" sz="2400" b="1" dirty="0">
                <a:latin typeface="Arial"/>
                <a:cs typeface="Arial"/>
              </a:rPr>
              <a:t>ας</a:t>
            </a:r>
            <a:endParaRPr lang="en-US" sz="2400">
              <a:solidFill>
                <a:srgbClr val="000000"/>
              </a:solidFill>
              <a:latin typeface="Arial"/>
              <a:cs typeface="Arial"/>
            </a:endParaRPr>
          </a:p>
          <a:p>
            <a:endParaRPr lang="en-US" sz="2400" b="1" dirty="0"/>
          </a:p>
        </p:txBody>
      </p:sp>
      <p:sp>
        <p:nvSpPr>
          <p:cNvPr id="5" name="Shape 2553">
            <a:extLst>
              <a:ext uri="{FF2B5EF4-FFF2-40B4-BE49-F238E27FC236}">
                <a16:creationId xmlns:a16="http://schemas.microsoft.com/office/drawing/2014/main" id="{89EE9DD8-8F77-B8AB-FC2F-DF003B591616}"/>
              </a:ext>
            </a:extLst>
          </p:cNvPr>
          <p:cNvSpPr/>
          <p:nvPr/>
        </p:nvSpPr>
        <p:spPr>
          <a:xfrm>
            <a:off x="6513765" y="4716038"/>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grpSp>
        <p:nvGrpSpPr>
          <p:cNvPr id="10" name="กลุ่ม 99">
            <a:extLst>
              <a:ext uri="{FF2B5EF4-FFF2-40B4-BE49-F238E27FC236}">
                <a16:creationId xmlns:a16="http://schemas.microsoft.com/office/drawing/2014/main" id="{61F7DB8A-1B62-FAE1-D0B0-DF73E66B2C1C}"/>
              </a:ext>
            </a:extLst>
          </p:cNvPr>
          <p:cNvGrpSpPr/>
          <p:nvPr/>
        </p:nvGrpSpPr>
        <p:grpSpPr>
          <a:xfrm>
            <a:off x="6391650" y="2542019"/>
            <a:ext cx="594714" cy="358567"/>
            <a:chOff x="6351545" y="2693156"/>
            <a:chExt cx="723900" cy="400050"/>
          </a:xfrm>
          <a:solidFill>
            <a:srgbClr val="5792CE"/>
          </a:solidFill>
        </p:grpSpPr>
        <p:sp>
          <p:nvSpPr>
            <p:cNvPr id="11" name="Freeform 79">
              <a:extLst>
                <a:ext uri="{FF2B5EF4-FFF2-40B4-BE49-F238E27FC236}">
                  <a16:creationId xmlns:a16="http://schemas.microsoft.com/office/drawing/2014/main" id="{0FAC0BB7-F48E-15AB-BBB8-6F7DD215B2A3}"/>
                </a:ext>
              </a:extLst>
            </p:cNvPr>
            <p:cNvSpPr>
              <a:spLocks noEditPoints="1"/>
            </p:cNvSpPr>
            <p:nvPr/>
          </p:nvSpPr>
          <p:spPr bwMode="auto">
            <a:xfrm>
              <a:off x="6351545" y="2693156"/>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sp>
          <p:nvSpPr>
            <p:cNvPr id="12" name="Freeform 80">
              <a:extLst>
                <a:ext uri="{FF2B5EF4-FFF2-40B4-BE49-F238E27FC236}">
                  <a16:creationId xmlns:a16="http://schemas.microsoft.com/office/drawing/2014/main" id="{2B8BFC80-E55B-4DC9-FF47-A0E8E413BAFB}"/>
                </a:ext>
              </a:extLst>
            </p:cNvPr>
            <p:cNvSpPr>
              <a:spLocks noEditPoints="1"/>
            </p:cNvSpPr>
            <p:nvPr/>
          </p:nvSpPr>
          <p:spPr bwMode="auto">
            <a:xfrm>
              <a:off x="6646820" y="2750306"/>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grpSp>
      <p:sp>
        <p:nvSpPr>
          <p:cNvPr id="13" name="Shape 2748">
            <a:extLst>
              <a:ext uri="{FF2B5EF4-FFF2-40B4-BE49-F238E27FC236}">
                <a16:creationId xmlns:a16="http://schemas.microsoft.com/office/drawing/2014/main" id="{A602213A-FB09-5D63-F08E-A78A47063264}"/>
              </a:ext>
            </a:extLst>
          </p:cNvPr>
          <p:cNvSpPr/>
          <p:nvPr/>
        </p:nvSpPr>
        <p:spPr>
          <a:xfrm>
            <a:off x="541173" y="3441042"/>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pic>
        <p:nvPicPr>
          <p:cNvPr id="15" name="Picture 9">
            <a:extLst>
              <a:ext uri="{FF2B5EF4-FFF2-40B4-BE49-F238E27FC236}">
                <a16:creationId xmlns:a16="http://schemas.microsoft.com/office/drawing/2014/main" id="{20348E11-520F-A780-72E3-029E92AD0D3A}"/>
              </a:ext>
            </a:extLst>
          </p:cNvPr>
          <p:cNvPicPr>
            <a:picLocks noChangeAspect="1"/>
          </p:cNvPicPr>
          <p:nvPr/>
        </p:nvPicPr>
        <p:blipFill>
          <a:blip r:embed="rId3"/>
          <a:stretch>
            <a:fillRect/>
          </a:stretch>
        </p:blipFill>
        <p:spPr>
          <a:xfrm>
            <a:off x="546464" y="4500437"/>
            <a:ext cx="426619" cy="482767"/>
          </a:xfrm>
          <a:prstGeom prst="rect">
            <a:avLst/>
          </a:prstGeom>
        </p:spPr>
      </p:pic>
      <p:pic>
        <p:nvPicPr>
          <p:cNvPr id="16" name="Picture 12">
            <a:extLst>
              <a:ext uri="{FF2B5EF4-FFF2-40B4-BE49-F238E27FC236}">
                <a16:creationId xmlns:a16="http://schemas.microsoft.com/office/drawing/2014/main" id="{28D5135F-C264-6F58-4F78-BCF4B9CE73A5}"/>
              </a:ext>
            </a:extLst>
          </p:cNvPr>
          <p:cNvPicPr>
            <a:picLocks noChangeAspect="1"/>
          </p:cNvPicPr>
          <p:nvPr/>
        </p:nvPicPr>
        <p:blipFill>
          <a:blip r:embed="rId4"/>
          <a:stretch>
            <a:fillRect/>
          </a:stretch>
        </p:blipFill>
        <p:spPr>
          <a:xfrm>
            <a:off x="6460708" y="3592179"/>
            <a:ext cx="453690" cy="415590"/>
          </a:xfrm>
          <a:prstGeom prst="rect">
            <a:avLst/>
          </a:prstGeom>
        </p:spPr>
      </p:pic>
      <p:pic>
        <p:nvPicPr>
          <p:cNvPr id="18" name="Picture 18">
            <a:extLst>
              <a:ext uri="{FF2B5EF4-FFF2-40B4-BE49-F238E27FC236}">
                <a16:creationId xmlns:a16="http://schemas.microsoft.com/office/drawing/2014/main" id="{623E1642-2141-DCC2-0BDF-6ED3DF9AE57B}"/>
              </a:ext>
            </a:extLst>
          </p:cNvPr>
          <p:cNvPicPr>
            <a:picLocks noChangeAspect="1"/>
          </p:cNvPicPr>
          <p:nvPr/>
        </p:nvPicPr>
        <p:blipFill>
          <a:blip r:embed="rId5"/>
          <a:stretch>
            <a:fillRect/>
          </a:stretch>
        </p:blipFill>
        <p:spPr>
          <a:xfrm>
            <a:off x="559970" y="2546684"/>
            <a:ext cx="414086" cy="491289"/>
          </a:xfrm>
          <a:prstGeom prst="rect">
            <a:avLst/>
          </a:prstGeom>
        </p:spPr>
      </p:pic>
      <p:sp>
        <p:nvSpPr>
          <p:cNvPr id="2" name="TextBox 2">
            <a:extLst>
              <a:ext uri="{FF2B5EF4-FFF2-40B4-BE49-F238E27FC236}">
                <a16:creationId xmlns:a16="http://schemas.microsoft.com/office/drawing/2014/main" id="{111AF993-5E0D-979E-9051-BAD2E8450ED9}"/>
              </a:ext>
            </a:extLst>
          </p:cNvPr>
          <p:cNvSpPr txBox="1"/>
          <p:nvPr/>
        </p:nvSpPr>
        <p:spPr>
          <a:xfrm>
            <a:off x="1204822" y="2543061"/>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Calibri"/>
                <a:cs typeface="Calibri"/>
              </a:rPr>
              <a:t>Χρήση</a:t>
            </a:r>
            <a:r>
              <a:rPr lang="en-GB" sz="2000">
                <a:solidFill>
                  <a:srgbClr val="FFFFFF"/>
                </a:solidFill>
                <a:latin typeface="Calibri"/>
                <a:cs typeface="Calibri"/>
              </a:rPr>
              <a:t> </a:t>
            </a:r>
            <a:r>
              <a:rPr lang="en-GB" sz="2000" err="1">
                <a:solidFill>
                  <a:srgbClr val="FFFFFF"/>
                </a:solidFill>
                <a:latin typeface="Calibri"/>
                <a:cs typeface="Calibri"/>
              </a:rPr>
              <a:t>υφιστάμενων</a:t>
            </a:r>
            <a:r>
              <a:rPr lang="en-GB" sz="2000">
                <a:solidFill>
                  <a:srgbClr val="FFFFFF"/>
                </a:solidFill>
                <a:latin typeface="Calibri"/>
                <a:cs typeface="Calibri"/>
              </a:rPr>
              <a:t> και επ</a:t>
            </a:r>
            <a:r>
              <a:rPr lang="en-GB" sz="2000" err="1">
                <a:solidFill>
                  <a:srgbClr val="FFFFFF"/>
                </a:solidFill>
                <a:latin typeface="Calibri"/>
                <a:cs typeface="Calibri"/>
              </a:rPr>
              <a:t>ικυρωμένων</a:t>
            </a:r>
            <a:r>
              <a:rPr lang="en-GB" sz="2000">
                <a:solidFill>
                  <a:srgbClr val="FFFFFF"/>
                </a:solidFill>
                <a:latin typeface="Calibri"/>
                <a:cs typeface="Calibri"/>
              </a:rPr>
              <a:t> </a:t>
            </a:r>
            <a:r>
              <a:rPr lang="en-GB" sz="2000" err="1">
                <a:solidFill>
                  <a:srgbClr val="FFFFFF"/>
                </a:solidFill>
                <a:latin typeface="Calibri"/>
                <a:cs typeface="Calibri"/>
              </a:rPr>
              <a:t>μέσων</a:t>
            </a:r>
            <a:r>
              <a:rPr lang="en-GB" sz="2000">
                <a:solidFill>
                  <a:srgbClr val="FFFFFF"/>
                </a:solidFill>
                <a:latin typeface="Calibri"/>
                <a:cs typeface="Calibri"/>
              </a:rPr>
              <a:t> </a:t>
            </a:r>
            <a:r>
              <a:rPr lang="en-GB" sz="2000" err="1">
                <a:solidFill>
                  <a:srgbClr val="FFFFFF"/>
                </a:solidFill>
                <a:latin typeface="Calibri"/>
                <a:cs typeface="Calibri"/>
              </a:rPr>
              <a:t>έρευν</a:t>
            </a:r>
            <a:r>
              <a:rPr lang="en-GB" sz="2000">
                <a:solidFill>
                  <a:srgbClr val="FFFFFF"/>
                </a:solidFill>
                <a:latin typeface="Calibri"/>
                <a:cs typeface="Calibri"/>
              </a:rPr>
              <a:t>ας</a:t>
            </a:r>
            <a:endParaRPr lang="en-US" sz="2000">
              <a:latin typeface="Calibri"/>
              <a:cs typeface="Calibri"/>
            </a:endParaRPr>
          </a:p>
        </p:txBody>
      </p:sp>
      <p:sp>
        <p:nvSpPr>
          <p:cNvPr id="19" name="TextBox 2">
            <a:extLst>
              <a:ext uri="{FF2B5EF4-FFF2-40B4-BE49-F238E27FC236}">
                <a16:creationId xmlns:a16="http://schemas.microsoft.com/office/drawing/2014/main" id="{A8597194-FADA-8E64-1EA3-316BC8928C36}"/>
              </a:ext>
            </a:extLst>
          </p:cNvPr>
          <p:cNvSpPr txBox="1"/>
          <p:nvPr/>
        </p:nvSpPr>
        <p:spPr>
          <a:xfrm>
            <a:off x="1204823" y="3506345"/>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Calibri"/>
                <a:cs typeface="Calibri"/>
              </a:rPr>
              <a:t>Δι</a:t>
            </a:r>
            <a:r>
              <a:rPr lang="en-GB" sz="2000">
                <a:solidFill>
                  <a:srgbClr val="FFFFFF"/>
                </a:solidFill>
                <a:latin typeface="Calibri"/>
                <a:cs typeface="Calibri"/>
              </a:rPr>
              <a:t>α</a:t>
            </a:r>
            <a:r>
              <a:rPr lang="en-GB" sz="2000" err="1">
                <a:solidFill>
                  <a:srgbClr val="FFFFFF"/>
                </a:solidFill>
                <a:latin typeface="Calibri"/>
                <a:cs typeface="Calibri"/>
              </a:rPr>
              <a:t>τηρήστε</a:t>
            </a:r>
            <a:r>
              <a:rPr lang="en-GB" sz="2000">
                <a:solidFill>
                  <a:srgbClr val="FFFFFF"/>
                </a:solidFill>
                <a:latin typeface="Calibri"/>
                <a:cs typeface="Calibri"/>
              </a:rPr>
              <a:t> </a:t>
            </a:r>
            <a:r>
              <a:rPr lang="en-GB" sz="2000" err="1">
                <a:solidFill>
                  <a:srgbClr val="FFFFFF"/>
                </a:solidFill>
                <a:latin typeface="Calibri"/>
                <a:cs typeface="Calibri"/>
              </a:rPr>
              <a:t>τη</a:t>
            </a:r>
            <a:r>
              <a:rPr lang="en-GB" sz="2000">
                <a:solidFill>
                  <a:srgbClr val="FFFFFF"/>
                </a:solidFill>
                <a:latin typeface="Calibri"/>
                <a:cs typeface="Calibri"/>
              </a:rPr>
              <a:t> </a:t>
            </a:r>
            <a:r>
              <a:rPr lang="en-GB" sz="2000" err="1">
                <a:solidFill>
                  <a:srgbClr val="FFFFFF"/>
                </a:solidFill>
                <a:latin typeface="Calibri"/>
                <a:cs typeface="Calibri"/>
              </a:rPr>
              <a:t>διάρκει</a:t>
            </a:r>
            <a:r>
              <a:rPr lang="en-GB" sz="2000">
                <a:solidFill>
                  <a:srgbClr val="FFFFFF"/>
                </a:solidFill>
                <a:latin typeface="Calibri"/>
                <a:cs typeface="Calibri"/>
              </a:rPr>
              <a:t>α </a:t>
            </a:r>
            <a:r>
              <a:rPr lang="en-GB" sz="2000" err="1">
                <a:solidFill>
                  <a:srgbClr val="FFFFFF"/>
                </a:solidFill>
                <a:latin typeface="Calibri"/>
                <a:cs typeface="Calibri"/>
              </a:rPr>
              <a:t>της</a:t>
            </a:r>
            <a:r>
              <a:rPr lang="en-GB" sz="2000">
                <a:solidFill>
                  <a:srgbClr val="FFFFFF"/>
                </a:solidFill>
                <a:latin typeface="Calibri"/>
                <a:cs typeface="Calibri"/>
              </a:rPr>
              <a:t> </a:t>
            </a:r>
            <a:r>
              <a:rPr lang="en-GB" sz="2000" err="1">
                <a:solidFill>
                  <a:srgbClr val="FFFFFF"/>
                </a:solidFill>
                <a:latin typeface="Calibri"/>
                <a:cs typeface="Calibri"/>
              </a:rPr>
              <a:t>έρευν</a:t>
            </a:r>
            <a:r>
              <a:rPr lang="en-GB" sz="2000">
                <a:solidFill>
                  <a:srgbClr val="FFFFFF"/>
                </a:solidFill>
                <a:latin typeface="Calibri"/>
                <a:cs typeface="Calibri"/>
              </a:rPr>
              <a:t>ας </a:t>
            </a:r>
            <a:r>
              <a:rPr lang="en-GB" sz="2000" err="1">
                <a:solidFill>
                  <a:srgbClr val="FFFFFF"/>
                </a:solidFill>
                <a:latin typeface="Calibri"/>
                <a:cs typeface="Calibri"/>
              </a:rPr>
              <a:t>δι</a:t>
            </a:r>
            <a:r>
              <a:rPr lang="en-GB" sz="2000">
                <a:solidFill>
                  <a:srgbClr val="FFFFFF"/>
                </a:solidFill>
                <a:latin typeface="Calibri"/>
                <a:cs typeface="Calibri"/>
              </a:rPr>
              <a:t>α</a:t>
            </a:r>
            <a:r>
              <a:rPr lang="en-GB" sz="2000" err="1">
                <a:solidFill>
                  <a:srgbClr val="FFFFFF"/>
                </a:solidFill>
                <a:latin typeface="Calibri"/>
                <a:cs typeface="Calibri"/>
              </a:rPr>
              <a:t>χειρίσιμη</a:t>
            </a:r>
            <a:endParaRPr lang="en-US" sz="2000" err="1">
              <a:latin typeface="Calibri"/>
              <a:cs typeface="Calibri"/>
            </a:endParaRPr>
          </a:p>
        </p:txBody>
      </p:sp>
      <p:sp>
        <p:nvSpPr>
          <p:cNvPr id="20" name="TextBox 4">
            <a:extLst>
              <a:ext uri="{FF2B5EF4-FFF2-40B4-BE49-F238E27FC236}">
                <a16:creationId xmlns:a16="http://schemas.microsoft.com/office/drawing/2014/main" id="{B5D84F0E-7B12-4C0A-70B8-486988B81E38}"/>
              </a:ext>
            </a:extLst>
          </p:cNvPr>
          <p:cNvSpPr txBox="1"/>
          <p:nvPr/>
        </p:nvSpPr>
        <p:spPr>
          <a:xfrm>
            <a:off x="1204823" y="4416728"/>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Calibri"/>
                <a:cs typeface="Calibri"/>
              </a:rPr>
              <a:t>Συλλέξτε</a:t>
            </a:r>
            <a:r>
              <a:rPr lang="en-GB" sz="2000">
                <a:solidFill>
                  <a:srgbClr val="FFFFFF"/>
                </a:solidFill>
                <a:latin typeface="Calibri"/>
                <a:cs typeface="Calibri"/>
              </a:rPr>
              <a:t> τα </a:t>
            </a:r>
            <a:r>
              <a:rPr lang="en-GB" sz="2000" err="1">
                <a:solidFill>
                  <a:srgbClr val="FFFFFF"/>
                </a:solidFill>
                <a:latin typeface="Calibri"/>
                <a:cs typeface="Calibri"/>
              </a:rPr>
              <a:t>δεδομέν</a:t>
            </a:r>
            <a:r>
              <a:rPr lang="en-GB" sz="2000">
                <a:solidFill>
                  <a:srgbClr val="FFFFFF"/>
                </a:solidFill>
                <a:latin typeface="Calibri"/>
                <a:cs typeface="Calibri"/>
              </a:rPr>
              <a:t>α π</a:t>
            </a:r>
            <a:r>
              <a:rPr lang="en-GB" sz="2000" err="1">
                <a:solidFill>
                  <a:srgbClr val="FFFFFF"/>
                </a:solidFill>
                <a:latin typeface="Calibri"/>
                <a:cs typeface="Calibri"/>
              </a:rPr>
              <a:t>ου</a:t>
            </a:r>
            <a:r>
              <a:rPr lang="en-GB" sz="2000">
                <a:solidFill>
                  <a:srgbClr val="FFFFFF"/>
                </a:solidFill>
                <a:latin typeface="Calibri"/>
                <a:cs typeface="Calibri"/>
              </a:rPr>
              <a:t> </a:t>
            </a:r>
            <a:r>
              <a:rPr lang="en-GB" sz="2000" err="1">
                <a:solidFill>
                  <a:srgbClr val="FFFFFF"/>
                </a:solidFill>
                <a:latin typeface="Calibri"/>
                <a:cs typeface="Calibri"/>
              </a:rPr>
              <a:t>σκο</a:t>
            </a:r>
            <a:r>
              <a:rPr lang="en-GB" sz="2000">
                <a:solidFill>
                  <a:srgbClr val="FFFFFF"/>
                </a:solidFill>
                <a:latin typeface="Calibri"/>
                <a:cs typeface="Calibri"/>
              </a:rPr>
              <a:t>π</a:t>
            </a:r>
            <a:r>
              <a:rPr lang="en-GB" sz="2000" err="1">
                <a:solidFill>
                  <a:srgbClr val="FFFFFF"/>
                </a:solidFill>
                <a:latin typeface="Calibri"/>
                <a:cs typeface="Calibri"/>
              </a:rPr>
              <a:t>εύετε</a:t>
            </a:r>
            <a:r>
              <a:rPr lang="en-GB" sz="2000">
                <a:solidFill>
                  <a:srgbClr val="FFFFFF"/>
                </a:solidFill>
                <a:latin typeface="Calibri"/>
                <a:cs typeface="Calibri"/>
              </a:rPr>
              <a:t> να ανα</a:t>
            </a:r>
            <a:r>
              <a:rPr lang="en-GB" sz="2000" err="1">
                <a:solidFill>
                  <a:srgbClr val="FFFFFF"/>
                </a:solidFill>
                <a:latin typeface="Calibri"/>
                <a:cs typeface="Calibri"/>
              </a:rPr>
              <a:t>λύσετε</a:t>
            </a:r>
            <a:endParaRPr lang="en-US" err="1"/>
          </a:p>
        </p:txBody>
      </p:sp>
      <p:sp>
        <p:nvSpPr>
          <p:cNvPr id="21" name="TextBox 8">
            <a:extLst>
              <a:ext uri="{FF2B5EF4-FFF2-40B4-BE49-F238E27FC236}">
                <a16:creationId xmlns:a16="http://schemas.microsoft.com/office/drawing/2014/main" id="{C5E1058B-A8CB-7FF7-91BA-D3E94B1F9368}"/>
              </a:ext>
            </a:extLst>
          </p:cNvPr>
          <p:cNvSpPr txBox="1"/>
          <p:nvPr/>
        </p:nvSpPr>
        <p:spPr>
          <a:xfrm>
            <a:off x="7207955" y="2539585"/>
            <a:ext cx="42545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Calibri"/>
                <a:cs typeface="Calibri"/>
              </a:rPr>
              <a:t>Δώστε</a:t>
            </a:r>
            <a:r>
              <a:rPr lang="en-GB" sz="2000">
                <a:solidFill>
                  <a:srgbClr val="FFFFFF"/>
                </a:solidFill>
                <a:latin typeface="Calibri"/>
                <a:cs typeface="Calibri"/>
              </a:rPr>
              <a:t> σα</a:t>
            </a:r>
            <a:r>
              <a:rPr lang="en-GB" sz="2000" err="1">
                <a:solidFill>
                  <a:srgbClr val="FFFFFF"/>
                </a:solidFill>
                <a:latin typeface="Calibri"/>
                <a:cs typeface="Calibri"/>
              </a:rPr>
              <a:t>φείς</a:t>
            </a:r>
            <a:r>
              <a:rPr lang="en-GB" sz="2000">
                <a:solidFill>
                  <a:srgbClr val="FFFFFF"/>
                </a:solidFill>
                <a:latin typeface="Calibri"/>
                <a:cs typeface="Calibri"/>
              </a:rPr>
              <a:t> </a:t>
            </a:r>
            <a:r>
              <a:rPr lang="en-GB" sz="2000" err="1">
                <a:solidFill>
                  <a:srgbClr val="FFFFFF"/>
                </a:solidFill>
                <a:latin typeface="Calibri"/>
                <a:cs typeface="Calibri"/>
              </a:rPr>
              <a:t>ορισμούς</a:t>
            </a:r>
          </a:p>
        </p:txBody>
      </p:sp>
      <p:sp>
        <p:nvSpPr>
          <p:cNvPr id="22" name="TextBox 9">
            <a:extLst>
              <a:ext uri="{FF2B5EF4-FFF2-40B4-BE49-F238E27FC236}">
                <a16:creationId xmlns:a16="http://schemas.microsoft.com/office/drawing/2014/main" id="{594AE92B-0B72-B792-7F5F-04ACCF055D31}"/>
              </a:ext>
            </a:extLst>
          </p:cNvPr>
          <p:cNvSpPr txBox="1"/>
          <p:nvPr/>
        </p:nvSpPr>
        <p:spPr>
          <a:xfrm>
            <a:off x="7207584" y="4744826"/>
            <a:ext cx="47244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Calibri"/>
                <a:ea typeface="Open Sans"/>
                <a:cs typeface="Open Sans"/>
              </a:rPr>
              <a:t>Χρησιμο</a:t>
            </a:r>
            <a:r>
              <a:rPr lang="en-GB" sz="2000">
                <a:solidFill>
                  <a:srgbClr val="FFFFFF"/>
                </a:solidFill>
                <a:latin typeface="Calibri"/>
                <a:ea typeface="Open Sans"/>
                <a:cs typeface="Open Sans"/>
              </a:rPr>
              <a:t>π</a:t>
            </a:r>
            <a:r>
              <a:rPr lang="en-GB" sz="2000" err="1">
                <a:solidFill>
                  <a:srgbClr val="FFFFFF"/>
                </a:solidFill>
                <a:latin typeface="Calibri"/>
                <a:ea typeface="Open Sans"/>
                <a:cs typeface="Open Sans"/>
              </a:rPr>
              <a:t>οιήστε</a:t>
            </a:r>
            <a:r>
              <a:rPr lang="en-GB" sz="2000">
                <a:solidFill>
                  <a:srgbClr val="FFFFFF"/>
                </a:solidFill>
                <a:latin typeface="Calibri"/>
                <a:ea typeface="Open Sans"/>
                <a:cs typeface="Open Sans"/>
              </a:rPr>
              <a:t> </a:t>
            </a:r>
            <a:r>
              <a:rPr lang="en-GB" sz="2000" err="1">
                <a:solidFill>
                  <a:srgbClr val="FFFFFF"/>
                </a:solidFill>
                <a:latin typeface="Calibri"/>
                <a:ea typeface="Open Sans"/>
                <a:cs typeface="Open Sans"/>
              </a:rPr>
              <a:t>συμ</a:t>
            </a:r>
            <a:r>
              <a:rPr lang="en-GB" sz="2000">
                <a:solidFill>
                  <a:srgbClr val="FFFFFF"/>
                </a:solidFill>
                <a:latin typeface="Calibri"/>
                <a:ea typeface="Open Sans"/>
                <a:cs typeface="Open Sans"/>
              </a:rPr>
              <a:t>π</a:t>
            </a:r>
            <a:r>
              <a:rPr lang="en-GB" sz="2000" err="1">
                <a:solidFill>
                  <a:srgbClr val="FFFFFF"/>
                </a:solidFill>
                <a:latin typeface="Calibri"/>
                <a:ea typeface="Open Sans"/>
                <a:cs typeface="Open Sans"/>
              </a:rPr>
              <a:t>εριλη</a:t>
            </a:r>
            <a:r>
              <a:rPr lang="en-GB" sz="2000">
                <a:solidFill>
                  <a:srgbClr val="FFFFFF"/>
                </a:solidFill>
                <a:latin typeface="Calibri"/>
                <a:ea typeface="Open Sans"/>
                <a:cs typeface="Open Sans"/>
              </a:rPr>
              <a:t>π</a:t>
            </a:r>
            <a:r>
              <a:rPr lang="en-GB" sz="2000" err="1">
                <a:solidFill>
                  <a:srgbClr val="FFFFFF"/>
                </a:solidFill>
                <a:latin typeface="Calibri"/>
                <a:ea typeface="Open Sans"/>
                <a:cs typeface="Open Sans"/>
              </a:rPr>
              <a:t>τική</a:t>
            </a:r>
            <a:r>
              <a:rPr lang="en-GB" sz="2000">
                <a:solidFill>
                  <a:srgbClr val="FFFFFF"/>
                </a:solidFill>
                <a:latin typeface="Calibri"/>
                <a:ea typeface="Open Sans"/>
                <a:cs typeface="Open Sans"/>
              </a:rPr>
              <a:t> </a:t>
            </a:r>
            <a:r>
              <a:rPr lang="en-GB" sz="2000" err="1">
                <a:solidFill>
                  <a:srgbClr val="FFFFFF"/>
                </a:solidFill>
                <a:latin typeface="Calibri"/>
                <a:ea typeface="Open Sans"/>
                <a:cs typeface="Open Sans"/>
              </a:rPr>
              <a:t>γλώσσ</a:t>
            </a:r>
            <a:r>
              <a:rPr lang="en-GB" sz="2000">
                <a:solidFill>
                  <a:srgbClr val="FFFFFF"/>
                </a:solidFill>
                <a:latin typeface="Calibri"/>
                <a:ea typeface="Open Sans"/>
                <a:cs typeface="Open Sans"/>
              </a:rPr>
              <a:t>α</a:t>
            </a:r>
            <a:endParaRPr lang="en-US"/>
          </a:p>
        </p:txBody>
      </p:sp>
      <p:sp>
        <p:nvSpPr>
          <p:cNvPr id="23" name="TextBox 8">
            <a:extLst>
              <a:ext uri="{FF2B5EF4-FFF2-40B4-BE49-F238E27FC236}">
                <a16:creationId xmlns:a16="http://schemas.microsoft.com/office/drawing/2014/main" id="{C2A731B8-CE40-62C2-7633-84E2C6E887A2}"/>
              </a:ext>
            </a:extLst>
          </p:cNvPr>
          <p:cNvSpPr txBox="1"/>
          <p:nvPr/>
        </p:nvSpPr>
        <p:spPr>
          <a:xfrm>
            <a:off x="7167479" y="3482801"/>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Calibri"/>
                <a:cs typeface="Calibri"/>
              </a:rPr>
              <a:t>Περιγράψτε</a:t>
            </a:r>
            <a:r>
              <a:rPr lang="en-GB" sz="2000">
                <a:solidFill>
                  <a:srgbClr val="FFFFFF"/>
                </a:solidFill>
                <a:latin typeface="Calibri"/>
                <a:cs typeface="Calibri"/>
              </a:rPr>
              <a:t> </a:t>
            </a:r>
            <a:r>
              <a:rPr lang="en-GB" sz="2000" err="1">
                <a:solidFill>
                  <a:srgbClr val="FFFFFF"/>
                </a:solidFill>
                <a:latin typeface="Calibri"/>
                <a:cs typeface="Calibri"/>
              </a:rPr>
              <a:t>συγκεκριμέν</a:t>
            </a:r>
            <a:r>
              <a:rPr lang="en-GB" sz="2000">
                <a:solidFill>
                  <a:srgbClr val="FFFFFF"/>
                </a:solidFill>
                <a:latin typeface="Calibri"/>
                <a:cs typeface="Calibri"/>
              </a:rPr>
              <a:t>α π</a:t>
            </a:r>
            <a:r>
              <a:rPr lang="en-GB" sz="2000" err="1">
                <a:solidFill>
                  <a:srgbClr val="FFFFFF"/>
                </a:solidFill>
                <a:latin typeface="Calibri"/>
                <a:cs typeface="Calibri"/>
              </a:rPr>
              <a:t>εριστ</a:t>
            </a:r>
            <a:r>
              <a:rPr lang="en-GB" sz="2000">
                <a:solidFill>
                  <a:srgbClr val="FFFFFF"/>
                </a:solidFill>
                <a:latin typeface="Calibri"/>
                <a:cs typeface="Calibri"/>
              </a:rPr>
              <a:t>α</a:t>
            </a:r>
            <a:r>
              <a:rPr lang="en-GB" sz="2000" err="1">
                <a:solidFill>
                  <a:srgbClr val="FFFFFF"/>
                </a:solidFill>
                <a:latin typeface="Calibri"/>
                <a:cs typeface="Calibri"/>
              </a:rPr>
              <a:t>τικά</a:t>
            </a:r>
            <a:r>
              <a:rPr lang="en-GB" sz="2000">
                <a:solidFill>
                  <a:srgbClr val="FFFFFF"/>
                </a:solidFill>
                <a:latin typeface="Calibri"/>
                <a:cs typeface="Calibri"/>
              </a:rPr>
              <a:t> </a:t>
            </a:r>
            <a:r>
              <a:rPr lang="en-GB" sz="2000" err="1">
                <a:solidFill>
                  <a:srgbClr val="FFFFFF"/>
                </a:solidFill>
                <a:latin typeface="Calibri"/>
                <a:cs typeface="Calibri"/>
              </a:rPr>
              <a:t>έμφυλης</a:t>
            </a:r>
            <a:r>
              <a:rPr lang="en-GB" sz="2000">
                <a:solidFill>
                  <a:srgbClr val="FFFFFF"/>
                </a:solidFill>
                <a:latin typeface="Calibri"/>
                <a:cs typeface="Calibri"/>
              </a:rPr>
              <a:t> βίας</a:t>
            </a:r>
            <a:endParaRPr lang="en-US">
              <a:ea typeface="Open Sans"/>
              <a:cs typeface="Open Sans"/>
            </a:endParaRPr>
          </a:p>
        </p:txBody>
      </p:sp>
    </p:spTree>
    <p:extLst>
      <p:ext uri="{BB962C8B-B14F-4D97-AF65-F5344CB8AC3E}">
        <p14:creationId xmlns:p14="http://schemas.microsoft.com/office/powerpoint/2010/main" val="23824436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FE72CF-D46C-DCF7-1064-19762E22ED3E}"/>
              </a:ext>
            </a:extLst>
          </p:cNvPr>
          <p:cNvSpPr>
            <a:spLocks noGrp="1"/>
          </p:cNvSpPr>
          <p:nvPr>
            <p:ph type="title"/>
          </p:nvPr>
        </p:nvSpPr>
        <p:spPr>
          <a:xfrm>
            <a:off x="1025776" y="1129932"/>
            <a:ext cx="7760869" cy="778381"/>
          </a:xfrm>
        </p:spPr>
        <p:txBody>
          <a:bodyPr/>
          <a:lstStyle/>
          <a:p>
            <a:r>
              <a:rPr lang="en-US" sz="2400" b="1" dirty="0" err="1">
                <a:latin typeface="Arial"/>
                <a:cs typeface="Arial"/>
              </a:rPr>
              <a:t>Συμ</a:t>
            </a:r>
            <a:r>
              <a:rPr lang="en-US" sz="2400" b="1" dirty="0">
                <a:latin typeface="Arial"/>
                <a:cs typeface="Arial"/>
              </a:rPr>
              <a:t>β</a:t>
            </a:r>
            <a:r>
              <a:rPr lang="en-US" sz="2400" b="1" dirty="0" err="1">
                <a:latin typeface="Arial"/>
                <a:cs typeface="Arial"/>
              </a:rPr>
              <a:t>ουλές</a:t>
            </a:r>
            <a:r>
              <a:rPr lang="en-US" sz="2400" b="1" dirty="0">
                <a:latin typeface="Arial"/>
                <a:cs typeface="Arial"/>
              </a:rPr>
              <a:t> και </a:t>
            </a:r>
            <a:r>
              <a:rPr lang="en-US" sz="2400" b="1" dirty="0" err="1">
                <a:latin typeface="Arial"/>
                <a:cs typeface="Arial"/>
              </a:rPr>
              <a:t>χρήσιμες</a:t>
            </a:r>
            <a:r>
              <a:rPr lang="en-US" sz="2400" b="1" dirty="0">
                <a:latin typeface="Arial"/>
                <a:cs typeface="Arial"/>
              </a:rPr>
              <a:t> επ</a:t>
            </a:r>
            <a:r>
              <a:rPr lang="en-US" sz="2400" b="1" dirty="0" err="1">
                <a:latin typeface="Arial"/>
                <a:cs typeface="Arial"/>
              </a:rPr>
              <a:t>ισημάνσεις</a:t>
            </a:r>
            <a:r>
              <a:rPr lang="en-US" sz="2400" b="1" dirty="0">
                <a:latin typeface="Arial"/>
                <a:cs typeface="Arial"/>
              </a:rPr>
              <a:t> </a:t>
            </a:r>
            <a:r>
              <a:rPr lang="en-US" sz="2400" b="1" dirty="0" err="1">
                <a:latin typeface="Arial"/>
                <a:cs typeface="Arial"/>
              </a:rPr>
              <a:t>γι</a:t>
            </a:r>
            <a:r>
              <a:rPr lang="en-US" sz="2400" b="1" dirty="0">
                <a:latin typeface="Arial"/>
                <a:cs typeface="Arial"/>
              </a:rPr>
              <a:t>α </a:t>
            </a:r>
            <a:r>
              <a:rPr lang="en-US" sz="2400" b="1" dirty="0" err="1">
                <a:latin typeface="Arial"/>
                <a:cs typeface="Arial"/>
              </a:rPr>
              <a:t>το</a:t>
            </a:r>
            <a:r>
              <a:rPr lang="en-US" sz="2400" b="1" dirty="0">
                <a:latin typeface="Arial"/>
                <a:cs typeface="Arial"/>
              </a:rPr>
              <a:t> </a:t>
            </a:r>
            <a:r>
              <a:rPr lang="en-US" sz="2400" b="1" dirty="0" err="1">
                <a:latin typeface="Arial"/>
                <a:cs typeface="Arial"/>
              </a:rPr>
              <a:t>στάδιο</a:t>
            </a:r>
            <a:r>
              <a:rPr lang="en-US" sz="2400" b="1" dirty="0">
                <a:latin typeface="Arial"/>
                <a:cs typeface="Arial"/>
              </a:rPr>
              <a:t> </a:t>
            </a:r>
            <a:r>
              <a:rPr lang="en-US" sz="2400" b="1" dirty="0" err="1">
                <a:latin typeface="Arial"/>
                <a:cs typeface="Arial"/>
              </a:rPr>
              <a:t>υλο</a:t>
            </a:r>
            <a:r>
              <a:rPr lang="en-US" sz="2400" b="1" dirty="0">
                <a:latin typeface="Arial"/>
                <a:cs typeface="Arial"/>
              </a:rPr>
              <a:t>π</a:t>
            </a:r>
            <a:r>
              <a:rPr lang="en-US" sz="2400" b="1" dirty="0" err="1">
                <a:latin typeface="Arial"/>
                <a:cs typeface="Arial"/>
              </a:rPr>
              <a:t>οίησης</a:t>
            </a:r>
            <a:r>
              <a:rPr lang="en-US" sz="2400" b="1" dirty="0">
                <a:latin typeface="Arial"/>
                <a:cs typeface="Arial"/>
              </a:rPr>
              <a:t> </a:t>
            </a:r>
            <a:r>
              <a:rPr lang="en-US" sz="2400" b="1" dirty="0" err="1">
                <a:latin typeface="Arial"/>
                <a:cs typeface="Arial"/>
              </a:rPr>
              <a:t>της</a:t>
            </a:r>
            <a:r>
              <a:rPr lang="en-US" sz="2400" b="1" dirty="0">
                <a:latin typeface="Arial"/>
                <a:cs typeface="Arial"/>
              </a:rPr>
              <a:t> </a:t>
            </a:r>
            <a:r>
              <a:rPr lang="en-US" sz="2400" b="1" dirty="0" err="1">
                <a:latin typeface="Arial"/>
                <a:cs typeface="Arial"/>
              </a:rPr>
              <a:t>έρευν</a:t>
            </a:r>
            <a:r>
              <a:rPr lang="en-US" sz="2400" b="1" dirty="0">
                <a:latin typeface="Arial"/>
                <a:cs typeface="Arial"/>
              </a:rPr>
              <a:t>ας</a:t>
            </a:r>
            <a:endParaRPr lang="en-US" sz="2400" dirty="0">
              <a:solidFill>
                <a:srgbClr val="000000"/>
              </a:solidFill>
              <a:latin typeface="Arial"/>
              <a:cs typeface="Arial"/>
            </a:endParaRPr>
          </a:p>
          <a:p>
            <a:endParaRPr lang="en-US" sz="2400" b="1" dirty="0"/>
          </a:p>
        </p:txBody>
      </p:sp>
      <p:pic>
        <p:nvPicPr>
          <p:cNvPr id="8" name="Picture 12">
            <a:extLst>
              <a:ext uri="{FF2B5EF4-FFF2-40B4-BE49-F238E27FC236}">
                <a16:creationId xmlns:a16="http://schemas.microsoft.com/office/drawing/2014/main" id="{6BFE8E0D-DAF5-E0E4-8674-67499F88BECA}"/>
              </a:ext>
            </a:extLst>
          </p:cNvPr>
          <p:cNvPicPr>
            <a:picLocks noChangeAspect="1"/>
          </p:cNvPicPr>
          <p:nvPr/>
        </p:nvPicPr>
        <p:blipFill>
          <a:blip r:embed="rId3"/>
          <a:stretch>
            <a:fillRect/>
          </a:stretch>
        </p:blipFill>
        <p:spPr>
          <a:xfrm>
            <a:off x="561520" y="4873320"/>
            <a:ext cx="453690" cy="415590"/>
          </a:xfrm>
          <a:prstGeom prst="rect">
            <a:avLst/>
          </a:prstGeom>
        </p:spPr>
      </p:pic>
      <p:pic>
        <p:nvPicPr>
          <p:cNvPr id="10" name="Picture 18">
            <a:extLst>
              <a:ext uri="{FF2B5EF4-FFF2-40B4-BE49-F238E27FC236}">
                <a16:creationId xmlns:a16="http://schemas.microsoft.com/office/drawing/2014/main" id="{14A1F760-55A8-C517-FDF0-2404864AE5C4}"/>
              </a:ext>
            </a:extLst>
          </p:cNvPr>
          <p:cNvPicPr>
            <a:picLocks noChangeAspect="1"/>
          </p:cNvPicPr>
          <p:nvPr/>
        </p:nvPicPr>
        <p:blipFill>
          <a:blip r:embed="rId4"/>
          <a:stretch>
            <a:fillRect/>
          </a:stretch>
        </p:blipFill>
        <p:spPr>
          <a:xfrm>
            <a:off x="559970" y="2546684"/>
            <a:ext cx="414086" cy="491289"/>
          </a:xfrm>
          <a:prstGeom prst="rect">
            <a:avLst/>
          </a:prstGeom>
        </p:spPr>
      </p:pic>
      <p:pic>
        <p:nvPicPr>
          <p:cNvPr id="11" name="Picture 19">
            <a:extLst>
              <a:ext uri="{FF2B5EF4-FFF2-40B4-BE49-F238E27FC236}">
                <a16:creationId xmlns:a16="http://schemas.microsoft.com/office/drawing/2014/main" id="{B8531314-93D7-EBF8-6925-23551FD2F266}"/>
              </a:ext>
            </a:extLst>
          </p:cNvPr>
          <p:cNvPicPr>
            <a:picLocks noChangeAspect="1"/>
          </p:cNvPicPr>
          <p:nvPr/>
        </p:nvPicPr>
        <p:blipFill>
          <a:blip r:embed="rId5"/>
          <a:stretch>
            <a:fillRect/>
          </a:stretch>
        </p:blipFill>
        <p:spPr>
          <a:xfrm>
            <a:off x="556757" y="3768456"/>
            <a:ext cx="473242" cy="443664"/>
          </a:xfrm>
          <a:prstGeom prst="rect">
            <a:avLst/>
          </a:prstGeom>
        </p:spPr>
      </p:pic>
      <p:pic>
        <p:nvPicPr>
          <p:cNvPr id="12" name="Picture 21">
            <a:extLst>
              <a:ext uri="{FF2B5EF4-FFF2-40B4-BE49-F238E27FC236}">
                <a16:creationId xmlns:a16="http://schemas.microsoft.com/office/drawing/2014/main" id="{5F667CB3-745D-2668-CE04-7612DE822E14}"/>
              </a:ext>
            </a:extLst>
          </p:cNvPr>
          <p:cNvPicPr>
            <a:picLocks noChangeAspect="1"/>
          </p:cNvPicPr>
          <p:nvPr/>
        </p:nvPicPr>
        <p:blipFill>
          <a:blip r:embed="rId6"/>
          <a:stretch>
            <a:fillRect/>
          </a:stretch>
        </p:blipFill>
        <p:spPr>
          <a:xfrm>
            <a:off x="6379578" y="2551593"/>
            <a:ext cx="337385" cy="472239"/>
          </a:xfrm>
          <a:prstGeom prst="rect">
            <a:avLst/>
          </a:prstGeom>
        </p:spPr>
      </p:pic>
      <p:sp>
        <p:nvSpPr>
          <p:cNvPr id="2" name="TextBox 2">
            <a:extLst>
              <a:ext uri="{FF2B5EF4-FFF2-40B4-BE49-F238E27FC236}">
                <a16:creationId xmlns:a16="http://schemas.microsoft.com/office/drawing/2014/main" id="{A8597194-FADA-8E64-1EA3-316BC8928C36}"/>
              </a:ext>
            </a:extLst>
          </p:cNvPr>
          <p:cNvSpPr txBox="1"/>
          <p:nvPr/>
        </p:nvSpPr>
        <p:spPr>
          <a:xfrm>
            <a:off x="1205089" y="3663683"/>
            <a:ext cx="4876131"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open sans"/>
                <a:ea typeface="open sans"/>
                <a:cs typeface="Calibri"/>
              </a:rPr>
              <a:t>Απ</a:t>
            </a:r>
            <a:r>
              <a:rPr lang="en-GB" err="1">
                <a:solidFill>
                  <a:srgbClr val="FFFFFF"/>
                </a:solidFill>
                <a:latin typeface="open sans"/>
                <a:ea typeface="open sans"/>
                <a:cs typeface="Calibri"/>
              </a:rPr>
              <a:t>οφύγετε</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την</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κοινο</a:t>
            </a:r>
            <a:r>
              <a:rPr lang="en-GB">
                <a:solidFill>
                  <a:srgbClr val="FFFFFF"/>
                </a:solidFill>
                <a:latin typeface="open sans"/>
                <a:ea typeface="open sans"/>
                <a:cs typeface="Calibri"/>
              </a:rPr>
              <a:t>π</a:t>
            </a:r>
            <a:r>
              <a:rPr lang="en-GB" err="1">
                <a:solidFill>
                  <a:srgbClr val="FFFFFF"/>
                </a:solidFill>
                <a:latin typeface="open sans"/>
                <a:ea typeface="open sans"/>
                <a:cs typeface="Calibri"/>
              </a:rPr>
              <a:t>οίηση</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του</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συνδέσμου</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της</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έρευν</a:t>
            </a:r>
            <a:r>
              <a:rPr lang="en-GB">
                <a:solidFill>
                  <a:srgbClr val="FFFFFF"/>
                </a:solidFill>
                <a:latin typeface="open sans"/>
                <a:ea typeface="open sans"/>
                <a:cs typeface="Calibri"/>
              </a:rPr>
              <a:t>ας </a:t>
            </a:r>
            <a:r>
              <a:rPr lang="en-GB" err="1">
                <a:solidFill>
                  <a:srgbClr val="FFFFFF"/>
                </a:solidFill>
                <a:latin typeface="open sans"/>
                <a:ea typeface="open sans"/>
                <a:cs typeface="Calibri"/>
              </a:rPr>
              <a:t>μέσω</a:t>
            </a:r>
            <a:r>
              <a:rPr lang="en-GB">
                <a:solidFill>
                  <a:srgbClr val="FFFFFF"/>
                </a:solidFill>
                <a:latin typeface="open sans"/>
                <a:ea typeface="open sans"/>
                <a:cs typeface="Calibri"/>
              </a:rPr>
              <a:t> πλα</a:t>
            </a:r>
            <a:r>
              <a:rPr lang="en-GB" err="1">
                <a:solidFill>
                  <a:srgbClr val="FFFFFF"/>
                </a:solidFill>
                <a:latin typeface="open sans"/>
                <a:ea typeface="open sans"/>
                <a:cs typeface="Calibri"/>
              </a:rPr>
              <a:t>τφορμών</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κοινωνικής</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δικτύωσης</a:t>
            </a:r>
            <a:r>
              <a:rPr lang="en-GB">
                <a:solidFill>
                  <a:srgbClr val="FFFFFF"/>
                </a:solidFill>
                <a:latin typeface="open sans"/>
                <a:ea typeface="open sans"/>
                <a:cs typeface="Calibri"/>
              </a:rPr>
              <a:t>.</a:t>
            </a:r>
          </a:p>
        </p:txBody>
      </p:sp>
      <p:sp>
        <p:nvSpPr>
          <p:cNvPr id="13" name="TextBox 3">
            <a:extLst>
              <a:ext uri="{FF2B5EF4-FFF2-40B4-BE49-F238E27FC236}">
                <a16:creationId xmlns:a16="http://schemas.microsoft.com/office/drawing/2014/main" id="{5AF3E428-9F57-EC43-4C57-915A94BD43DB}"/>
              </a:ext>
            </a:extLst>
          </p:cNvPr>
          <p:cNvSpPr txBox="1"/>
          <p:nvPr/>
        </p:nvSpPr>
        <p:spPr>
          <a:xfrm>
            <a:off x="1212590" y="4700419"/>
            <a:ext cx="4254500" cy="1200329"/>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open sans"/>
                <a:ea typeface="open sans"/>
                <a:cs typeface="Calibri"/>
              </a:rPr>
              <a:t>Στείλτε</a:t>
            </a:r>
            <a:r>
              <a:rPr lang="en-GB">
                <a:solidFill>
                  <a:srgbClr val="FFFFFF"/>
                </a:solidFill>
                <a:latin typeface="open sans"/>
                <a:ea typeface="open sans"/>
                <a:cs typeface="Calibri"/>
              </a:rPr>
              <a:t> εβ</a:t>
            </a:r>
            <a:r>
              <a:rPr lang="en-GB" err="1">
                <a:solidFill>
                  <a:srgbClr val="FFFFFF"/>
                </a:solidFill>
                <a:latin typeface="open sans"/>
                <a:ea typeface="open sans"/>
                <a:cs typeface="Calibri"/>
              </a:rPr>
              <a:t>δομ</a:t>
            </a:r>
            <a:r>
              <a:rPr lang="en-GB">
                <a:solidFill>
                  <a:srgbClr val="FFFFFF"/>
                </a:solidFill>
                <a:latin typeface="open sans"/>
                <a:ea typeface="open sans"/>
                <a:cs typeface="Calibri"/>
              </a:rPr>
              <a:t>α</a:t>
            </a:r>
            <a:r>
              <a:rPr lang="en-GB" err="1">
                <a:solidFill>
                  <a:srgbClr val="FFFFFF"/>
                </a:solidFill>
                <a:latin typeface="open sans"/>
                <a:ea typeface="open sans"/>
                <a:cs typeface="Calibri"/>
              </a:rPr>
              <a:t>δι</a:t>
            </a:r>
            <a:r>
              <a:rPr lang="en-GB">
                <a:solidFill>
                  <a:srgbClr val="FFFFFF"/>
                </a:solidFill>
                <a:latin typeface="open sans"/>
                <a:ea typeface="open sans"/>
                <a:cs typeface="Calibri"/>
              </a:rPr>
              <a:t>α</a:t>
            </a:r>
            <a:r>
              <a:rPr lang="en-GB" err="1">
                <a:solidFill>
                  <a:srgbClr val="FFFFFF"/>
                </a:solidFill>
                <a:latin typeface="open sans"/>
                <a:ea typeface="open sans"/>
                <a:cs typeface="Calibri"/>
              </a:rPr>
              <a:t>ίες</a:t>
            </a:r>
            <a:r>
              <a:rPr lang="en-GB">
                <a:solidFill>
                  <a:srgbClr val="FFFFFF"/>
                </a:solidFill>
                <a:latin typeface="open sans"/>
                <a:ea typeface="open sans"/>
                <a:cs typeface="Calibri"/>
              </a:rPr>
              <a:t> υπ</a:t>
            </a:r>
            <a:r>
              <a:rPr lang="en-GB" err="1">
                <a:solidFill>
                  <a:srgbClr val="FFFFFF"/>
                </a:solidFill>
                <a:latin typeface="open sans"/>
                <a:ea typeface="open sans"/>
                <a:cs typeface="Calibri"/>
              </a:rPr>
              <a:t>ενθυμίσεις</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μέσω</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ηλεκτρονικού</a:t>
            </a:r>
            <a:r>
              <a:rPr lang="en-GB">
                <a:solidFill>
                  <a:srgbClr val="FFFFFF"/>
                </a:solidFill>
                <a:latin typeface="open sans"/>
                <a:ea typeface="open sans"/>
                <a:cs typeface="Calibri"/>
              </a:rPr>
              <a:t> τα</a:t>
            </a:r>
            <a:r>
              <a:rPr lang="en-GB" err="1">
                <a:solidFill>
                  <a:srgbClr val="FFFFFF"/>
                </a:solidFill>
                <a:latin typeface="open sans"/>
                <a:ea typeface="open sans"/>
                <a:cs typeface="Calibri"/>
              </a:rPr>
              <a:t>χυδρομείου</a:t>
            </a:r>
            <a:r>
              <a:rPr lang="en-GB">
                <a:solidFill>
                  <a:srgbClr val="FFFFFF"/>
                </a:solidFill>
                <a:latin typeface="open sans"/>
                <a:ea typeface="open sans"/>
                <a:cs typeface="Calibri"/>
              </a:rPr>
              <a:t> και </a:t>
            </a:r>
            <a:r>
              <a:rPr lang="en-GB" err="1">
                <a:solidFill>
                  <a:srgbClr val="FFFFFF"/>
                </a:solidFill>
                <a:latin typeface="open sans"/>
                <a:ea typeface="open sans"/>
                <a:cs typeface="Calibri"/>
              </a:rPr>
              <a:t>κρ</a:t>
            </a:r>
            <a:r>
              <a:rPr lang="en-GB">
                <a:solidFill>
                  <a:srgbClr val="FFFFFF"/>
                </a:solidFill>
                <a:latin typeface="open sans"/>
                <a:ea typeface="open sans"/>
                <a:cs typeface="Calibri"/>
              </a:rPr>
              <a:t>α</a:t>
            </a:r>
            <a:r>
              <a:rPr lang="en-GB" err="1">
                <a:solidFill>
                  <a:srgbClr val="FFFFFF"/>
                </a:solidFill>
                <a:latin typeface="open sans"/>
                <a:ea typeface="open sans"/>
                <a:cs typeface="Calibri"/>
              </a:rPr>
              <a:t>τήστε</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την</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έρευν</a:t>
            </a:r>
            <a:r>
              <a:rPr lang="en-GB">
                <a:solidFill>
                  <a:srgbClr val="FFFFFF"/>
                </a:solidFill>
                <a:latin typeface="open sans"/>
                <a:ea typeface="open sans"/>
                <a:cs typeface="Calibri"/>
              </a:rPr>
              <a:t>α α</a:t>
            </a:r>
            <a:r>
              <a:rPr lang="en-GB" err="1">
                <a:solidFill>
                  <a:srgbClr val="FFFFFF"/>
                </a:solidFill>
                <a:latin typeface="open sans"/>
                <a:ea typeface="open sans"/>
                <a:cs typeface="Calibri"/>
              </a:rPr>
              <a:t>νοιχτή</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γι</a:t>
            </a:r>
            <a:r>
              <a:rPr lang="en-GB">
                <a:solidFill>
                  <a:srgbClr val="FFFFFF"/>
                </a:solidFill>
                <a:latin typeface="open sans"/>
                <a:ea typeface="open sans"/>
                <a:cs typeface="Calibri"/>
              </a:rPr>
              <a:t>α </a:t>
            </a:r>
            <a:r>
              <a:rPr lang="en-GB" err="1">
                <a:solidFill>
                  <a:srgbClr val="FFFFFF"/>
                </a:solidFill>
                <a:latin typeface="open sans"/>
                <a:ea typeface="open sans"/>
                <a:cs typeface="Calibri"/>
              </a:rPr>
              <a:t>τουλάχιστον</a:t>
            </a:r>
            <a:r>
              <a:rPr lang="en-GB">
                <a:solidFill>
                  <a:srgbClr val="FFFFFF"/>
                </a:solidFill>
                <a:latin typeface="open sans"/>
                <a:ea typeface="open sans"/>
                <a:cs typeface="Calibri"/>
              </a:rPr>
              <a:t> 4 εβ</a:t>
            </a:r>
            <a:r>
              <a:rPr lang="en-GB" err="1">
                <a:solidFill>
                  <a:srgbClr val="FFFFFF"/>
                </a:solidFill>
                <a:latin typeface="open sans"/>
                <a:ea typeface="open sans"/>
                <a:cs typeface="Calibri"/>
              </a:rPr>
              <a:t>δομάδες</a:t>
            </a:r>
            <a:r>
              <a:rPr lang="en-GB">
                <a:solidFill>
                  <a:srgbClr val="FFFFFF"/>
                </a:solidFill>
                <a:latin typeface="open sans"/>
                <a:ea typeface="open sans"/>
                <a:cs typeface="Calibri"/>
              </a:rPr>
              <a:t>. </a:t>
            </a:r>
            <a:endParaRPr lang="en-US">
              <a:latin typeface="open sans"/>
              <a:ea typeface="open sans"/>
              <a:cs typeface="Calibri"/>
            </a:endParaRPr>
          </a:p>
        </p:txBody>
      </p:sp>
      <p:sp>
        <p:nvSpPr>
          <p:cNvPr id="14" name="TextBox 9">
            <a:extLst>
              <a:ext uri="{FF2B5EF4-FFF2-40B4-BE49-F238E27FC236}">
                <a16:creationId xmlns:a16="http://schemas.microsoft.com/office/drawing/2014/main" id="{594AE92B-0B72-B792-7F5F-04ACCF055D31}"/>
              </a:ext>
            </a:extLst>
          </p:cNvPr>
          <p:cNvSpPr txBox="1"/>
          <p:nvPr/>
        </p:nvSpPr>
        <p:spPr>
          <a:xfrm>
            <a:off x="6933417" y="2435163"/>
            <a:ext cx="47244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open sans"/>
                <a:ea typeface="Open Sans"/>
                <a:cs typeface="Open Sans"/>
              </a:rPr>
              <a:t>Kοινο</a:t>
            </a:r>
            <a:r>
              <a:rPr lang="en-GB">
                <a:solidFill>
                  <a:srgbClr val="FFFFFF"/>
                </a:solidFill>
                <a:latin typeface="open sans"/>
                <a:ea typeface="Open Sans"/>
                <a:cs typeface="Open Sans"/>
              </a:rPr>
              <a:t>π</a:t>
            </a:r>
            <a:r>
              <a:rPr lang="en-GB" err="1">
                <a:solidFill>
                  <a:srgbClr val="FFFFFF"/>
                </a:solidFill>
                <a:latin typeface="open sans"/>
                <a:ea typeface="Open Sans"/>
                <a:cs typeface="Open Sans"/>
              </a:rPr>
              <a:t>οίηση</a:t>
            </a:r>
            <a:r>
              <a:rPr lang="en-GB">
                <a:solidFill>
                  <a:srgbClr val="FFFFFF"/>
                </a:solidFill>
                <a:latin typeface="open sans"/>
                <a:ea typeface="Open Sans"/>
                <a:cs typeface="Open Sans"/>
              </a:rPr>
              <a:t> </a:t>
            </a:r>
            <a:r>
              <a:rPr lang="en-GB" err="1">
                <a:solidFill>
                  <a:srgbClr val="FFFFFF"/>
                </a:solidFill>
                <a:latin typeface="open sans"/>
                <a:ea typeface="Open Sans"/>
                <a:cs typeface="Open Sans"/>
              </a:rPr>
              <a:t>των</a:t>
            </a:r>
            <a:r>
              <a:rPr lang="en-GB">
                <a:solidFill>
                  <a:srgbClr val="FFFFFF"/>
                </a:solidFill>
                <a:latin typeface="open sans"/>
                <a:ea typeface="Open Sans"/>
                <a:cs typeface="Open Sans"/>
              </a:rPr>
              <a:t> απ</a:t>
            </a:r>
            <a:r>
              <a:rPr lang="en-GB" err="1">
                <a:solidFill>
                  <a:srgbClr val="FFFFFF"/>
                </a:solidFill>
                <a:latin typeface="open sans"/>
                <a:ea typeface="Open Sans"/>
                <a:cs typeface="Open Sans"/>
              </a:rPr>
              <a:t>οτελεσμάτων</a:t>
            </a:r>
            <a:r>
              <a:rPr lang="en-GB">
                <a:solidFill>
                  <a:srgbClr val="FFFFFF"/>
                </a:solidFill>
                <a:latin typeface="open sans"/>
                <a:ea typeface="Open Sans"/>
                <a:cs typeface="Open Sans"/>
              </a:rPr>
              <a:t> </a:t>
            </a:r>
            <a:r>
              <a:rPr lang="en-GB" err="1">
                <a:solidFill>
                  <a:srgbClr val="FFFFFF"/>
                </a:solidFill>
                <a:latin typeface="open sans"/>
                <a:ea typeface="Open Sans"/>
                <a:cs typeface="Open Sans"/>
              </a:rPr>
              <a:t>στ</a:t>
            </a:r>
            <a:r>
              <a:rPr lang="en-GB">
                <a:solidFill>
                  <a:srgbClr val="FFFFFF"/>
                </a:solidFill>
                <a:latin typeface="open sans"/>
                <a:ea typeface="Open Sans"/>
                <a:cs typeface="Open Sans"/>
              </a:rPr>
              <a:t>α </a:t>
            </a:r>
            <a:r>
              <a:rPr lang="en-GB" err="1">
                <a:solidFill>
                  <a:srgbClr val="FFFFFF"/>
                </a:solidFill>
                <a:latin typeface="open sans"/>
                <a:ea typeface="Open Sans"/>
                <a:cs typeface="Open Sans"/>
              </a:rPr>
              <a:t>όργ</a:t>
            </a:r>
            <a:r>
              <a:rPr lang="en-GB">
                <a:solidFill>
                  <a:srgbClr val="FFFFFF"/>
                </a:solidFill>
                <a:latin typeface="open sans"/>
                <a:ea typeface="Open Sans"/>
                <a:cs typeface="Open Sans"/>
              </a:rPr>
              <a:t>ανα </a:t>
            </a:r>
            <a:r>
              <a:rPr lang="en-GB" err="1">
                <a:solidFill>
                  <a:srgbClr val="FFFFFF"/>
                </a:solidFill>
                <a:latin typeface="open sans"/>
                <a:ea typeface="Open Sans"/>
                <a:cs typeface="Open Sans"/>
              </a:rPr>
              <a:t>λήψης</a:t>
            </a:r>
            <a:r>
              <a:rPr lang="en-GB">
                <a:solidFill>
                  <a:srgbClr val="FFFFFF"/>
                </a:solidFill>
                <a:latin typeface="open sans"/>
                <a:ea typeface="Open Sans"/>
                <a:cs typeface="Open Sans"/>
              </a:rPr>
              <a:t> απ</a:t>
            </a:r>
            <a:r>
              <a:rPr lang="en-GB" err="1">
                <a:solidFill>
                  <a:srgbClr val="FFFFFF"/>
                </a:solidFill>
                <a:latin typeface="open sans"/>
                <a:ea typeface="Open Sans"/>
                <a:cs typeface="Open Sans"/>
              </a:rPr>
              <a:t>οφάσεων</a:t>
            </a:r>
            <a:r>
              <a:rPr lang="en-GB">
                <a:solidFill>
                  <a:srgbClr val="FFFFFF"/>
                </a:solidFill>
                <a:latin typeface="open sans"/>
                <a:ea typeface="Open Sans"/>
                <a:cs typeface="Open Sans"/>
              </a:rPr>
              <a:t> και </a:t>
            </a:r>
            <a:r>
              <a:rPr lang="en-GB" err="1">
                <a:solidFill>
                  <a:srgbClr val="FFFFFF"/>
                </a:solidFill>
                <a:latin typeface="open sans"/>
                <a:ea typeface="Open Sans"/>
                <a:cs typeface="Open Sans"/>
              </a:rPr>
              <a:t>στην</a:t>
            </a:r>
            <a:r>
              <a:rPr lang="en-GB">
                <a:solidFill>
                  <a:srgbClr val="FFFFFF"/>
                </a:solidFill>
                <a:latin typeface="open sans"/>
                <a:ea typeface="Open Sans"/>
                <a:cs typeface="Open Sans"/>
              </a:rPr>
              <a:t> </a:t>
            </a:r>
            <a:r>
              <a:rPr lang="en-GB" err="1">
                <a:solidFill>
                  <a:srgbClr val="FFFFFF"/>
                </a:solidFill>
                <a:latin typeface="open sans"/>
                <a:ea typeface="Open Sans"/>
                <a:cs typeface="Open Sans"/>
              </a:rPr>
              <a:t>κοινότητ</a:t>
            </a:r>
            <a:r>
              <a:rPr lang="en-GB">
                <a:solidFill>
                  <a:srgbClr val="FFFFFF"/>
                </a:solidFill>
                <a:latin typeface="open sans"/>
                <a:ea typeface="Open Sans"/>
                <a:cs typeface="Open Sans"/>
              </a:rPr>
              <a:t>α </a:t>
            </a:r>
            <a:r>
              <a:rPr lang="en-GB" err="1">
                <a:solidFill>
                  <a:srgbClr val="FFFFFF"/>
                </a:solidFill>
                <a:latin typeface="open sans"/>
                <a:ea typeface="Open Sans"/>
                <a:cs typeface="Open Sans"/>
              </a:rPr>
              <a:t>του</a:t>
            </a:r>
            <a:r>
              <a:rPr lang="en-GB">
                <a:solidFill>
                  <a:srgbClr val="FFFFFF"/>
                </a:solidFill>
                <a:latin typeface="open sans"/>
                <a:ea typeface="Open Sans"/>
                <a:cs typeface="Open Sans"/>
              </a:rPr>
              <a:t> </a:t>
            </a:r>
            <a:r>
              <a:rPr lang="en-GB" err="1">
                <a:solidFill>
                  <a:srgbClr val="FFFFFF"/>
                </a:solidFill>
                <a:latin typeface="open sans"/>
                <a:ea typeface="Open Sans"/>
                <a:cs typeface="Open Sans"/>
              </a:rPr>
              <a:t>ιδρύμ</a:t>
            </a:r>
            <a:r>
              <a:rPr lang="en-GB">
                <a:solidFill>
                  <a:srgbClr val="FFFFFF"/>
                </a:solidFill>
                <a:latin typeface="open sans"/>
                <a:ea typeface="Open Sans"/>
                <a:cs typeface="Open Sans"/>
              </a:rPr>
              <a:t>α</a:t>
            </a:r>
            <a:r>
              <a:rPr lang="en-GB" err="1">
                <a:solidFill>
                  <a:srgbClr val="FFFFFF"/>
                </a:solidFill>
                <a:latin typeface="open sans"/>
                <a:ea typeface="Open Sans"/>
                <a:cs typeface="Open Sans"/>
              </a:rPr>
              <a:t>τος</a:t>
            </a:r>
            <a:endParaRPr lang="en-US" err="1">
              <a:latin typeface="open sans"/>
              <a:ea typeface="open sans"/>
              <a:cs typeface="Calibri"/>
            </a:endParaRPr>
          </a:p>
        </p:txBody>
      </p:sp>
      <p:sp>
        <p:nvSpPr>
          <p:cNvPr id="15" name="TextBox 3">
            <a:extLst>
              <a:ext uri="{FF2B5EF4-FFF2-40B4-BE49-F238E27FC236}">
                <a16:creationId xmlns:a16="http://schemas.microsoft.com/office/drawing/2014/main" id="{2644F6D3-7DD5-94A4-915F-783338A37C39}"/>
              </a:ext>
            </a:extLst>
          </p:cNvPr>
          <p:cNvSpPr txBox="1"/>
          <p:nvPr/>
        </p:nvSpPr>
        <p:spPr>
          <a:xfrm>
            <a:off x="1219200" y="2546064"/>
            <a:ext cx="4103981"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open sans"/>
                <a:ea typeface="open sans"/>
                <a:cs typeface="Calibri"/>
              </a:rPr>
              <a:t>Διάδοση</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της</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έρευν</a:t>
            </a:r>
            <a:r>
              <a:rPr lang="en-GB">
                <a:solidFill>
                  <a:srgbClr val="FFFFFF"/>
                </a:solidFill>
                <a:latin typeface="open sans"/>
                <a:ea typeface="open sans"/>
                <a:cs typeface="Calibri"/>
              </a:rPr>
              <a:t>ας </a:t>
            </a:r>
            <a:r>
              <a:rPr lang="en-GB" err="1">
                <a:solidFill>
                  <a:srgbClr val="FFFFFF"/>
                </a:solidFill>
                <a:latin typeface="open sans"/>
                <a:ea typeface="open sans"/>
                <a:cs typeface="Calibri"/>
              </a:rPr>
              <a:t>μέσω</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εσωτερικών</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δι</a:t>
            </a:r>
            <a:r>
              <a:rPr lang="en-GB">
                <a:solidFill>
                  <a:srgbClr val="FFFFFF"/>
                </a:solidFill>
                <a:latin typeface="open sans"/>
                <a:ea typeface="open sans"/>
                <a:cs typeface="Calibri"/>
              </a:rPr>
              <a:t>α</a:t>
            </a:r>
            <a:r>
              <a:rPr lang="en-GB" err="1">
                <a:solidFill>
                  <a:srgbClr val="FFFFFF"/>
                </a:solidFill>
                <a:latin typeface="open sans"/>
                <a:ea typeface="open sans"/>
                <a:cs typeface="Calibri"/>
              </a:rPr>
              <a:t>ύλων</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γι</a:t>
            </a:r>
            <a:r>
              <a:rPr lang="en-GB">
                <a:solidFill>
                  <a:srgbClr val="FFFFFF"/>
                </a:solidFill>
                <a:latin typeface="open sans"/>
                <a:ea typeface="open sans"/>
                <a:cs typeface="Calibri"/>
              </a:rPr>
              <a:t>α </a:t>
            </a:r>
            <a:r>
              <a:rPr lang="en-GB" err="1">
                <a:solidFill>
                  <a:srgbClr val="FFFFFF"/>
                </a:solidFill>
                <a:latin typeface="open sans"/>
                <a:ea typeface="open sans"/>
                <a:cs typeface="Calibri"/>
              </a:rPr>
              <a:t>τον</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έλεγχο</a:t>
            </a:r>
            <a:r>
              <a:rPr lang="en-GB">
                <a:solidFill>
                  <a:srgbClr val="FFFFFF"/>
                </a:solidFill>
                <a:latin typeface="open sans"/>
                <a:ea typeface="open sans"/>
                <a:cs typeface="Calibri"/>
              </a:rPr>
              <a:t> </a:t>
            </a:r>
            <a:r>
              <a:rPr lang="en-GB" err="1">
                <a:solidFill>
                  <a:srgbClr val="FFFFFF"/>
                </a:solidFill>
                <a:latin typeface="open sans"/>
                <a:ea typeface="open sans"/>
                <a:cs typeface="Calibri"/>
              </a:rPr>
              <a:t>της</a:t>
            </a:r>
            <a:r>
              <a:rPr lang="en-GB">
                <a:solidFill>
                  <a:srgbClr val="FFFFFF"/>
                </a:solidFill>
                <a:latin typeface="open sans"/>
                <a:ea typeface="open sans"/>
                <a:cs typeface="Calibri"/>
              </a:rPr>
              <a:t> π</a:t>
            </a:r>
            <a:r>
              <a:rPr lang="en-GB" err="1">
                <a:solidFill>
                  <a:srgbClr val="FFFFFF"/>
                </a:solidFill>
                <a:latin typeface="open sans"/>
                <a:ea typeface="open sans"/>
                <a:cs typeface="Calibri"/>
              </a:rPr>
              <a:t>ρόσ</a:t>
            </a:r>
            <a:r>
              <a:rPr lang="en-GB">
                <a:solidFill>
                  <a:srgbClr val="FFFFFF"/>
                </a:solidFill>
                <a:latin typeface="open sans"/>
                <a:ea typeface="open sans"/>
                <a:cs typeface="Calibri"/>
              </a:rPr>
              <a:t>βα</a:t>
            </a:r>
            <a:r>
              <a:rPr lang="en-GB" err="1">
                <a:solidFill>
                  <a:srgbClr val="FFFFFF"/>
                </a:solidFill>
                <a:latin typeface="open sans"/>
                <a:ea typeface="open sans"/>
                <a:cs typeface="Calibri"/>
              </a:rPr>
              <a:t>σης</a:t>
            </a:r>
            <a:endParaRPr lang="en-GB">
              <a:solidFill>
                <a:srgbClr val="FFFFFF"/>
              </a:solidFill>
              <a:latin typeface="open sans"/>
              <a:ea typeface="open sans"/>
              <a:cs typeface="Calibri"/>
            </a:endParaRPr>
          </a:p>
        </p:txBody>
      </p:sp>
    </p:spTree>
    <p:extLst>
      <p:ext uri="{BB962C8B-B14F-4D97-AF65-F5344CB8AC3E}">
        <p14:creationId xmlns:p14="http://schemas.microsoft.com/office/powerpoint/2010/main" val="42592955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logo&#10;&#10;Description automatically generated">
            <a:extLst>
              <a:ext uri="{FF2B5EF4-FFF2-40B4-BE49-F238E27FC236}">
                <a16:creationId xmlns:a16="http://schemas.microsoft.com/office/drawing/2014/main" id="{063C356F-0D63-B020-D4D6-751E184E4B4E}"/>
              </a:ext>
            </a:extLst>
          </p:cNvPr>
          <p:cNvPicPr>
            <a:picLocks noChangeAspect="1"/>
          </p:cNvPicPr>
          <p:nvPr/>
        </p:nvPicPr>
        <p:blipFill>
          <a:blip r:embed="rId2"/>
          <a:stretch>
            <a:fillRect/>
          </a:stretch>
        </p:blipFill>
        <p:spPr>
          <a:xfrm>
            <a:off x="324928" y="2601100"/>
            <a:ext cx="4267200" cy="2805988"/>
          </a:xfrm>
          <a:prstGeom prst="rect">
            <a:avLst/>
          </a:prstGeom>
        </p:spPr>
      </p:pic>
      <p:pic>
        <p:nvPicPr>
          <p:cNvPr id="4" name="Picture 4" descr="A screenshot of a computer&#10;&#10;Description automatically generated">
            <a:extLst>
              <a:ext uri="{FF2B5EF4-FFF2-40B4-BE49-F238E27FC236}">
                <a16:creationId xmlns:a16="http://schemas.microsoft.com/office/drawing/2014/main" id="{D2BED42E-DD67-F3A6-8F94-EA97FF0E292A}"/>
              </a:ext>
            </a:extLst>
          </p:cNvPr>
          <p:cNvPicPr>
            <a:picLocks noChangeAspect="1"/>
          </p:cNvPicPr>
          <p:nvPr/>
        </p:nvPicPr>
        <p:blipFill>
          <a:blip r:embed="rId3"/>
          <a:stretch>
            <a:fillRect/>
          </a:stretch>
        </p:blipFill>
        <p:spPr>
          <a:xfrm>
            <a:off x="4868173" y="2291275"/>
            <a:ext cx="7013275" cy="3856958"/>
          </a:xfrm>
          <a:prstGeom prst="rect">
            <a:avLst/>
          </a:prstGeom>
        </p:spPr>
      </p:pic>
      <p:sp>
        <p:nvSpPr>
          <p:cNvPr id="5" name="Title 1">
            <a:extLst>
              <a:ext uri="{FF2B5EF4-FFF2-40B4-BE49-F238E27FC236}">
                <a16:creationId xmlns:a16="http://schemas.microsoft.com/office/drawing/2014/main" id="{C5E4E366-C1EC-AB15-02BA-F4D5C7CD5FDD}"/>
              </a:ext>
            </a:extLst>
          </p:cNvPr>
          <p:cNvSpPr>
            <a:spLocks noGrp="1"/>
          </p:cNvSpPr>
          <p:nvPr>
            <p:ph type="title"/>
          </p:nvPr>
        </p:nvSpPr>
        <p:spPr>
          <a:xfrm>
            <a:off x="1052512" y="1129932"/>
            <a:ext cx="10675185" cy="778381"/>
          </a:xfrm>
        </p:spPr>
        <p:txBody>
          <a:bodyPr/>
          <a:lstStyle/>
          <a:p>
            <a:r>
              <a:rPr lang="en-US" b="1" dirty="0" err="1">
                <a:latin typeface="Arial"/>
                <a:cs typeface="Arial"/>
              </a:rPr>
              <a:t>Εμ</a:t>
            </a:r>
            <a:r>
              <a:rPr lang="en-US" b="1" dirty="0">
                <a:latin typeface="Arial"/>
                <a:cs typeface="Arial"/>
              </a:rPr>
              <a:t>π</a:t>
            </a:r>
            <a:r>
              <a:rPr lang="en-US" b="1" dirty="0" err="1">
                <a:latin typeface="Arial"/>
                <a:cs typeface="Arial"/>
              </a:rPr>
              <a:t>νευσμένη</a:t>
            </a:r>
            <a:r>
              <a:rPr lang="en-US" b="1" dirty="0">
                <a:latin typeface="Arial"/>
                <a:cs typeface="Arial"/>
              </a:rPr>
              <a:t> πρα</a:t>
            </a:r>
            <a:r>
              <a:rPr lang="en-US" b="1" dirty="0" err="1">
                <a:latin typeface="Arial"/>
                <a:cs typeface="Arial"/>
              </a:rPr>
              <a:t>κτική</a:t>
            </a:r>
            <a:r>
              <a:rPr lang="en-US" b="1" dirty="0">
                <a:latin typeface="Arial"/>
                <a:cs typeface="Arial"/>
              </a:rPr>
              <a:t>: </a:t>
            </a:r>
            <a:r>
              <a:rPr lang="en-US" b="1" dirty="0" err="1">
                <a:latin typeface="Arial"/>
                <a:cs typeface="Arial"/>
              </a:rPr>
              <a:t>το</a:t>
            </a:r>
            <a:r>
              <a:rPr lang="en-US" b="1" dirty="0">
                <a:latin typeface="Arial"/>
                <a:cs typeface="Arial"/>
              </a:rPr>
              <a:t> </a:t>
            </a:r>
            <a:r>
              <a:rPr lang="en-US" b="1" dirty="0" err="1">
                <a:latin typeface="Arial"/>
                <a:cs typeface="Arial"/>
              </a:rPr>
              <a:t>ερωτημ</a:t>
            </a:r>
            <a:r>
              <a:rPr lang="en-US" b="1" dirty="0">
                <a:latin typeface="Arial"/>
                <a:cs typeface="Arial"/>
              </a:rPr>
              <a:t>α</a:t>
            </a:r>
            <a:r>
              <a:rPr lang="en-US" b="1" dirty="0" err="1">
                <a:latin typeface="Arial"/>
                <a:cs typeface="Arial"/>
              </a:rPr>
              <a:t>τολόγιο</a:t>
            </a:r>
            <a:r>
              <a:rPr lang="en-US" b="1" dirty="0">
                <a:latin typeface="Arial"/>
                <a:cs typeface="Arial"/>
              </a:rPr>
              <a:t> </a:t>
            </a:r>
            <a:r>
              <a:rPr lang="en-US" b="1" dirty="0" err="1">
                <a:latin typeface="Arial"/>
                <a:cs typeface="Arial"/>
              </a:rPr>
              <a:t>έρευν</a:t>
            </a:r>
            <a:r>
              <a:rPr lang="en-US" b="1" dirty="0">
                <a:latin typeface="Arial"/>
                <a:cs typeface="Arial"/>
              </a:rPr>
              <a:t>ας </a:t>
            </a:r>
            <a:r>
              <a:rPr lang="en-US" b="1" dirty="0" err="1">
                <a:latin typeface="Arial"/>
                <a:cs typeface="Arial"/>
              </a:rPr>
              <a:t>UniSAFE</a:t>
            </a:r>
            <a:endParaRPr lang="en-US" dirty="0" err="1">
              <a:solidFill>
                <a:srgbClr val="000000"/>
              </a:solidFill>
              <a:latin typeface="Arial"/>
              <a:cs typeface="Arial"/>
            </a:endParaRPr>
          </a:p>
          <a:p>
            <a:endParaRPr lang="en-US" b="1" dirty="0"/>
          </a:p>
        </p:txBody>
      </p:sp>
      <p:sp>
        <p:nvSpPr>
          <p:cNvPr id="6" name="TextBox 5">
            <a:extLst>
              <a:ext uri="{FF2B5EF4-FFF2-40B4-BE49-F238E27FC236}">
                <a16:creationId xmlns:a16="http://schemas.microsoft.com/office/drawing/2014/main" id="{A4272D48-D927-8BE2-A33C-5D951B43CCC9}"/>
              </a:ext>
            </a:extLst>
          </p:cNvPr>
          <p:cNvSpPr txBox="1"/>
          <p:nvPr/>
        </p:nvSpPr>
        <p:spPr>
          <a:xfrm>
            <a:off x="425570" y="5558287"/>
            <a:ext cx="54173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panose="020B0604020202020204" pitchFamily="34" charset="0"/>
                <a:cs typeface="Arial" panose="020B0604020202020204" pitchFamily="34" charset="0"/>
              </a:rPr>
              <a:t>Available in </a:t>
            </a:r>
            <a:r>
              <a:rPr lang="en-US" err="1">
                <a:solidFill>
                  <a:schemeClr val="bg1"/>
                </a:solidFill>
                <a:latin typeface="Arial" panose="020B0604020202020204" pitchFamily="34" charset="0"/>
                <a:cs typeface="Arial" panose="020B0604020202020204" pitchFamily="34" charset="0"/>
              </a:rPr>
              <a:t>Zenodo</a:t>
            </a:r>
            <a:r>
              <a:rPr lang="en-US">
                <a:solidFill>
                  <a:schemeClr val="bg1"/>
                </a:solidFill>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4"/>
              </a:rPr>
              <a:t>https://zenodo.org/record/7220636</a:t>
            </a:r>
            <a:r>
              <a:rPr lang="en-US">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4333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err="1">
                <a:latin typeface="Arial"/>
                <a:cs typeface="Arial"/>
              </a:rPr>
              <a:t>Εκ</a:t>
            </a:r>
            <a:r>
              <a:rPr lang="en-US" b="1" dirty="0">
                <a:latin typeface="Arial"/>
                <a:cs typeface="Arial"/>
              </a:rPr>
              <a:t>πα</a:t>
            </a:r>
            <a:r>
              <a:rPr lang="en-US" b="1" dirty="0" err="1">
                <a:latin typeface="Arial"/>
                <a:cs typeface="Arial"/>
              </a:rPr>
              <a:t>ιδευτικοί</a:t>
            </a:r>
            <a:r>
              <a:rPr lang="en-US" b="1" dirty="0">
                <a:latin typeface="Arial"/>
                <a:cs typeface="Arial"/>
              </a:rPr>
              <a:t> </a:t>
            </a:r>
            <a:r>
              <a:rPr lang="en-US" b="1" dirty="0" err="1">
                <a:latin typeface="Arial"/>
                <a:cs typeface="Arial"/>
              </a:rPr>
              <a:t>στόχοι</a:t>
            </a:r>
          </a:p>
          <a:p>
            <a:endParaRPr lang="en-US" b="1" dirty="0"/>
          </a:p>
        </p:txBody>
      </p:sp>
      <p:sp>
        <p:nvSpPr>
          <p:cNvPr id="4" name="TextBox 11">
            <a:extLst>
              <a:ext uri="{FF2B5EF4-FFF2-40B4-BE49-F238E27FC236}">
                <a16:creationId xmlns:a16="http://schemas.microsoft.com/office/drawing/2014/main" id="{3BF28EEE-5380-E7C2-68BC-8FE6D362727D}"/>
              </a:ext>
            </a:extLst>
          </p:cNvPr>
          <p:cNvSpPr txBox="1"/>
          <p:nvPr/>
        </p:nvSpPr>
        <p:spPr>
          <a:xfrm>
            <a:off x="359338" y="2148557"/>
            <a:ext cx="11365010" cy="3760260"/>
          </a:xfrm>
          <a:prstGeom prst="rect">
            <a:avLst/>
          </a:prstGeom>
          <a:noFill/>
        </p:spPr>
        <p:txBody>
          <a:bodyPr wrap="square" lIns="0" tIns="45720" rIns="0" bIns="45720" rtlCol="0" anchor="t">
            <a:spAutoFit/>
          </a:bodyPr>
          <a:lstStyle/>
          <a:p>
            <a:pPr>
              <a:lnSpc>
                <a:spcPct val="150000"/>
              </a:lnSpc>
            </a:pPr>
            <a:r>
              <a:rPr lang="el-GR" dirty="0">
                <a:solidFill>
                  <a:schemeClr val="bg1"/>
                </a:solidFill>
                <a:ea typeface="+mn-lt"/>
                <a:cs typeface="+mn-lt"/>
              </a:rPr>
              <a:t>Στο τέλος του σεμιναρίου, οι συμμετέχοντες/</a:t>
            </a:r>
            <a:r>
              <a:rPr lang="el-GR" dirty="0" err="1">
                <a:solidFill>
                  <a:schemeClr val="bg1"/>
                </a:solidFill>
                <a:ea typeface="+mn-lt"/>
                <a:cs typeface="+mn-lt"/>
              </a:rPr>
              <a:t>ουσες</a:t>
            </a:r>
            <a:r>
              <a:rPr lang="el-GR" dirty="0">
                <a:solidFill>
                  <a:schemeClr val="bg1"/>
                </a:solidFill>
                <a:ea typeface="+mn-lt"/>
                <a:cs typeface="+mn-lt"/>
              </a:rPr>
              <a:t> θα:</a:t>
            </a:r>
            <a:endParaRPr lang="en-US" dirty="0">
              <a:solidFill>
                <a:schemeClr val="bg1"/>
              </a:solidFill>
              <a:ea typeface="+mn-lt"/>
              <a:cs typeface="+mn-lt"/>
            </a:endParaRPr>
          </a:p>
          <a:p>
            <a:pPr marL="285750" indent="-285750">
              <a:lnSpc>
                <a:spcPct val="150000"/>
              </a:lnSpc>
              <a:buFont typeface="Wingdings,Sans-Serif" panose="05000000000000000000" pitchFamily="2" charset="2"/>
              <a:buChar char="q"/>
            </a:pPr>
            <a:r>
              <a:rPr lang="el-GR" dirty="0">
                <a:solidFill>
                  <a:schemeClr val="bg1"/>
                </a:solidFill>
                <a:latin typeface="Arial"/>
                <a:cs typeface="Arial"/>
              </a:rPr>
              <a:t>Αποκτήσουν μια κοινή κατανόηση των </a:t>
            </a:r>
            <a:r>
              <a:rPr lang="el-GR" b="1" dirty="0">
                <a:solidFill>
                  <a:srgbClr val="AED7BD"/>
                </a:solidFill>
                <a:latin typeface="Arial"/>
                <a:cs typeface="Arial"/>
              </a:rPr>
              <a:t>εννοιών που σχετίζονται με την </a:t>
            </a:r>
            <a:r>
              <a:rPr lang="el-GR" b="1" dirty="0" err="1">
                <a:solidFill>
                  <a:srgbClr val="AED7BD"/>
                </a:solidFill>
                <a:latin typeface="Arial"/>
                <a:cs typeface="Arial"/>
              </a:rPr>
              <a:t>έμφυλη</a:t>
            </a:r>
            <a:r>
              <a:rPr lang="el-GR" b="1" dirty="0">
                <a:solidFill>
                  <a:srgbClr val="AED7BD"/>
                </a:solidFill>
                <a:latin typeface="Arial"/>
                <a:cs typeface="Arial"/>
              </a:rPr>
              <a:t> βία</a:t>
            </a:r>
            <a:r>
              <a:rPr lang="el-GR" dirty="0">
                <a:solidFill>
                  <a:schemeClr val="bg1"/>
                </a:solidFill>
                <a:latin typeface="Arial"/>
                <a:cs typeface="Arial"/>
              </a:rPr>
              <a:t> και να κατανοήσουν τον </a:t>
            </a:r>
            <a:r>
              <a:rPr lang="el-GR" b="1" dirty="0">
                <a:solidFill>
                  <a:srgbClr val="AED7BD"/>
                </a:solidFill>
                <a:latin typeface="Arial"/>
                <a:cs typeface="Arial"/>
              </a:rPr>
              <a:t>αντίκτυπό της στον ακαδημαϊκό χώρο</a:t>
            </a:r>
            <a:r>
              <a:rPr lang="el-GR" dirty="0">
                <a:solidFill>
                  <a:schemeClr val="bg1"/>
                </a:solidFill>
                <a:latin typeface="Arial"/>
                <a:cs typeface="Arial"/>
              </a:rPr>
              <a:t>.</a:t>
            </a:r>
          </a:p>
          <a:p>
            <a:pPr marL="342900" indent="-342900">
              <a:lnSpc>
                <a:spcPct val="150000"/>
              </a:lnSpc>
              <a:buFont typeface="Wingdings,Sans-Serif" panose="05000000000000000000" pitchFamily="2" charset="2"/>
              <a:buChar char="q"/>
            </a:pPr>
            <a:r>
              <a:rPr lang="el-GR" dirty="0">
                <a:solidFill>
                  <a:schemeClr val="bg1"/>
                </a:solidFill>
                <a:latin typeface="Arial"/>
                <a:cs typeface="Arial"/>
              </a:rPr>
              <a:t>Κατανοήσουν το</a:t>
            </a:r>
            <a:r>
              <a:rPr lang="el-GR" b="1" dirty="0">
                <a:solidFill>
                  <a:srgbClr val="AED7BD"/>
                </a:solidFill>
                <a:latin typeface="Arial"/>
                <a:cs typeface="Arial"/>
              </a:rPr>
              <a:t> ερευνητικό μοντέλο 7Ps </a:t>
            </a:r>
            <a:r>
              <a:rPr lang="el-GR" dirty="0">
                <a:solidFill>
                  <a:schemeClr val="bg1"/>
                </a:solidFill>
                <a:latin typeface="Arial"/>
                <a:cs typeface="Arial"/>
              </a:rPr>
              <a:t>του </a:t>
            </a:r>
            <a:r>
              <a:rPr lang="el-GR" dirty="0" err="1">
                <a:solidFill>
                  <a:schemeClr val="bg1"/>
                </a:solidFill>
                <a:latin typeface="Arial"/>
                <a:cs typeface="Arial"/>
              </a:rPr>
              <a:t>UniSAFE</a:t>
            </a:r>
            <a:r>
              <a:rPr lang="el-GR" dirty="0">
                <a:solidFill>
                  <a:schemeClr val="bg1"/>
                </a:solidFill>
                <a:latin typeface="Arial"/>
                <a:cs typeface="Arial"/>
              </a:rPr>
              <a:t> η συγκέντρωση δεδομένων και στοιχείων, η πρόληψη, η προστασία, η δίωξη, η παροχή υπηρεσιών, οι συνεργασίες, και η χάραξη </a:t>
            </a:r>
            <a:r>
              <a:rPr lang="el-GR" dirty="0">
                <a:solidFill>
                  <a:schemeClr val="bg1"/>
                </a:solidFill>
                <a:latin typeface="Arial"/>
                <a:ea typeface="+mn-lt"/>
                <a:cs typeface="Arial"/>
              </a:rPr>
              <a:t>πολιτικών </a:t>
            </a:r>
            <a:r>
              <a:rPr lang="el-GR" dirty="0">
                <a:solidFill>
                  <a:schemeClr val="bg1"/>
                </a:solidFill>
                <a:latin typeface="Arial"/>
                <a:cs typeface="Arial"/>
              </a:rPr>
              <a:t> (</a:t>
            </a:r>
            <a:r>
              <a:rPr lang="el-GR" b="1" dirty="0" err="1">
                <a:solidFill>
                  <a:srgbClr val="AED7BD"/>
                </a:solidFill>
                <a:latin typeface="Arial"/>
                <a:cs typeface="Arial"/>
              </a:rPr>
              <a:t>Prevalence</a:t>
            </a:r>
            <a:r>
              <a:rPr lang="el-GR" b="1" dirty="0">
                <a:solidFill>
                  <a:srgbClr val="AED7BD"/>
                </a:solidFill>
                <a:latin typeface="Arial"/>
                <a:cs typeface="Arial"/>
              </a:rPr>
              <a:t>,</a:t>
            </a:r>
            <a:r>
              <a:rPr lang="el-GR" b="1" dirty="0">
                <a:solidFill>
                  <a:srgbClr val="AED7BD"/>
                </a:solidFill>
                <a:latin typeface="Arial"/>
                <a:ea typeface="+mn-lt"/>
                <a:cs typeface="Arial"/>
              </a:rPr>
              <a:t> </a:t>
            </a:r>
            <a:r>
              <a:rPr lang="el-GR" b="1" dirty="0" err="1">
                <a:solidFill>
                  <a:srgbClr val="AED7BD"/>
                </a:solidFill>
                <a:latin typeface="Arial"/>
                <a:cs typeface="Arial"/>
              </a:rPr>
              <a:t>Prevention</a:t>
            </a:r>
            <a:r>
              <a:rPr lang="el-GR" b="1" dirty="0">
                <a:solidFill>
                  <a:srgbClr val="AED7BD"/>
                </a:solidFill>
                <a:latin typeface="Arial"/>
                <a:cs typeface="Arial"/>
              </a:rPr>
              <a:t>,</a:t>
            </a:r>
            <a:r>
              <a:rPr lang="el-GR" b="1" dirty="0">
                <a:solidFill>
                  <a:srgbClr val="AED7BD"/>
                </a:solidFill>
                <a:latin typeface="Arial"/>
                <a:ea typeface="+mn-lt"/>
                <a:cs typeface="Arial"/>
              </a:rPr>
              <a:t> </a:t>
            </a:r>
            <a:r>
              <a:rPr lang="el-GR" b="1" dirty="0">
                <a:solidFill>
                  <a:srgbClr val="AED7BD"/>
                </a:solidFill>
                <a:latin typeface="Arial"/>
                <a:cs typeface="Arial"/>
              </a:rPr>
              <a:t>Protection,</a:t>
            </a:r>
            <a:r>
              <a:rPr lang="el-GR" b="1" dirty="0">
                <a:solidFill>
                  <a:srgbClr val="AED7BD"/>
                </a:solidFill>
                <a:latin typeface="Arial"/>
                <a:ea typeface="+mn-lt"/>
                <a:cs typeface="Arial"/>
              </a:rPr>
              <a:t> </a:t>
            </a:r>
            <a:r>
              <a:rPr lang="el-GR" b="1" dirty="0" err="1">
                <a:solidFill>
                  <a:srgbClr val="AED7BD"/>
                </a:solidFill>
                <a:latin typeface="Arial"/>
                <a:cs typeface="Arial"/>
              </a:rPr>
              <a:t>Prosecution</a:t>
            </a:r>
            <a:r>
              <a:rPr lang="el-GR" b="1" dirty="0">
                <a:solidFill>
                  <a:srgbClr val="AED7BD"/>
                </a:solidFill>
                <a:latin typeface="Arial"/>
                <a:cs typeface="Arial"/>
              </a:rPr>
              <a:t>,</a:t>
            </a:r>
            <a:r>
              <a:rPr lang="el-GR" b="1" dirty="0">
                <a:solidFill>
                  <a:srgbClr val="AED7BD"/>
                </a:solidFill>
                <a:latin typeface="Arial"/>
                <a:ea typeface="+mn-lt"/>
                <a:cs typeface="Arial"/>
              </a:rPr>
              <a:t> </a:t>
            </a:r>
            <a:r>
              <a:rPr lang="el-GR" b="1" dirty="0" err="1">
                <a:solidFill>
                  <a:srgbClr val="AED7BD"/>
                </a:solidFill>
                <a:latin typeface="Arial"/>
                <a:cs typeface="Arial"/>
              </a:rPr>
              <a:t>Provision</a:t>
            </a:r>
            <a:r>
              <a:rPr lang="el-GR" b="1" dirty="0">
                <a:solidFill>
                  <a:srgbClr val="AED7BD"/>
                </a:solidFill>
                <a:latin typeface="Arial"/>
                <a:ea typeface="+mn-lt"/>
                <a:cs typeface="Arial"/>
              </a:rPr>
              <a:t> </a:t>
            </a:r>
            <a:r>
              <a:rPr lang="el-GR" b="1" dirty="0">
                <a:solidFill>
                  <a:srgbClr val="AED7BD"/>
                </a:solidFill>
                <a:latin typeface="Arial"/>
                <a:cs typeface="Arial"/>
              </a:rPr>
              <a:t>of</a:t>
            </a:r>
            <a:r>
              <a:rPr lang="el-GR" b="1" dirty="0">
                <a:solidFill>
                  <a:srgbClr val="AED7BD"/>
                </a:solidFill>
                <a:latin typeface="Arial"/>
                <a:ea typeface="+mn-lt"/>
                <a:cs typeface="Arial"/>
              </a:rPr>
              <a:t> Services</a:t>
            </a:r>
            <a:r>
              <a:rPr lang="el-GR" b="1" dirty="0">
                <a:solidFill>
                  <a:srgbClr val="AED7BD"/>
                </a:solidFill>
                <a:latin typeface="Arial"/>
                <a:cs typeface="Arial"/>
              </a:rPr>
              <a:t>,</a:t>
            </a:r>
            <a:r>
              <a:rPr lang="el-GR" b="1" dirty="0">
                <a:solidFill>
                  <a:srgbClr val="AED7BD"/>
                </a:solidFill>
                <a:latin typeface="Arial"/>
                <a:ea typeface="+mn-lt"/>
                <a:cs typeface="Arial"/>
              </a:rPr>
              <a:t> </a:t>
            </a:r>
            <a:r>
              <a:rPr lang="el-GR" b="1" dirty="0" err="1">
                <a:solidFill>
                  <a:srgbClr val="AED7BD"/>
                </a:solidFill>
                <a:latin typeface="Arial"/>
                <a:cs typeface="Arial"/>
              </a:rPr>
              <a:t>Partnerships</a:t>
            </a:r>
            <a:r>
              <a:rPr lang="el-GR" b="1" dirty="0">
                <a:solidFill>
                  <a:srgbClr val="AED7BD"/>
                </a:solidFill>
                <a:latin typeface="Arial"/>
                <a:ea typeface="+mn-lt"/>
                <a:cs typeface="Arial"/>
              </a:rPr>
              <a:t>, </a:t>
            </a:r>
            <a:r>
              <a:rPr lang="el-GR" b="1" dirty="0" err="1">
                <a:solidFill>
                  <a:srgbClr val="AED7BD"/>
                </a:solidFill>
                <a:latin typeface="Arial"/>
                <a:cs typeface="Arial"/>
              </a:rPr>
              <a:t>Policies</a:t>
            </a:r>
            <a:r>
              <a:rPr lang="el-GR" dirty="0">
                <a:solidFill>
                  <a:schemeClr val="bg1"/>
                </a:solidFill>
                <a:latin typeface="Arial"/>
                <a:cs typeface="Arial"/>
              </a:rPr>
              <a:t>) </a:t>
            </a:r>
            <a:r>
              <a:rPr lang="el-GR" dirty="0">
                <a:solidFill>
                  <a:schemeClr val="bg1"/>
                </a:solidFill>
                <a:latin typeface="Arial"/>
                <a:ea typeface="+mn-lt"/>
                <a:cs typeface="Arial"/>
              </a:rPr>
              <a:t>το οποίο αποτελεί μια ολιστική προσέγγιση για την αντιμετώπιση της </a:t>
            </a:r>
            <a:r>
              <a:rPr lang="el-GR" dirty="0" err="1">
                <a:solidFill>
                  <a:schemeClr val="bg1"/>
                </a:solidFill>
                <a:latin typeface="Arial"/>
                <a:ea typeface="+mn-lt"/>
                <a:cs typeface="Arial"/>
              </a:rPr>
              <a:t>έμφυλης</a:t>
            </a:r>
            <a:r>
              <a:rPr lang="el-GR" dirty="0">
                <a:solidFill>
                  <a:schemeClr val="bg1"/>
                </a:solidFill>
                <a:latin typeface="Arial"/>
                <a:ea typeface="+mn-lt"/>
                <a:cs typeface="Arial"/>
              </a:rPr>
              <a:t> βίας στα ιδρύματα τριτοβάθμιας εκπαίδευσης και στους ερευνητικούς οργανισμούς.</a:t>
            </a:r>
            <a:endParaRPr lang="el-GR" dirty="0">
              <a:solidFill>
                <a:schemeClr val="bg1"/>
              </a:solidFill>
              <a:latin typeface="Arial"/>
              <a:cs typeface="Arial"/>
            </a:endParaRPr>
          </a:p>
          <a:p>
            <a:pPr marL="342900" indent="-342900">
              <a:lnSpc>
                <a:spcPct val="150000"/>
              </a:lnSpc>
              <a:buFont typeface="Wingdings" panose="05000000000000000000" pitchFamily="2" charset="2"/>
              <a:buChar char="q"/>
            </a:pPr>
            <a:endParaRPr lang="en-US" sz="17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77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dirty="0" err="1">
                <a:latin typeface="Arial"/>
                <a:cs typeface="Arial"/>
              </a:rPr>
              <a:t>Πρόληψη</a:t>
            </a:r>
            <a:r>
              <a:rPr lang="en-US" b="1" dirty="0">
                <a:latin typeface="Arial"/>
                <a:cs typeface="Arial"/>
              </a:rPr>
              <a:t> (Prevention)</a:t>
            </a:r>
            <a:endParaRPr lang="en-GB" b="1" dirty="0"/>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3365024"/>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en-GB" dirty="0">
                <a:latin typeface="Arial"/>
                <a:cs typeface="Arial"/>
              </a:rPr>
              <a:t>Η π</a:t>
            </a:r>
            <a:r>
              <a:rPr lang="en-GB" dirty="0" err="1">
                <a:latin typeface="Arial"/>
                <a:cs typeface="Arial"/>
              </a:rPr>
              <a:t>ρόληψη</a:t>
            </a:r>
            <a:r>
              <a:rPr lang="en-GB" dirty="0">
                <a:latin typeface="Arial"/>
                <a:cs typeface="Arial"/>
              </a:rPr>
              <a:t> ανα</a:t>
            </a:r>
            <a:r>
              <a:rPr lang="en-GB" dirty="0" err="1">
                <a:latin typeface="Arial"/>
                <a:cs typeface="Arial"/>
              </a:rPr>
              <a:t>φέρετ</a:t>
            </a:r>
            <a:r>
              <a:rPr lang="en-GB" dirty="0">
                <a:latin typeface="Arial"/>
                <a:cs typeface="Arial"/>
              </a:rPr>
              <a:t>αι </a:t>
            </a:r>
            <a:r>
              <a:rPr lang="en-GB" dirty="0" err="1">
                <a:latin typeface="Arial"/>
                <a:cs typeface="Arial"/>
              </a:rPr>
              <a:t>σε</a:t>
            </a:r>
            <a:r>
              <a:rPr lang="en-GB" dirty="0">
                <a:latin typeface="Arial"/>
                <a:cs typeface="Arial"/>
              </a:rPr>
              <a:t> </a:t>
            </a:r>
            <a:r>
              <a:rPr lang="en-GB" dirty="0" err="1">
                <a:latin typeface="Arial"/>
                <a:cs typeface="Arial"/>
              </a:rPr>
              <a:t>μέτρ</a:t>
            </a:r>
            <a:r>
              <a:rPr lang="en-GB" dirty="0">
                <a:latin typeface="Arial"/>
                <a:cs typeface="Arial"/>
              </a:rPr>
              <a:t>α </a:t>
            </a:r>
            <a:r>
              <a:rPr lang="en-GB" dirty="0" err="1">
                <a:latin typeface="Arial"/>
                <a:cs typeface="Arial"/>
              </a:rPr>
              <a:t>γι</a:t>
            </a:r>
            <a:r>
              <a:rPr lang="en-GB" dirty="0">
                <a:latin typeface="Arial"/>
                <a:cs typeface="Arial"/>
              </a:rPr>
              <a:t>α </a:t>
            </a:r>
            <a:r>
              <a:rPr lang="en-GB" dirty="0" err="1">
                <a:latin typeface="Arial"/>
                <a:cs typeface="Arial"/>
              </a:rPr>
              <a:t>την</a:t>
            </a:r>
            <a:r>
              <a:rPr lang="en-GB" dirty="0">
                <a:latin typeface="Arial"/>
                <a:cs typeface="Arial"/>
              </a:rPr>
              <a:t> π</a:t>
            </a:r>
            <a:r>
              <a:rPr lang="en-GB" dirty="0" err="1">
                <a:latin typeface="Arial"/>
                <a:cs typeface="Arial"/>
              </a:rPr>
              <a:t>ροώθηση</a:t>
            </a:r>
            <a:r>
              <a:rPr lang="en-GB" dirty="0">
                <a:latin typeface="Arial"/>
                <a:cs typeface="Arial"/>
              </a:rPr>
              <a:t> α</a:t>
            </a:r>
            <a:r>
              <a:rPr lang="en-GB" dirty="0" err="1">
                <a:latin typeface="Arial"/>
                <a:cs typeface="Arial"/>
              </a:rPr>
              <a:t>λλ</a:t>
            </a:r>
            <a:r>
              <a:rPr lang="en-GB" dirty="0">
                <a:latin typeface="Arial"/>
                <a:cs typeface="Arial"/>
              </a:rPr>
              <a:t>α</a:t>
            </a:r>
            <a:r>
              <a:rPr lang="en-GB" dirty="0" err="1">
                <a:latin typeface="Arial"/>
                <a:cs typeface="Arial"/>
              </a:rPr>
              <a:t>γών</a:t>
            </a:r>
            <a:r>
              <a:rPr lang="en-GB" dirty="0">
                <a:latin typeface="Arial"/>
                <a:cs typeface="Arial"/>
              </a:rPr>
              <a:t> </a:t>
            </a:r>
            <a:r>
              <a:rPr lang="en-GB" dirty="0" err="1">
                <a:latin typeface="Arial"/>
                <a:cs typeface="Arial"/>
              </a:rPr>
              <a:t>στ</a:t>
            </a:r>
            <a:r>
              <a:rPr lang="en-GB" dirty="0">
                <a:latin typeface="Arial"/>
                <a:cs typeface="Arial"/>
              </a:rPr>
              <a:t>α </a:t>
            </a:r>
            <a:r>
              <a:rPr lang="en-GB" dirty="0" err="1">
                <a:latin typeface="Arial"/>
                <a:cs typeface="Arial"/>
              </a:rPr>
              <a:t>κοινωνικά</a:t>
            </a:r>
            <a:r>
              <a:rPr lang="en-GB" dirty="0">
                <a:latin typeface="Arial"/>
                <a:cs typeface="Arial"/>
              </a:rPr>
              <a:t> και π</a:t>
            </a:r>
            <a:r>
              <a:rPr lang="en-GB" dirty="0" err="1">
                <a:latin typeface="Arial"/>
                <a:cs typeface="Arial"/>
              </a:rPr>
              <a:t>ολιτιστικά</a:t>
            </a:r>
            <a:r>
              <a:rPr lang="en-GB" dirty="0">
                <a:latin typeface="Arial"/>
                <a:cs typeface="Arial"/>
              </a:rPr>
              <a:t> π</a:t>
            </a:r>
            <a:r>
              <a:rPr lang="en-GB" dirty="0" err="1">
                <a:latin typeface="Arial"/>
                <a:cs typeface="Arial"/>
              </a:rPr>
              <a:t>ρότυ</a:t>
            </a:r>
            <a:r>
              <a:rPr lang="en-GB" dirty="0">
                <a:latin typeface="Arial"/>
                <a:cs typeface="Arial"/>
              </a:rPr>
              <a:t>πα </a:t>
            </a:r>
            <a:r>
              <a:rPr lang="en-GB" dirty="0" err="1">
                <a:latin typeface="Arial"/>
                <a:cs typeface="Arial"/>
              </a:rPr>
              <a:t>συμ</a:t>
            </a:r>
            <a:r>
              <a:rPr lang="en-GB" dirty="0">
                <a:latin typeface="Arial"/>
                <a:cs typeface="Arial"/>
              </a:rPr>
              <a:t>π</a:t>
            </a:r>
            <a:r>
              <a:rPr lang="en-GB" dirty="0" err="1">
                <a:latin typeface="Arial"/>
                <a:cs typeface="Arial"/>
              </a:rPr>
              <a:t>εριφοράς</a:t>
            </a:r>
            <a:r>
              <a:rPr lang="en-GB" dirty="0">
                <a:latin typeface="Arial"/>
                <a:cs typeface="Arial"/>
              </a:rPr>
              <a:t> και </a:t>
            </a:r>
            <a:r>
              <a:rPr lang="en-GB" dirty="0" err="1">
                <a:latin typeface="Arial"/>
                <a:cs typeface="Arial"/>
              </a:rPr>
              <a:t>στάσεων</a:t>
            </a:r>
            <a:r>
              <a:rPr lang="en-GB" dirty="0">
                <a:latin typeface="Arial"/>
                <a:cs typeface="Arial"/>
              </a:rPr>
              <a:t> </a:t>
            </a:r>
            <a:r>
              <a:rPr lang="en-GB" dirty="0" err="1">
                <a:latin typeface="Arial"/>
                <a:cs typeface="Arial"/>
              </a:rPr>
              <a:t>όλων</a:t>
            </a:r>
            <a:r>
              <a:rPr lang="en-GB" dirty="0">
                <a:latin typeface="Arial"/>
                <a:cs typeface="Arial"/>
              </a:rPr>
              <a:t> </a:t>
            </a:r>
            <a:r>
              <a:rPr lang="en-GB" dirty="0" err="1">
                <a:latin typeface="Arial"/>
                <a:cs typeface="Arial"/>
              </a:rPr>
              <a:t>των</a:t>
            </a:r>
            <a:r>
              <a:rPr lang="en-GB" dirty="0">
                <a:latin typeface="Arial"/>
                <a:cs typeface="Arial"/>
              </a:rPr>
              <a:t> </a:t>
            </a:r>
            <a:r>
              <a:rPr lang="en-GB" dirty="0" err="1">
                <a:latin typeface="Arial"/>
                <a:cs typeface="Arial"/>
              </a:rPr>
              <a:t>μελών</a:t>
            </a:r>
            <a:r>
              <a:rPr lang="en-GB" dirty="0">
                <a:latin typeface="Arial"/>
                <a:cs typeface="Arial"/>
              </a:rPr>
              <a:t> </a:t>
            </a:r>
            <a:r>
              <a:rPr lang="en-GB" dirty="0" err="1">
                <a:latin typeface="Arial"/>
                <a:cs typeface="Arial"/>
              </a:rPr>
              <a:t>της</a:t>
            </a:r>
            <a:r>
              <a:rPr lang="en-GB" dirty="0">
                <a:latin typeface="Arial"/>
                <a:cs typeface="Arial"/>
              </a:rPr>
              <a:t> </a:t>
            </a:r>
            <a:r>
              <a:rPr lang="en-GB" dirty="0" err="1">
                <a:latin typeface="Arial"/>
                <a:cs typeface="Arial"/>
              </a:rPr>
              <a:t>κοινότητ</a:t>
            </a:r>
            <a:r>
              <a:rPr lang="en-GB" dirty="0">
                <a:latin typeface="Arial"/>
                <a:cs typeface="Arial"/>
              </a:rPr>
              <a:t>ας. </a:t>
            </a:r>
            <a:endParaRPr lang="en-GB" dirty="0"/>
          </a:p>
          <a:p>
            <a:pPr marL="285750" indent="-285750">
              <a:lnSpc>
                <a:spcPct val="150000"/>
              </a:lnSpc>
              <a:buFont typeface="Arial"/>
              <a:buChar char="•"/>
            </a:pPr>
            <a:r>
              <a:rPr lang="en-GB" dirty="0" err="1">
                <a:latin typeface="Arial"/>
                <a:cs typeface="Arial"/>
              </a:rPr>
              <a:t>Κώδικ</a:t>
            </a:r>
            <a:r>
              <a:rPr lang="en-GB" dirty="0">
                <a:latin typeface="Arial"/>
                <a:cs typeface="Arial"/>
              </a:rPr>
              <a:t>ας </a:t>
            </a:r>
            <a:r>
              <a:rPr lang="en-GB" dirty="0" err="1">
                <a:latin typeface="Arial"/>
                <a:cs typeface="Arial"/>
              </a:rPr>
              <a:t>δεοντολογί</a:t>
            </a:r>
            <a:r>
              <a:rPr lang="en-GB" dirty="0">
                <a:latin typeface="Arial"/>
                <a:cs typeface="Arial"/>
              </a:rPr>
              <a:t>ας </a:t>
            </a:r>
            <a:endParaRPr lang="en-GB"/>
          </a:p>
          <a:p>
            <a:pPr marL="285750" indent="-285750">
              <a:lnSpc>
                <a:spcPct val="150000"/>
              </a:lnSpc>
              <a:buFont typeface="Arial"/>
              <a:buChar char="•"/>
            </a:pPr>
            <a:r>
              <a:rPr lang="en-GB" dirty="0">
                <a:latin typeface="Arial"/>
                <a:cs typeface="Arial"/>
              </a:rPr>
              <a:t>Επ</a:t>
            </a:r>
            <a:r>
              <a:rPr lang="en-GB" dirty="0" err="1">
                <a:latin typeface="Arial"/>
                <a:cs typeface="Arial"/>
              </a:rPr>
              <a:t>ικοινωνί</a:t>
            </a:r>
            <a:r>
              <a:rPr lang="en-GB" dirty="0">
                <a:latin typeface="Arial"/>
                <a:cs typeface="Arial"/>
              </a:rPr>
              <a:t>α και </a:t>
            </a:r>
            <a:r>
              <a:rPr lang="en-GB" dirty="0" err="1">
                <a:latin typeface="Arial"/>
                <a:cs typeface="Arial"/>
              </a:rPr>
              <a:t>υλικό</a:t>
            </a:r>
            <a:r>
              <a:rPr lang="en-GB" dirty="0">
                <a:latin typeface="Arial"/>
                <a:cs typeface="Arial"/>
              </a:rPr>
              <a:t> </a:t>
            </a:r>
            <a:r>
              <a:rPr lang="en-GB" dirty="0" err="1">
                <a:latin typeface="Arial"/>
                <a:cs typeface="Arial"/>
              </a:rPr>
              <a:t>τόσο</a:t>
            </a:r>
            <a:r>
              <a:rPr lang="en-GB" dirty="0">
                <a:latin typeface="Arial"/>
                <a:cs typeface="Arial"/>
              </a:rPr>
              <a:t> </a:t>
            </a:r>
            <a:r>
              <a:rPr lang="en-GB" dirty="0" err="1">
                <a:latin typeface="Arial"/>
                <a:cs typeface="Arial"/>
              </a:rPr>
              <a:t>γι</a:t>
            </a:r>
            <a:r>
              <a:rPr lang="en-GB" dirty="0">
                <a:latin typeface="Arial"/>
                <a:cs typeface="Arial"/>
              </a:rPr>
              <a:t>α </a:t>
            </a:r>
            <a:r>
              <a:rPr lang="en-GB" dirty="0" err="1">
                <a:latin typeface="Arial"/>
                <a:cs typeface="Arial"/>
              </a:rPr>
              <a:t>το</a:t>
            </a:r>
            <a:r>
              <a:rPr lang="en-GB" dirty="0">
                <a:latin typeface="Arial"/>
                <a:cs typeface="Arial"/>
              </a:rPr>
              <a:t> υπ</a:t>
            </a:r>
            <a:r>
              <a:rPr lang="en-GB" dirty="0" err="1">
                <a:latin typeface="Arial"/>
                <a:cs typeface="Arial"/>
              </a:rPr>
              <a:t>άρχον</a:t>
            </a:r>
            <a:r>
              <a:rPr lang="en-GB" dirty="0">
                <a:latin typeface="Arial"/>
                <a:cs typeface="Arial"/>
              </a:rPr>
              <a:t> </a:t>
            </a:r>
            <a:r>
              <a:rPr lang="en-GB" dirty="0" err="1">
                <a:latin typeface="Arial"/>
                <a:cs typeface="Arial"/>
              </a:rPr>
              <a:t>όσο</a:t>
            </a:r>
            <a:r>
              <a:rPr lang="en-GB" dirty="0">
                <a:latin typeface="Arial"/>
                <a:cs typeface="Arial"/>
              </a:rPr>
              <a:t> και </a:t>
            </a:r>
            <a:r>
              <a:rPr lang="en-GB" dirty="0" err="1">
                <a:latin typeface="Arial"/>
                <a:cs typeface="Arial"/>
              </a:rPr>
              <a:t>γι</a:t>
            </a:r>
            <a:r>
              <a:rPr lang="en-GB" dirty="0">
                <a:latin typeface="Arial"/>
                <a:cs typeface="Arial"/>
              </a:rPr>
              <a:t>α </a:t>
            </a:r>
            <a:r>
              <a:rPr lang="en-GB" dirty="0" err="1">
                <a:latin typeface="Arial"/>
                <a:cs typeface="Arial"/>
              </a:rPr>
              <a:t>το</a:t>
            </a:r>
            <a:r>
              <a:rPr lang="en-GB" dirty="0">
                <a:latin typeface="Arial"/>
                <a:cs typeface="Arial"/>
              </a:rPr>
              <a:t> </a:t>
            </a:r>
            <a:r>
              <a:rPr lang="en-GB" dirty="0" err="1">
                <a:latin typeface="Arial"/>
                <a:cs typeface="Arial"/>
              </a:rPr>
              <a:t>νέο</a:t>
            </a:r>
            <a:r>
              <a:rPr lang="en-GB" dirty="0">
                <a:latin typeface="Arial"/>
                <a:cs typeface="Arial"/>
              </a:rPr>
              <a:t> π</a:t>
            </a:r>
            <a:r>
              <a:rPr lang="en-GB" dirty="0" err="1">
                <a:latin typeface="Arial"/>
                <a:cs typeface="Arial"/>
              </a:rPr>
              <a:t>ροσω</a:t>
            </a:r>
            <a:r>
              <a:rPr lang="en-GB" dirty="0">
                <a:latin typeface="Arial"/>
                <a:cs typeface="Arial"/>
              </a:rPr>
              <a:t>π</a:t>
            </a:r>
            <a:r>
              <a:rPr lang="en-GB" dirty="0" err="1">
                <a:latin typeface="Arial"/>
                <a:cs typeface="Arial"/>
              </a:rPr>
              <a:t>ικό</a:t>
            </a:r>
            <a:r>
              <a:rPr lang="en-GB" dirty="0">
                <a:latin typeface="Arial"/>
                <a:cs typeface="Arial"/>
              </a:rPr>
              <a:t> και </a:t>
            </a:r>
            <a:r>
              <a:rPr lang="en-GB" dirty="0" err="1">
                <a:latin typeface="Arial"/>
                <a:cs typeface="Arial"/>
              </a:rPr>
              <a:t>τους</a:t>
            </a:r>
            <a:r>
              <a:rPr lang="en-GB" dirty="0">
                <a:latin typeface="Arial"/>
                <a:cs typeface="Arial"/>
              </a:rPr>
              <a:t> </a:t>
            </a:r>
            <a:r>
              <a:rPr lang="en-GB" dirty="0" err="1">
                <a:latin typeface="Arial"/>
                <a:cs typeface="Arial"/>
              </a:rPr>
              <a:t>φοιτητές</a:t>
            </a:r>
            <a:r>
              <a:rPr lang="en-GB" dirty="0">
                <a:latin typeface="Arial"/>
                <a:cs typeface="Arial"/>
              </a:rPr>
              <a:t>/</a:t>
            </a:r>
            <a:r>
              <a:rPr lang="en-GB" dirty="0" err="1">
                <a:latin typeface="Arial"/>
                <a:cs typeface="Arial"/>
              </a:rPr>
              <a:t>φοιτήτριες</a:t>
            </a:r>
            <a:endParaRPr lang="en-GB" dirty="0" err="1"/>
          </a:p>
          <a:p>
            <a:pPr marL="285750" indent="-285750">
              <a:lnSpc>
                <a:spcPct val="150000"/>
              </a:lnSpc>
              <a:buFont typeface="Arial"/>
              <a:buChar char="•"/>
            </a:pPr>
            <a:r>
              <a:rPr lang="en-GB" dirty="0" err="1">
                <a:latin typeface="Arial"/>
                <a:cs typeface="Arial"/>
              </a:rPr>
              <a:t>Συνεχείς</a:t>
            </a:r>
            <a:r>
              <a:rPr lang="en-GB" dirty="0">
                <a:latin typeface="Arial"/>
                <a:cs typeface="Arial"/>
              </a:rPr>
              <a:t> </a:t>
            </a:r>
            <a:r>
              <a:rPr lang="en-GB" dirty="0" err="1">
                <a:latin typeface="Arial"/>
                <a:cs typeface="Arial"/>
              </a:rPr>
              <a:t>εκστρ</a:t>
            </a:r>
            <a:r>
              <a:rPr lang="en-GB" dirty="0">
                <a:latin typeface="Arial"/>
                <a:cs typeface="Arial"/>
              </a:rPr>
              <a:t>α</a:t>
            </a:r>
            <a:r>
              <a:rPr lang="en-GB" dirty="0" err="1">
                <a:latin typeface="Arial"/>
                <a:cs typeface="Arial"/>
              </a:rPr>
              <a:t>τείες</a:t>
            </a:r>
            <a:r>
              <a:rPr lang="en-GB" dirty="0">
                <a:latin typeface="Arial"/>
                <a:cs typeface="Arial"/>
              </a:rPr>
              <a:t> </a:t>
            </a:r>
            <a:r>
              <a:rPr lang="en-GB" dirty="0" err="1">
                <a:latin typeface="Arial"/>
                <a:cs typeface="Arial"/>
              </a:rPr>
              <a:t>ευ</a:t>
            </a:r>
            <a:r>
              <a:rPr lang="en-GB" dirty="0">
                <a:latin typeface="Arial"/>
                <a:cs typeface="Arial"/>
              </a:rPr>
              <a:t>α</a:t>
            </a:r>
            <a:r>
              <a:rPr lang="en-GB" dirty="0" err="1">
                <a:latin typeface="Arial"/>
                <a:cs typeface="Arial"/>
              </a:rPr>
              <a:t>ισθητο</a:t>
            </a:r>
            <a:r>
              <a:rPr lang="en-GB" dirty="0">
                <a:latin typeface="Arial"/>
                <a:cs typeface="Arial"/>
              </a:rPr>
              <a:t>π</a:t>
            </a:r>
            <a:r>
              <a:rPr lang="en-GB" dirty="0" err="1">
                <a:latin typeface="Arial"/>
                <a:cs typeface="Arial"/>
              </a:rPr>
              <a:t>οίησης</a:t>
            </a:r>
            <a:r>
              <a:rPr lang="en-GB" dirty="0">
                <a:latin typeface="Arial"/>
                <a:cs typeface="Arial"/>
              </a:rPr>
              <a:t> </a:t>
            </a:r>
            <a:endParaRPr lang="en-GB" dirty="0"/>
          </a:p>
          <a:p>
            <a:pPr marL="285750" indent="-285750">
              <a:lnSpc>
                <a:spcPct val="150000"/>
              </a:lnSpc>
              <a:buFont typeface="Arial"/>
              <a:buChar char="•"/>
            </a:pPr>
            <a:r>
              <a:rPr lang="en-GB" dirty="0" err="1">
                <a:latin typeface="Arial"/>
                <a:cs typeface="Arial"/>
              </a:rPr>
              <a:t>Βελτίωση</a:t>
            </a:r>
            <a:r>
              <a:rPr lang="en-GB" dirty="0">
                <a:latin typeface="Arial"/>
                <a:cs typeface="Arial"/>
              </a:rPr>
              <a:t> </a:t>
            </a:r>
            <a:r>
              <a:rPr lang="en-GB" dirty="0" err="1">
                <a:latin typeface="Arial"/>
                <a:cs typeface="Arial"/>
              </a:rPr>
              <a:t>των</a:t>
            </a:r>
            <a:r>
              <a:rPr lang="en-GB" dirty="0">
                <a:latin typeface="Arial"/>
                <a:cs typeface="Arial"/>
              </a:rPr>
              <a:t> χαρα</a:t>
            </a:r>
            <a:r>
              <a:rPr lang="en-GB" dirty="0" err="1">
                <a:latin typeface="Arial"/>
                <a:cs typeface="Arial"/>
              </a:rPr>
              <a:t>κτηριστικών</a:t>
            </a:r>
            <a:r>
              <a:rPr lang="en-GB" dirty="0">
                <a:latin typeface="Arial"/>
                <a:cs typeface="Arial"/>
              </a:rPr>
              <a:t> και </a:t>
            </a:r>
            <a:r>
              <a:rPr lang="en-GB" dirty="0" err="1">
                <a:latin typeface="Arial"/>
                <a:cs typeface="Arial"/>
              </a:rPr>
              <a:t>των</a:t>
            </a:r>
            <a:r>
              <a:rPr lang="en-GB" dirty="0">
                <a:latin typeface="Arial"/>
                <a:cs typeface="Arial"/>
              </a:rPr>
              <a:t> </a:t>
            </a:r>
            <a:r>
              <a:rPr lang="en-GB" dirty="0" err="1">
                <a:latin typeface="Arial"/>
                <a:cs typeface="Arial"/>
              </a:rPr>
              <a:t>γνώσεων</a:t>
            </a:r>
            <a:r>
              <a:rPr lang="en-GB" dirty="0">
                <a:latin typeface="Arial"/>
                <a:cs typeface="Arial"/>
              </a:rPr>
              <a:t> </a:t>
            </a:r>
            <a:endParaRPr lang="en-GB" err="1"/>
          </a:p>
          <a:p>
            <a:pPr marL="285750" indent="-285750">
              <a:lnSpc>
                <a:spcPct val="150000"/>
              </a:lnSpc>
              <a:buFont typeface="Arial"/>
              <a:buChar char="•"/>
            </a:pPr>
            <a:r>
              <a:rPr lang="en-GB" dirty="0" err="1">
                <a:latin typeface="Arial"/>
                <a:cs typeface="Arial"/>
              </a:rPr>
              <a:t>Εκ</a:t>
            </a:r>
            <a:r>
              <a:rPr lang="en-GB" dirty="0">
                <a:latin typeface="Arial"/>
                <a:cs typeface="Arial"/>
              </a:rPr>
              <a:t>πα</a:t>
            </a:r>
            <a:r>
              <a:rPr lang="en-GB" dirty="0" err="1">
                <a:latin typeface="Arial"/>
                <a:cs typeface="Arial"/>
              </a:rPr>
              <a:t>ίδευση</a:t>
            </a:r>
            <a:r>
              <a:rPr lang="en-GB" dirty="0">
                <a:latin typeface="Arial"/>
                <a:cs typeface="Arial"/>
              </a:rPr>
              <a:t> και </a:t>
            </a:r>
            <a:r>
              <a:rPr lang="en-GB" dirty="0" err="1">
                <a:latin typeface="Arial"/>
                <a:cs typeface="Arial"/>
              </a:rPr>
              <a:t>ενδυνάμωση</a:t>
            </a:r>
            <a:r>
              <a:rPr lang="en-GB" dirty="0">
                <a:latin typeface="Arial"/>
                <a:cs typeface="Arial"/>
              </a:rPr>
              <a:t> </a:t>
            </a:r>
            <a:r>
              <a:rPr lang="en-GB" dirty="0" err="1">
                <a:latin typeface="Arial"/>
                <a:cs typeface="Arial"/>
              </a:rPr>
              <a:t>των</a:t>
            </a:r>
            <a:r>
              <a:rPr lang="en-GB" dirty="0">
                <a:latin typeface="Arial"/>
                <a:cs typeface="Arial"/>
              </a:rPr>
              <a:t> πα</a:t>
            </a:r>
            <a:r>
              <a:rPr lang="en-GB" dirty="0" err="1">
                <a:latin typeface="Arial"/>
                <a:cs typeface="Arial"/>
              </a:rPr>
              <a:t>ρευρισκομένων</a:t>
            </a:r>
            <a:endParaRPr lang="en-GB" dirty="0"/>
          </a:p>
          <a:p>
            <a:pPr marL="285750" indent="-285750">
              <a:lnSpc>
                <a:spcPct val="150000"/>
              </a:lnSpc>
              <a:buFont typeface="Arial"/>
              <a:buChar char="•"/>
            </a:pPr>
            <a:r>
              <a:rPr lang="en-GB" dirty="0" err="1">
                <a:latin typeface="Arial"/>
                <a:cs typeface="Arial"/>
              </a:rPr>
              <a:t>Ενσωμάτωση</a:t>
            </a:r>
            <a:r>
              <a:rPr lang="en-GB" dirty="0">
                <a:latin typeface="Arial"/>
                <a:cs typeface="Arial"/>
              </a:rPr>
              <a:t> </a:t>
            </a:r>
            <a:r>
              <a:rPr lang="en-GB" dirty="0" err="1">
                <a:latin typeface="Arial"/>
                <a:cs typeface="Arial"/>
              </a:rPr>
              <a:t>θεμάτων</a:t>
            </a:r>
            <a:r>
              <a:rPr lang="en-GB" dirty="0">
                <a:latin typeface="Arial"/>
                <a:cs typeface="Arial"/>
              </a:rPr>
              <a:t> π</a:t>
            </a:r>
            <a:r>
              <a:rPr lang="en-GB" dirty="0" err="1">
                <a:latin typeface="Arial"/>
                <a:cs typeface="Arial"/>
              </a:rPr>
              <a:t>ου</a:t>
            </a:r>
            <a:r>
              <a:rPr lang="en-GB" dirty="0">
                <a:latin typeface="Arial"/>
                <a:cs typeface="Arial"/>
              </a:rPr>
              <a:t> </a:t>
            </a:r>
            <a:r>
              <a:rPr lang="en-GB" dirty="0" err="1">
                <a:latin typeface="Arial"/>
                <a:cs typeface="Arial"/>
              </a:rPr>
              <a:t>σχετίζοντ</a:t>
            </a:r>
            <a:r>
              <a:rPr lang="en-GB" dirty="0">
                <a:latin typeface="Arial"/>
                <a:cs typeface="Arial"/>
              </a:rPr>
              <a:t>αι </a:t>
            </a:r>
            <a:r>
              <a:rPr lang="en-GB" dirty="0" err="1">
                <a:latin typeface="Arial"/>
                <a:cs typeface="Arial"/>
              </a:rPr>
              <a:t>με</a:t>
            </a:r>
            <a:r>
              <a:rPr lang="en-GB" dirty="0">
                <a:latin typeface="Arial"/>
                <a:cs typeface="Arial"/>
              </a:rPr>
              <a:t> </a:t>
            </a:r>
            <a:r>
              <a:rPr lang="en-GB" dirty="0" err="1">
                <a:latin typeface="Arial"/>
                <a:cs typeface="Arial"/>
              </a:rPr>
              <a:t>την</a:t>
            </a:r>
            <a:r>
              <a:rPr lang="en-GB" dirty="0">
                <a:latin typeface="Arial"/>
                <a:cs typeface="Arial"/>
              </a:rPr>
              <a:t> </a:t>
            </a:r>
            <a:r>
              <a:rPr lang="en-GB" dirty="0" err="1">
                <a:latin typeface="Arial"/>
                <a:cs typeface="Arial"/>
              </a:rPr>
              <a:t>έμφυλη</a:t>
            </a:r>
            <a:r>
              <a:rPr lang="en-GB" dirty="0">
                <a:latin typeface="Arial"/>
                <a:cs typeface="Arial"/>
              </a:rPr>
              <a:t> βία </a:t>
            </a:r>
            <a:r>
              <a:rPr lang="en-GB" dirty="0" err="1">
                <a:latin typeface="Arial"/>
                <a:cs typeface="Arial"/>
              </a:rPr>
              <a:t>στη</a:t>
            </a:r>
            <a:r>
              <a:rPr lang="en-GB" dirty="0">
                <a:latin typeface="Arial"/>
                <a:cs typeface="Arial"/>
              </a:rPr>
              <a:t> </a:t>
            </a:r>
            <a:r>
              <a:rPr lang="en-GB" dirty="0" err="1">
                <a:latin typeface="Arial"/>
                <a:cs typeface="Arial"/>
              </a:rPr>
              <a:t>διδ</a:t>
            </a:r>
            <a:r>
              <a:rPr lang="en-GB" dirty="0">
                <a:latin typeface="Arial"/>
                <a:cs typeface="Arial"/>
              </a:rPr>
              <a:t>α</a:t>
            </a:r>
            <a:r>
              <a:rPr lang="en-GB" dirty="0" err="1">
                <a:latin typeface="Arial"/>
                <a:cs typeface="Arial"/>
              </a:rPr>
              <a:t>σκ</a:t>
            </a:r>
            <a:r>
              <a:rPr lang="en-GB" dirty="0">
                <a:latin typeface="Arial"/>
                <a:cs typeface="Arial"/>
              </a:rPr>
              <a:t>α</a:t>
            </a:r>
            <a:r>
              <a:rPr lang="en-GB" dirty="0" err="1">
                <a:latin typeface="Arial"/>
                <a:cs typeface="Arial"/>
              </a:rPr>
              <a:t>λί</a:t>
            </a:r>
            <a:r>
              <a:rPr lang="en-GB" dirty="0">
                <a:latin typeface="Arial"/>
                <a:cs typeface="Arial"/>
              </a:rPr>
              <a:t>α και </a:t>
            </a:r>
            <a:r>
              <a:rPr lang="en-GB" dirty="0" err="1">
                <a:latin typeface="Arial"/>
                <a:cs typeface="Arial"/>
              </a:rPr>
              <a:t>την</a:t>
            </a:r>
            <a:r>
              <a:rPr lang="en-GB" dirty="0">
                <a:latin typeface="Arial"/>
                <a:cs typeface="Arial"/>
              </a:rPr>
              <a:t> </a:t>
            </a:r>
            <a:r>
              <a:rPr lang="en-GB" dirty="0" err="1">
                <a:latin typeface="Arial"/>
                <a:cs typeface="Arial"/>
              </a:rPr>
              <a:t>έρευν</a:t>
            </a:r>
            <a:r>
              <a:rPr lang="en-GB" dirty="0">
                <a:latin typeface="Arial"/>
                <a:cs typeface="Arial"/>
              </a:rPr>
              <a:t>α</a:t>
            </a:r>
            <a:endParaRPr lang="en-GB" dirty="0"/>
          </a:p>
        </p:txBody>
      </p:sp>
    </p:spTree>
    <p:extLst>
      <p:ext uri="{BB962C8B-B14F-4D97-AF65-F5344CB8AC3E}">
        <p14:creationId xmlns:p14="http://schemas.microsoft.com/office/powerpoint/2010/main" val="3487546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2EC3622-BF7D-D631-4F8E-3A6A67D9733D}"/>
              </a:ext>
            </a:extLst>
          </p:cNvPr>
          <p:cNvSpPr>
            <a:spLocks noGrp="1"/>
          </p:cNvSpPr>
          <p:nvPr>
            <p:ph type="title"/>
          </p:nvPr>
        </p:nvSpPr>
        <p:spPr>
          <a:xfrm>
            <a:off x="1052512" y="1129932"/>
            <a:ext cx="10086975" cy="778381"/>
          </a:xfrm>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την</a:t>
            </a:r>
            <a:r>
              <a:rPr lang="en-US" b="1" dirty="0">
                <a:latin typeface="Arial"/>
                <a:cs typeface="Arial"/>
              </a:rPr>
              <a:t> π</a:t>
            </a:r>
            <a:r>
              <a:rPr lang="en-US" b="1" dirty="0" err="1">
                <a:latin typeface="Arial"/>
                <a:cs typeface="Arial"/>
              </a:rPr>
              <a:t>ρόληψη</a:t>
            </a:r>
            <a:endParaRPr lang="en-US">
              <a:solidFill>
                <a:srgbClr val="000000"/>
              </a:solidFill>
              <a:latin typeface="Arial"/>
              <a:cs typeface="Arial"/>
            </a:endParaRPr>
          </a:p>
          <a:p>
            <a:endParaRPr lang="en-US" dirty="0">
              <a:solidFill>
                <a:srgbClr val="000000"/>
              </a:solidFill>
            </a:endParaRPr>
          </a:p>
          <a:p>
            <a:endParaRPr lang="en-US" sz="3600" b="1" dirty="0"/>
          </a:p>
        </p:txBody>
      </p:sp>
      <p:sp>
        <p:nvSpPr>
          <p:cNvPr id="5" name="Shape 2553">
            <a:extLst>
              <a:ext uri="{FF2B5EF4-FFF2-40B4-BE49-F238E27FC236}">
                <a16:creationId xmlns:a16="http://schemas.microsoft.com/office/drawing/2014/main" id="{DDAF5DF8-E6D5-1A80-827C-01120D4C5681}"/>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a:cs typeface="Arial" panose="020B0604020202020204" pitchFamily="34" charset="0"/>
              <a:sym typeface="Gill Sans"/>
            </a:endParaRPr>
          </a:p>
        </p:txBody>
      </p:sp>
      <p:grpSp>
        <p:nvGrpSpPr>
          <p:cNvPr id="9" name="กลุ่ม 99">
            <a:extLst>
              <a:ext uri="{FF2B5EF4-FFF2-40B4-BE49-F238E27FC236}">
                <a16:creationId xmlns:a16="http://schemas.microsoft.com/office/drawing/2014/main" id="{1167B9F9-5C89-C8B5-40D7-AE9FE245C782}"/>
              </a:ext>
            </a:extLst>
          </p:cNvPr>
          <p:cNvGrpSpPr/>
          <p:nvPr/>
        </p:nvGrpSpPr>
        <p:grpSpPr>
          <a:xfrm>
            <a:off x="477434" y="5234839"/>
            <a:ext cx="594714" cy="358567"/>
            <a:chOff x="17619663" y="4157663"/>
            <a:chExt cx="723900" cy="400050"/>
          </a:xfrm>
          <a:solidFill>
            <a:srgbClr val="5792CE"/>
          </a:solidFill>
        </p:grpSpPr>
        <p:sp>
          <p:nvSpPr>
            <p:cNvPr id="10" name="Freeform 79">
              <a:extLst>
                <a:ext uri="{FF2B5EF4-FFF2-40B4-BE49-F238E27FC236}">
                  <a16:creationId xmlns:a16="http://schemas.microsoft.com/office/drawing/2014/main" id="{96117A1D-DF54-64B4-3EC2-3CCA315DBAEC}"/>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1" name="Freeform 80">
              <a:extLst>
                <a:ext uri="{FF2B5EF4-FFF2-40B4-BE49-F238E27FC236}">
                  <a16:creationId xmlns:a16="http://schemas.microsoft.com/office/drawing/2014/main" id="{4FF083C5-FE17-0BCA-0CF2-3DD092DEF54B}"/>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grpSp>
        <p:nvGrpSpPr>
          <p:cNvPr id="12" name="กลุ่ม 266">
            <a:extLst>
              <a:ext uri="{FF2B5EF4-FFF2-40B4-BE49-F238E27FC236}">
                <a16:creationId xmlns:a16="http://schemas.microsoft.com/office/drawing/2014/main" id="{608ED127-C585-B96E-D0EA-9379CA1DCA36}"/>
              </a:ext>
            </a:extLst>
          </p:cNvPr>
          <p:cNvGrpSpPr/>
          <p:nvPr/>
        </p:nvGrpSpPr>
        <p:grpSpPr>
          <a:xfrm>
            <a:off x="568160" y="3966574"/>
            <a:ext cx="359691" cy="565985"/>
            <a:chOff x="9260948" y="10553700"/>
            <a:chExt cx="447675" cy="668338"/>
          </a:xfrm>
          <a:solidFill>
            <a:srgbClr val="5792CE"/>
          </a:solidFill>
        </p:grpSpPr>
        <p:sp>
          <p:nvSpPr>
            <p:cNvPr id="13" name="Freeform 220">
              <a:extLst>
                <a:ext uri="{FF2B5EF4-FFF2-40B4-BE49-F238E27FC236}">
                  <a16:creationId xmlns:a16="http://schemas.microsoft.com/office/drawing/2014/main" id="{CE965178-E465-FDF3-F156-B53B8F28EC90}"/>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4" name="Oval 221">
              <a:extLst>
                <a:ext uri="{FF2B5EF4-FFF2-40B4-BE49-F238E27FC236}">
                  <a16:creationId xmlns:a16="http://schemas.microsoft.com/office/drawing/2014/main" id="{3720E6D6-B18A-812D-00C5-DAA07E7DF9C9}"/>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5" name="Oval 222">
              <a:extLst>
                <a:ext uri="{FF2B5EF4-FFF2-40B4-BE49-F238E27FC236}">
                  <a16:creationId xmlns:a16="http://schemas.microsoft.com/office/drawing/2014/main" id="{5769815A-5802-7A4A-2EB6-4EDC50ED59A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6" name="Oval 223">
              <a:extLst>
                <a:ext uri="{FF2B5EF4-FFF2-40B4-BE49-F238E27FC236}">
                  <a16:creationId xmlns:a16="http://schemas.microsoft.com/office/drawing/2014/main" id="{5CD9CD49-378E-FE72-9388-0C06F55A22CE}"/>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sp>
        <p:nvSpPr>
          <p:cNvPr id="2" name="TextBox 4">
            <a:extLst>
              <a:ext uri="{FF2B5EF4-FFF2-40B4-BE49-F238E27FC236}">
                <a16:creationId xmlns:a16="http://schemas.microsoft.com/office/drawing/2014/main" id="{11603FFB-7D5B-B8C1-FF67-AB8C53F07BA0}"/>
              </a:ext>
            </a:extLst>
          </p:cNvPr>
          <p:cNvSpPr txBox="1"/>
          <p:nvPr/>
        </p:nvSpPr>
        <p:spPr>
          <a:xfrm>
            <a:off x="1231191" y="2601113"/>
            <a:ext cx="555576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ea typeface="+mn-lt"/>
                <a:cs typeface="+mn-lt"/>
              </a:rPr>
              <a:t>Υπ</a:t>
            </a:r>
            <a:r>
              <a:rPr lang="en-GB" err="1">
                <a:solidFill>
                  <a:srgbClr val="FFFFFF"/>
                </a:solidFill>
                <a:ea typeface="+mn-lt"/>
                <a:cs typeface="+mn-lt"/>
              </a:rPr>
              <a:t>οχρεωτική</a:t>
            </a:r>
            <a:r>
              <a:rPr lang="en-GB">
                <a:solidFill>
                  <a:srgbClr val="FFFFFF"/>
                </a:solidFill>
                <a:ea typeface="+mn-lt"/>
                <a:cs typeface="+mn-lt"/>
              </a:rPr>
              <a:t> </a:t>
            </a:r>
            <a:r>
              <a:rPr lang="en-GB" err="1">
                <a:solidFill>
                  <a:srgbClr val="FFFFFF"/>
                </a:solidFill>
                <a:ea typeface="+mn-lt"/>
                <a:cs typeface="+mn-lt"/>
              </a:rPr>
              <a:t>εκ</a:t>
            </a:r>
            <a:r>
              <a:rPr lang="en-GB">
                <a:solidFill>
                  <a:srgbClr val="FFFFFF"/>
                </a:solidFill>
                <a:ea typeface="+mn-lt"/>
                <a:cs typeface="+mn-lt"/>
              </a:rPr>
              <a:t>πα</a:t>
            </a:r>
            <a:r>
              <a:rPr lang="en-GB" err="1">
                <a:solidFill>
                  <a:srgbClr val="FFFFFF"/>
                </a:solidFill>
                <a:ea typeface="+mn-lt"/>
                <a:cs typeface="+mn-lt"/>
              </a:rPr>
              <a:t>ίδευση</a:t>
            </a:r>
            <a:r>
              <a:rPr lang="en-GB">
                <a:solidFill>
                  <a:srgbClr val="FFFFFF"/>
                </a:solidFill>
                <a:ea typeface="+mn-lt"/>
                <a:cs typeface="+mn-lt"/>
              </a:rPr>
              <a:t> κα</a:t>
            </a:r>
            <a:r>
              <a:rPr lang="en-GB" err="1">
                <a:solidFill>
                  <a:srgbClr val="FFFFFF"/>
                </a:solidFill>
                <a:ea typeface="+mn-lt"/>
                <a:cs typeface="+mn-lt"/>
              </a:rPr>
              <a:t>τά</a:t>
            </a:r>
            <a:r>
              <a:rPr lang="en-GB">
                <a:solidFill>
                  <a:srgbClr val="FFFFFF"/>
                </a:solidFill>
                <a:ea typeface="+mn-lt"/>
                <a:cs typeface="+mn-lt"/>
              </a:rPr>
              <a:t> </a:t>
            </a:r>
            <a:r>
              <a:rPr lang="en-GB" err="1">
                <a:solidFill>
                  <a:srgbClr val="FFFFFF"/>
                </a:solidFill>
                <a:ea typeface="+mn-lt"/>
                <a:cs typeface="+mn-lt"/>
              </a:rPr>
              <a:t>την</a:t>
            </a:r>
            <a:r>
              <a:rPr lang="en-GB">
                <a:solidFill>
                  <a:srgbClr val="FFFFFF"/>
                </a:solidFill>
                <a:ea typeface="+mn-lt"/>
                <a:cs typeface="+mn-lt"/>
              </a:rPr>
              <a:t> </a:t>
            </a:r>
            <a:r>
              <a:rPr lang="en-GB" err="1">
                <a:solidFill>
                  <a:srgbClr val="FFFFFF"/>
                </a:solidFill>
                <a:ea typeface="+mn-lt"/>
                <a:cs typeface="+mn-lt"/>
              </a:rPr>
              <a:t>εισ</a:t>
            </a:r>
            <a:r>
              <a:rPr lang="en-GB">
                <a:solidFill>
                  <a:srgbClr val="FFFFFF"/>
                </a:solidFill>
                <a:ea typeface="+mn-lt"/>
                <a:cs typeface="+mn-lt"/>
              </a:rPr>
              <a:t>α</a:t>
            </a:r>
            <a:r>
              <a:rPr lang="en-GB" err="1">
                <a:solidFill>
                  <a:srgbClr val="FFFFFF"/>
                </a:solidFill>
                <a:ea typeface="+mn-lt"/>
                <a:cs typeface="+mn-lt"/>
              </a:rPr>
              <a:t>γωγή</a:t>
            </a:r>
            <a:r>
              <a:rPr lang="en-GB">
                <a:solidFill>
                  <a:srgbClr val="FFFFFF"/>
                </a:solidFill>
                <a:ea typeface="+mn-lt"/>
                <a:cs typeface="+mn-lt"/>
              </a:rPr>
              <a:t> </a:t>
            </a:r>
            <a:r>
              <a:rPr lang="en-GB" err="1">
                <a:solidFill>
                  <a:srgbClr val="FFFFFF"/>
                </a:solidFill>
                <a:ea typeface="+mn-lt"/>
                <a:cs typeface="+mn-lt"/>
              </a:rPr>
              <a:t>γι</a:t>
            </a:r>
            <a:r>
              <a:rPr lang="en-GB">
                <a:solidFill>
                  <a:srgbClr val="FFFFFF"/>
                </a:solidFill>
                <a:ea typeface="+mn-lt"/>
                <a:cs typeface="+mn-lt"/>
              </a:rPr>
              <a:t>α </a:t>
            </a:r>
            <a:r>
              <a:rPr lang="en-GB" err="1">
                <a:solidFill>
                  <a:srgbClr val="FFFFFF"/>
                </a:solidFill>
                <a:ea typeface="+mn-lt"/>
                <a:cs typeface="+mn-lt"/>
              </a:rPr>
              <a:t>το</a:t>
            </a:r>
            <a:r>
              <a:rPr lang="en-GB">
                <a:solidFill>
                  <a:srgbClr val="FFFFFF"/>
                </a:solidFill>
                <a:ea typeface="+mn-lt"/>
                <a:cs typeface="+mn-lt"/>
              </a:rPr>
              <a:t> π</a:t>
            </a:r>
            <a:r>
              <a:rPr lang="en-GB" err="1">
                <a:solidFill>
                  <a:srgbClr val="FFFFFF"/>
                </a:solidFill>
                <a:ea typeface="+mn-lt"/>
                <a:cs typeface="+mn-lt"/>
              </a:rPr>
              <a:t>ροσω</a:t>
            </a:r>
            <a:r>
              <a:rPr lang="en-GB">
                <a:solidFill>
                  <a:srgbClr val="FFFFFF"/>
                </a:solidFill>
                <a:ea typeface="+mn-lt"/>
                <a:cs typeface="+mn-lt"/>
              </a:rPr>
              <a:t>π</a:t>
            </a:r>
            <a:r>
              <a:rPr lang="en-GB" err="1">
                <a:solidFill>
                  <a:srgbClr val="FFFFFF"/>
                </a:solidFill>
                <a:ea typeface="+mn-lt"/>
                <a:cs typeface="+mn-lt"/>
              </a:rPr>
              <a:t>ικό</a:t>
            </a:r>
            <a:r>
              <a:rPr lang="en-GB">
                <a:solidFill>
                  <a:srgbClr val="FFFFFF"/>
                </a:solidFill>
                <a:ea typeface="+mn-lt"/>
                <a:cs typeface="+mn-lt"/>
              </a:rPr>
              <a:t> και </a:t>
            </a:r>
            <a:r>
              <a:rPr lang="en-GB" err="1">
                <a:solidFill>
                  <a:srgbClr val="FFFFFF"/>
                </a:solidFill>
                <a:ea typeface="+mn-lt"/>
                <a:cs typeface="+mn-lt"/>
              </a:rPr>
              <a:t>τους</a:t>
            </a:r>
            <a:r>
              <a:rPr lang="en-GB">
                <a:solidFill>
                  <a:srgbClr val="FFFFFF"/>
                </a:solidFill>
                <a:ea typeface="+mn-lt"/>
                <a:cs typeface="+mn-lt"/>
              </a:rPr>
              <a:t>/</a:t>
            </a:r>
            <a:r>
              <a:rPr lang="en-GB" err="1">
                <a:solidFill>
                  <a:srgbClr val="FFFFFF"/>
                </a:solidFill>
                <a:ea typeface="+mn-lt"/>
                <a:cs typeface="+mn-lt"/>
              </a:rPr>
              <a:t>τις</a:t>
            </a:r>
            <a:r>
              <a:rPr lang="en-GB">
                <a:solidFill>
                  <a:srgbClr val="FFFFFF"/>
                </a:solidFill>
                <a:ea typeface="+mn-lt"/>
                <a:cs typeface="+mn-lt"/>
              </a:rPr>
              <a:t> σπ</a:t>
            </a:r>
            <a:r>
              <a:rPr lang="en-GB" err="1">
                <a:solidFill>
                  <a:srgbClr val="FFFFFF"/>
                </a:solidFill>
                <a:ea typeface="+mn-lt"/>
                <a:cs typeface="+mn-lt"/>
              </a:rPr>
              <a:t>ουδ</a:t>
            </a:r>
            <a:r>
              <a:rPr lang="en-GB">
                <a:solidFill>
                  <a:srgbClr val="FFFFFF"/>
                </a:solidFill>
                <a:ea typeface="+mn-lt"/>
                <a:cs typeface="+mn-lt"/>
              </a:rPr>
              <a:t>α</a:t>
            </a:r>
            <a:r>
              <a:rPr lang="en-GB" err="1">
                <a:solidFill>
                  <a:srgbClr val="FFFFFF"/>
                </a:solidFill>
                <a:ea typeface="+mn-lt"/>
                <a:cs typeface="+mn-lt"/>
              </a:rPr>
              <a:t>στές</a:t>
            </a:r>
            <a:r>
              <a:rPr lang="en-GB">
                <a:solidFill>
                  <a:srgbClr val="FFFFFF"/>
                </a:solidFill>
                <a:ea typeface="+mn-lt"/>
                <a:cs typeface="+mn-lt"/>
              </a:rPr>
              <a:t>/</a:t>
            </a:r>
            <a:r>
              <a:rPr lang="en-GB" err="1">
                <a:solidFill>
                  <a:srgbClr val="FFFFFF"/>
                </a:solidFill>
                <a:ea typeface="+mn-lt"/>
                <a:cs typeface="+mn-lt"/>
              </a:rPr>
              <a:t>στριες</a:t>
            </a:r>
            <a:r>
              <a:rPr lang="en-GB">
                <a:solidFill>
                  <a:srgbClr val="FFFFFF"/>
                </a:solidFill>
                <a:ea typeface="+mn-lt"/>
                <a:cs typeface="+mn-lt"/>
              </a:rPr>
              <a:t>. </a:t>
            </a:r>
            <a:endParaRPr lang="en-GB">
              <a:solidFill>
                <a:srgbClr val="FFFFFF"/>
              </a:solidFill>
              <a:ea typeface="Open Sans"/>
              <a:cs typeface="Open Sans"/>
            </a:endParaRPr>
          </a:p>
        </p:txBody>
      </p:sp>
      <p:sp>
        <p:nvSpPr>
          <p:cNvPr id="17" name="TextBox 5">
            <a:extLst>
              <a:ext uri="{FF2B5EF4-FFF2-40B4-BE49-F238E27FC236}">
                <a16:creationId xmlns:a16="http://schemas.microsoft.com/office/drawing/2014/main" id="{209D635A-FE13-2997-5599-2458685BAE96}"/>
              </a:ext>
            </a:extLst>
          </p:cNvPr>
          <p:cNvSpPr txBox="1"/>
          <p:nvPr/>
        </p:nvSpPr>
        <p:spPr>
          <a:xfrm>
            <a:off x="1232160" y="3787902"/>
            <a:ext cx="5344746"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ea typeface="+mn-lt"/>
                <a:cs typeface="+mn-lt"/>
              </a:rPr>
              <a:t>Δι</a:t>
            </a:r>
            <a:r>
              <a:rPr lang="en-GB">
                <a:solidFill>
                  <a:srgbClr val="FFFFFF"/>
                </a:solidFill>
                <a:ea typeface="+mn-lt"/>
                <a:cs typeface="+mn-lt"/>
              </a:rPr>
              <a:t>α</a:t>
            </a:r>
            <a:r>
              <a:rPr lang="en-GB" err="1">
                <a:solidFill>
                  <a:srgbClr val="FFFFFF"/>
                </a:solidFill>
                <a:ea typeface="+mn-lt"/>
                <a:cs typeface="+mn-lt"/>
              </a:rPr>
              <a:t>θέστε</a:t>
            </a:r>
            <a:r>
              <a:rPr lang="en-GB">
                <a:solidFill>
                  <a:srgbClr val="FFFFFF"/>
                </a:solidFill>
                <a:ea typeface="+mn-lt"/>
                <a:cs typeface="+mn-lt"/>
              </a:rPr>
              <a:t> επα</a:t>
            </a:r>
            <a:r>
              <a:rPr lang="en-GB" err="1">
                <a:solidFill>
                  <a:srgbClr val="FFFFFF"/>
                </a:solidFill>
                <a:ea typeface="+mn-lt"/>
                <a:cs typeface="+mn-lt"/>
              </a:rPr>
              <a:t>ρκή</a:t>
            </a:r>
            <a:r>
              <a:rPr lang="en-GB">
                <a:solidFill>
                  <a:srgbClr val="FFFFFF"/>
                </a:solidFill>
                <a:ea typeface="+mn-lt"/>
                <a:cs typeface="+mn-lt"/>
              </a:rPr>
              <a:t> π</a:t>
            </a:r>
            <a:r>
              <a:rPr lang="en-GB" err="1">
                <a:solidFill>
                  <a:srgbClr val="FFFFFF"/>
                </a:solidFill>
                <a:ea typeface="+mn-lt"/>
                <a:cs typeface="+mn-lt"/>
              </a:rPr>
              <a:t>ροϋ</a:t>
            </a:r>
            <a:r>
              <a:rPr lang="en-GB">
                <a:solidFill>
                  <a:srgbClr val="FFFFFF"/>
                </a:solidFill>
                <a:ea typeface="+mn-lt"/>
                <a:cs typeface="+mn-lt"/>
              </a:rPr>
              <a:t>π</a:t>
            </a:r>
            <a:r>
              <a:rPr lang="en-GB" err="1">
                <a:solidFill>
                  <a:srgbClr val="FFFFFF"/>
                </a:solidFill>
                <a:ea typeface="+mn-lt"/>
                <a:cs typeface="+mn-lt"/>
              </a:rPr>
              <a:t>ολογισμό</a:t>
            </a:r>
            <a:r>
              <a:rPr lang="en-GB">
                <a:solidFill>
                  <a:srgbClr val="FFFFFF"/>
                </a:solidFill>
                <a:ea typeface="+mn-lt"/>
                <a:cs typeface="+mn-lt"/>
              </a:rPr>
              <a:t> </a:t>
            </a:r>
            <a:r>
              <a:rPr lang="en-GB" err="1">
                <a:solidFill>
                  <a:srgbClr val="FFFFFF"/>
                </a:solidFill>
                <a:ea typeface="+mn-lt"/>
                <a:cs typeface="+mn-lt"/>
              </a:rPr>
              <a:t>γι</a:t>
            </a:r>
            <a:r>
              <a:rPr lang="en-GB">
                <a:solidFill>
                  <a:srgbClr val="FFFFFF"/>
                </a:solidFill>
                <a:ea typeface="+mn-lt"/>
                <a:cs typeface="+mn-lt"/>
              </a:rPr>
              <a:t>α </a:t>
            </a:r>
            <a:r>
              <a:rPr lang="en-GB" err="1">
                <a:solidFill>
                  <a:srgbClr val="FFFFFF"/>
                </a:solidFill>
                <a:ea typeface="+mn-lt"/>
                <a:cs typeface="+mn-lt"/>
              </a:rPr>
              <a:t>εκστρ</a:t>
            </a:r>
            <a:r>
              <a:rPr lang="en-GB">
                <a:solidFill>
                  <a:srgbClr val="FFFFFF"/>
                </a:solidFill>
                <a:ea typeface="+mn-lt"/>
                <a:cs typeface="+mn-lt"/>
              </a:rPr>
              <a:t>α</a:t>
            </a:r>
            <a:r>
              <a:rPr lang="en-GB" err="1">
                <a:solidFill>
                  <a:srgbClr val="FFFFFF"/>
                </a:solidFill>
                <a:ea typeface="+mn-lt"/>
                <a:cs typeface="+mn-lt"/>
              </a:rPr>
              <a:t>τείες</a:t>
            </a:r>
            <a:r>
              <a:rPr lang="en-GB">
                <a:solidFill>
                  <a:srgbClr val="FFFFFF"/>
                </a:solidFill>
                <a:ea typeface="+mn-lt"/>
                <a:cs typeface="+mn-lt"/>
              </a:rPr>
              <a:t> </a:t>
            </a:r>
            <a:r>
              <a:rPr lang="en-GB" err="1">
                <a:solidFill>
                  <a:srgbClr val="FFFFFF"/>
                </a:solidFill>
                <a:ea typeface="+mn-lt"/>
                <a:cs typeface="+mn-lt"/>
              </a:rPr>
              <a:t>ευ</a:t>
            </a:r>
            <a:r>
              <a:rPr lang="en-GB">
                <a:solidFill>
                  <a:srgbClr val="FFFFFF"/>
                </a:solidFill>
                <a:ea typeface="+mn-lt"/>
                <a:cs typeface="+mn-lt"/>
              </a:rPr>
              <a:t>α</a:t>
            </a:r>
            <a:r>
              <a:rPr lang="en-GB" err="1">
                <a:solidFill>
                  <a:srgbClr val="FFFFFF"/>
                </a:solidFill>
                <a:ea typeface="+mn-lt"/>
                <a:cs typeface="+mn-lt"/>
              </a:rPr>
              <a:t>ισθητο</a:t>
            </a:r>
            <a:r>
              <a:rPr lang="en-GB">
                <a:solidFill>
                  <a:srgbClr val="FFFFFF"/>
                </a:solidFill>
                <a:ea typeface="+mn-lt"/>
                <a:cs typeface="+mn-lt"/>
              </a:rPr>
              <a:t>π</a:t>
            </a:r>
            <a:r>
              <a:rPr lang="en-GB" err="1">
                <a:solidFill>
                  <a:srgbClr val="FFFFFF"/>
                </a:solidFill>
                <a:ea typeface="+mn-lt"/>
                <a:cs typeface="+mn-lt"/>
              </a:rPr>
              <a:t>οίησης</a:t>
            </a:r>
            <a:r>
              <a:rPr lang="en-GB">
                <a:solidFill>
                  <a:srgbClr val="FFFFFF"/>
                </a:solidFill>
                <a:ea typeface="+mn-lt"/>
                <a:cs typeface="+mn-lt"/>
              </a:rPr>
              <a:t> και π</a:t>
            </a:r>
            <a:r>
              <a:rPr lang="en-GB" err="1">
                <a:solidFill>
                  <a:srgbClr val="FFFFFF"/>
                </a:solidFill>
                <a:ea typeface="+mn-lt"/>
                <a:cs typeface="+mn-lt"/>
              </a:rPr>
              <a:t>ρογράμμ</a:t>
            </a:r>
            <a:r>
              <a:rPr lang="en-GB">
                <a:solidFill>
                  <a:srgbClr val="FFFFFF"/>
                </a:solidFill>
                <a:ea typeface="+mn-lt"/>
                <a:cs typeface="+mn-lt"/>
              </a:rPr>
              <a:t>ατα κα</a:t>
            </a:r>
            <a:r>
              <a:rPr lang="en-GB" err="1">
                <a:solidFill>
                  <a:srgbClr val="FFFFFF"/>
                </a:solidFill>
                <a:ea typeface="+mn-lt"/>
                <a:cs typeface="+mn-lt"/>
              </a:rPr>
              <a:t>τάρτισης</a:t>
            </a:r>
            <a:r>
              <a:rPr lang="en-GB">
                <a:solidFill>
                  <a:srgbClr val="FFFFFF"/>
                </a:solidFill>
                <a:ea typeface="+mn-lt"/>
                <a:cs typeface="+mn-lt"/>
              </a:rPr>
              <a:t>.</a:t>
            </a:r>
            <a:endParaRPr lang="en-US">
              <a:ea typeface="+mn-lt"/>
              <a:cs typeface="+mn-lt"/>
            </a:endParaRPr>
          </a:p>
        </p:txBody>
      </p:sp>
      <p:sp>
        <p:nvSpPr>
          <p:cNvPr id="18" name="TextBox 12">
            <a:extLst>
              <a:ext uri="{FF2B5EF4-FFF2-40B4-BE49-F238E27FC236}">
                <a16:creationId xmlns:a16="http://schemas.microsoft.com/office/drawing/2014/main" id="{F865AFE4-01F9-1162-6F20-C3C9BAB85429}"/>
              </a:ext>
            </a:extLst>
          </p:cNvPr>
          <p:cNvSpPr txBox="1"/>
          <p:nvPr/>
        </p:nvSpPr>
        <p:spPr>
          <a:xfrm>
            <a:off x="1232160" y="5140073"/>
            <a:ext cx="5075116"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ea typeface="+mn-lt"/>
                <a:cs typeface="+mn-lt"/>
              </a:rPr>
              <a:t>Τα</a:t>
            </a:r>
            <a:r>
              <a:rPr lang="en-GB" err="1">
                <a:solidFill>
                  <a:srgbClr val="FFFFFF"/>
                </a:solidFill>
                <a:ea typeface="+mn-lt"/>
                <a:cs typeface="+mn-lt"/>
              </a:rPr>
              <a:t>κτική</a:t>
            </a:r>
            <a:r>
              <a:rPr lang="en-GB">
                <a:solidFill>
                  <a:srgbClr val="FFFFFF"/>
                </a:solidFill>
                <a:ea typeface="+mn-lt"/>
                <a:cs typeface="+mn-lt"/>
              </a:rPr>
              <a:t> α</a:t>
            </a:r>
            <a:r>
              <a:rPr lang="en-GB" err="1">
                <a:solidFill>
                  <a:srgbClr val="FFFFFF"/>
                </a:solidFill>
                <a:ea typeface="+mn-lt"/>
                <a:cs typeface="+mn-lt"/>
              </a:rPr>
              <a:t>ξιολόγηση</a:t>
            </a:r>
            <a:r>
              <a:rPr lang="en-GB">
                <a:solidFill>
                  <a:srgbClr val="FFFFFF"/>
                </a:solidFill>
                <a:ea typeface="+mn-lt"/>
                <a:cs typeface="+mn-lt"/>
              </a:rPr>
              <a:t> και επ</a:t>
            </a:r>
            <a:r>
              <a:rPr lang="en-GB" err="1">
                <a:solidFill>
                  <a:srgbClr val="FFFFFF"/>
                </a:solidFill>
                <a:ea typeface="+mn-lt"/>
                <a:cs typeface="+mn-lt"/>
              </a:rPr>
              <a:t>ικ</a:t>
            </a:r>
            <a:r>
              <a:rPr lang="en-GB">
                <a:solidFill>
                  <a:srgbClr val="FFFFFF"/>
                </a:solidFill>
                <a:ea typeface="+mn-lt"/>
                <a:cs typeface="+mn-lt"/>
              </a:rPr>
              <a:t>α</a:t>
            </a:r>
            <a:r>
              <a:rPr lang="en-GB" err="1">
                <a:solidFill>
                  <a:srgbClr val="FFFFFF"/>
                </a:solidFill>
                <a:ea typeface="+mn-lt"/>
                <a:cs typeface="+mn-lt"/>
              </a:rPr>
              <a:t>ιρο</a:t>
            </a:r>
            <a:r>
              <a:rPr lang="en-GB">
                <a:solidFill>
                  <a:srgbClr val="FFFFFF"/>
                </a:solidFill>
                <a:ea typeface="+mn-lt"/>
                <a:cs typeface="+mn-lt"/>
              </a:rPr>
              <a:t>π</a:t>
            </a:r>
            <a:r>
              <a:rPr lang="en-GB" err="1">
                <a:solidFill>
                  <a:srgbClr val="FFFFFF"/>
                </a:solidFill>
                <a:ea typeface="+mn-lt"/>
                <a:cs typeface="+mn-lt"/>
              </a:rPr>
              <a:t>οίηση</a:t>
            </a:r>
            <a:r>
              <a:rPr lang="en-GB">
                <a:solidFill>
                  <a:srgbClr val="FFFFFF"/>
                </a:solidFill>
                <a:ea typeface="+mn-lt"/>
                <a:cs typeface="+mn-lt"/>
              </a:rPr>
              <a:t> </a:t>
            </a:r>
            <a:r>
              <a:rPr lang="en-GB" err="1">
                <a:solidFill>
                  <a:srgbClr val="FFFFFF"/>
                </a:solidFill>
                <a:ea typeface="+mn-lt"/>
                <a:cs typeface="+mn-lt"/>
              </a:rPr>
              <a:t>όλων</a:t>
            </a:r>
            <a:r>
              <a:rPr lang="en-GB">
                <a:solidFill>
                  <a:srgbClr val="FFFFFF"/>
                </a:solidFill>
                <a:ea typeface="+mn-lt"/>
                <a:cs typeface="+mn-lt"/>
              </a:rPr>
              <a:t> </a:t>
            </a:r>
            <a:r>
              <a:rPr lang="en-GB" err="1">
                <a:solidFill>
                  <a:srgbClr val="FFFFFF"/>
                </a:solidFill>
                <a:ea typeface="+mn-lt"/>
                <a:cs typeface="+mn-lt"/>
              </a:rPr>
              <a:t>των</a:t>
            </a:r>
            <a:r>
              <a:rPr lang="en-GB">
                <a:solidFill>
                  <a:srgbClr val="FFFFFF"/>
                </a:solidFill>
                <a:ea typeface="+mn-lt"/>
                <a:cs typeface="+mn-lt"/>
              </a:rPr>
              <a:t> επ</a:t>
            </a:r>
            <a:r>
              <a:rPr lang="en-GB" err="1">
                <a:solidFill>
                  <a:srgbClr val="FFFFFF"/>
                </a:solidFill>
                <a:ea typeface="+mn-lt"/>
                <a:cs typeface="+mn-lt"/>
              </a:rPr>
              <a:t>ιμέρους</a:t>
            </a:r>
            <a:r>
              <a:rPr lang="en-GB">
                <a:solidFill>
                  <a:srgbClr val="FFFFFF"/>
                </a:solidFill>
                <a:ea typeface="+mn-lt"/>
                <a:cs typeface="+mn-lt"/>
              </a:rPr>
              <a:t> </a:t>
            </a:r>
            <a:r>
              <a:rPr lang="en-GB" err="1">
                <a:solidFill>
                  <a:srgbClr val="FFFFFF"/>
                </a:solidFill>
                <a:ea typeface="+mn-lt"/>
                <a:cs typeface="+mn-lt"/>
              </a:rPr>
              <a:t>στοιχείων</a:t>
            </a:r>
            <a:r>
              <a:rPr lang="en-GB">
                <a:solidFill>
                  <a:srgbClr val="FFFFFF"/>
                </a:solidFill>
                <a:ea typeface="+mn-lt"/>
                <a:cs typeface="+mn-lt"/>
              </a:rPr>
              <a:t> </a:t>
            </a:r>
            <a:r>
              <a:rPr lang="en-GB" err="1">
                <a:solidFill>
                  <a:srgbClr val="FFFFFF"/>
                </a:solidFill>
                <a:ea typeface="+mn-lt"/>
                <a:cs typeface="+mn-lt"/>
              </a:rPr>
              <a:t>του</a:t>
            </a:r>
            <a:r>
              <a:rPr lang="en-GB">
                <a:solidFill>
                  <a:srgbClr val="FFFFFF"/>
                </a:solidFill>
                <a:ea typeface="+mn-lt"/>
                <a:cs typeface="+mn-lt"/>
              </a:rPr>
              <a:t> π</a:t>
            </a:r>
            <a:r>
              <a:rPr lang="en-GB" err="1">
                <a:solidFill>
                  <a:srgbClr val="FFFFFF"/>
                </a:solidFill>
                <a:ea typeface="+mn-lt"/>
                <a:cs typeface="+mn-lt"/>
              </a:rPr>
              <a:t>ρογράμμ</a:t>
            </a:r>
            <a:r>
              <a:rPr lang="en-GB">
                <a:solidFill>
                  <a:srgbClr val="FFFFFF"/>
                </a:solidFill>
                <a:ea typeface="+mn-lt"/>
                <a:cs typeface="+mn-lt"/>
              </a:rPr>
              <a:t>α</a:t>
            </a:r>
            <a:r>
              <a:rPr lang="en-GB" err="1">
                <a:solidFill>
                  <a:srgbClr val="FFFFFF"/>
                </a:solidFill>
                <a:ea typeface="+mn-lt"/>
                <a:cs typeface="+mn-lt"/>
              </a:rPr>
              <a:t>τος</a:t>
            </a:r>
            <a:r>
              <a:rPr lang="en-GB">
                <a:solidFill>
                  <a:srgbClr val="FFFFFF"/>
                </a:solidFill>
                <a:ea typeface="+mn-lt"/>
                <a:cs typeface="+mn-lt"/>
              </a:rPr>
              <a:t> π</a:t>
            </a:r>
            <a:r>
              <a:rPr lang="en-GB" err="1">
                <a:solidFill>
                  <a:srgbClr val="FFFFFF"/>
                </a:solidFill>
                <a:ea typeface="+mn-lt"/>
                <a:cs typeface="+mn-lt"/>
              </a:rPr>
              <a:t>ρόληψης</a:t>
            </a:r>
            <a:r>
              <a:rPr lang="en-GB">
                <a:solidFill>
                  <a:srgbClr val="FFFFFF"/>
                </a:solidFill>
                <a:ea typeface="+mn-lt"/>
                <a:cs typeface="+mn-lt"/>
              </a:rPr>
              <a:t>.</a:t>
            </a:r>
            <a:endParaRPr lang="en-US">
              <a:ea typeface="+mn-lt"/>
              <a:cs typeface="+mn-lt"/>
            </a:endParaRPr>
          </a:p>
        </p:txBody>
      </p:sp>
    </p:spTree>
    <p:extLst>
      <p:ext uri="{BB962C8B-B14F-4D97-AF65-F5344CB8AC3E}">
        <p14:creationId xmlns:p14="http://schemas.microsoft.com/office/powerpoint/2010/main" val="979034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553">
            <a:extLst>
              <a:ext uri="{FF2B5EF4-FFF2-40B4-BE49-F238E27FC236}">
                <a16:creationId xmlns:a16="http://schemas.microsoft.com/office/drawing/2014/main" id="{19DF69EA-3C49-4818-BF69-69D4D481418C}"/>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Freeform 147">
            <a:extLst>
              <a:ext uri="{FF2B5EF4-FFF2-40B4-BE49-F238E27FC236}">
                <a16:creationId xmlns:a16="http://schemas.microsoft.com/office/drawing/2014/main" id="{0D6AC1B5-7847-1697-84BB-D55E94FBB784}"/>
              </a:ext>
            </a:extLst>
          </p:cNvPr>
          <p:cNvSpPr>
            <a:spLocks noEditPoints="1"/>
          </p:cNvSpPr>
          <p:nvPr/>
        </p:nvSpPr>
        <p:spPr bwMode="auto">
          <a:xfrm>
            <a:off x="593560" y="4584725"/>
            <a:ext cx="420769" cy="380975"/>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0" name="Freeform 205">
            <a:extLst>
              <a:ext uri="{FF2B5EF4-FFF2-40B4-BE49-F238E27FC236}">
                <a16:creationId xmlns:a16="http://schemas.microsoft.com/office/drawing/2014/main" id="{F8DF973A-09A7-331C-5395-53BE409D8A1C}"/>
              </a:ext>
            </a:extLst>
          </p:cNvPr>
          <p:cNvSpPr>
            <a:spLocks noEditPoints="1"/>
          </p:cNvSpPr>
          <p:nvPr/>
        </p:nvSpPr>
        <p:spPr bwMode="auto">
          <a:xfrm>
            <a:off x="622699" y="3584613"/>
            <a:ext cx="362490" cy="335104"/>
          </a:xfrm>
          <a:custGeom>
            <a:avLst/>
            <a:gdLst>
              <a:gd name="T0" fmla="*/ 42 w 46"/>
              <a:gd name="T1" fmla="*/ 0 h 64"/>
              <a:gd name="T2" fmla="*/ 39 w 46"/>
              <a:gd name="T3" fmla="*/ 2 h 64"/>
              <a:gd name="T4" fmla="*/ 19 w 46"/>
              <a:gd name="T5" fmla="*/ 15 h 64"/>
              <a:gd name="T6" fmla="*/ 6 w 46"/>
              <a:gd name="T7" fmla="*/ 15 h 64"/>
              <a:gd name="T8" fmla="*/ 0 w 46"/>
              <a:gd name="T9" fmla="*/ 21 h 64"/>
              <a:gd name="T10" fmla="*/ 0 w 46"/>
              <a:gd name="T11" fmla="*/ 43 h 64"/>
              <a:gd name="T12" fmla="*/ 6 w 46"/>
              <a:gd name="T13" fmla="*/ 50 h 64"/>
              <a:gd name="T14" fmla="*/ 19 w 46"/>
              <a:gd name="T15" fmla="*/ 50 h 64"/>
              <a:gd name="T16" fmla="*/ 39 w 46"/>
              <a:gd name="T17" fmla="*/ 63 h 64"/>
              <a:gd name="T18" fmla="*/ 42 w 46"/>
              <a:gd name="T19" fmla="*/ 64 h 64"/>
              <a:gd name="T20" fmla="*/ 45 w 46"/>
              <a:gd name="T21" fmla="*/ 63 h 64"/>
              <a:gd name="T22" fmla="*/ 46 w 46"/>
              <a:gd name="T23" fmla="*/ 60 h 64"/>
              <a:gd name="T24" fmla="*/ 46 w 46"/>
              <a:gd name="T25" fmla="*/ 5 h 64"/>
              <a:gd name="T26" fmla="*/ 42 w 46"/>
              <a:gd name="T27" fmla="*/ 0 h 64"/>
              <a:gd name="T28" fmla="*/ 18 w 46"/>
              <a:gd name="T29" fmla="*/ 46 h 64"/>
              <a:gd name="T30" fmla="*/ 6 w 46"/>
              <a:gd name="T31" fmla="*/ 46 h 64"/>
              <a:gd name="T32" fmla="*/ 3 w 46"/>
              <a:gd name="T33" fmla="*/ 43 h 64"/>
              <a:gd name="T34" fmla="*/ 3 w 46"/>
              <a:gd name="T35" fmla="*/ 21 h 64"/>
              <a:gd name="T36" fmla="*/ 6 w 46"/>
              <a:gd name="T37" fmla="*/ 19 h 64"/>
              <a:gd name="T38" fmla="*/ 18 w 46"/>
              <a:gd name="T39" fmla="*/ 19 h 64"/>
              <a:gd name="T40" fmla="*/ 18 w 46"/>
              <a:gd name="T41" fmla="*/ 46 h 64"/>
              <a:gd name="T42" fmla="*/ 42 w 46"/>
              <a:gd name="T43" fmla="*/ 60 h 64"/>
              <a:gd name="T44" fmla="*/ 42 w 46"/>
              <a:gd name="T45" fmla="*/ 60 h 64"/>
              <a:gd name="T46" fmla="*/ 41 w 46"/>
              <a:gd name="T47" fmla="*/ 60 h 64"/>
              <a:gd name="T48" fmla="*/ 41 w 46"/>
              <a:gd name="T49" fmla="*/ 60 h 64"/>
              <a:gd name="T50" fmla="*/ 22 w 46"/>
              <a:gd name="T51" fmla="*/ 47 h 64"/>
              <a:gd name="T52" fmla="*/ 22 w 46"/>
              <a:gd name="T53" fmla="*/ 18 h 64"/>
              <a:gd name="T54" fmla="*/ 29 w 46"/>
              <a:gd name="T55" fmla="*/ 13 h 64"/>
              <a:gd name="T56" fmla="*/ 29 w 46"/>
              <a:gd name="T57" fmla="*/ 32 h 64"/>
              <a:gd name="T58" fmla="*/ 30 w 46"/>
              <a:gd name="T59" fmla="*/ 34 h 64"/>
              <a:gd name="T60" fmla="*/ 32 w 46"/>
              <a:gd name="T61" fmla="*/ 32 h 64"/>
              <a:gd name="T62" fmla="*/ 32 w 46"/>
              <a:gd name="T63" fmla="*/ 12 h 64"/>
              <a:gd name="T64" fmla="*/ 32 w 46"/>
              <a:gd name="T65" fmla="*/ 11 h 64"/>
              <a:gd name="T66" fmla="*/ 41 w 46"/>
              <a:gd name="T67" fmla="*/ 5 h 64"/>
              <a:gd name="T68" fmla="*/ 41 w 46"/>
              <a:gd name="T69" fmla="*/ 5 h 64"/>
              <a:gd name="T70" fmla="*/ 42 w 46"/>
              <a:gd name="T71" fmla="*/ 4 h 64"/>
              <a:gd name="T72" fmla="*/ 42 w 46"/>
              <a:gd name="T73" fmla="*/ 5 h 64"/>
              <a:gd name="T74" fmla="*/ 42 w 46"/>
              <a:gd name="T75"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64">
                <a:moveTo>
                  <a:pt x="42" y="0"/>
                </a:moveTo>
                <a:cubicBezTo>
                  <a:pt x="41" y="0"/>
                  <a:pt x="40" y="1"/>
                  <a:pt x="39" y="2"/>
                </a:cubicBezTo>
                <a:cubicBezTo>
                  <a:pt x="19" y="15"/>
                  <a:pt x="19" y="15"/>
                  <a:pt x="19" y="15"/>
                </a:cubicBezTo>
                <a:cubicBezTo>
                  <a:pt x="6" y="15"/>
                  <a:pt x="6" y="15"/>
                  <a:pt x="6" y="15"/>
                </a:cubicBezTo>
                <a:cubicBezTo>
                  <a:pt x="3" y="15"/>
                  <a:pt x="0" y="18"/>
                  <a:pt x="0" y="21"/>
                </a:cubicBezTo>
                <a:cubicBezTo>
                  <a:pt x="0" y="43"/>
                  <a:pt x="0" y="43"/>
                  <a:pt x="0" y="43"/>
                </a:cubicBezTo>
                <a:cubicBezTo>
                  <a:pt x="0" y="47"/>
                  <a:pt x="3" y="50"/>
                  <a:pt x="6" y="50"/>
                </a:cubicBezTo>
                <a:cubicBezTo>
                  <a:pt x="19" y="50"/>
                  <a:pt x="19" y="50"/>
                  <a:pt x="19" y="50"/>
                </a:cubicBezTo>
                <a:cubicBezTo>
                  <a:pt x="39" y="63"/>
                  <a:pt x="39" y="63"/>
                  <a:pt x="39" y="63"/>
                </a:cubicBezTo>
                <a:cubicBezTo>
                  <a:pt x="40" y="64"/>
                  <a:pt x="41" y="64"/>
                  <a:pt x="42" y="64"/>
                </a:cubicBezTo>
                <a:cubicBezTo>
                  <a:pt x="43" y="64"/>
                  <a:pt x="44" y="64"/>
                  <a:pt x="45" y="63"/>
                </a:cubicBezTo>
                <a:cubicBezTo>
                  <a:pt x="45" y="62"/>
                  <a:pt x="46" y="61"/>
                  <a:pt x="46" y="60"/>
                </a:cubicBezTo>
                <a:cubicBezTo>
                  <a:pt x="46" y="5"/>
                  <a:pt x="46" y="5"/>
                  <a:pt x="46" y="5"/>
                </a:cubicBezTo>
                <a:cubicBezTo>
                  <a:pt x="46" y="2"/>
                  <a:pt x="44" y="0"/>
                  <a:pt x="42" y="0"/>
                </a:cubicBezTo>
                <a:close/>
                <a:moveTo>
                  <a:pt x="18" y="46"/>
                </a:moveTo>
                <a:cubicBezTo>
                  <a:pt x="6" y="46"/>
                  <a:pt x="6" y="46"/>
                  <a:pt x="6" y="46"/>
                </a:cubicBezTo>
                <a:cubicBezTo>
                  <a:pt x="5" y="46"/>
                  <a:pt x="3" y="45"/>
                  <a:pt x="3" y="43"/>
                </a:cubicBezTo>
                <a:cubicBezTo>
                  <a:pt x="3" y="21"/>
                  <a:pt x="3" y="21"/>
                  <a:pt x="3" y="21"/>
                </a:cubicBezTo>
                <a:cubicBezTo>
                  <a:pt x="3" y="20"/>
                  <a:pt x="5" y="19"/>
                  <a:pt x="6" y="19"/>
                </a:cubicBezTo>
                <a:cubicBezTo>
                  <a:pt x="18" y="19"/>
                  <a:pt x="18" y="19"/>
                  <a:pt x="18" y="19"/>
                </a:cubicBezTo>
                <a:lnTo>
                  <a:pt x="18" y="46"/>
                </a:lnTo>
                <a:close/>
                <a:moveTo>
                  <a:pt x="42" y="60"/>
                </a:moveTo>
                <a:cubicBezTo>
                  <a:pt x="42" y="60"/>
                  <a:pt x="42" y="60"/>
                  <a:pt x="42" y="60"/>
                </a:cubicBezTo>
                <a:cubicBezTo>
                  <a:pt x="42" y="60"/>
                  <a:pt x="41" y="60"/>
                  <a:pt x="41" y="60"/>
                </a:cubicBezTo>
                <a:cubicBezTo>
                  <a:pt x="41" y="60"/>
                  <a:pt x="41" y="60"/>
                  <a:pt x="41" y="60"/>
                </a:cubicBezTo>
                <a:cubicBezTo>
                  <a:pt x="22" y="47"/>
                  <a:pt x="22" y="47"/>
                  <a:pt x="22" y="47"/>
                </a:cubicBezTo>
                <a:cubicBezTo>
                  <a:pt x="22" y="18"/>
                  <a:pt x="22" y="18"/>
                  <a:pt x="22" y="18"/>
                </a:cubicBezTo>
                <a:cubicBezTo>
                  <a:pt x="29" y="13"/>
                  <a:pt x="29" y="13"/>
                  <a:pt x="29" y="13"/>
                </a:cubicBezTo>
                <a:cubicBezTo>
                  <a:pt x="29" y="32"/>
                  <a:pt x="29" y="32"/>
                  <a:pt x="29" y="32"/>
                </a:cubicBezTo>
                <a:cubicBezTo>
                  <a:pt x="29" y="33"/>
                  <a:pt x="29" y="34"/>
                  <a:pt x="30" y="34"/>
                </a:cubicBezTo>
                <a:cubicBezTo>
                  <a:pt x="31" y="34"/>
                  <a:pt x="32" y="33"/>
                  <a:pt x="32" y="32"/>
                </a:cubicBezTo>
                <a:cubicBezTo>
                  <a:pt x="32" y="12"/>
                  <a:pt x="32" y="12"/>
                  <a:pt x="32" y="12"/>
                </a:cubicBezTo>
                <a:cubicBezTo>
                  <a:pt x="32" y="12"/>
                  <a:pt x="32" y="11"/>
                  <a:pt x="32" y="11"/>
                </a:cubicBezTo>
                <a:cubicBezTo>
                  <a:pt x="41" y="5"/>
                  <a:pt x="41" y="5"/>
                  <a:pt x="41" y="5"/>
                </a:cubicBezTo>
                <a:cubicBezTo>
                  <a:pt x="41" y="5"/>
                  <a:pt x="41" y="5"/>
                  <a:pt x="41" y="5"/>
                </a:cubicBezTo>
                <a:cubicBezTo>
                  <a:pt x="41" y="4"/>
                  <a:pt x="42" y="4"/>
                  <a:pt x="42" y="4"/>
                </a:cubicBezTo>
                <a:cubicBezTo>
                  <a:pt x="42" y="4"/>
                  <a:pt x="42" y="5"/>
                  <a:pt x="42" y="5"/>
                </a:cubicBezTo>
                <a:lnTo>
                  <a:pt x="42" y="6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4" name="Freeform 224">
            <a:extLst>
              <a:ext uri="{FF2B5EF4-FFF2-40B4-BE49-F238E27FC236}">
                <a16:creationId xmlns:a16="http://schemas.microsoft.com/office/drawing/2014/main" id="{037C6E2A-A0E6-E8B3-C670-48E01BF90D04}"/>
              </a:ext>
            </a:extLst>
          </p:cNvPr>
          <p:cNvSpPr>
            <a:spLocks noEditPoints="1"/>
          </p:cNvSpPr>
          <p:nvPr/>
        </p:nvSpPr>
        <p:spPr bwMode="auto">
          <a:xfrm>
            <a:off x="6427745" y="5041741"/>
            <a:ext cx="455914" cy="419259"/>
          </a:xfrm>
          <a:custGeom>
            <a:avLst/>
            <a:gdLst>
              <a:gd name="T0" fmla="*/ 76 w 77"/>
              <a:gd name="T1" fmla="*/ 34 h 71"/>
              <a:gd name="T2" fmla="*/ 40 w 77"/>
              <a:gd name="T3" fmla="*/ 1 h 71"/>
              <a:gd name="T4" fmla="*/ 38 w 77"/>
              <a:gd name="T5" fmla="*/ 0 h 71"/>
              <a:gd name="T6" fmla="*/ 37 w 77"/>
              <a:gd name="T7" fmla="*/ 1 h 71"/>
              <a:gd name="T8" fmla="*/ 0 w 77"/>
              <a:gd name="T9" fmla="*/ 34 h 71"/>
              <a:gd name="T10" fmla="*/ 0 w 77"/>
              <a:gd name="T11" fmla="*/ 36 h 71"/>
              <a:gd name="T12" fmla="*/ 2 w 77"/>
              <a:gd name="T13" fmla="*/ 37 h 71"/>
              <a:gd name="T14" fmla="*/ 8 w 77"/>
              <a:gd name="T15" fmla="*/ 37 h 71"/>
              <a:gd name="T16" fmla="*/ 8 w 77"/>
              <a:gd name="T17" fmla="*/ 69 h 71"/>
              <a:gd name="T18" fmla="*/ 10 w 77"/>
              <a:gd name="T19" fmla="*/ 71 h 71"/>
              <a:gd name="T20" fmla="*/ 67 w 77"/>
              <a:gd name="T21" fmla="*/ 71 h 71"/>
              <a:gd name="T22" fmla="*/ 68 w 77"/>
              <a:gd name="T23" fmla="*/ 69 h 71"/>
              <a:gd name="T24" fmla="*/ 68 w 77"/>
              <a:gd name="T25" fmla="*/ 37 h 71"/>
              <a:gd name="T26" fmla="*/ 75 w 77"/>
              <a:gd name="T27" fmla="*/ 37 h 71"/>
              <a:gd name="T28" fmla="*/ 75 w 77"/>
              <a:gd name="T29" fmla="*/ 37 h 71"/>
              <a:gd name="T30" fmla="*/ 77 w 77"/>
              <a:gd name="T31" fmla="*/ 36 h 71"/>
              <a:gd name="T32" fmla="*/ 76 w 77"/>
              <a:gd name="T33" fmla="*/ 34 h 71"/>
              <a:gd name="T34" fmla="*/ 38 w 77"/>
              <a:gd name="T35" fmla="*/ 4 h 71"/>
              <a:gd name="T36" fmla="*/ 61 w 77"/>
              <a:gd name="T37" fmla="*/ 25 h 71"/>
              <a:gd name="T38" fmla="*/ 16 w 77"/>
              <a:gd name="T39" fmla="*/ 25 h 71"/>
              <a:gd name="T40" fmla="*/ 22 w 77"/>
              <a:gd name="T41" fmla="*/ 19 h 71"/>
              <a:gd name="T42" fmla="*/ 45 w 77"/>
              <a:gd name="T43" fmla="*/ 19 h 71"/>
              <a:gd name="T44" fmla="*/ 47 w 77"/>
              <a:gd name="T45" fmla="*/ 18 h 71"/>
              <a:gd name="T46" fmla="*/ 45 w 77"/>
              <a:gd name="T47" fmla="*/ 16 h 71"/>
              <a:gd name="T48" fmla="*/ 25 w 77"/>
              <a:gd name="T49" fmla="*/ 16 h 71"/>
              <a:gd name="T50" fmla="*/ 38 w 77"/>
              <a:gd name="T51" fmla="*/ 4 h 71"/>
              <a:gd name="T52" fmla="*/ 44 w 77"/>
              <a:gd name="T53" fmla="*/ 68 h 71"/>
              <a:gd name="T54" fmla="*/ 33 w 77"/>
              <a:gd name="T55" fmla="*/ 68 h 71"/>
              <a:gd name="T56" fmla="*/ 33 w 77"/>
              <a:gd name="T57" fmla="*/ 44 h 71"/>
              <a:gd name="T58" fmla="*/ 44 w 77"/>
              <a:gd name="T59" fmla="*/ 44 h 71"/>
              <a:gd name="T60" fmla="*/ 44 w 77"/>
              <a:gd name="T61" fmla="*/ 68 h 71"/>
              <a:gd name="T62" fmla="*/ 67 w 77"/>
              <a:gd name="T63" fmla="*/ 34 h 71"/>
              <a:gd name="T64" fmla="*/ 65 w 77"/>
              <a:gd name="T65" fmla="*/ 36 h 71"/>
              <a:gd name="T66" fmla="*/ 65 w 77"/>
              <a:gd name="T67" fmla="*/ 68 h 71"/>
              <a:gd name="T68" fmla="*/ 47 w 77"/>
              <a:gd name="T69" fmla="*/ 68 h 71"/>
              <a:gd name="T70" fmla="*/ 47 w 77"/>
              <a:gd name="T71" fmla="*/ 42 h 71"/>
              <a:gd name="T72" fmla="*/ 46 w 77"/>
              <a:gd name="T73" fmla="*/ 40 h 71"/>
              <a:gd name="T74" fmla="*/ 31 w 77"/>
              <a:gd name="T75" fmla="*/ 40 h 71"/>
              <a:gd name="T76" fmla="*/ 29 w 77"/>
              <a:gd name="T77" fmla="*/ 42 h 71"/>
              <a:gd name="T78" fmla="*/ 29 w 77"/>
              <a:gd name="T79" fmla="*/ 68 h 71"/>
              <a:gd name="T80" fmla="*/ 12 w 77"/>
              <a:gd name="T81" fmla="*/ 68 h 71"/>
              <a:gd name="T82" fmla="*/ 12 w 77"/>
              <a:gd name="T83" fmla="*/ 36 h 71"/>
              <a:gd name="T84" fmla="*/ 10 w 77"/>
              <a:gd name="T85" fmla="*/ 34 h 71"/>
              <a:gd name="T86" fmla="*/ 6 w 77"/>
              <a:gd name="T87" fmla="*/ 34 h 71"/>
              <a:gd name="T88" fmla="*/ 12 w 77"/>
              <a:gd name="T89" fmla="*/ 28 h 71"/>
              <a:gd name="T90" fmla="*/ 64 w 77"/>
              <a:gd name="T91" fmla="*/ 28 h 71"/>
              <a:gd name="T92" fmla="*/ 64 w 77"/>
              <a:gd name="T93" fmla="*/ 28 h 71"/>
              <a:gd name="T94" fmla="*/ 71 w 77"/>
              <a:gd name="T95" fmla="*/ 34 h 71"/>
              <a:gd name="T96" fmla="*/ 67 w 77"/>
              <a:gd name="T97"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71">
                <a:moveTo>
                  <a:pt x="76" y="34"/>
                </a:moveTo>
                <a:cubicBezTo>
                  <a:pt x="40" y="1"/>
                  <a:pt x="40" y="1"/>
                  <a:pt x="40" y="1"/>
                </a:cubicBezTo>
                <a:cubicBezTo>
                  <a:pt x="39" y="0"/>
                  <a:pt x="39" y="0"/>
                  <a:pt x="38" y="0"/>
                </a:cubicBezTo>
                <a:cubicBezTo>
                  <a:pt x="38" y="0"/>
                  <a:pt x="37" y="0"/>
                  <a:pt x="37" y="1"/>
                </a:cubicBezTo>
                <a:cubicBezTo>
                  <a:pt x="0" y="34"/>
                  <a:pt x="0" y="34"/>
                  <a:pt x="0" y="34"/>
                </a:cubicBezTo>
                <a:cubicBezTo>
                  <a:pt x="0" y="35"/>
                  <a:pt x="0" y="36"/>
                  <a:pt x="0" y="36"/>
                </a:cubicBezTo>
                <a:cubicBezTo>
                  <a:pt x="0" y="37"/>
                  <a:pt x="1" y="37"/>
                  <a:pt x="2" y="37"/>
                </a:cubicBezTo>
                <a:cubicBezTo>
                  <a:pt x="8" y="37"/>
                  <a:pt x="8" y="37"/>
                  <a:pt x="8" y="37"/>
                </a:cubicBezTo>
                <a:cubicBezTo>
                  <a:pt x="8" y="69"/>
                  <a:pt x="8" y="69"/>
                  <a:pt x="8" y="69"/>
                </a:cubicBezTo>
                <a:cubicBezTo>
                  <a:pt x="8" y="70"/>
                  <a:pt x="9" y="71"/>
                  <a:pt x="10" y="71"/>
                </a:cubicBezTo>
                <a:cubicBezTo>
                  <a:pt x="67" y="71"/>
                  <a:pt x="67" y="71"/>
                  <a:pt x="67" y="71"/>
                </a:cubicBezTo>
                <a:cubicBezTo>
                  <a:pt x="68" y="71"/>
                  <a:pt x="68" y="70"/>
                  <a:pt x="68" y="69"/>
                </a:cubicBezTo>
                <a:cubicBezTo>
                  <a:pt x="68" y="37"/>
                  <a:pt x="68" y="37"/>
                  <a:pt x="68" y="37"/>
                </a:cubicBezTo>
                <a:cubicBezTo>
                  <a:pt x="75" y="37"/>
                  <a:pt x="75" y="37"/>
                  <a:pt x="75" y="37"/>
                </a:cubicBezTo>
                <a:cubicBezTo>
                  <a:pt x="75" y="37"/>
                  <a:pt x="75" y="37"/>
                  <a:pt x="75" y="37"/>
                </a:cubicBezTo>
                <a:cubicBezTo>
                  <a:pt x="76" y="37"/>
                  <a:pt x="77" y="37"/>
                  <a:pt x="77" y="36"/>
                </a:cubicBezTo>
                <a:cubicBezTo>
                  <a:pt x="77" y="35"/>
                  <a:pt x="77" y="35"/>
                  <a:pt x="76" y="34"/>
                </a:cubicBezTo>
                <a:close/>
                <a:moveTo>
                  <a:pt x="38" y="4"/>
                </a:moveTo>
                <a:cubicBezTo>
                  <a:pt x="61" y="25"/>
                  <a:pt x="61" y="25"/>
                  <a:pt x="61" y="25"/>
                </a:cubicBezTo>
                <a:cubicBezTo>
                  <a:pt x="16" y="25"/>
                  <a:pt x="16" y="25"/>
                  <a:pt x="16" y="25"/>
                </a:cubicBezTo>
                <a:cubicBezTo>
                  <a:pt x="22" y="19"/>
                  <a:pt x="22" y="19"/>
                  <a:pt x="22" y="19"/>
                </a:cubicBezTo>
                <a:cubicBezTo>
                  <a:pt x="45" y="19"/>
                  <a:pt x="45" y="19"/>
                  <a:pt x="45" y="19"/>
                </a:cubicBezTo>
                <a:cubicBezTo>
                  <a:pt x="46" y="19"/>
                  <a:pt x="47" y="19"/>
                  <a:pt x="47" y="18"/>
                </a:cubicBezTo>
                <a:cubicBezTo>
                  <a:pt x="47" y="17"/>
                  <a:pt x="46" y="16"/>
                  <a:pt x="45" y="16"/>
                </a:cubicBezTo>
                <a:cubicBezTo>
                  <a:pt x="25" y="16"/>
                  <a:pt x="25" y="16"/>
                  <a:pt x="25" y="16"/>
                </a:cubicBezTo>
                <a:lnTo>
                  <a:pt x="38" y="4"/>
                </a:lnTo>
                <a:close/>
                <a:moveTo>
                  <a:pt x="44" y="68"/>
                </a:moveTo>
                <a:cubicBezTo>
                  <a:pt x="33" y="68"/>
                  <a:pt x="33" y="68"/>
                  <a:pt x="33" y="68"/>
                </a:cubicBezTo>
                <a:cubicBezTo>
                  <a:pt x="33" y="44"/>
                  <a:pt x="33" y="44"/>
                  <a:pt x="33" y="44"/>
                </a:cubicBezTo>
                <a:cubicBezTo>
                  <a:pt x="44" y="44"/>
                  <a:pt x="44" y="44"/>
                  <a:pt x="44" y="44"/>
                </a:cubicBezTo>
                <a:lnTo>
                  <a:pt x="44" y="68"/>
                </a:lnTo>
                <a:close/>
                <a:moveTo>
                  <a:pt x="67" y="34"/>
                </a:moveTo>
                <a:cubicBezTo>
                  <a:pt x="66" y="34"/>
                  <a:pt x="65" y="35"/>
                  <a:pt x="65" y="36"/>
                </a:cubicBezTo>
                <a:cubicBezTo>
                  <a:pt x="65" y="68"/>
                  <a:pt x="65" y="68"/>
                  <a:pt x="65" y="68"/>
                </a:cubicBezTo>
                <a:cubicBezTo>
                  <a:pt x="47" y="68"/>
                  <a:pt x="47" y="68"/>
                  <a:pt x="47" y="68"/>
                </a:cubicBezTo>
                <a:cubicBezTo>
                  <a:pt x="47" y="42"/>
                  <a:pt x="47" y="42"/>
                  <a:pt x="47" y="42"/>
                </a:cubicBezTo>
                <a:cubicBezTo>
                  <a:pt x="47" y="41"/>
                  <a:pt x="47" y="40"/>
                  <a:pt x="46" y="40"/>
                </a:cubicBezTo>
                <a:cubicBezTo>
                  <a:pt x="31" y="40"/>
                  <a:pt x="31" y="40"/>
                  <a:pt x="31" y="40"/>
                </a:cubicBezTo>
                <a:cubicBezTo>
                  <a:pt x="30" y="40"/>
                  <a:pt x="29" y="41"/>
                  <a:pt x="29" y="42"/>
                </a:cubicBezTo>
                <a:cubicBezTo>
                  <a:pt x="29" y="68"/>
                  <a:pt x="29" y="68"/>
                  <a:pt x="29" y="68"/>
                </a:cubicBezTo>
                <a:cubicBezTo>
                  <a:pt x="12" y="68"/>
                  <a:pt x="12" y="68"/>
                  <a:pt x="12" y="68"/>
                </a:cubicBezTo>
                <a:cubicBezTo>
                  <a:pt x="12" y="36"/>
                  <a:pt x="12" y="36"/>
                  <a:pt x="12" y="36"/>
                </a:cubicBezTo>
                <a:cubicBezTo>
                  <a:pt x="12" y="35"/>
                  <a:pt x="11" y="34"/>
                  <a:pt x="10" y="34"/>
                </a:cubicBezTo>
                <a:cubicBezTo>
                  <a:pt x="6" y="34"/>
                  <a:pt x="6" y="34"/>
                  <a:pt x="6" y="34"/>
                </a:cubicBezTo>
                <a:cubicBezTo>
                  <a:pt x="12" y="28"/>
                  <a:pt x="12" y="28"/>
                  <a:pt x="12" y="28"/>
                </a:cubicBezTo>
                <a:cubicBezTo>
                  <a:pt x="64" y="28"/>
                  <a:pt x="64" y="28"/>
                  <a:pt x="64" y="28"/>
                </a:cubicBezTo>
                <a:cubicBezTo>
                  <a:pt x="64" y="28"/>
                  <a:pt x="64" y="28"/>
                  <a:pt x="64" y="28"/>
                </a:cubicBezTo>
                <a:cubicBezTo>
                  <a:pt x="71" y="34"/>
                  <a:pt x="71" y="34"/>
                  <a:pt x="71" y="34"/>
                </a:cubicBezTo>
                <a:lnTo>
                  <a:pt x="67" y="34"/>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nvGrpSpPr>
          <p:cNvPr id="15" name="กลุ่ม 99">
            <a:extLst>
              <a:ext uri="{FF2B5EF4-FFF2-40B4-BE49-F238E27FC236}">
                <a16:creationId xmlns:a16="http://schemas.microsoft.com/office/drawing/2014/main" id="{9D0291FD-46CF-9943-DDA0-69FDDE9547D7}"/>
              </a:ext>
            </a:extLst>
          </p:cNvPr>
          <p:cNvGrpSpPr/>
          <p:nvPr/>
        </p:nvGrpSpPr>
        <p:grpSpPr>
          <a:xfrm>
            <a:off x="6351545" y="2693156"/>
            <a:ext cx="594714" cy="358567"/>
            <a:chOff x="17619663" y="4157663"/>
            <a:chExt cx="723900" cy="400050"/>
          </a:xfrm>
          <a:solidFill>
            <a:srgbClr val="5792CE"/>
          </a:solidFill>
        </p:grpSpPr>
        <p:sp>
          <p:nvSpPr>
            <p:cNvPr id="16" name="Freeform 79">
              <a:extLst>
                <a:ext uri="{FF2B5EF4-FFF2-40B4-BE49-F238E27FC236}">
                  <a16:creationId xmlns:a16="http://schemas.microsoft.com/office/drawing/2014/main" id="{729A807B-86C3-1B38-512B-B1BE39159356}"/>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7" name="Freeform 80">
              <a:extLst>
                <a:ext uri="{FF2B5EF4-FFF2-40B4-BE49-F238E27FC236}">
                  <a16:creationId xmlns:a16="http://schemas.microsoft.com/office/drawing/2014/main" id="{940FD48F-EFAA-BB6D-3787-0DDCF8B061D4}"/>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18" name="Shape 2748">
            <a:extLst>
              <a:ext uri="{FF2B5EF4-FFF2-40B4-BE49-F238E27FC236}">
                <a16:creationId xmlns:a16="http://schemas.microsoft.com/office/drawing/2014/main" id="{3AB8776F-7A9D-0673-5E11-4BC88118E814}"/>
              </a:ext>
            </a:extLst>
          </p:cNvPr>
          <p:cNvSpPr/>
          <p:nvPr/>
        </p:nvSpPr>
        <p:spPr>
          <a:xfrm>
            <a:off x="6420945" y="3674295"/>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4">
            <a:extLst>
              <a:ext uri="{FF2B5EF4-FFF2-40B4-BE49-F238E27FC236}">
                <a16:creationId xmlns:a16="http://schemas.microsoft.com/office/drawing/2014/main" id="{11603FFB-7D5B-B8C1-FF67-AB8C53F07BA0}"/>
              </a:ext>
            </a:extLst>
          </p:cNvPr>
          <p:cNvSpPr txBox="1"/>
          <p:nvPr/>
        </p:nvSpPr>
        <p:spPr>
          <a:xfrm>
            <a:off x="1257300" y="2543781"/>
            <a:ext cx="4254500"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rPr>
              <a:t>Εμ</a:t>
            </a:r>
            <a:r>
              <a:rPr lang="en-GB">
                <a:solidFill>
                  <a:srgbClr val="FFFFFF"/>
                </a:solidFill>
              </a:rPr>
              <a:t>π</a:t>
            </a:r>
            <a:r>
              <a:rPr lang="en-GB" err="1">
                <a:solidFill>
                  <a:srgbClr val="FFFFFF"/>
                </a:solidFill>
              </a:rPr>
              <a:t>λοκή</a:t>
            </a:r>
            <a:r>
              <a:rPr lang="en-GB">
                <a:solidFill>
                  <a:srgbClr val="FFFFFF"/>
                </a:solidFill>
              </a:rPr>
              <a:t> </a:t>
            </a:r>
            <a:r>
              <a:rPr lang="en-GB" err="1">
                <a:solidFill>
                  <a:srgbClr val="FFFFFF"/>
                </a:solidFill>
              </a:rPr>
              <a:t>των</a:t>
            </a:r>
            <a:r>
              <a:rPr lang="en-GB">
                <a:solidFill>
                  <a:srgbClr val="FFFFFF"/>
                </a:solidFill>
              </a:rPr>
              <a:t> </a:t>
            </a:r>
            <a:r>
              <a:rPr lang="en-GB" err="1">
                <a:solidFill>
                  <a:srgbClr val="FFFFFF"/>
                </a:solidFill>
              </a:rPr>
              <a:t>τμημάτων</a:t>
            </a:r>
            <a:r>
              <a:rPr lang="en-GB">
                <a:solidFill>
                  <a:srgbClr val="FFFFFF"/>
                </a:solidFill>
              </a:rPr>
              <a:t> επ</a:t>
            </a:r>
            <a:r>
              <a:rPr lang="en-GB" err="1">
                <a:solidFill>
                  <a:srgbClr val="FFFFFF"/>
                </a:solidFill>
              </a:rPr>
              <a:t>ικοινωνί</a:t>
            </a:r>
            <a:r>
              <a:rPr lang="en-GB">
                <a:solidFill>
                  <a:srgbClr val="FFFFFF"/>
                </a:solidFill>
              </a:rPr>
              <a:t>ας. </a:t>
            </a:r>
            <a:endParaRPr lang="LID4096">
              <a:solidFill>
                <a:srgbClr val="FFFFFF"/>
              </a:solidFill>
            </a:endParaRPr>
          </a:p>
        </p:txBody>
      </p:sp>
      <p:sp>
        <p:nvSpPr>
          <p:cNvPr id="19" name="TextBox 5">
            <a:extLst>
              <a:ext uri="{FF2B5EF4-FFF2-40B4-BE49-F238E27FC236}">
                <a16:creationId xmlns:a16="http://schemas.microsoft.com/office/drawing/2014/main" id="{209D635A-FE13-2997-5599-2458685BAE96}"/>
              </a:ext>
            </a:extLst>
          </p:cNvPr>
          <p:cNvSpPr txBox="1"/>
          <p:nvPr/>
        </p:nvSpPr>
        <p:spPr>
          <a:xfrm>
            <a:off x="1219200" y="3429000"/>
            <a:ext cx="4254500"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rPr>
              <a:t>Προσεγγίστε</a:t>
            </a:r>
            <a:r>
              <a:rPr lang="en-GB">
                <a:solidFill>
                  <a:srgbClr val="FFFFFF"/>
                </a:solidFill>
              </a:rPr>
              <a:t> </a:t>
            </a:r>
            <a:r>
              <a:rPr lang="en-GB" err="1">
                <a:solidFill>
                  <a:srgbClr val="FFFFFF"/>
                </a:solidFill>
              </a:rPr>
              <a:t>ευρύ</a:t>
            </a:r>
            <a:r>
              <a:rPr lang="en-GB">
                <a:solidFill>
                  <a:srgbClr val="FFFFFF"/>
                </a:solidFill>
              </a:rPr>
              <a:t> </a:t>
            </a:r>
            <a:r>
              <a:rPr lang="en-GB" err="1">
                <a:solidFill>
                  <a:srgbClr val="FFFFFF"/>
                </a:solidFill>
              </a:rPr>
              <a:t>κοινό</a:t>
            </a:r>
            <a:r>
              <a:rPr lang="en-GB">
                <a:solidFill>
                  <a:srgbClr val="FFFFFF"/>
                </a:solidFill>
              </a:rPr>
              <a:t> </a:t>
            </a:r>
            <a:r>
              <a:rPr lang="en-GB" err="1">
                <a:solidFill>
                  <a:srgbClr val="FFFFFF"/>
                </a:solidFill>
              </a:rPr>
              <a:t>χρησιμο</a:t>
            </a:r>
            <a:r>
              <a:rPr lang="en-GB">
                <a:solidFill>
                  <a:srgbClr val="FFFFFF"/>
                </a:solidFill>
              </a:rPr>
              <a:t>π</a:t>
            </a:r>
            <a:r>
              <a:rPr lang="en-GB" err="1">
                <a:solidFill>
                  <a:srgbClr val="FFFFFF"/>
                </a:solidFill>
              </a:rPr>
              <a:t>οιώντ</a:t>
            </a:r>
            <a:r>
              <a:rPr lang="en-GB">
                <a:solidFill>
                  <a:srgbClr val="FFFFFF"/>
                </a:solidFill>
              </a:rPr>
              <a:t>ας π</a:t>
            </a:r>
            <a:r>
              <a:rPr lang="en-GB" err="1">
                <a:solidFill>
                  <a:srgbClr val="FFFFFF"/>
                </a:solidFill>
              </a:rPr>
              <a:t>ολλ</a:t>
            </a:r>
            <a:r>
              <a:rPr lang="en-GB">
                <a:solidFill>
                  <a:srgbClr val="FFFFFF"/>
                </a:solidFill>
              </a:rPr>
              <a:t>απ</a:t>
            </a:r>
            <a:r>
              <a:rPr lang="en-GB" err="1">
                <a:solidFill>
                  <a:srgbClr val="FFFFFF"/>
                </a:solidFill>
              </a:rPr>
              <a:t>λά</a:t>
            </a:r>
            <a:r>
              <a:rPr lang="en-GB">
                <a:solidFill>
                  <a:srgbClr val="FFFFFF"/>
                </a:solidFill>
              </a:rPr>
              <a:t> κα</a:t>
            </a:r>
            <a:r>
              <a:rPr lang="en-GB" err="1">
                <a:solidFill>
                  <a:srgbClr val="FFFFFF"/>
                </a:solidFill>
              </a:rPr>
              <a:t>νάλι</a:t>
            </a:r>
            <a:r>
              <a:rPr lang="en-GB">
                <a:solidFill>
                  <a:srgbClr val="FFFFFF"/>
                </a:solidFill>
              </a:rPr>
              <a:t>α.</a:t>
            </a:r>
            <a:endParaRPr lang="LID4096">
              <a:solidFill>
                <a:srgbClr val="FFFFFF"/>
              </a:solidFill>
            </a:endParaRPr>
          </a:p>
        </p:txBody>
      </p:sp>
      <p:sp>
        <p:nvSpPr>
          <p:cNvPr id="20" name="TextBox 6">
            <a:extLst>
              <a:ext uri="{FF2B5EF4-FFF2-40B4-BE49-F238E27FC236}">
                <a16:creationId xmlns:a16="http://schemas.microsoft.com/office/drawing/2014/main" id="{A0EF192D-4A37-A143-1657-63355B377E9B}"/>
              </a:ext>
            </a:extLst>
          </p:cNvPr>
          <p:cNvSpPr txBox="1"/>
          <p:nvPr/>
        </p:nvSpPr>
        <p:spPr>
          <a:xfrm>
            <a:off x="1219200" y="4476918"/>
            <a:ext cx="4254500" cy="1477328"/>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rPr>
              <a:t>Βε</a:t>
            </a:r>
            <a:r>
              <a:rPr lang="en-GB">
                <a:solidFill>
                  <a:srgbClr val="FFFFFF"/>
                </a:solidFill>
              </a:rPr>
              <a:t>βα</a:t>
            </a:r>
            <a:r>
              <a:rPr lang="en-GB" err="1">
                <a:solidFill>
                  <a:srgbClr val="FFFFFF"/>
                </a:solidFill>
              </a:rPr>
              <a:t>ιωθείτε</a:t>
            </a:r>
            <a:r>
              <a:rPr lang="en-GB">
                <a:solidFill>
                  <a:srgbClr val="FFFFFF"/>
                </a:solidFill>
              </a:rPr>
              <a:t> </a:t>
            </a:r>
            <a:r>
              <a:rPr lang="en-GB" err="1">
                <a:solidFill>
                  <a:srgbClr val="FFFFFF"/>
                </a:solidFill>
              </a:rPr>
              <a:t>ότι</a:t>
            </a:r>
            <a:r>
              <a:rPr lang="en-GB">
                <a:solidFill>
                  <a:srgbClr val="FFFFFF"/>
                </a:solidFill>
              </a:rPr>
              <a:t> </a:t>
            </a:r>
            <a:r>
              <a:rPr lang="en-GB" err="1">
                <a:solidFill>
                  <a:srgbClr val="FFFFFF"/>
                </a:solidFill>
              </a:rPr>
              <a:t>οι</a:t>
            </a:r>
            <a:r>
              <a:rPr lang="en-GB">
                <a:solidFill>
                  <a:srgbClr val="FFFFFF"/>
                </a:solidFill>
              </a:rPr>
              <a:t> </a:t>
            </a:r>
            <a:r>
              <a:rPr lang="en-GB" err="1">
                <a:solidFill>
                  <a:srgbClr val="FFFFFF"/>
                </a:solidFill>
              </a:rPr>
              <a:t>θεσμικές</a:t>
            </a:r>
            <a:r>
              <a:rPr lang="en-GB">
                <a:solidFill>
                  <a:srgbClr val="FFFFFF"/>
                </a:solidFill>
              </a:rPr>
              <a:t> υπ</a:t>
            </a:r>
            <a:r>
              <a:rPr lang="en-GB" err="1">
                <a:solidFill>
                  <a:srgbClr val="FFFFFF"/>
                </a:solidFill>
              </a:rPr>
              <a:t>ηρεσίες</a:t>
            </a:r>
            <a:r>
              <a:rPr lang="en-GB">
                <a:solidFill>
                  <a:srgbClr val="FFFFFF"/>
                </a:solidFill>
              </a:rPr>
              <a:t>, </a:t>
            </a:r>
            <a:r>
              <a:rPr lang="en-GB" err="1">
                <a:solidFill>
                  <a:srgbClr val="FFFFFF"/>
                </a:solidFill>
              </a:rPr>
              <a:t>οι</a:t>
            </a:r>
            <a:r>
              <a:rPr lang="en-GB">
                <a:solidFill>
                  <a:srgbClr val="FFFFFF"/>
                </a:solidFill>
              </a:rPr>
              <a:t> π</a:t>
            </a:r>
            <a:r>
              <a:rPr lang="en-GB" err="1">
                <a:solidFill>
                  <a:srgbClr val="FFFFFF"/>
                </a:solidFill>
              </a:rPr>
              <a:t>ολιτικές</a:t>
            </a:r>
            <a:r>
              <a:rPr lang="en-GB">
                <a:solidFill>
                  <a:srgbClr val="FFFFFF"/>
                </a:solidFill>
              </a:rPr>
              <a:t>, </a:t>
            </a:r>
            <a:r>
              <a:rPr lang="en-GB" err="1">
                <a:solidFill>
                  <a:srgbClr val="FFFFFF"/>
                </a:solidFill>
              </a:rPr>
              <a:t>οι</a:t>
            </a:r>
            <a:r>
              <a:rPr lang="en-GB">
                <a:solidFill>
                  <a:srgbClr val="FFFFFF"/>
                </a:solidFill>
              </a:rPr>
              <a:t> </a:t>
            </a:r>
            <a:r>
              <a:rPr lang="en-GB" err="1">
                <a:solidFill>
                  <a:srgbClr val="FFFFFF"/>
                </a:solidFill>
              </a:rPr>
              <a:t>κώδικες</a:t>
            </a:r>
            <a:r>
              <a:rPr lang="en-GB">
                <a:solidFill>
                  <a:srgbClr val="FFFFFF"/>
                </a:solidFill>
              </a:rPr>
              <a:t> </a:t>
            </a:r>
            <a:r>
              <a:rPr lang="en-GB" err="1">
                <a:solidFill>
                  <a:srgbClr val="FFFFFF"/>
                </a:solidFill>
              </a:rPr>
              <a:t>δεοντολογί</a:t>
            </a:r>
            <a:r>
              <a:rPr lang="en-GB">
                <a:solidFill>
                  <a:srgbClr val="FFFFFF"/>
                </a:solidFill>
              </a:rPr>
              <a:t>ας, </a:t>
            </a:r>
            <a:r>
              <a:rPr lang="en-GB" err="1">
                <a:solidFill>
                  <a:srgbClr val="FFFFFF"/>
                </a:solidFill>
              </a:rPr>
              <a:t>οι</a:t>
            </a:r>
            <a:r>
              <a:rPr lang="en-GB">
                <a:solidFill>
                  <a:srgbClr val="FFFFFF"/>
                </a:solidFill>
              </a:rPr>
              <a:t> </a:t>
            </a:r>
            <a:r>
              <a:rPr lang="en-GB" err="1">
                <a:solidFill>
                  <a:srgbClr val="FFFFFF"/>
                </a:solidFill>
              </a:rPr>
              <a:t>δι</a:t>
            </a:r>
            <a:r>
              <a:rPr lang="en-GB">
                <a:solidFill>
                  <a:srgbClr val="FFFFFF"/>
                </a:solidFill>
              </a:rPr>
              <a:t>α</a:t>
            </a:r>
            <a:r>
              <a:rPr lang="en-GB" err="1">
                <a:solidFill>
                  <a:srgbClr val="FFFFFF"/>
                </a:solidFill>
              </a:rPr>
              <a:t>δικ</a:t>
            </a:r>
            <a:r>
              <a:rPr lang="en-GB">
                <a:solidFill>
                  <a:srgbClr val="FFFFFF"/>
                </a:solidFill>
              </a:rPr>
              <a:t>α</a:t>
            </a:r>
            <a:r>
              <a:rPr lang="en-GB" err="1">
                <a:solidFill>
                  <a:srgbClr val="FFFFFF"/>
                </a:solidFill>
              </a:rPr>
              <a:t>σίες</a:t>
            </a:r>
            <a:r>
              <a:rPr lang="en-GB">
                <a:solidFill>
                  <a:srgbClr val="FFFFFF"/>
                </a:solidFill>
              </a:rPr>
              <a:t> και </a:t>
            </a:r>
            <a:r>
              <a:rPr lang="en-GB" err="1">
                <a:solidFill>
                  <a:srgbClr val="FFFFFF"/>
                </a:solidFill>
              </a:rPr>
              <a:t>οι</a:t>
            </a:r>
            <a:r>
              <a:rPr lang="en-GB">
                <a:solidFill>
                  <a:srgbClr val="FFFFFF"/>
                </a:solidFill>
              </a:rPr>
              <a:t> </a:t>
            </a:r>
            <a:r>
              <a:rPr lang="en-GB" err="1">
                <a:solidFill>
                  <a:srgbClr val="FFFFFF"/>
                </a:solidFill>
              </a:rPr>
              <a:t>κυρώσεις</a:t>
            </a:r>
            <a:r>
              <a:rPr lang="en-GB">
                <a:solidFill>
                  <a:srgbClr val="FFFFFF"/>
                </a:solidFill>
              </a:rPr>
              <a:t> επ</a:t>
            </a:r>
            <a:r>
              <a:rPr lang="en-GB" err="1">
                <a:solidFill>
                  <a:srgbClr val="FFFFFF"/>
                </a:solidFill>
              </a:rPr>
              <a:t>ικοινωνούντ</a:t>
            </a:r>
            <a:r>
              <a:rPr lang="en-GB">
                <a:solidFill>
                  <a:srgbClr val="FFFFFF"/>
                </a:solidFill>
              </a:rPr>
              <a:t>αι </a:t>
            </a:r>
            <a:r>
              <a:rPr lang="en-GB" err="1">
                <a:solidFill>
                  <a:srgbClr val="FFFFFF"/>
                </a:solidFill>
              </a:rPr>
              <a:t>σωστά</a:t>
            </a:r>
            <a:r>
              <a:rPr lang="en-GB">
                <a:solidFill>
                  <a:srgbClr val="FFFFFF"/>
                </a:solidFill>
              </a:rPr>
              <a:t> και </a:t>
            </a:r>
            <a:r>
              <a:rPr lang="en-GB" err="1">
                <a:solidFill>
                  <a:srgbClr val="FFFFFF"/>
                </a:solidFill>
              </a:rPr>
              <a:t>ότι</a:t>
            </a:r>
            <a:r>
              <a:rPr lang="en-GB">
                <a:solidFill>
                  <a:srgbClr val="FFFFFF"/>
                </a:solidFill>
              </a:rPr>
              <a:t> </a:t>
            </a:r>
            <a:r>
              <a:rPr lang="en-GB" err="1">
                <a:solidFill>
                  <a:srgbClr val="FFFFFF"/>
                </a:solidFill>
              </a:rPr>
              <a:t>οι</a:t>
            </a:r>
            <a:r>
              <a:rPr lang="en-GB">
                <a:solidFill>
                  <a:srgbClr val="FFFFFF"/>
                </a:solidFill>
              </a:rPr>
              <a:t> </a:t>
            </a:r>
            <a:r>
              <a:rPr lang="en-GB" err="1">
                <a:solidFill>
                  <a:srgbClr val="FFFFFF"/>
                </a:solidFill>
              </a:rPr>
              <a:t>δράστες</a:t>
            </a:r>
            <a:r>
              <a:rPr lang="en-GB">
                <a:solidFill>
                  <a:srgbClr val="FFFFFF"/>
                </a:solidFill>
              </a:rPr>
              <a:t> </a:t>
            </a:r>
            <a:r>
              <a:rPr lang="en-GB" err="1">
                <a:solidFill>
                  <a:srgbClr val="FFFFFF"/>
                </a:solidFill>
              </a:rPr>
              <a:t>λογοδοτούν</a:t>
            </a:r>
            <a:r>
              <a:rPr lang="en-GB">
                <a:solidFill>
                  <a:srgbClr val="FFFFFF"/>
                </a:solidFill>
              </a:rPr>
              <a:t>.</a:t>
            </a:r>
            <a:endParaRPr lang="LID4096">
              <a:solidFill>
                <a:srgbClr val="FFFFFF"/>
              </a:solidFill>
            </a:endParaRPr>
          </a:p>
        </p:txBody>
      </p:sp>
      <p:sp>
        <p:nvSpPr>
          <p:cNvPr id="21" name="TextBox 12">
            <a:extLst>
              <a:ext uri="{FF2B5EF4-FFF2-40B4-BE49-F238E27FC236}">
                <a16:creationId xmlns:a16="http://schemas.microsoft.com/office/drawing/2014/main" id="{F865AFE4-01F9-1162-6F20-C3C9BAB85429}"/>
              </a:ext>
            </a:extLst>
          </p:cNvPr>
          <p:cNvSpPr txBox="1"/>
          <p:nvPr/>
        </p:nvSpPr>
        <p:spPr>
          <a:xfrm>
            <a:off x="7137400" y="2600485"/>
            <a:ext cx="42545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rPr>
              <a:t>Κάντε</a:t>
            </a:r>
            <a:r>
              <a:rPr lang="en-GB">
                <a:solidFill>
                  <a:srgbClr val="FFFFFF"/>
                </a:solidFill>
              </a:rPr>
              <a:t> </a:t>
            </a:r>
            <a:r>
              <a:rPr lang="en-GB" err="1">
                <a:solidFill>
                  <a:srgbClr val="FFFFFF"/>
                </a:solidFill>
              </a:rPr>
              <a:t>εύκολ</a:t>
            </a:r>
            <a:r>
              <a:rPr lang="en-GB">
                <a:solidFill>
                  <a:srgbClr val="FFFFFF"/>
                </a:solidFill>
              </a:rPr>
              <a:t>α π</a:t>
            </a:r>
            <a:r>
              <a:rPr lang="en-GB" err="1">
                <a:solidFill>
                  <a:srgbClr val="FFFFFF"/>
                </a:solidFill>
              </a:rPr>
              <a:t>ροσ</a:t>
            </a:r>
            <a:r>
              <a:rPr lang="en-GB">
                <a:solidFill>
                  <a:srgbClr val="FFFFFF"/>
                </a:solidFill>
              </a:rPr>
              <a:t>β</a:t>
            </a:r>
            <a:r>
              <a:rPr lang="en-GB" err="1">
                <a:solidFill>
                  <a:srgbClr val="FFFFFF"/>
                </a:solidFill>
              </a:rPr>
              <a:t>άσιμες</a:t>
            </a:r>
            <a:r>
              <a:rPr lang="en-GB">
                <a:solidFill>
                  <a:srgbClr val="FFFFFF"/>
                </a:solidFill>
              </a:rPr>
              <a:t> </a:t>
            </a:r>
            <a:r>
              <a:rPr lang="en-GB" err="1">
                <a:solidFill>
                  <a:srgbClr val="FFFFFF"/>
                </a:solidFill>
              </a:rPr>
              <a:t>όλες</a:t>
            </a:r>
            <a:r>
              <a:rPr lang="en-GB">
                <a:solidFill>
                  <a:srgbClr val="FFFFFF"/>
                </a:solidFill>
              </a:rPr>
              <a:t> </a:t>
            </a:r>
            <a:r>
              <a:rPr lang="en-GB" err="1">
                <a:solidFill>
                  <a:srgbClr val="FFFFFF"/>
                </a:solidFill>
              </a:rPr>
              <a:t>τις</a:t>
            </a:r>
            <a:r>
              <a:rPr lang="en-GB">
                <a:solidFill>
                  <a:srgbClr val="FFFFFF"/>
                </a:solidFill>
              </a:rPr>
              <a:t> </a:t>
            </a:r>
            <a:r>
              <a:rPr lang="en-GB" err="1">
                <a:solidFill>
                  <a:srgbClr val="FFFFFF"/>
                </a:solidFill>
              </a:rPr>
              <a:t>γρ</a:t>
            </a:r>
            <a:r>
              <a:rPr lang="en-GB">
                <a:solidFill>
                  <a:srgbClr val="FFFFFF"/>
                </a:solidFill>
              </a:rPr>
              <a:t>α</a:t>
            </a:r>
            <a:r>
              <a:rPr lang="en-GB" err="1">
                <a:solidFill>
                  <a:srgbClr val="FFFFFF"/>
                </a:solidFill>
              </a:rPr>
              <a:t>μμές</a:t>
            </a:r>
            <a:r>
              <a:rPr lang="en-GB">
                <a:solidFill>
                  <a:srgbClr val="FFFFFF"/>
                </a:solidFill>
              </a:rPr>
              <a:t> υπ</a:t>
            </a:r>
            <a:r>
              <a:rPr lang="en-GB" err="1">
                <a:solidFill>
                  <a:srgbClr val="FFFFFF"/>
                </a:solidFill>
              </a:rPr>
              <a:t>οστήριξης</a:t>
            </a:r>
            <a:r>
              <a:rPr lang="en-GB">
                <a:solidFill>
                  <a:srgbClr val="FFFFFF"/>
                </a:solidFill>
              </a:rPr>
              <a:t>, </a:t>
            </a:r>
            <a:r>
              <a:rPr lang="en-GB" err="1">
                <a:solidFill>
                  <a:srgbClr val="FFFFFF"/>
                </a:solidFill>
              </a:rPr>
              <a:t>τις</a:t>
            </a:r>
            <a:r>
              <a:rPr lang="en-GB">
                <a:solidFill>
                  <a:srgbClr val="FFFFFF"/>
                </a:solidFill>
              </a:rPr>
              <a:t> υπ</a:t>
            </a:r>
            <a:r>
              <a:rPr lang="en-GB" err="1">
                <a:solidFill>
                  <a:srgbClr val="FFFFFF"/>
                </a:solidFill>
              </a:rPr>
              <a:t>ηρεσίες</a:t>
            </a:r>
            <a:r>
              <a:rPr lang="en-GB">
                <a:solidFill>
                  <a:srgbClr val="FFFFFF"/>
                </a:solidFill>
              </a:rPr>
              <a:t> και </a:t>
            </a:r>
            <a:r>
              <a:rPr lang="en-GB" err="1">
                <a:solidFill>
                  <a:srgbClr val="FFFFFF"/>
                </a:solidFill>
              </a:rPr>
              <a:t>τις</a:t>
            </a:r>
            <a:r>
              <a:rPr lang="en-GB">
                <a:solidFill>
                  <a:srgbClr val="FFFFFF"/>
                </a:solidFill>
              </a:rPr>
              <a:t> </a:t>
            </a:r>
            <a:r>
              <a:rPr lang="en-GB" err="1">
                <a:solidFill>
                  <a:srgbClr val="FFFFFF"/>
                </a:solidFill>
              </a:rPr>
              <a:t>δι</a:t>
            </a:r>
            <a:r>
              <a:rPr lang="en-GB">
                <a:solidFill>
                  <a:srgbClr val="FFFFFF"/>
                </a:solidFill>
              </a:rPr>
              <a:t>α</a:t>
            </a:r>
            <a:r>
              <a:rPr lang="en-GB" err="1">
                <a:solidFill>
                  <a:srgbClr val="FFFFFF"/>
                </a:solidFill>
              </a:rPr>
              <a:t>δικ</a:t>
            </a:r>
            <a:r>
              <a:rPr lang="en-GB">
                <a:solidFill>
                  <a:srgbClr val="FFFFFF"/>
                </a:solidFill>
              </a:rPr>
              <a:t>α</a:t>
            </a:r>
            <a:r>
              <a:rPr lang="en-GB" err="1">
                <a:solidFill>
                  <a:srgbClr val="FFFFFF"/>
                </a:solidFill>
              </a:rPr>
              <a:t>σίες</a:t>
            </a:r>
            <a:r>
              <a:rPr lang="en-GB">
                <a:solidFill>
                  <a:srgbClr val="FFFFFF"/>
                </a:solidFill>
              </a:rPr>
              <a:t> ανα</a:t>
            </a:r>
            <a:r>
              <a:rPr lang="en-GB" err="1">
                <a:solidFill>
                  <a:srgbClr val="FFFFFF"/>
                </a:solidFill>
              </a:rPr>
              <a:t>φοράς</a:t>
            </a:r>
            <a:r>
              <a:rPr lang="en-GB">
                <a:solidFill>
                  <a:srgbClr val="FFFFFF"/>
                </a:solidFill>
              </a:rPr>
              <a:t>.</a:t>
            </a:r>
            <a:endParaRPr lang="LID4096">
              <a:solidFill>
                <a:srgbClr val="FFFFFF"/>
              </a:solidFill>
            </a:endParaRPr>
          </a:p>
        </p:txBody>
      </p:sp>
      <p:sp>
        <p:nvSpPr>
          <p:cNvPr id="22" name="TextBox 13">
            <a:extLst>
              <a:ext uri="{FF2B5EF4-FFF2-40B4-BE49-F238E27FC236}">
                <a16:creationId xmlns:a16="http://schemas.microsoft.com/office/drawing/2014/main" id="{10C0B423-0270-3D64-332F-A7CC264091CC}"/>
              </a:ext>
            </a:extLst>
          </p:cNvPr>
          <p:cNvSpPr txBox="1"/>
          <p:nvPr/>
        </p:nvSpPr>
        <p:spPr>
          <a:xfrm>
            <a:off x="7137400" y="3641931"/>
            <a:ext cx="5038506" cy="1477328"/>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rPr>
              <a:t>Απ</a:t>
            </a:r>
            <a:r>
              <a:rPr lang="en-GB" err="1">
                <a:solidFill>
                  <a:srgbClr val="FFFFFF"/>
                </a:solidFill>
              </a:rPr>
              <a:t>ευθυνθείτε</a:t>
            </a:r>
            <a:r>
              <a:rPr lang="en-GB">
                <a:solidFill>
                  <a:srgbClr val="FFFFFF"/>
                </a:solidFill>
              </a:rPr>
              <a:t> </a:t>
            </a:r>
            <a:r>
              <a:rPr lang="en-GB" err="1">
                <a:solidFill>
                  <a:srgbClr val="FFFFFF"/>
                </a:solidFill>
              </a:rPr>
              <a:t>στους</a:t>
            </a:r>
            <a:r>
              <a:rPr lang="en-GB">
                <a:solidFill>
                  <a:srgbClr val="FFFFFF"/>
                </a:solidFill>
              </a:rPr>
              <a:t>/</a:t>
            </a:r>
            <a:r>
              <a:rPr lang="en-GB" err="1">
                <a:solidFill>
                  <a:srgbClr val="FFFFFF"/>
                </a:solidFill>
              </a:rPr>
              <a:t>στις</a:t>
            </a:r>
            <a:r>
              <a:rPr lang="en-GB">
                <a:solidFill>
                  <a:srgbClr val="FFFFFF"/>
                </a:solidFill>
              </a:rPr>
              <a:t> </a:t>
            </a:r>
            <a:r>
              <a:rPr lang="en-GB" err="1">
                <a:solidFill>
                  <a:srgbClr val="FFFFFF"/>
                </a:solidFill>
              </a:rPr>
              <a:t>νεοεισερχόμενους</a:t>
            </a:r>
            <a:r>
              <a:rPr lang="en-GB">
                <a:solidFill>
                  <a:srgbClr val="FFFFFF"/>
                </a:solidFill>
              </a:rPr>
              <a:t>/</a:t>
            </a:r>
            <a:r>
              <a:rPr lang="en-GB" err="1">
                <a:solidFill>
                  <a:srgbClr val="FFFFFF"/>
                </a:solidFill>
              </a:rPr>
              <a:t>ες</a:t>
            </a:r>
            <a:r>
              <a:rPr lang="en-GB">
                <a:solidFill>
                  <a:srgbClr val="FFFFFF"/>
                </a:solidFill>
              </a:rPr>
              <a:t> (π</a:t>
            </a:r>
            <a:r>
              <a:rPr lang="en-GB" err="1">
                <a:solidFill>
                  <a:srgbClr val="FFFFFF"/>
                </a:solidFill>
              </a:rPr>
              <a:t>ροσω</a:t>
            </a:r>
            <a:r>
              <a:rPr lang="en-GB">
                <a:solidFill>
                  <a:srgbClr val="FFFFFF"/>
                </a:solidFill>
              </a:rPr>
              <a:t>π</a:t>
            </a:r>
            <a:r>
              <a:rPr lang="en-GB" err="1">
                <a:solidFill>
                  <a:srgbClr val="FFFFFF"/>
                </a:solidFill>
              </a:rPr>
              <a:t>ικό</a:t>
            </a:r>
            <a:r>
              <a:rPr lang="en-GB">
                <a:solidFill>
                  <a:srgbClr val="FFFFFF"/>
                </a:solidFill>
              </a:rPr>
              <a:t> και </a:t>
            </a:r>
            <a:r>
              <a:rPr lang="en-GB" err="1">
                <a:solidFill>
                  <a:srgbClr val="FFFFFF"/>
                </a:solidFill>
              </a:rPr>
              <a:t>φοιτητές</a:t>
            </a:r>
            <a:r>
              <a:rPr lang="en-GB">
                <a:solidFill>
                  <a:srgbClr val="FFFFFF"/>
                </a:solidFill>
              </a:rPr>
              <a:t>/</a:t>
            </a:r>
            <a:r>
              <a:rPr lang="en-GB" err="1">
                <a:solidFill>
                  <a:srgbClr val="FFFFFF"/>
                </a:solidFill>
              </a:rPr>
              <a:t>τριες</a:t>
            </a:r>
            <a:r>
              <a:rPr lang="en-GB">
                <a:solidFill>
                  <a:srgbClr val="FFFFFF"/>
                </a:solidFill>
              </a:rPr>
              <a:t>) και πα</a:t>
            </a:r>
            <a:r>
              <a:rPr lang="en-GB" err="1">
                <a:solidFill>
                  <a:srgbClr val="FFFFFF"/>
                </a:solidFill>
              </a:rPr>
              <a:t>ρέχετε</a:t>
            </a:r>
            <a:r>
              <a:rPr lang="en-GB">
                <a:solidFill>
                  <a:srgbClr val="FFFFFF"/>
                </a:solidFill>
              </a:rPr>
              <a:t> </a:t>
            </a:r>
            <a:r>
              <a:rPr lang="en-GB" err="1">
                <a:solidFill>
                  <a:srgbClr val="FFFFFF"/>
                </a:solidFill>
              </a:rPr>
              <a:t>υλικό</a:t>
            </a:r>
            <a:r>
              <a:rPr lang="en-GB">
                <a:solidFill>
                  <a:srgbClr val="FFFFFF"/>
                </a:solidFill>
              </a:rPr>
              <a:t> </a:t>
            </a:r>
            <a:r>
              <a:rPr lang="en-GB" err="1">
                <a:solidFill>
                  <a:srgbClr val="FFFFFF"/>
                </a:solidFill>
              </a:rPr>
              <a:t>γι</a:t>
            </a:r>
            <a:r>
              <a:rPr lang="en-GB">
                <a:solidFill>
                  <a:srgbClr val="FFFFFF"/>
                </a:solidFill>
              </a:rPr>
              <a:t>α </a:t>
            </a:r>
            <a:r>
              <a:rPr lang="en-GB" err="1">
                <a:solidFill>
                  <a:srgbClr val="FFFFFF"/>
                </a:solidFill>
              </a:rPr>
              <a:t>τις</a:t>
            </a:r>
            <a:r>
              <a:rPr lang="en-GB">
                <a:solidFill>
                  <a:srgbClr val="FFFFFF"/>
                </a:solidFill>
              </a:rPr>
              <a:t> </a:t>
            </a:r>
            <a:r>
              <a:rPr lang="en-GB" err="1">
                <a:solidFill>
                  <a:srgbClr val="FFFFFF"/>
                </a:solidFill>
              </a:rPr>
              <a:t>μορφές</a:t>
            </a:r>
            <a:r>
              <a:rPr lang="en-GB">
                <a:solidFill>
                  <a:srgbClr val="FFFFFF"/>
                </a:solidFill>
              </a:rPr>
              <a:t> </a:t>
            </a:r>
            <a:r>
              <a:rPr lang="en-GB" err="1">
                <a:solidFill>
                  <a:srgbClr val="FFFFFF"/>
                </a:solidFill>
              </a:rPr>
              <a:t>έμφυλης</a:t>
            </a:r>
            <a:r>
              <a:rPr lang="en-GB">
                <a:solidFill>
                  <a:srgbClr val="FFFFFF"/>
                </a:solidFill>
              </a:rPr>
              <a:t> βίας, </a:t>
            </a:r>
            <a:r>
              <a:rPr lang="en-GB" err="1">
                <a:solidFill>
                  <a:srgbClr val="FFFFFF"/>
                </a:solidFill>
              </a:rPr>
              <a:t>τις</a:t>
            </a:r>
            <a:r>
              <a:rPr lang="en-GB">
                <a:solidFill>
                  <a:srgbClr val="FFFFFF"/>
                </a:solidFill>
              </a:rPr>
              <a:t> </a:t>
            </a:r>
            <a:r>
              <a:rPr lang="en-GB" err="1">
                <a:solidFill>
                  <a:srgbClr val="FFFFFF"/>
                </a:solidFill>
              </a:rPr>
              <a:t>θεσμικές</a:t>
            </a:r>
            <a:r>
              <a:rPr lang="en-GB">
                <a:solidFill>
                  <a:srgbClr val="FFFFFF"/>
                </a:solidFill>
              </a:rPr>
              <a:t> π</a:t>
            </a:r>
            <a:r>
              <a:rPr lang="en-GB" err="1">
                <a:solidFill>
                  <a:srgbClr val="FFFFFF"/>
                </a:solidFill>
              </a:rPr>
              <a:t>ολιτικές</a:t>
            </a:r>
            <a:r>
              <a:rPr lang="en-GB">
                <a:solidFill>
                  <a:srgbClr val="FFFFFF"/>
                </a:solidFill>
              </a:rPr>
              <a:t> </a:t>
            </a:r>
            <a:r>
              <a:rPr lang="en-GB" err="1">
                <a:solidFill>
                  <a:srgbClr val="FFFFFF"/>
                </a:solidFill>
              </a:rPr>
              <a:t>κ.λ</a:t>
            </a:r>
            <a:r>
              <a:rPr lang="en-GB">
                <a:solidFill>
                  <a:srgbClr val="FFFFFF"/>
                </a:solidFill>
              </a:rPr>
              <a:t>π.</a:t>
            </a:r>
            <a:endParaRPr lang="LID4096">
              <a:solidFill>
                <a:srgbClr val="FFFFFF"/>
              </a:solidFill>
            </a:endParaRPr>
          </a:p>
        </p:txBody>
      </p:sp>
      <p:sp>
        <p:nvSpPr>
          <p:cNvPr id="23" name="TextBox 14">
            <a:extLst>
              <a:ext uri="{FF2B5EF4-FFF2-40B4-BE49-F238E27FC236}">
                <a16:creationId xmlns:a16="http://schemas.microsoft.com/office/drawing/2014/main" id="{B1DD843C-5A52-DA7E-F746-75F466705860}"/>
              </a:ext>
            </a:extLst>
          </p:cNvPr>
          <p:cNvSpPr txBox="1"/>
          <p:nvPr/>
        </p:nvSpPr>
        <p:spPr>
          <a:xfrm>
            <a:off x="7137400" y="4999335"/>
            <a:ext cx="4940300" cy="1200329"/>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rPr>
              <a:t>Δημιουργί</a:t>
            </a:r>
            <a:r>
              <a:rPr lang="en-GB">
                <a:solidFill>
                  <a:srgbClr val="FFFFFF"/>
                </a:solidFill>
              </a:rPr>
              <a:t>α </a:t>
            </a:r>
            <a:r>
              <a:rPr lang="en-GB" err="1">
                <a:solidFill>
                  <a:srgbClr val="FFFFFF"/>
                </a:solidFill>
              </a:rPr>
              <a:t>μι</a:t>
            </a:r>
            <a:r>
              <a:rPr lang="en-GB">
                <a:solidFill>
                  <a:srgbClr val="FFFFFF"/>
                </a:solidFill>
              </a:rPr>
              <a:t>ας </a:t>
            </a:r>
            <a:r>
              <a:rPr lang="en-GB" err="1">
                <a:solidFill>
                  <a:srgbClr val="FFFFFF"/>
                </a:solidFill>
              </a:rPr>
              <a:t>ομάδ</a:t>
            </a:r>
            <a:r>
              <a:rPr lang="en-GB">
                <a:solidFill>
                  <a:srgbClr val="FFFFFF"/>
                </a:solidFill>
              </a:rPr>
              <a:t>ας </a:t>
            </a:r>
            <a:r>
              <a:rPr lang="en-GB" err="1">
                <a:solidFill>
                  <a:srgbClr val="FFFFFF"/>
                </a:solidFill>
              </a:rPr>
              <a:t>εργ</a:t>
            </a:r>
            <a:r>
              <a:rPr lang="en-GB">
                <a:solidFill>
                  <a:srgbClr val="FFFFFF"/>
                </a:solidFill>
              </a:rPr>
              <a:t>α</a:t>
            </a:r>
            <a:r>
              <a:rPr lang="en-GB" err="1">
                <a:solidFill>
                  <a:srgbClr val="FFFFFF"/>
                </a:solidFill>
              </a:rPr>
              <a:t>σί</a:t>
            </a:r>
            <a:r>
              <a:rPr lang="en-GB">
                <a:solidFill>
                  <a:srgbClr val="FFFFFF"/>
                </a:solidFill>
              </a:rPr>
              <a:t>ας </a:t>
            </a:r>
            <a:r>
              <a:rPr lang="en-GB" err="1">
                <a:solidFill>
                  <a:srgbClr val="FFFFFF"/>
                </a:solidFill>
              </a:rPr>
              <a:t>γι</a:t>
            </a:r>
            <a:r>
              <a:rPr lang="en-GB">
                <a:solidFill>
                  <a:srgbClr val="FFFFFF"/>
                </a:solidFill>
              </a:rPr>
              <a:t>α </a:t>
            </a:r>
            <a:r>
              <a:rPr lang="en-GB" err="1">
                <a:solidFill>
                  <a:srgbClr val="FFFFFF"/>
                </a:solidFill>
              </a:rPr>
              <a:t>την</a:t>
            </a:r>
            <a:r>
              <a:rPr lang="en-GB">
                <a:solidFill>
                  <a:srgbClr val="FFFFFF"/>
                </a:solidFill>
              </a:rPr>
              <a:t> π</a:t>
            </a:r>
            <a:r>
              <a:rPr lang="en-GB" err="1">
                <a:solidFill>
                  <a:srgbClr val="FFFFFF"/>
                </a:solidFill>
              </a:rPr>
              <a:t>ρόληψη</a:t>
            </a:r>
            <a:r>
              <a:rPr lang="en-GB">
                <a:solidFill>
                  <a:srgbClr val="FFFFFF"/>
                </a:solidFill>
              </a:rPr>
              <a:t>, υπ</a:t>
            </a:r>
            <a:r>
              <a:rPr lang="en-GB" err="1">
                <a:solidFill>
                  <a:srgbClr val="FFFFFF"/>
                </a:solidFill>
              </a:rPr>
              <a:t>εύθυνης</a:t>
            </a:r>
            <a:r>
              <a:rPr lang="en-GB">
                <a:solidFill>
                  <a:srgbClr val="FFFFFF"/>
                </a:solidFill>
              </a:rPr>
              <a:t> </a:t>
            </a:r>
            <a:r>
              <a:rPr lang="en-GB" err="1">
                <a:solidFill>
                  <a:srgbClr val="FFFFFF"/>
                </a:solidFill>
              </a:rPr>
              <a:t>γι</a:t>
            </a:r>
            <a:r>
              <a:rPr lang="en-GB">
                <a:solidFill>
                  <a:srgbClr val="FFFFFF"/>
                </a:solidFill>
              </a:rPr>
              <a:t>α </a:t>
            </a:r>
            <a:r>
              <a:rPr lang="en-GB" err="1">
                <a:solidFill>
                  <a:srgbClr val="FFFFFF"/>
                </a:solidFill>
              </a:rPr>
              <a:t>το</a:t>
            </a:r>
            <a:r>
              <a:rPr lang="en-GB">
                <a:solidFill>
                  <a:srgbClr val="FFFFFF"/>
                </a:solidFill>
              </a:rPr>
              <a:t> </a:t>
            </a:r>
            <a:r>
              <a:rPr lang="en-GB" err="1">
                <a:solidFill>
                  <a:srgbClr val="FFFFFF"/>
                </a:solidFill>
              </a:rPr>
              <a:t>σχεδι</a:t>
            </a:r>
            <a:r>
              <a:rPr lang="en-GB">
                <a:solidFill>
                  <a:srgbClr val="FFFFFF"/>
                </a:solidFill>
              </a:rPr>
              <a:t>α</a:t>
            </a:r>
            <a:r>
              <a:rPr lang="en-GB" err="1">
                <a:solidFill>
                  <a:srgbClr val="FFFFFF"/>
                </a:solidFill>
              </a:rPr>
              <a:t>σμό</a:t>
            </a:r>
            <a:r>
              <a:rPr lang="en-GB">
                <a:solidFill>
                  <a:srgbClr val="FFFFFF"/>
                </a:solidFill>
              </a:rPr>
              <a:t> και </a:t>
            </a:r>
            <a:r>
              <a:rPr lang="en-GB" err="1">
                <a:solidFill>
                  <a:srgbClr val="FFFFFF"/>
                </a:solidFill>
              </a:rPr>
              <a:t>την</a:t>
            </a:r>
            <a:r>
              <a:rPr lang="en-GB">
                <a:solidFill>
                  <a:srgbClr val="FFFFFF"/>
                </a:solidFill>
              </a:rPr>
              <a:t> </a:t>
            </a:r>
            <a:r>
              <a:rPr lang="en-GB" err="1">
                <a:solidFill>
                  <a:srgbClr val="FFFFFF"/>
                </a:solidFill>
              </a:rPr>
              <a:t>εφ</a:t>
            </a:r>
            <a:r>
              <a:rPr lang="en-GB">
                <a:solidFill>
                  <a:srgbClr val="FFFFFF"/>
                </a:solidFill>
              </a:rPr>
              <a:t>α</a:t>
            </a:r>
            <a:r>
              <a:rPr lang="en-GB" err="1">
                <a:solidFill>
                  <a:srgbClr val="FFFFFF"/>
                </a:solidFill>
              </a:rPr>
              <a:t>ρμογή</a:t>
            </a:r>
            <a:r>
              <a:rPr lang="en-GB">
                <a:solidFill>
                  <a:srgbClr val="FFFFFF"/>
                </a:solidFill>
              </a:rPr>
              <a:t> πρα</a:t>
            </a:r>
            <a:r>
              <a:rPr lang="en-GB" err="1">
                <a:solidFill>
                  <a:srgbClr val="FFFFFF"/>
                </a:solidFill>
              </a:rPr>
              <a:t>κτικών</a:t>
            </a:r>
            <a:r>
              <a:rPr lang="en-GB">
                <a:solidFill>
                  <a:srgbClr val="FFFFFF"/>
                </a:solidFill>
              </a:rPr>
              <a:t> και </a:t>
            </a:r>
            <a:r>
              <a:rPr lang="en-GB" err="1">
                <a:solidFill>
                  <a:srgbClr val="FFFFFF"/>
                </a:solidFill>
              </a:rPr>
              <a:t>δρ</a:t>
            </a:r>
            <a:r>
              <a:rPr lang="en-GB">
                <a:solidFill>
                  <a:srgbClr val="FFFFFF"/>
                </a:solidFill>
              </a:rPr>
              <a:t>α</a:t>
            </a:r>
            <a:r>
              <a:rPr lang="en-GB" err="1">
                <a:solidFill>
                  <a:srgbClr val="FFFFFF"/>
                </a:solidFill>
              </a:rPr>
              <a:t>στηριοτήτων</a:t>
            </a:r>
            <a:r>
              <a:rPr lang="en-GB">
                <a:solidFill>
                  <a:srgbClr val="FFFFFF"/>
                </a:solidFill>
              </a:rPr>
              <a:t>. </a:t>
            </a:r>
            <a:endParaRPr lang="en-GB">
              <a:solidFill>
                <a:srgbClr val="FFFFFF"/>
              </a:solidFill>
              <a:ea typeface="Open Sans"/>
              <a:cs typeface="Open Sans"/>
            </a:endParaRPr>
          </a:p>
        </p:txBody>
      </p:sp>
      <p:sp>
        <p:nvSpPr>
          <p:cNvPr id="26" name="Title 25">
            <a:extLst>
              <a:ext uri="{FF2B5EF4-FFF2-40B4-BE49-F238E27FC236}">
                <a16:creationId xmlns:a16="http://schemas.microsoft.com/office/drawing/2014/main" id="{D332BDDF-6134-FDBE-039B-9748D5232D60}"/>
              </a:ext>
            </a:extLst>
          </p:cNvPr>
          <p:cNvSpPr>
            <a:spLocks noGrp="1"/>
          </p:cNvSpPr>
          <p:nvPr>
            <p:ph type="title"/>
          </p:nvPr>
        </p:nvSpPr>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την</a:t>
            </a:r>
            <a:r>
              <a:rPr lang="en-US" b="1" dirty="0">
                <a:latin typeface="Arial"/>
                <a:cs typeface="Arial"/>
              </a:rPr>
              <a:t> π</a:t>
            </a:r>
            <a:r>
              <a:rPr lang="en-US" b="1" dirty="0" err="1">
                <a:latin typeface="Arial"/>
                <a:cs typeface="Arial"/>
              </a:rPr>
              <a:t>ρόληψη</a:t>
            </a:r>
          </a:p>
          <a:p>
            <a:endParaRPr lang="en-US" b="1" dirty="0"/>
          </a:p>
          <a:p>
            <a:endParaRPr lang="en-US" b="1" dirty="0"/>
          </a:p>
        </p:txBody>
      </p:sp>
    </p:spTree>
    <p:extLst>
      <p:ext uri="{BB962C8B-B14F-4D97-AF65-F5344CB8AC3E}">
        <p14:creationId xmlns:p14="http://schemas.microsoft.com/office/powerpoint/2010/main" val="405678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B8966E-9E93-F35A-987E-D93CA8563C6E}"/>
              </a:ext>
            </a:extLst>
          </p:cNvPr>
          <p:cNvPicPr>
            <a:picLocks noChangeAspect="1"/>
          </p:cNvPicPr>
          <p:nvPr/>
        </p:nvPicPr>
        <p:blipFill>
          <a:blip r:embed="rId3"/>
          <a:stretch>
            <a:fillRect/>
          </a:stretch>
        </p:blipFill>
        <p:spPr>
          <a:xfrm>
            <a:off x="11288" y="2680952"/>
            <a:ext cx="6087533" cy="3259985"/>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3ACFE7EE-1034-3987-223D-6C326ADF0709}"/>
              </a:ext>
            </a:extLst>
          </p:cNvPr>
          <p:cNvPicPr>
            <a:picLocks noChangeAspect="1"/>
          </p:cNvPicPr>
          <p:nvPr/>
        </p:nvPicPr>
        <p:blipFill>
          <a:blip r:embed="rId4"/>
          <a:stretch>
            <a:fillRect/>
          </a:stretch>
        </p:blipFill>
        <p:spPr>
          <a:xfrm>
            <a:off x="6093177" y="2681184"/>
            <a:ext cx="6087532" cy="3259520"/>
          </a:xfrm>
          <a:prstGeom prst="rect">
            <a:avLst/>
          </a:prstGeom>
        </p:spPr>
      </p:pic>
      <p:sp>
        <p:nvSpPr>
          <p:cNvPr id="6" name="TextBox 5">
            <a:extLst>
              <a:ext uri="{FF2B5EF4-FFF2-40B4-BE49-F238E27FC236}">
                <a16:creationId xmlns:a16="http://schemas.microsoft.com/office/drawing/2014/main" id="{7DB4AF36-A868-DD0B-1E25-3193BBC486AA}"/>
              </a:ext>
            </a:extLst>
          </p:cNvPr>
          <p:cNvSpPr txBox="1"/>
          <p:nvPr/>
        </p:nvSpPr>
        <p:spPr>
          <a:xfrm>
            <a:off x="416718" y="2190750"/>
            <a:ext cx="55364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latin typeface="Arial"/>
                <a:ea typeface="Calibri"/>
                <a:cs typeface="Arial"/>
                <a:hlinkClick r:id="rId5"/>
              </a:rPr>
              <a:t>https://www.breakingthesilence.cam.ac.uk/</a:t>
            </a:r>
            <a:r>
              <a:rPr lang="en-GB">
                <a:latin typeface="Arial"/>
                <a:ea typeface="Calibri"/>
                <a:cs typeface="Arial"/>
              </a:rPr>
              <a:t> </a:t>
            </a:r>
            <a:endParaRPr lang="en-US">
              <a:latin typeface="Arial"/>
              <a:ea typeface="Calibri"/>
              <a:cs typeface="Arial"/>
            </a:endParaRPr>
          </a:p>
        </p:txBody>
      </p:sp>
      <p:sp>
        <p:nvSpPr>
          <p:cNvPr id="2" name="TextBox 1">
            <a:extLst>
              <a:ext uri="{FF2B5EF4-FFF2-40B4-BE49-F238E27FC236}">
                <a16:creationId xmlns:a16="http://schemas.microsoft.com/office/drawing/2014/main" id="{12777B22-E49D-B3D1-4841-F6BE287377C1}"/>
              </a:ext>
            </a:extLst>
          </p:cNvPr>
          <p:cNvSpPr txBox="1"/>
          <p:nvPr/>
        </p:nvSpPr>
        <p:spPr>
          <a:xfrm>
            <a:off x="967874" y="901032"/>
            <a:ext cx="1065730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F2235"/>
                </a:solidFill>
                <a:latin typeface="Arial"/>
                <a:cs typeface="Arial"/>
              </a:rPr>
              <a:t>Σπ</a:t>
            </a:r>
            <a:r>
              <a:rPr lang="en-GB" sz="2000" b="1" dirty="0" err="1">
                <a:solidFill>
                  <a:srgbClr val="0F2235"/>
                </a:solidFill>
                <a:latin typeface="Arial"/>
                <a:cs typeface="Arial"/>
              </a:rPr>
              <a:t>άζοντ</a:t>
            </a:r>
            <a:r>
              <a:rPr lang="en-GB" sz="2000" b="1" dirty="0">
                <a:solidFill>
                  <a:srgbClr val="0F2235"/>
                </a:solidFill>
                <a:latin typeface="Arial"/>
                <a:cs typeface="Arial"/>
              </a:rPr>
              <a:t>ας </a:t>
            </a:r>
            <a:r>
              <a:rPr lang="en-GB" sz="2000" b="1" dirty="0" err="1">
                <a:solidFill>
                  <a:srgbClr val="0F2235"/>
                </a:solidFill>
                <a:latin typeface="Arial"/>
                <a:cs typeface="Arial"/>
              </a:rPr>
              <a:t>τη</a:t>
            </a:r>
            <a:r>
              <a:rPr lang="en-GB" sz="2000" b="1" dirty="0">
                <a:solidFill>
                  <a:srgbClr val="0F2235"/>
                </a:solidFill>
                <a:latin typeface="Arial"/>
                <a:cs typeface="Arial"/>
              </a:rPr>
              <a:t> </a:t>
            </a:r>
            <a:r>
              <a:rPr lang="en-GB" sz="2000" b="1" dirty="0" err="1">
                <a:solidFill>
                  <a:srgbClr val="0F2235"/>
                </a:solidFill>
                <a:latin typeface="Arial"/>
                <a:cs typeface="Arial"/>
              </a:rPr>
              <a:t>σιω</a:t>
            </a:r>
            <a:r>
              <a:rPr lang="en-GB" sz="2000" b="1" dirty="0">
                <a:solidFill>
                  <a:srgbClr val="0F2235"/>
                </a:solidFill>
                <a:latin typeface="Arial"/>
                <a:cs typeface="Arial"/>
              </a:rPr>
              <a:t>πή: </a:t>
            </a:r>
            <a:r>
              <a:rPr lang="en-GB" sz="2000" b="1" dirty="0" err="1">
                <a:solidFill>
                  <a:srgbClr val="0F2235"/>
                </a:solidFill>
                <a:latin typeface="Arial"/>
                <a:cs typeface="Arial"/>
              </a:rPr>
              <a:t>Πρόληψη</a:t>
            </a:r>
            <a:r>
              <a:rPr lang="en-GB" sz="2000" b="1" dirty="0">
                <a:solidFill>
                  <a:srgbClr val="0F2235"/>
                </a:solidFill>
                <a:latin typeface="Arial"/>
                <a:cs typeface="Arial"/>
              </a:rPr>
              <a:t> </a:t>
            </a:r>
            <a:r>
              <a:rPr lang="en-GB" sz="2000" b="1" dirty="0" err="1">
                <a:solidFill>
                  <a:srgbClr val="0F2235"/>
                </a:solidFill>
                <a:latin typeface="Arial"/>
                <a:cs typeface="Arial"/>
              </a:rPr>
              <a:t>της</a:t>
            </a:r>
            <a:r>
              <a:rPr lang="en-GB" sz="2000" b="1" dirty="0">
                <a:solidFill>
                  <a:srgbClr val="0F2235"/>
                </a:solidFill>
                <a:latin typeface="Arial"/>
                <a:cs typeface="Arial"/>
              </a:rPr>
              <a:t> πα</a:t>
            </a:r>
            <a:r>
              <a:rPr lang="en-GB" sz="2000" b="1" dirty="0" err="1">
                <a:solidFill>
                  <a:srgbClr val="0F2235"/>
                </a:solidFill>
                <a:latin typeface="Arial"/>
                <a:cs typeface="Arial"/>
              </a:rPr>
              <a:t>ρενόχλησης</a:t>
            </a:r>
            <a:r>
              <a:rPr lang="en-GB" sz="2000" b="1" dirty="0">
                <a:solidFill>
                  <a:srgbClr val="0F2235"/>
                </a:solidFill>
                <a:latin typeface="Arial"/>
                <a:cs typeface="Arial"/>
              </a:rPr>
              <a:t> και </a:t>
            </a:r>
            <a:r>
              <a:rPr lang="en-GB" sz="2000" b="1" dirty="0" err="1">
                <a:solidFill>
                  <a:srgbClr val="0F2235"/>
                </a:solidFill>
                <a:latin typeface="Arial"/>
                <a:cs typeface="Arial"/>
              </a:rPr>
              <a:t>της</a:t>
            </a:r>
            <a:r>
              <a:rPr lang="en-GB" sz="2000" b="1" dirty="0">
                <a:solidFill>
                  <a:srgbClr val="0F2235"/>
                </a:solidFill>
                <a:latin typeface="Arial"/>
                <a:cs typeface="Arial"/>
              </a:rPr>
              <a:t> </a:t>
            </a:r>
            <a:r>
              <a:rPr lang="en-GB" sz="2000" b="1" dirty="0" err="1">
                <a:solidFill>
                  <a:srgbClr val="0F2235"/>
                </a:solidFill>
                <a:latin typeface="Arial"/>
                <a:cs typeface="Arial"/>
              </a:rPr>
              <a:t>σεξου</a:t>
            </a:r>
            <a:r>
              <a:rPr lang="en-GB" sz="2000" b="1" dirty="0">
                <a:solidFill>
                  <a:srgbClr val="0F2235"/>
                </a:solidFill>
                <a:latin typeface="Arial"/>
                <a:cs typeface="Arial"/>
              </a:rPr>
              <a:t>α</a:t>
            </a:r>
            <a:r>
              <a:rPr lang="en-GB" sz="2000" b="1" dirty="0" err="1">
                <a:solidFill>
                  <a:srgbClr val="0F2235"/>
                </a:solidFill>
                <a:latin typeface="Arial"/>
                <a:cs typeface="Arial"/>
              </a:rPr>
              <a:t>λικής</a:t>
            </a:r>
            <a:r>
              <a:rPr lang="en-GB" sz="2000" b="1" dirty="0">
                <a:solidFill>
                  <a:srgbClr val="0F2235"/>
                </a:solidFill>
                <a:latin typeface="Arial"/>
                <a:cs typeface="Arial"/>
              </a:rPr>
              <a:t> πα</a:t>
            </a:r>
            <a:r>
              <a:rPr lang="en-GB" sz="2000" b="1" dirty="0" err="1">
                <a:solidFill>
                  <a:srgbClr val="0F2235"/>
                </a:solidFill>
                <a:latin typeface="Arial"/>
                <a:cs typeface="Arial"/>
              </a:rPr>
              <a:t>ρενόχλησης</a:t>
            </a:r>
            <a:r>
              <a:rPr lang="en-GB" sz="2000" b="1" dirty="0">
                <a:solidFill>
                  <a:srgbClr val="0F2235"/>
                </a:solidFill>
                <a:latin typeface="Arial"/>
                <a:cs typeface="Arial"/>
              </a:rPr>
              <a:t> - </a:t>
            </a:r>
            <a:endParaRPr lang="en-GB" sz="1400" dirty="0">
              <a:solidFill>
                <a:srgbClr val="000000"/>
              </a:solidFill>
              <a:latin typeface="Arial"/>
              <a:ea typeface="Open Sans"/>
              <a:cs typeface="Arial"/>
            </a:endParaRPr>
          </a:p>
          <a:p>
            <a:r>
              <a:rPr lang="en-GB" sz="2000" b="1" dirty="0">
                <a:solidFill>
                  <a:srgbClr val="0F2235"/>
                </a:solidFill>
                <a:latin typeface="Arial"/>
                <a:cs typeface="Arial"/>
              </a:rPr>
              <a:t>University of Cambridge</a:t>
            </a:r>
            <a:r>
              <a:rPr lang="en-GB" sz="1400" dirty="0">
                <a:latin typeface="Arial"/>
                <a:cs typeface="Arial"/>
              </a:rPr>
              <a:t>​</a:t>
            </a:r>
            <a:endParaRPr lang="en-GB" sz="1400" dirty="0">
              <a:latin typeface="Arial"/>
              <a:ea typeface="Open Sans"/>
              <a:cs typeface="Arial"/>
            </a:endParaRPr>
          </a:p>
        </p:txBody>
      </p:sp>
    </p:spTree>
    <p:extLst>
      <p:ext uri="{BB962C8B-B14F-4D97-AF65-F5344CB8AC3E}">
        <p14:creationId xmlns:p14="http://schemas.microsoft.com/office/powerpoint/2010/main" val="3745519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588BA7-41F6-9ACE-F83C-0452A2952CAF}"/>
              </a:ext>
            </a:extLst>
          </p:cNvPr>
          <p:cNvSpPr>
            <a:spLocks noGrp="1"/>
          </p:cNvSpPr>
          <p:nvPr>
            <p:ph type="title"/>
          </p:nvPr>
        </p:nvSpPr>
        <p:spPr>
          <a:xfrm>
            <a:off x="1060529" y="871396"/>
            <a:ext cx="10086975" cy="778381"/>
          </a:xfrm>
        </p:spPr>
        <p:txBody>
          <a:bodyPr/>
          <a:lstStyle/>
          <a:p>
            <a:r>
              <a:rPr lang="en-GB" sz="2400" b="1" dirty="0">
                <a:latin typeface="Open Sans"/>
                <a:cs typeface="Arial"/>
                <a:hlinkClick r:id="rId3"/>
              </a:rPr>
              <a:t>Μην κάνετε τα στραβά μάτια Οδηγός / Σεξουαλική παρενόχληση: μάθετε, προλάβετε, π</a:t>
            </a:r>
            <a:r>
              <a:rPr lang="en-GB" sz="2400" b="1" dirty="0" err="1">
                <a:latin typeface="Open Sans"/>
                <a:cs typeface="Arial"/>
                <a:hlinkClick r:id="rId3"/>
              </a:rPr>
              <a:t>ροστ</a:t>
            </a:r>
            <a:r>
              <a:rPr lang="en-GB" sz="2400" b="1" dirty="0">
                <a:latin typeface="Open Sans"/>
                <a:cs typeface="Arial"/>
                <a:hlinkClick r:id="rId3"/>
              </a:rPr>
              <a:t>α</a:t>
            </a:r>
            <a:r>
              <a:rPr lang="en-GB" sz="2400" b="1" dirty="0" err="1">
                <a:latin typeface="Open Sans"/>
                <a:cs typeface="Arial"/>
                <a:hlinkClick r:id="rId3"/>
              </a:rPr>
              <a:t>τέψτε</a:t>
            </a:r>
            <a:r>
              <a:rPr lang="en-GB" sz="2400" b="1" dirty="0">
                <a:latin typeface="Open Sans"/>
                <a:cs typeface="Arial"/>
                <a:hlinkClick r:id="rId3"/>
              </a:rPr>
              <a:t> - Πα</a:t>
            </a:r>
            <a:r>
              <a:rPr lang="en-GB" sz="2400" b="1" dirty="0" err="1">
                <a:latin typeface="Open Sans"/>
                <a:cs typeface="Arial"/>
                <a:hlinkClick r:id="rId3"/>
              </a:rPr>
              <a:t>νε</a:t>
            </a:r>
            <a:r>
              <a:rPr lang="en-GB" sz="2400" b="1" dirty="0">
                <a:latin typeface="Open Sans"/>
                <a:cs typeface="Arial"/>
                <a:hlinkClick r:id="rId3"/>
              </a:rPr>
              <a:t>π</a:t>
            </a:r>
            <a:r>
              <a:rPr lang="en-GB" sz="2400" b="1" dirty="0" err="1">
                <a:latin typeface="Open Sans"/>
                <a:cs typeface="Arial"/>
                <a:hlinkClick r:id="rId3"/>
              </a:rPr>
              <a:t>ιστήμιο</a:t>
            </a:r>
            <a:r>
              <a:rPr lang="en-GB" sz="2400" b="1" dirty="0">
                <a:latin typeface="Open Sans"/>
                <a:cs typeface="Arial"/>
                <a:hlinkClick r:id="rId3"/>
              </a:rPr>
              <a:t> </a:t>
            </a:r>
            <a:r>
              <a:rPr lang="en-GB" sz="2400" b="1" dirty="0" err="1">
                <a:latin typeface="Open Sans"/>
                <a:cs typeface="Arial"/>
                <a:hlinkClick r:id="rId3"/>
              </a:rPr>
              <a:t>της</a:t>
            </a:r>
            <a:r>
              <a:rPr lang="en-GB" sz="2400" b="1" dirty="0">
                <a:latin typeface="Open Sans"/>
                <a:cs typeface="Arial"/>
                <a:hlinkClick r:id="rId3"/>
              </a:rPr>
              <a:t> </a:t>
            </a:r>
            <a:r>
              <a:rPr lang="en-GB" sz="2400" b="1" dirty="0" err="1">
                <a:latin typeface="Open Sans"/>
                <a:cs typeface="Arial"/>
                <a:hlinkClick r:id="rId3"/>
              </a:rPr>
              <a:t>Γενεύης</a:t>
            </a:r>
            <a:endParaRPr lang="en-GB" sz="2400" b="1" dirty="0">
              <a:latin typeface="Open Sans"/>
              <a:cs typeface="Arial"/>
              <a:hlinkClick r:id="rId3"/>
            </a:endParaRPr>
          </a:p>
          <a:p>
            <a:endParaRPr lang="en-GB" sz="2400" b="1" dirty="0">
              <a:latin typeface="Open Sans"/>
            </a:endParaRPr>
          </a:p>
        </p:txBody>
      </p:sp>
      <p:pic>
        <p:nvPicPr>
          <p:cNvPr id="4" name="Picture 3" descr="A group of people standing in a crowd&#10;&#10;Description automatically generated">
            <a:extLst>
              <a:ext uri="{FF2B5EF4-FFF2-40B4-BE49-F238E27FC236}">
                <a16:creationId xmlns:a16="http://schemas.microsoft.com/office/drawing/2014/main" id="{D8624E9D-CD8E-7FB2-B01F-C5E02821F6E6}"/>
              </a:ext>
            </a:extLst>
          </p:cNvPr>
          <p:cNvPicPr>
            <a:picLocks noChangeAspect="1"/>
          </p:cNvPicPr>
          <p:nvPr/>
        </p:nvPicPr>
        <p:blipFill>
          <a:blip r:embed="rId4"/>
          <a:stretch>
            <a:fillRect/>
          </a:stretch>
        </p:blipFill>
        <p:spPr>
          <a:xfrm>
            <a:off x="2700016" y="1801130"/>
            <a:ext cx="7145495" cy="5053935"/>
          </a:xfrm>
          <a:prstGeom prst="rect">
            <a:avLst/>
          </a:prstGeom>
        </p:spPr>
      </p:pic>
    </p:spTree>
    <p:extLst>
      <p:ext uri="{BB962C8B-B14F-4D97-AF65-F5344CB8AC3E}">
        <p14:creationId xmlns:p14="http://schemas.microsoft.com/office/powerpoint/2010/main" val="3041817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184" y="628407"/>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965" y="2654840"/>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lIns="91440" tIns="45720" rIns="91440" bIns="45720" anchor="t">
            <a:spAutoFit/>
          </a:bodyPr>
          <a:lstStyle/>
          <a:p>
            <a:r>
              <a:rPr lang="en-US" sz="2400" b="1" dirty="0" err="1">
                <a:solidFill>
                  <a:srgbClr val="0F2235"/>
                </a:solidFill>
                <a:latin typeface="Arial"/>
                <a:ea typeface="Open Sans"/>
                <a:cs typeface="Arial"/>
              </a:rPr>
              <a:t>Οδηγός</a:t>
            </a:r>
            <a:r>
              <a:rPr lang="en-US" sz="2400" b="1" dirty="0">
                <a:solidFill>
                  <a:srgbClr val="0F2235"/>
                </a:solidFill>
                <a:latin typeface="Arial"/>
                <a:ea typeface="Open Sans"/>
                <a:cs typeface="Arial"/>
              </a:rPr>
              <a:t> </a:t>
            </a:r>
            <a:r>
              <a:rPr lang="en-US" sz="2400" b="1" dirty="0" err="1">
                <a:solidFill>
                  <a:srgbClr val="0F2235"/>
                </a:solidFill>
                <a:latin typeface="Arial"/>
                <a:ea typeface="Open Sans"/>
                <a:cs typeface="Arial"/>
              </a:rPr>
              <a:t>γι</a:t>
            </a:r>
            <a:r>
              <a:rPr lang="en-US" sz="2400" b="1" dirty="0">
                <a:solidFill>
                  <a:srgbClr val="0F2235"/>
                </a:solidFill>
                <a:latin typeface="Arial"/>
                <a:ea typeface="Open Sans"/>
                <a:cs typeface="Arial"/>
              </a:rPr>
              <a:t>α </a:t>
            </a:r>
            <a:r>
              <a:rPr lang="en-US" sz="2400" b="1" dirty="0" err="1">
                <a:solidFill>
                  <a:srgbClr val="0F2235"/>
                </a:solidFill>
                <a:latin typeface="Arial"/>
                <a:ea typeface="Open Sans"/>
                <a:cs typeface="Arial"/>
              </a:rPr>
              <a:t>εκστρ</a:t>
            </a:r>
            <a:r>
              <a:rPr lang="en-US" sz="2400" b="1" dirty="0">
                <a:solidFill>
                  <a:srgbClr val="0F2235"/>
                </a:solidFill>
                <a:latin typeface="Arial"/>
                <a:ea typeface="Open Sans"/>
                <a:cs typeface="Arial"/>
              </a:rPr>
              <a:t>α</a:t>
            </a:r>
            <a:r>
              <a:rPr lang="en-US" sz="2400" b="1" dirty="0" err="1">
                <a:solidFill>
                  <a:srgbClr val="0F2235"/>
                </a:solidFill>
                <a:latin typeface="Arial"/>
                <a:ea typeface="Open Sans"/>
                <a:cs typeface="Arial"/>
              </a:rPr>
              <a:t>τείες</a:t>
            </a:r>
            <a:r>
              <a:rPr lang="en-US" sz="2400" b="1" dirty="0">
                <a:solidFill>
                  <a:srgbClr val="0F2235"/>
                </a:solidFill>
                <a:latin typeface="Arial"/>
                <a:ea typeface="Open Sans"/>
                <a:cs typeface="Arial"/>
              </a:rPr>
              <a:t> </a:t>
            </a:r>
            <a:r>
              <a:rPr lang="en-US" sz="2400" b="1" dirty="0" err="1">
                <a:solidFill>
                  <a:srgbClr val="0F2235"/>
                </a:solidFill>
                <a:latin typeface="Arial"/>
                <a:ea typeface="Open Sans"/>
                <a:cs typeface="Arial"/>
              </a:rPr>
              <a:t>ευ</a:t>
            </a:r>
            <a:r>
              <a:rPr lang="en-US" sz="2400" b="1" dirty="0">
                <a:solidFill>
                  <a:srgbClr val="0F2235"/>
                </a:solidFill>
                <a:latin typeface="Arial"/>
                <a:ea typeface="Open Sans"/>
                <a:cs typeface="Arial"/>
              </a:rPr>
              <a:t>α</a:t>
            </a:r>
            <a:r>
              <a:rPr lang="en-US" sz="2400" b="1" dirty="0" err="1">
                <a:solidFill>
                  <a:srgbClr val="0F2235"/>
                </a:solidFill>
                <a:latin typeface="Arial"/>
                <a:ea typeface="Open Sans"/>
                <a:cs typeface="Arial"/>
              </a:rPr>
              <a:t>ισθητο</a:t>
            </a:r>
            <a:r>
              <a:rPr lang="en-US" sz="2400" b="1" dirty="0">
                <a:solidFill>
                  <a:srgbClr val="0F2235"/>
                </a:solidFill>
                <a:latin typeface="Arial"/>
                <a:ea typeface="Open Sans"/>
                <a:cs typeface="Arial"/>
              </a:rPr>
              <a:t>π</a:t>
            </a:r>
            <a:r>
              <a:rPr lang="en-US" sz="2400" b="1" dirty="0" err="1">
                <a:solidFill>
                  <a:srgbClr val="0F2235"/>
                </a:solidFill>
                <a:latin typeface="Arial"/>
                <a:ea typeface="Open Sans"/>
                <a:cs typeface="Arial"/>
              </a:rPr>
              <a:t>οίησης</a:t>
            </a:r>
            <a:r>
              <a:rPr lang="en-US" sz="2400" b="1" dirty="0">
                <a:solidFill>
                  <a:srgbClr val="0F2235"/>
                </a:solidFill>
                <a:latin typeface="Arial"/>
                <a:ea typeface="Open Sans"/>
                <a:cs typeface="Arial"/>
              </a:rPr>
              <a:t> </a:t>
            </a:r>
            <a:r>
              <a:rPr lang="en-US" sz="2400" b="1" dirty="0" err="1">
                <a:solidFill>
                  <a:srgbClr val="0F2235"/>
                </a:solidFill>
                <a:latin typeface="Arial"/>
                <a:ea typeface="Open Sans"/>
                <a:cs typeface="Arial"/>
              </a:rPr>
              <a:t>σχετικά</a:t>
            </a:r>
            <a:r>
              <a:rPr lang="en-US" sz="2400" b="1" dirty="0">
                <a:solidFill>
                  <a:srgbClr val="0F2235"/>
                </a:solidFill>
                <a:latin typeface="Arial"/>
                <a:ea typeface="Open Sans"/>
                <a:cs typeface="Arial"/>
              </a:rPr>
              <a:t> </a:t>
            </a:r>
            <a:r>
              <a:rPr lang="en-US" sz="2400" b="1" dirty="0" err="1">
                <a:solidFill>
                  <a:srgbClr val="0F2235"/>
                </a:solidFill>
                <a:latin typeface="Arial"/>
                <a:ea typeface="Open Sans"/>
                <a:cs typeface="Arial"/>
              </a:rPr>
              <a:t>με</a:t>
            </a:r>
            <a:r>
              <a:rPr lang="en-US" sz="2400" b="1" dirty="0">
                <a:solidFill>
                  <a:srgbClr val="0F2235"/>
                </a:solidFill>
                <a:latin typeface="Arial"/>
                <a:ea typeface="Open Sans"/>
                <a:cs typeface="Arial"/>
              </a:rPr>
              <a:t> </a:t>
            </a:r>
            <a:r>
              <a:rPr lang="en-US" sz="2400" b="1" dirty="0" err="1">
                <a:solidFill>
                  <a:srgbClr val="0F2235"/>
                </a:solidFill>
                <a:latin typeface="Arial"/>
                <a:ea typeface="Open Sans"/>
                <a:cs typeface="Arial"/>
              </a:rPr>
              <a:t>τη</a:t>
            </a:r>
            <a:r>
              <a:rPr lang="en-US" sz="2400" b="1" dirty="0">
                <a:solidFill>
                  <a:srgbClr val="0F2235"/>
                </a:solidFill>
                <a:latin typeface="Arial"/>
                <a:ea typeface="Open Sans"/>
                <a:cs typeface="Arial"/>
              </a:rPr>
              <a:t> </a:t>
            </a:r>
            <a:r>
              <a:rPr lang="en-US" sz="2400" b="1" dirty="0" err="1">
                <a:solidFill>
                  <a:srgbClr val="0F2235"/>
                </a:solidFill>
                <a:latin typeface="Arial"/>
                <a:ea typeface="Open Sans"/>
                <a:cs typeface="Arial"/>
              </a:rPr>
              <a:t>έμφυλη</a:t>
            </a:r>
            <a:r>
              <a:rPr lang="en-US" sz="2400" b="1" dirty="0">
                <a:solidFill>
                  <a:srgbClr val="0F2235"/>
                </a:solidFill>
                <a:latin typeface="Arial"/>
                <a:ea typeface="Open Sans"/>
                <a:cs typeface="Arial"/>
              </a:rPr>
              <a:t> βία</a:t>
            </a:r>
            <a:endParaRPr lang="en-GB" sz="2400" b="1" dirty="0">
              <a:solidFill>
                <a:srgbClr val="0F2235"/>
              </a:solidFill>
              <a:latin typeface="Arial"/>
              <a:ea typeface="Open Sans"/>
              <a:cs typeface="Arial"/>
            </a:endParaRPr>
          </a:p>
        </p:txBody>
      </p:sp>
      <p:sp>
        <p:nvSpPr>
          <p:cNvPr id="6" name="TextBox 5">
            <a:extLst>
              <a:ext uri="{FF2B5EF4-FFF2-40B4-BE49-F238E27FC236}">
                <a16:creationId xmlns:a16="http://schemas.microsoft.com/office/drawing/2014/main" id="{0DA403D3-98BD-59C5-4EEE-C303D907AB28}"/>
              </a:ext>
            </a:extLst>
          </p:cNvPr>
          <p:cNvSpPr txBox="1"/>
          <p:nvPr/>
        </p:nvSpPr>
        <p:spPr>
          <a:xfrm>
            <a:off x="848533" y="2354711"/>
            <a:ext cx="5040824" cy="2862322"/>
          </a:xfrm>
          <a:prstGeom prst="rect">
            <a:avLst/>
          </a:prstGeom>
          <a:noFill/>
        </p:spPr>
        <p:txBody>
          <a:bodyPr wrap="square" lIns="91440" tIns="45720" rIns="91440" bIns="45720" anchor="t">
            <a:spAutoFit/>
          </a:bodyPr>
          <a:lstStyle/>
          <a:p>
            <a:r>
              <a:rPr lang="en-US" sz="2000" dirty="0">
                <a:solidFill>
                  <a:schemeClr val="bg1"/>
                </a:solidFill>
                <a:latin typeface="Arial"/>
                <a:cs typeface="Arial"/>
              </a:rPr>
              <a:t>Ο </a:t>
            </a:r>
            <a:r>
              <a:rPr lang="en-US" sz="2000" dirty="0" err="1">
                <a:solidFill>
                  <a:schemeClr val="bg1"/>
                </a:solidFill>
                <a:latin typeface="Arial"/>
                <a:cs typeface="Arial"/>
              </a:rPr>
              <a:t>οδηγός</a:t>
            </a:r>
            <a:r>
              <a:rPr lang="en-US" sz="2000" dirty="0">
                <a:solidFill>
                  <a:schemeClr val="bg1"/>
                </a:solidFill>
                <a:latin typeface="Arial"/>
                <a:cs typeface="Arial"/>
              </a:rPr>
              <a:t> απ</a:t>
            </a:r>
            <a:r>
              <a:rPr lang="en-US" sz="2000" dirty="0" err="1">
                <a:solidFill>
                  <a:schemeClr val="bg1"/>
                </a:solidFill>
                <a:latin typeface="Arial"/>
                <a:cs typeface="Arial"/>
              </a:rPr>
              <a:t>οτελεί</a:t>
            </a:r>
            <a:r>
              <a:rPr lang="en-US" sz="2000" dirty="0">
                <a:solidFill>
                  <a:schemeClr val="bg1"/>
                </a:solidFill>
                <a:latin typeface="Arial"/>
                <a:cs typeface="Arial"/>
              </a:rPr>
              <a:t> </a:t>
            </a:r>
            <a:r>
              <a:rPr lang="en-US" sz="2000" dirty="0" err="1">
                <a:solidFill>
                  <a:schemeClr val="bg1"/>
                </a:solidFill>
                <a:latin typeface="Arial"/>
                <a:cs typeface="Arial"/>
              </a:rPr>
              <a:t>έν</a:t>
            </a:r>
            <a:r>
              <a:rPr lang="en-US" sz="2000" dirty="0">
                <a:solidFill>
                  <a:schemeClr val="bg1"/>
                </a:solidFill>
                <a:latin typeface="Arial"/>
                <a:cs typeface="Arial"/>
              </a:rPr>
              <a:t>α πρα</a:t>
            </a:r>
            <a:r>
              <a:rPr lang="en-US" sz="2000" dirty="0" err="1">
                <a:solidFill>
                  <a:schemeClr val="bg1"/>
                </a:solidFill>
                <a:latin typeface="Arial"/>
                <a:cs typeface="Arial"/>
              </a:rPr>
              <a:t>κτικό</a:t>
            </a:r>
            <a:r>
              <a:rPr lang="en-US" sz="2000" dirty="0">
                <a:solidFill>
                  <a:schemeClr val="bg1"/>
                </a:solidFill>
                <a:latin typeface="Arial"/>
                <a:cs typeface="Arial"/>
              </a:rPr>
              <a:t> </a:t>
            </a:r>
            <a:r>
              <a:rPr lang="en-US" sz="2000" dirty="0" err="1">
                <a:solidFill>
                  <a:schemeClr val="bg1"/>
                </a:solidFill>
                <a:latin typeface="Arial"/>
                <a:cs typeface="Arial"/>
              </a:rPr>
              <a:t>εργ</a:t>
            </a:r>
            <a:r>
              <a:rPr lang="en-US" sz="2000" dirty="0">
                <a:solidFill>
                  <a:schemeClr val="bg1"/>
                </a:solidFill>
                <a:latin typeface="Arial"/>
                <a:cs typeface="Arial"/>
              </a:rPr>
              <a:t>α</a:t>
            </a:r>
            <a:r>
              <a:rPr lang="en-US" sz="2000" dirty="0" err="1">
                <a:solidFill>
                  <a:schemeClr val="bg1"/>
                </a:solidFill>
                <a:latin typeface="Arial"/>
                <a:cs typeface="Arial"/>
              </a:rPr>
              <a:t>λείο</a:t>
            </a:r>
            <a:r>
              <a:rPr lang="en-US" sz="2000" dirty="0">
                <a:solidFill>
                  <a:schemeClr val="bg1"/>
                </a:solidFill>
                <a:latin typeface="Arial"/>
                <a:cs typeface="Arial"/>
              </a:rPr>
              <a:t> </a:t>
            </a:r>
            <a:r>
              <a:rPr lang="en-US" sz="2000" dirty="0" err="1">
                <a:solidFill>
                  <a:schemeClr val="bg1"/>
                </a:solidFill>
                <a:latin typeface="Arial"/>
                <a:cs typeface="Arial"/>
              </a:rPr>
              <a:t>γι</a:t>
            </a:r>
            <a:r>
              <a:rPr lang="en-US" sz="2000" dirty="0">
                <a:solidFill>
                  <a:schemeClr val="bg1"/>
                </a:solidFill>
                <a:latin typeface="Arial"/>
                <a:cs typeface="Arial"/>
              </a:rPr>
              <a:t>α τα πα</a:t>
            </a:r>
            <a:r>
              <a:rPr lang="en-US" sz="2000" dirty="0" err="1">
                <a:solidFill>
                  <a:schemeClr val="bg1"/>
                </a:solidFill>
                <a:latin typeface="Arial"/>
                <a:cs typeface="Arial"/>
              </a:rPr>
              <a:t>νε</a:t>
            </a:r>
            <a:r>
              <a:rPr lang="en-US" sz="2000" dirty="0">
                <a:solidFill>
                  <a:schemeClr val="bg1"/>
                </a:solidFill>
                <a:latin typeface="Arial"/>
                <a:cs typeface="Arial"/>
              </a:rPr>
              <a:t>π</a:t>
            </a:r>
            <a:r>
              <a:rPr lang="en-US" sz="2000" dirty="0" err="1">
                <a:solidFill>
                  <a:schemeClr val="bg1"/>
                </a:solidFill>
                <a:latin typeface="Arial"/>
                <a:cs typeface="Arial"/>
              </a:rPr>
              <a:t>ιστήμι</a:t>
            </a:r>
            <a:r>
              <a:rPr lang="en-US" sz="2000" dirty="0">
                <a:solidFill>
                  <a:schemeClr val="bg1"/>
                </a:solidFill>
                <a:latin typeface="Arial"/>
                <a:cs typeface="Arial"/>
              </a:rPr>
              <a:t>α και </a:t>
            </a:r>
            <a:r>
              <a:rPr lang="en-US" sz="2000" dirty="0" err="1">
                <a:solidFill>
                  <a:schemeClr val="bg1"/>
                </a:solidFill>
                <a:latin typeface="Arial"/>
                <a:cs typeface="Arial"/>
              </a:rPr>
              <a:t>τους</a:t>
            </a:r>
            <a:r>
              <a:rPr lang="en-US" sz="2000" dirty="0">
                <a:solidFill>
                  <a:schemeClr val="bg1"/>
                </a:solidFill>
                <a:latin typeface="Arial"/>
                <a:cs typeface="Arial"/>
              </a:rPr>
              <a:t> </a:t>
            </a:r>
            <a:r>
              <a:rPr lang="en-US" sz="2000" dirty="0" err="1">
                <a:solidFill>
                  <a:schemeClr val="bg1"/>
                </a:solidFill>
                <a:latin typeface="Arial"/>
                <a:cs typeface="Arial"/>
              </a:rPr>
              <a:t>ερευνητικούς</a:t>
            </a:r>
            <a:r>
              <a:rPr lang="en-US" sz="2000" dirty="0">
                <a:solidFill>
                  <a:schemeClr val="bg1"/>
                </a:solidFill>
                <a:latin typeface="Arial"/>
                <a:cs typeface="Arial"/>
              </a:rPr>
              <a:t> </a:t>
            </a:r>
            <a:r>
              <a:rPr lang="en-US" sz="2000" dirty="0" err="1">
                <a:solidFill>
                  <a:schemeClr val="bg1"/>
                </a:solidFill>
                <a:latin typeface="Arial"/>
                <a:cs typeface="Arial"/>
              </a:rPr>
              <a:t>οργ</a:t>
            </a:r>
            <a:r>
              <a:rPr lang="en-US" sz="2000" dirty="0">
                <a:solidFill>
                  <a:schemeClr val="bg1"/>
                </a:solidFill>
                <a:latin typeface="Arial"/>
                <a:cs typeface="Arial"/>
              </a:rPr>
              <a:t>α</a:t>
            </a:r>
            <a:r>
              <a:rPr lang="en-US" sz="2000" dirty="0" err="1">
                <a:solidFill>
                  <a:schemeClr val="bg1"/>
                </a:solidFill>
                <a:latin typeface="Arial"/>
                <a:cs typeface="Arial"/>
              </a:rPr>
              <a:t>νισμούς</a:t>
            </a:r>
            <a:r>
              <a:rPr lang="en-US" sz="2000" dirty="0">
                <a:solidFill>
                  <a:schemeClr val="bg1"/>
                </a:solidFill>
                <a:latin typeface="Arial"/>
                <a:cs typeface="Arial"/>
              </a:rPr>
              <a:t> </a:t>
            </a:r>
            <a:r>
              <a:rPr lang="en-US" sz="2000" dirty="0" err="1">
                <a:solidFill>
                  <a:schemeClr val="bg1"/>
                </a:solidFill>
                <a:latin typeface="Arial"/>
                <a:cs typeface="Arial"/>
              </a:rPr>
              <a:t>σε</a:t>
            </a:r>
            <a:r>
              <a:rPr lang="en-US" sz="2000" dirty="0">
                <a:solidFill>
                  <a:schemeClr val="bg1"/>
                </a:solidFill>
                <a:latin typeface="Arial"/>
                <a:cs typeface="Arial"/>
              </a:rPr>
              <a:t> </a:t>
            </a:r>
            <a:r>
              <a:rPr lang="en-US" sz="2000" dirty="0" err="1">
                <a:solidFill>
                  <a:schemeClr val="bg1"/>
                </a:solidFill>
                <a:latin typeface="Arial"/>
                <a:cs typeface="Arial"/>
              </a:rPr>
              <a:t>όλη</a:t>
            </a:r>
            <a:r>
              <a:rPr lang="en-US" sz="2000" dirty="0">
                <a:solidFill>
                  <a:schemeClr val="bg1"/>
                </a:solidFill>
                <a:latin typeface="Arial"/>
                <a:cs typeface="Arial"/>
              </a:rPr>
              <a:t> </a:t>
            </a:r>
            <a:r>
              <a:rPr lang="en-US" sz="2000" dirty="0" err="1">
                <a:solidFill>
                  <a:schemeClr val="bg1"/>
                </a:solidFill>
                <a:latin typeface="Arial"/>
                <a:cs typeface="Arial"/>
              </a:rPr>
              <a:t>την</a:t>
            </a:r>
            <a:r>
              <a:rPr lang="en-US" sz="2000" dirty="0">
                <a:solidFill>
                  <a:schemeClr val="bg1"/>
                </a:solidFill>
                <a:latin typeface="Arial"/>
                <a:cs typeface="Arial"/>
              </a:rPr>
              <a:t> </a:t>
            </a:r>
            <a:r>
              <a:rPr lang="en-US" sz="2000" dirty="0" err="1">
                <a:solidFill>
                  <a:schemeClr val="bg1"/>
                </a:solidFill>
                <a:latin typeface="Arial"/>
                <a:cs typeface="Arial"/>
              </a:rPr>
              <a:t>Ευρώ</a:t>
            </a:r>
            <a:r>
              <a:rPr lang="en-US" sz="2000" dirty="0">
                <a:solidFill>
                  <a:schemeClr val="bg1"/>
                </a:solidFill>
                <a:latin typeface="Arial"/>
                <a:cs typeface="Arial"/>
              </a:rPr>
              <a:t>πη π</a:t>
            </a:r>
            <a:r>
              <a:rPr lang="en-US" sz="2000" dirty="0" err="1">
                <a:solidFill>
                  <a:schemeClr val="bg1"/>
                </a:solidFill>
                <a:latin typeface="Arial"/>
                <a:cs typeface="Arial"/>
              </a:rPr>
              <a:t>ου</a:t>
            </a:r>
            <a:r>
              <a:rPr lang="en-US" sz="2000" dirty="0">
                <a:solidFill>
                  <a:schemeClr val="bg1"/>
                </a:solidFill>
                <a:latin typeface="Arial"/>
                <a:cs typeface="Arial"/>
              </a:rPr>
              <a:t> θα </a:t>
            </a:r>
            <a:r>
              <a:rPr lang="en-US" sz="2000" dirty="0" err="1">
                <a:solidFill>
                  <a:schemeClr val="bg1"/>
                </a:solidFill>
                <a:latin typeface="Arial"/>
                <a:cs typeface="Arial"/>
              </a:rPr>
              <a:t>ήθελ</a:t>
            </a:r>
            <a:r>
              <a:rPr lang="en-US" sz="2000" dirty="0">
                <a:solidFill>
                  <a:schemeClr val="bg1"/>
                </a:solidFill>
                <a:latin typeface="Arial"/>
                <a:cs typeface="Arial"/>
              </a:rPr>
              <a:t>αν να </a:t>
            </a:r>
            <a:r>
              <a:rPr lang="en-US" sz="2000" dirty="0" err="1">
                <a:solidFill>
                  <a:schemeClr val="bg1"/>
                </a:solidFill>
                <a:latin typeface="Arial"/>
                <a:cs typeface="Arial"/>
              </a:rPr>
              <a:t>μάθουν</a:t>
            </a:r>
            <a:r>
              <a:rPr lang="en-US" sz="2000" dirty="0">
                <a:solidFill>
                  <a:schemeClr val="bg1"/>
                </a:solidFill>
                <a:latin typeface="Arial"/>
                <a:cs typeface="Arial"/>
              </a:rPr>
              <a:t> π</a:t>
            </a:r>
            <a:r>
              <a:rPr lang="en-US" sz="2000" dirty="0" err="1">
                <a:solidFill>
                  <a:schemeClr val="bg1"/>
                </a:solidFill>
                <a:latin typeface="Arial"/>
                <a:cs typeface="Arial"/>
              </a:rPr>
              <a:t>ερισσότερ</a:t>
            </a:r>
            <a:r>
              <a:rPr lang="en-US" sz="2000" dirty="0">
                <a:solidFill>
                  <a:schemeClr val="bg1"/>
                </a:solidFill>
                <a:latin typeface="Arial"/>
                <a:cs typeface="Arial"/>
              </a:rPr>
              <a:t>α </a:t>
            </a:r>
            <a:r>
              <a:rPr lang="en-US" sz="2000" dirty="0" err="1">
                <a:solidFill>
                  <a:schemeClr val="bg1"/>
                </a:solidFill>
                <a:latin typeface="Arial"/>
                <a:cs typeface="Arial"/>
              </a:rPr>
              <a:t>σχετικά</a:t>
            </a:r>
            <a:r>
              <a:rPr lang="en-US" sz="2000" dirty="0">
                <a:solidFill>
                  <a:schemeClr val="bg1"/>
                </a:solidFill>
                <a:latin typeface="Arial"/>
                <a:cs typeface="Arial"/>
              </a:rPr>
              <a:t> </a:t>
            </a:r>
            <a:r>
              <a:rPr lang="en-US" sz="2000" dirty="0" err="1">
                <a:solidFill>
                  <a:schemeClr val="bg1"/>
                </a:solidFill>
                <a:latin typeface="Arial"/>
                <a:cs typeface="Arial"/>
              </a:rPr>
              <a:t>με</a:t>
            </a:r>
            <a:r>
              <a:rPr lang="en-US" sz="2000" dirty="0">
                <a:solidFill>
                  <a:schemeClr val="bg1"/>
                </a:solidFill>
                <a:latin typeface="Arial"/>
                <a:cs typeface="Arial"/>
              </a:rPr>
              <a:t> </a:t>
            </a:r>
            <a:r>
              <a:rPr lang="en-US" sz="2000" dirty="0" err="1">
                <a:solidFill>
                  <a:schemeClr val="bg1"/>
                </a:solidFill>
                <a:latin typeface="Arial"/>
                <a:cs typeface="Arial"/>
              </a:rPr>
              <a:t>τη</a:t>
            </a:r>
            <a:r>
              <a:rPr lang="en-US" sz="2000" dirty="0">
                <a:solidFill>
                  <a:schemeClr val="bg1"/>
                </a:solidFill>
                <a:latin typeface="Arial"/>
                <a:cs typeface="Arial"/>
              </a:rPr>
              <a:t> </a:t>
            </a:r>
            <a:r>
              <a:rPr lang="en-US" sz="2000" dirty="0" err="1">
                <a:solidFill>
                  <a:schemeClr val="bg1"/>
                </a:solidFill>
                <a:latin typeface="Arial"/>
                <a:cs typeface="Arial"/>
              </a:rPr>
              <a:t>δημιουργί</a:t>
            </a:r>
            <a:r>
              <a:rPr lang="en-US" sz="2000" dirty="0">
                <a:solidFill>
                  <a:schemeClr val="bg1"/>
                </a:solidFill>
                <a:latin typeface="Arial"/>
                <a:cs typeface="Arial"/>
              </a:rPr>
              <a:t>α </a:t>
            </a:r>
            <a:r>
              <a:rPr lang="en-US" sz="2000" dirty="0" err="1">
                <a:solidFill>
                  <a:schemeClr val="bg1"/>
                </a:solidFill>
                <a:latin typeface="Arial"/>
                <a:cs typeface="Arial"/>
              </a:rPr>
              <a:t>εκστρ</a:t>
            </a:r>
            <a:r>
              <a:rPr lang="en-US" sz="2000" dirty="0">
                <a:solidFill>
                  <a:schemeClr val="bg1"/>
                </a:solidFill>
                <a:latin typeface="Arial"/>
                <a:cs typeface="Arial"/>
              </a:rPr>
              <a:t>α</a:t>
            </a:r>
            <a:r>
              <a:rPr lang="en-US" sz="2000" dirty="0" err="1">
                <a:solidFill>
                  <a:schemeClr val="bg1"/>
                </a:solidFill>
                <a:latin typeface="Arial"/>
                <a:cs typeface="Arial"/>
              </a:rPr>
              <a:t>τειών</a:t>
            </a:r>
            <a:r>
              <a:rPr lang="en-US" sz="2000" dirty="0">
                <a:solidFill>
                  <a:schemeClr val="bg1"/>
                </a:solidFill>
                <a:latin typeface="Arial"/>
                <a:cs typeface="Arial"/>
              </a:rPr>
              <a:t> </a:t>
            </a:r>
            <a:r>
              <a:rPr lang="en-US" sz="2000" dirty="0" err="1">
                <a:solidFill>
                  <a:schemeClr val="bg1"/>
                </a:solidFill>
                <a:latin typeface="Arial"/>
                <a:cs typeface="Arial"/>
              </a:rPr>
              <a:t>ευ</a:t>
            </a:r>
            <a:r>
              <a:rPr lang="en-US" sz="2000" dirty="0">
                <a:solidFill>
                  <a:schemeClr val="bg1"/>
                </a:solidFill>
                <a:latin typeface="Arial"/>
                <a:cs typeface="Arial"/>
              </a:rPr>
              <a:t>α</a:t>
            </a:r>
            <a:r>
              <a:rPr lang="en-US" sz="2000" dirty="0" err="1">
                <a:solidFill>
                  <a:schemeClr val="bg1"/>
                </a:solidFill>
                <a:latin typeface="Arial"/>
                <a:cs typeface="Arial"/>
              </a:rPr>
              <a:t>ισθητο</a:t>
            </a:r>
            <a:r>
              <a:rPr lang="en-US" sz="2000" dirty="0">
                <a:solidFill>
                  <a:schemeClr val="bg1"/>
                </a:solidFill>
                <a:latin typeface="Arial"/>
                <a:cs typeface="Arial"/>
              </a:rPr>
              <a:t>π</a:t>
            </a:r>
            <a:r>
              <a:rPr lang="en-US" sz="2000" dirty="0" err="1">
                <a:solidFill>
                  <a:schemeClr val="bg1"/>
                </a:solidFill>
                <a:latin typeface="Arial"/>
                <a:cs typeface="Arial"/>
              </a:rPr>
              <a:t>οίησης</a:t>
            </a:r>
            <a:r>
              <a:rPr lang="en-US" sz="2000" dirty="0">
                <a:solidFill>
                  <a:schemeClr val="bg1"/>
                </a:solidFill>
                <a:latin typeface="Arial"/>
                <a:cs typeface="Arial"/>
              </a:rPr>
              <a:t> και </a:t>
            </a:r>
            <a:r>
              <a:rPr lang="en-US" sz="2000" dirty="0" err="1">
                <a:solidFill>
                  <a:schemeClr val="bg1"/>
                </a:solidFill>
                <a:latin typeface="Arial"/>
                <a:cs typeface="Arial"/>
              </a:rPr>
              <a:t>την</a:t>
            </a:r>
            <a:r>
              <a:rPr lang="en-US" sz="2000" dirty="0">
                <a:solidFill>
                  <a:schemeClr val="bg1"/>
                </a:solidFill>
                <a:latin typeface="Arial"/>
                <a:cs typeface="Arial"/>
              </a:rPr>
              <a:t> αναπαρα</a:t>
            </a:r>
            <a:r>
              <a:rPr lang="en-US" sz="2000" dirty="0" err="1">
                <a:solidFill>
                  <a:schemeClr val="bg1"/>
                </a:solidFill>
                <a:latin typeface="Arial"/>
                <a:cs typeface="Arial"/>
              </a:rPr>
              <a:t>γωγή</a:t>
            </a:r>
            <a:r>
              <a:rPr lang="en-US" sz="2000" dirty="0">
                <a:solidFill>
                  <a:schemeClr val="bg1"/>
                </a:solidFill>
                <a:latin typeface="Arial"/>
                <a:cs typeface="Arial"/>
              </a:rPr>
              <a:t> </a:t>
            </a:r>
            <a:r>
              <a:rPr lang="en-US" sz="2000" dirty="0" err="1">
                <a:solidFill>
                  <a:schemeClr val="bg1"/>
                </a:solidFill>
                <a:latin typeface="Arial"/>
                <a:cs typeface="Arial"/>
              </a:rPr>
              <a:t>των</a:t>
            </a:r>
            <a:r>
              <a:rPr lang="en-US" sz="2000" dirty="0">
                <a:solidFill>
                  <a:schemeClr val="bg1"/>
                </a:solidFill>
                <a:latin typeface="Arial"/>
                <a:cs typeface="Arial"/>
              </a:rPr>
              <a:t> </a:t>
            </a:r>
            <a:r>
              <a:rPr lang="en-US" sz="2000" dirty="0" err="1">
                <a:solidFill>
                  <a:schemeClr val="bg1"/>
                </a:solidFill>
                <a:latin typeface="Arial"/>
                <a:cs typeface="Arial"/>
              </a:rPr>
              <a:t>εμ</a:t>
            </a:r>
            <a:r>
              <a:rPr lang="en-US" sz="2000" dirty="0">
                <a:solidFill>
                  <a:schemeClr val="bg1"/>
                </a:solidFill>
                <a:latin typeface="Arial"/>
                <a:cs typeface="Arial"/>
              </a:rPr>
              <a:t>π</a:t>
            </a:r>
            <a:r>
              <a:rPr lang="en-US" sz="2000" dirty="0" err="1">
                <a:solidFill>
                  <a:schemeClr val="bg1"/>
                </a:solidFill>
                <a:latin typeface="Arial"/>
                <a:cs typeface="Arial"/>
              </a:rPr>
              <a:t>νευσμένων</a:t>
            </a:r>
            <a:r>
              <a:rPr lang="en-US" sz="2000" dirty="0">
                <a:solidFill>
                  <a:schemeClr val="bg1"/>
                </a:solidFill>
                <a:latin typeface="Arial"/>
                <a:cs typeface="Arial"/>
              </a:rPr>
              <a:t> πρα</a:t>
            </a:r>
            <a:r>
              <a:rPr lang="en-US" sz="2000" dirty="0" err="1">
                <a:solidFill>
                  <a:schemeClr val="bg1"/>
                </a:solidFill>
                <a:latin typeface="Arial"/>
                <a:cs typeface="Arial"/>
              </a:rPr>
              <a:t>κτικών</a:t>
            </a:r>
            <a:r>
              <a:rPr lang="en-US" sz="2000" dirty="0">
                <a:solidFill>
                  <a:schemeClr val="bg1"/>
                </a:solidFill>
                <a:latin typeface="Arial"/>
                <a:cs typeface="Arial"/>
              </a:rPr>
              <a:t> π</a:t>
            </a:r>
            <a:r>
              <a:rPr lang="en-US" sz="2000" dirty="0" err="1">
                <a:solidFill>
                  <a:schemeClr val="bg1"/>
                </a:solidFill>
                <a:latin typeface="Arial"/>
                <a:cs typeface="Arial"/>
              </a:rPr>
              <a:t>ου</a:t>
            </a:r>
            <a:r>
              <a:rPr lang="en-US" sz="2000" dirty="0">
                <a:solidFill>
                  <a:schemeClr val="bg1"/>
                </a:solidFill>
                <a:latin typeface="Arial"/>
                <a:cs typeface="Arial"/>
              </a:rPr>
              <a:t> πα</a:t>
            </a:r>
            <a:r>
              <a:rPr lang="en-US" sz="2000" dirty="0" err="1">
                <a:solidFill>
                  <a:schemeClr val="bg1"/>
                </a:solidFill>
                <a:latin typeface="Arial"/>
                <a:cs typeface="Arial"/>
              </a:rPr>
              <a:t>ρουσιάζοντ</a:t>
            </a:r>
            <a:r>
              <a:rPr lang="en-US" sz="2000" dirty="0">
                <a:solidFill>
                  <a:schemeClr val="bg1"/>
                </a:solidFill>
                <a:latin typeface="Arial"/>
                <a:cs typeface="Arial"/>
              </a:rPr>
              <a:t>αι. </a:t>
            </a:r>
            <a:endParaRPr lang="en-US" sz="2000">
              <a:solidFill>
                <a:schemeClr val="bg1"/>
              </a:solidFill>
              <a:latin typeface="Arial"/>
              <a:cs typeface="Arial"/>
            </a:endParaRPr>
          </a:p>
          <a:p>
            <a:endParaRPr lang="en-US" sz="2000" dirty="0">
              <a:solidFill>
                <a:schemeClr val="bg1"/>
              </a:solidFill>
              <a:latin typeface="Arial"/>
              <a:cs typeface="Arial"/>
            </a:endParaRPr>
          </a:p>
        </p:txBody>
      </p:sp>
    </p:spTree>
    <p:extLst>
      <p:ext uri="{BB962C8B-B14F-4D97-AF65-F5344CB8AC3E}">
        <p14:creationId xmlns:p14="http://schemas.microsoft.com/office/powerpoint/2010/main" val="2428861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dirty="0" err="1">
                <a:latin typeface="Arial"/>
                <a:cs typeface="Arial"/>
              </a:rPr>
              <a:t>Προστ</a:t>
            </a:r>
            <a:r>
              <a:rPr lang="en-GB" b="1" dirty="0">
                <a:latin typeface="Arial"/>
                <a:cs typeface="Arial"/>
              </a:rPr>
              <a:t>α</a:t>
            </a:r>
            <a:r>
              <a:rPr lang="en-GB" b="1" dirty="0" err="1">
                <a:latin typeface="Arial"/>
                <a:cs typeface="Arial"/>
              </a:rPr>
              <a:t>σί</a:t>
            </a:r>
            <a:r>
              <a:rPr lang="en-GB" b="1" dirty="0">
                <a:latin typeface="Arial"/>
                <a:cs typeface="Arial"/>
              </a:rPr>
              <a:t>α (Protection)</a:t>
            </a:r>
            <a:endParaRPr lang="en-US" b="1" dirty="0"/>
          </a:p>
        </p:txBody>
      </p:sp>
      <p:sp>
        <p:nvSpPr>
          <p:cNvPr id="4" name="TextBox 3">
            <a:extLst>
              <a:ext uri="{FF2B5EF4-FFF2-40B4-BE49-F238E27FC236}">
                <a16:creationId xmlns:a16="http://schemas.microsoft.com/office/drawing/2014/main" id="{D9E9EC6F-F34B-6183-8403-E9B9856CDB91}"/>
              </a:ext>
            </a:extLst>
          </p:cNvPr>
          <p:cNvSpPr txBox="1"/>
          <p:nvPr/>
        </p:nvSpPr>
        <p:spPr>
          <a:xfrm>
            <a:off x="839871" y="2631542"/>
            <a:ext cx="10545678" cy="1200329"/>
          </a:xfrm>
          <a:prstGeom prst="rect">
            <a:avLst/>
          </a:prstGeom>
          <a:noFill/>
        </p:spPr>
        <p:txBody>
          <a:bodyPr wrap="square" lIns="91440" tIns="45720" rIns="91440" bIns="45720" anchor="t">
            <a:spAutoFit/>
          </a:bodyPr>
          <a:lstStyle/>
          <a:p>
            <a:pPr marL="285750" indent="-285750" algn="just">
              <a:buFont typeface="Arial"/>
              <a:buChar char="•"/>
            </a:pPr>
            <a:r>
              <a:rPr lang="en-US" err="1">
                <a:solidFill>
                  <a:schemeClr val="bg1"/>
                </a:solidFill>
                <a:latin typeface="Arial"/>
                <a:ea typeface="+mn-lt"/>
                <a:cs typeface="Arial"/>
              </a:rPr>
              <a:t>γι</a:t>
            </a:r>
            <a:r>
              <a:rPr lang="en-US" dirty="0">
                <a:solidFill>
                  <a:schemeClr val="bg1"/>
                </a:solidFill>
                <a:latin typeface="Arial"/>
                <a:ea typeface="+mn-lt"/>
                <a:cs typeface="Arial"/>
              </a:rPr>
              <a:t>α </a:t>
            </a:r>
            <a:r>
              <a:rPr lang="en-US" err="1">
                <a:solidFill>
                  <a:schemeClr val="bg1"/>
                </a:solidFill>
                <a:latin typeface="Arial"/>
                <a:ea typeface="+mn-lt"/>
                <a:cs typeface="Arial"/>
              </a:rPr>
              <a:t>όλ</a:t>
            </a:r>
            <a:r>
              <a:rPr lang="en-US" dirty="0">
                <a:solidFill>
                  <a:schemeClr val="bg1"/>
                </a:solidFill>
                <a:latin typeface="Arial"/>
                <a:ea typeface="+mn-lt"/>
                <a:cs typeface="Arial"/>
              </a:rPr>
              <a:t>α τα </a:t>
            </a:r>
            <a:r>
              <a:rPr lang="en-US" err="1">
                <a:solidFill>
                  <a:schemeClr val="bg1"/>
                </a:solidFill>
                <a:latin typeface="Arial"/>
                <a:ea typeface="+mn-lt"/>
                <a:cs typeface="Arial"/>
              </a:rPr>
              <a:t>είδη</a:t>
            </a:r>
            <a:r>
              <a:rPr lang="en-US" dirty="0">
                <a:solidFill>
                  <a:schemeClr val="bg1"/>
                </a:solidFill>
                <a:latin typeface="Arial"/>
                <a:ea typeface="+mn-lt"/>
                <a:cs typeface="Arial"/>
              </a:rPr>
              <a:t> επ</a:t>
            </a:r>
            <a:r>
              <a:rPr lang="en-US" err="1">
                <a:solidFill>
                  <a:schemeClr val="bg1"/>
                </a:solidFill>
                <a:latin typeface="Arial"/>
                <a:ea typeface="+mn-lt"/>
                <a:cs typeface="Arial"/>
              </a:rPr>
              <a:t>ικίνδυνων</a:t>
            </a:r>
            <a:r>
              <a:rPr lang="en-US" dirty="0">
                <a:solidFill>
                  <a:schemeClr val="bg1"/>
                </a:solidFill>
                <a:latin typeface="Arial"/>
                <a:ea typeface="+mn-lt"/>
                <a:cs typeface="Arial"/>
              </a:rPr>
              <a:t> </a:t>
            </a:r>
            <a:r>
              <a:rPr lang="en-US" err="1">
                <a:solidFill>
                  <a:schemeClr val="bg1"/>
                </a:solidFill>
                <a:latin typeface="Arial"/>
                <a:ea typeface="+mn-lt"/>
                <a:cs typeface="Arial"/>
              </a:rPr>
              <a:t>συμ</a:t>
            </a:r>
            <a:r>
              <a:rPr lang="en-US" dirty="0">
                <a:solidFill>
                  <a:schemeClr val="bg1"/>
                </a:solidFill>
                <a:latin typeface="Arial"/>
                <a:ea typeface="+mn-lt"/>
                <a:cs typeface="Arial"/>
              </a:rPr>
              <a:t>π</a:t>
            </a:r>
            <a:r>
              <a:rPr lang="en-US" err="1">
                <a:solidFill>
                  <a:schemeClr val="bg1"/>
                </a:solidFill>
                <a:latin typeface="Arial"/>
                <a:ea typeface="+mn-lt"/>
                <a:cs typeface="Arial"/>
              </a:rPr>
              <a:t>εριφορών</a:t>
            </a:r>
            <a:r>
              <a:rPr lang="en-US" dirty="0">
                <a:solidFill>
                  <a:schemeClr val="bg1"/>
                </a:solidFill>
                <a:latin typeface="Arial"/>
                <a:ea typeface="+mn-lt"/>
                <a:cs typeface="Arial"/>
              </a:rPr>
              <a:t>. </a:t>
            </a:r>
          </a:p>
          <a:p>
            <a:pPr marL="285750" indent="-285750" algn="just">
              <a:buFont typeface="Arial"/>
              <a:buChar char="•"/>
            </a:pPr>
            <a:r>
              <a:rPr lang="en-US" err="1">
                <a:solidFill>
                  <a:schemeClr val="bg1"/>
                </a:solidFill>
                <a:latin typeface="Arial"/>
                <a:ea typeface="+mn-lt"/>
                <a:cs typeface="Arial"/>
              </a:rPr>
              <a:t>μόλις</a:t>
            </a:r>
            <a:r>
              <a:rPr lang="en-US" dirty="0">
                <a:solidFill>
                  <a:schemeClr val="bg1"/>
                </a:solidFill>
                <a:latin typeface="Arial"/>
                <a:ea typeface="+mn-lt"/>
                <a:cs typeface="Arial"/>
              </a:rPr>
              <a:t> </a:t>
            </a:r>
            <a:r>
              <a:rPr lang="en-US" err="1">
                <a:solidFill>
                  <a:schemeClr val="bg1"/>
                </a:solidFill>
                <a:latin typeface="Arial"/>
                <a:ea typeface="+mn-lt"/>
                <a:cs typeface="Arial"/>
              </a:rPr>
              <a:t>το</a:t>
            </a:r>
            <a:r>
              <a:rPr lang="en-US" dirty="0">
                <a:solidFill>
                  <a:schemeClr val="bg1"/>
                </a:solidFill>
                <a:latin typeface="Arial"/>
                <a:ea typeface="+mn-lt"/>
                <a:cs typeface="Arial"/>
              </a:rPr>
              <a:t> </a:t>
            </a:r>
            <a:r>
              <a:rPr lang="en-US" err="1">
                <a:solidFill>
                  <a:schemeClr val="bg1"/>
                </a:solidFill>
                <a:latin typeface="Arial"/>
                <a:ea typeface="+mn-lt"/>
                <a:cs typeface="Arial"/>
              </a:rPr>
              <a:t>ίδρυμ</a:t>
            </a:r>
            <a:r>
              <a:rPr lang="en-US" dirty="0">
                <a:solidFill>
                  <a:schemeClr val="bg1"/>
                </a:solidFill>
                <a:latin typeface="Arial"/>
                <a:ea typeface="+mn-lt"/>
                <a:cs typeface="Arial"/>
              </a:rPr>
              <a:t>α α</a:t>
            </a:r>
            <a:r>
              <a:rPr lang="en-US" err="1">
                <a:solidFill>
                  <a:schemeClr val="bg1"/>
                </a:solidFill>
                <a:latin typeface="Arial"/>
                <a:ea typeface="+mn-lt"/>
                <a:cs typeface="Arial"/>
              </a:rPr>
              <a:t>ντιληφθεί</a:t>
            </a:r>
            <a:r>
              <a:rPr lang="en-US" dirty="0">
                <a:solidFill>
                  <a:schemeClr val="bg1"/>
                </a:solidFill>
                <a:latin typeface="Arial"/>
                <a:ea typeface="+mn-lt"/>
                <a:cs typeface="Arial"/>
              </a:rPr>
              <a:t> </a:t>
            </a:r>
            <a:r>
              <a:rPr lang="en-US" err="1">
                <a:solidFill>
                  <a:schemeClr val="bg1"/>
                </a:solidFill>
                <a:latin typeface="Arial"/>
                <a:ea typeface="+mn-lt"/>
                <a:cs typeface="Arial"/>
              </a:rPr>
              <a:t>μι</a:t>
            </a:r>
            <a:r>
              <a:rPr lang="en-US" dirty="0">
                <a:solidFill>
                  <a:schemeClr val="bg1"/>
                </a:solidFill>
                <a:latin typeface="Arial"/>
                <a:ea typeface="+mn-lt"/>
                <a:cs typeface="Arial"/>
              </a:rPr>
              <a:t>α (</a:t>
            </a:r>
            <a:r>
              <a:rPr lang="en-US" err="1">
                <a:solidFill>
                  <a:schemeClr val="bg1"/>
                </a:solidFill>
                <a:latin typeface="Arial"/>
                <a:ea typeface="+mn-lt"/>
                <a:cs typeface="Arial"/>
              </a:rPr>
              <a:t>δυνητικά</a:t>
            </a:r>
            <a:r>
              <a:rPr lang="en-US" dirty="0">
                <a:solidFill>
                  <a:schemeClr val="bg1"/>
                </a:solidFill>
                <a:latin typeface="Arial"/>
                <a:ea typeface="+mn-lt"/>
                <a:cs typeface="Arial"/>
              </a:rPr>
              <a:t>) επ</a:t>
            </a:r>
            <a:r>
              <a:rPr lang="en-US" err="1">
                <a:solidFill>
                  <a:schemeClr val="bg1"/>
                </a:solidFill>
                <a:latin typeface="Arial"/>
                <a:ea typeface="+mn-lt"/>
                <a:cs typeface="Arial"/>
              </a:rPr>
              <a:t>ικίνδυνη</a:t>
            </a:r>
            <a:r>
              <a:rPr lang="en-US" dirty="0">
                <a:solidFill>
                  <a:schemeClr val="bg1"/>
                </a:solidFill>
                <a:latin typeface="Arial"/>
                <a:ea typeface="+mn-lt"/>
                <a:cs typeface="Arial"/>
              </a:rPr>
              <a:t> κα</a:t>
            </a:r>
            <a:r>
              <a:rPr lang="en-US" err="1">
                <a:solidFill>
                  <a:schemeClr val="bg1"/>
                </a:solidFill>
                <a:latin typeface="Arial"/>
                <a:ea typeface="+mn-lt"/>
                <a:cs typeface="Arial"/>
              </a:rPr>
              <a:t>τάστ</a:t>
            </a:r>
            <a:r>
              <a:rPr lang="en-US" dirty="0">
                <a:solidFill>
                  <a:schemeClr val="bg1"/>
                </a:solidFill>
                <a:latin typeface="Arial"/>
                <a:ea typeface="+mn-lt"/>
                <a:cs typeface="Arial"/>
              </a:rPr>
              <a:t>α</a:t>
            </a:r>
            <a:r>
              <a:rPr lang="en-US" err="1">
                <a:solidFill>
                  <a:schemeClr val="bg1"/>
                </a:solidFill>
                <a:latin typeface="Arial"/>
                <a:ea typeface="+mn-lt"/>
                <a:cs typeface="Arial"/>
              </a:rPr>
              <a:t>ση</a:t>
            </a:r>
            <a:r>
              <a:rPr lang="en-US" dirty="0">
                <a:solidFill>
                  <a:schemeClr val="bg1"/>
                </a:solidFill>
                <a:latin typeface="Arial"/>
                <a:ea typeface="+mn-lt"/>
                <a:cs typeface="Arial"/>
              </a:rPr>
              <a:t>. </a:t>
            </a:r>
            <a:endParaRPr lang="en-US">
              <a:solidFill>
                <a:schemeClr val="bg1"/>
              </a:solidFill>
              <a:latin typeface="Arial"/>
              <a:ea typeface="+mn-lt"/>
              <a:cs typeface="Arial"/>
            </a:endParaRPr>
          </a:p>
          <a:p>
            <a:pPr marL="285750" indent="-285750" algn="just">
              <a:buFont typeface="Arial"/>
              <a:buChar char="•"/>
            </a:pPr>
            <a:r>
              <a:rPr lang="en-US" dirty="0">
                <a:solidFill>
                  <a:schemeClr val="bg1"/>
                </a:solidFill>
                <a:latin typeface="Arial"/>
                <a:ea typeface="+mn-lt"/>
                <a:cs typeface="Arial"/>
              </a:rPr>
              <a:t>α</a:t>
            </a:r>
            <a:r>
              <a:rPr lang="en-US" dirty="0" err="1">
                <a:solidFill>
                  <a:schemeClr val="bg1"/>
                </a:solidFill>
                <a:latin typeface="Arial"/>
                <a:ea typeface="+mn-lt"/>
                <a:cs typeface="Arial"/>
              </a:rPr>
              <a:t>κόμη</a:t>
            </a:r>
            <a:r>
              <a:rPr lang="en-US" dirty="0">
                <a:solidFill>
                  <a:schemeClr val="bg1"/>
                </a:solidFill>
                <a:latin typeface="Arial"/>
                <a:ea typeface="+mn-lt"/>
                <a:cs typeface="Arial"/>
              </a:rPr>
              <a:t> και αν </a:t>
            </a:r>
            <a:r>
              <a:rPr lang="en-US" dirty="0" err="1">
                <a:solidFill>
                  <a:schemeClr val="bg1"/>
                </a:solidFill>
                <a:latin typeface="Arial"/>
                <a:ea typeface="+mn-lt"/>
                <a:cs typeface="Arial"/>
              </a:rPr>
              <a:t>δεν</a:t>
            </a:r>
            <a:r>
              <a:rPr lang="en-US" dirty="0">
                <a:solidFill>
                  <a:schemeClr val="bg1"/>
                </a:solidFill>
                <a:latin typeface="Arial"/>
                <a:ea typeface="+mn-lt"/>
                <a:cs typeface="Arial"/>
              </a:rPr>
              <a:t> </a:t>
            </a:r>
            <a:r>
              <a:rPr lang="en-US" dirty="0" err="1">
                <a:solidFill>
                  <a:schemeClr val="bg1"/>
                </a:solidFill>
                <a:latin typeface="Arial"/>
                <a:ea typeface="+mn-lt"/>
                <a:cs typeface="Arial"/>
              </a:rPr>
              <a:t>έχει</a:t>
            </a:r>
            <a:r>
              <a:rPr lang="en-US" dirty="0">
                <a:solidFill>
                  <a:schemeClr val="bg1"/>
                </a:solidFill>
                <a:latin typeface="Arial"/>
                <a:ea typeface="+mn-lt"/>
                <a:cs typeface="Arial"/>
              </a:rPr>
              <a:t> υποβ</a:t>
            </a:r>
            <a:r>
              <a:rPr lang="en-US" dirty="0" err="1">
                <a:solidFill>
                  <a:schemeClr val="bg1"/>
                </a:solidFill>
                <a:latin typeface="Arial"/>
                <a:ea typeface="+mn-lt"/>
                <a:cs typeface="Arial"/>
              </a:rPr>
              <a:t>ληθεί</a:t>
            </a:r>
            <a:r>
              <a:rPr lang="en-US" dirty="0">
                <a:solidFill>
                  <a:schemeClr val="bg1"/>
                </a:solidFill>
                <a:latin typeface="Arial"/>
                <a:ea typeface="+mn-lt"/>
                <a:cs typeface="Arial"/>
              </a:rPr>
              <a:t> επ</a:t>
            </a:r>
            <a:r>
              <a:rPr lang="en-US" dirty="0" err="1">
                <a:solidFill>
                  <a:schemeClr val="bg1"/>
                </a:solidFill>
                <a:latin typeface="Arial"/>
                <a:ea typeface="+mn-lt"/>
                <a:cs typeface="Arial"/>
              </a:rPr>
              <a:t>ίσημη</a:t>
            </a:r>
            <a:r>
              <a:rPr lang="en-US" dirty="0">
                <a:solidFill>
                  <a:schemeClr val="bg1"/>
                </a:solidFill>
                <a:latin typeface="Arial"/>
                <a:ea typeface="+mn-lt"/>
                <a:cs typeface="Arial"/>
              </a:rPr>
              <a:t> κατα</a:t>
            </a:r>
            <a:r>
              <a:rPr lang="en-US" dirty="0" err="1">
                <a:solidFill>
                  <a:schemeClr val="bg1"/>
                </a:solidFill>
                <a:latin typeface="Arial"/>
                <a:ea typeface="+mn-lt"/>
                <a:cs typeface="Arial"/>
              </a:rPr>
              <a:t>γγελί</a:t>
            </a:r>
            <a:r>
              <a:rPr lang="en-US" dirty="0">
                <a:solidFill>
                  <a:schemeClr val="bg1"/>
                </a:solidFill>
                <a:latin typeface="Arial"/>
                <a:ea typeface="+mn-lt"/>
                <a:cs typeface="Arial"/>
              </a:rPr>
              <a:t>α, ή </a:t>
            </a:r>
            <a:r>
              <a:rPr lang="en-US" dirty="0" err="1">
                <a:solidFill>
                  <a:schemeClr val="bg1"/>
                </a:solidFill>
                <a:latin typeface="Arial"/>
                <a:ea typeface="+mn-lt"/>
                <a:cs typeface="Arial"/>
              </a:rPr>
              <a:t>σε</a:t>
            </a:r>
            <a:r>
              <a:rPr lang="en-US" dirty="0">
                <a:solidFill>
                  <a:schemeClr val="bg1"/>
                </a:solidFill>
                <a:latin typeface="Arial"/>
                <a:ea typeface="+mn-lt"/>
                <a:cs typeface="Arial"/>
              </a:rPr>
              <a:t> π</a:t>
            </a:r>
            <a:r>
              <a:rPr lang="en-US" dirty="0" err="1">
                <a:solidFill>
                  <a:schemeClr val="bg1"/>
                </a:solidFill>
                <a:latin typeface="Arial"/>
                <a:ea typeface="+mn-lt"/>
                <a:cs typeface="Arial"/>
              </a:rPr>
              <a:t>ερί</a:t>
            </a:r>
            <a:r>
              <a:rPr lang="en-US" dirty="0">
                <a:solidFill>
                  <a:schemeClr val="bg1"/>
                </a:solidFill>
                <a:latin typeface="Arial"/>
                <a:ea typeface="+mn-lt"/>
                <a:cs typeface="Arial"/>
              </a:rPr>
              <a:t>π</a:t>
            </a:r>
            <a:r>
              <a:rPr lang="en-US" dirty="0" err="1">
                <a:solidFill>
                  <a:schemeClr val="bg1"/>
                </a:solidFill>
                <a:latin typeface="Arial"/>
                <a:ea typeface="+mn-lt"/>
                <a:cs typeface="Arial"/>
              </a:rPr>
              <a:t>τωση</a:t>
            </a:r>
            <a:r>
              <a:rPr lang="en-US" dirty="0">
                <a:solidFill>
                  <a:schemeClr val="bg1"/>
                </a:solidFill>
                <a:latin typeface="Arial"/>
                <a:ea typeface="+mn-lt"/>
                <a:cs typeface="Arial"/>
              </a:rPr>
              <a:t> α</a:t>
            </a:r>
            <a:r>
              <a:rPr lang="en-US" dirty="0" err="1">
                <a:solidFill>
                  <a:schemeClr val="bg1"/>
                </a:solidFill>
                <a:latin typeface="Arial"/>
                <a:ea typeface="+mn-lt"/>
                <a:cs typeface="Arial"/>
              </a:rPr>
              <a:t>νώνυμης</a:t>
            </a:r>
            <a:r>
              <a:rPr lang="en-US" dirty="0">
                <a:solidFill>
                  <a:schemeClr val="bg1"/>
                </a:solidFill>
                <a:latin typeface="Arial"/>
                <a:ea typeface="+mn-lt"/>
                <a:cs typeface="Arial"/>
              </a:rPr>
              <a:t> ανα</a:t>
            </a:r>
            <a:r>
              <a:rPr lang="en-US" dirty="0" err="1">
                <a:solidFill>
                  <a:schemeClr val="bg1"/>
                </a:solidFill>
                <a:latin typeface="Arial"/>
                <a:ea typeface="+mn-lt"/>
                <a:cs typeface="Arial"/>
              </a:rPr>
              <a:t>φοράς</a:t>
            </a:r>
            <a:r>
              <a:rPr lang="en-US" dirty="0">
                <a:solidFill>
                  <a:schemeClr val="bg1"/>
                </a:solidFill>
                <a:latin typeface="Arial"/>
                <a:ea typeface="+mn-lt"/>
                <a:cs typeface="Arial"/>
              </a:rPr>
              <a:t>. </a:t>
            </a:r>
            <a:endParaRPr lang="en-US">
              <a:solidFill>
                <a:schemeClr val="bg1"/>
              </a:solidFill>
              <a:latin typeface="Arial"/>
              <a:ea typeface="+mn-lt"/>
              <a:cs typeface="Arial"/>
            </a:endParaRPr>
          </a:p>
          <a:p>
            <a:pPr marL="285750" indent="-285750" algn="just">
              <a:buFont typeface="Arial"/>
              <a:buChar char="•"/>
            </a:pPr>
            <a:endParaRPr lang="en-US" dirty="0">
              <a:solidFill>
                <a:schemeClr val="bg1"/>
              </a:solidFill>
              <a:latin typeface="Arial"/>
              <a:ea typeface="+mn-lt"/>
              <a:cs typeface="Arial"/>
            </a:endParaRPr>
          </a:p>
        </p:txBody>
      </p:sp>
      <p:sp>
        <p:nvSpPr>
          <p:cNvPr id="5" name="TextBox 4">
            <a:extLst>
              <a:ext uri="{FF2B5EF4-FFF2-40B4-BE49-F238E27FC236}">
                <a16:creationId xmlns:a16="http://schemas.microsoft.com/office/drawing/2014/main" id="{E82D19E8-2050-B424-E4FC-5D709906C37A}"/>
              </a:ext>
            </a:extLst>
          </p:cNvPr>
          <p:cNvSpPr txBox="1"/>
          <p:nvPr/>
        </p:nvSpPr>
        <p:spPr>
          <a:xfrm>
            <a:off x="698166" y="2308409"/>
            <a:ext cx="7277100" cy="923330"/>
          </a:xfrm>
          <a:prstGeom prst="rect">
            <a:avLst/>
          </a:prstGeom>
          <a:noFill/>
        </p:spPr>
        <p:txBody>
          <a:bodyPr wrap="square" lIns="91440" tIns="45720" rIns="91440" bIns="45720" anchor="t">
            <a:spAutoFit/>
          </a:bodyPr>
          <a:lstStyle/>
          <a:p>
            <a:r>
              <a:rPr lang="en-US" dirty="0" err="1">
                <a:solidFill>
                  <a:srgbClr val="FFFFFF"/>
                </a:solidFill>
                <a:latin typeface="Arial"/>
                <a:ea typeface="+mn-lt"/>
                <a:cs typeface="Arial"/>
              </a:rPr>
              <a:t>Πρέ</a:t>
            </a:r>
            <a:r>
              <a:rPr lang="en-US" dirty="0">
                <a:solidFill>
                  <a:srgbClr val="FFFFFF"/>
                </a:solidFill>
                <a:latin typeface="Arial"/>
                <a:ea typeface="+mn-lt"/>
                <a:cs typeface="Arial"/>
              </a:rPr>
              <a:t>π</a:t>
            </a:r>
            <a:r>
              <a:rPr lang="en-US" dirty="0" err="1">
                <a:solidFill>
                  <a:srgbClr val="FFFFFF"/>
                </a:solidFill>
                <a:latin typeface="Arial"/>
                <a:ea typeface="+mn-lt"/>
                <a:cs typeface="Arial"/>
              </a:rPr>
              <a:t>ει</a:t>
            </a:r>
            <a:r>
              <a:rPr lang="en-US" dirty="0">
                <a:solidFill>
                  <a:srgbClr val="FFFFFF"/>
                </a:solidFill>
                <a:latin typeface="Arial"/>
                <a:ea typeface="+mn-lt"/>
                <a:cs typeface="Arial"/>
              </a:rPr>
              <a:t> να </a:t>
            </a:r>
            <a:r>
              <a:rPr lang="en-US" dirty="0" err="1">
                <a:solidFill>
                  <a:srgbClr val="FFFFFF"/>
                </a:solidFill>
                <a:latin typeface="Arial"/>
                <a:ea typeface="+mn-lt"/>
                <a:cs typeface="Arial"/>
              </a:rPr>
              <a:t>ληφθούν</a:t>
            </a:r>
            <a:r>
              <a:rPr lang="en-US" dirty="0">
                <a:solidFill>
                  <a:srgbClr val="FFFFFF"/>
                </a:solidFill>
                <a:latin typeface="Arial"/>
                <a:ea typeface="+mn-lt"/>
                <a:cs typeface="Arial"/>
              </a:rPr>
              <a:t> </a:t>
            </a:r>
            <a:r>
              <a:rPr lang="en-US" dirty="0" err="1">
                <a:solidFill>
                  <a:srgbClr val="FFFFFF"/>
                </a:solidFill>
                <a:latin typeface="Arial"/>
                <a:ea typeface="+mn-lt"/>
                <a:cs typeface="Arial"/>
              </a:rPr>
              <a:t>μέτρ</a:t>
            </a:r>
            <a:r>
              <a:rPr lang="en-US" dirty="0">
                <a:solidFill>
                  <a:srgbClr val="FFFFFF"/>
                </a:solidFill>
                <a:latin typeface="Arial"/>
                <a:ea typeface="+mn-lt"/>
                <a:cs typeface="Arial"/>
              </a:rPr>
              <a:t>α π</a:t>
            </a:r>
            <a:r>
              <a:rPr lang="en-US" dirty="0" err="1">
                <a:solidFill>
                  <a:srgbClr val="FFFFFF"/>
                </a:solidFill>
                <a:latin typeface="Arial"/>
                <a:ea typeface="+mn-lt"/>
                <a:cs typeface="Arial"/>
              </a:rPr>
              <a:t>ροστ</a:t>
            </a:r>
            <a:r>
              <a:rPr lang="en-US" dirty="0">
                <a:solidFill>
                  <a:srgbClr val="FFFFFF"/>
                </a:solidFill>
                <a:latin typeface="Arial"/>
                <a:ea typeface="+mn-lt"/>
                <a:cs typeface="Arial"/>
              </a:rPr>
              <a:t>α</a:t>
            </a:r>
            <a:r>
              <a:rPr lang="en-US" dirty="0" err="1">
                <a:solidFill>
                  <a:srgbClr val="FFFFFF"/>
                </a:solidFill>
                <a:latin typeface="Arial"/>
                <a:ea typeface="+mn-lt"/>
                <a:cs typeface="Arial"/>
              </a:rPr>
              <a:t>σί</a:t>
            </a:r>
            <a:r>
              <a:rPr lang="en-US" dirty="0">
                <a:solidFill>
                  <a:srgbClr val="FFFFFF"/>
                </a:solidFill>
                <a:latin typeface="Arial"/>
                <a:ea typeface="+mn-lt"/>
                <a:cs typeface="Arial"/>
              </a:rPr>
              <a:t>ας: </a:t>
            </a:r>
            <a:br>
              <a:rPr lang="en-US" dirty="0">
                <a:latin typeface="Arial"/>
                <a:cs typeface="Arial"/>
              </a:rPr>
            </a:br>
            <a:endParaRPr lang="en-US" dirty="0">
              <a:solidFill>
                <a:srgbClr val="FFFFFF"/>
              </a:solidFill>
              <a:latin typeface="Arial"/>
              <a:ea typeface="+mn-lt"/>
              <a:cs typeface="Arial"/>
            </a:endParaRPr>
          </a:p>
          <a:p>
            <a:endParaRPr lang="en-US" dirty="0">
              <a:solidFill>
                <a:srgbClr val="FFFFFF"/>
              </a:solidFill>
              <a:latin typeface="Arial"/>
              <a:ea typeface="Open Sans"/>
              <a:cs typeface="Arial"/>
            </a:endParaRPr>
          </a:p>
        </p:txBody>
      </p:sp>
      <p:sp>
        <p:nvSpPr>
          <p:cNvPr id="6" name="TextBox 5">
            <a:extLst>
              <a:ext uri="{FF2B5EF4-FFF2-40B4-BE49-F238E27FC236}">
                <a16:creationId xmlns:a16="http://schemas.microsoft.com/office/drawing/2014/main" id="{E82DCF2D-3234-411E-F909-7CFF4C7AA7C9}"/>
              </a:ext>
            </a:extLst>
          </p:cNvPr>
          <p:cNvSpPr txBox="1"/>
          <p:nvPr/>
        </p:nvSpPr>
        <p:spPr>
          <a:xfrm>
            <a:off x="702472" y="3925252"/>
            <a:ext cx="10658474" cy="369332"/>
          </a:xfrm>
          <a:prstGeom prst="rect">
            <a:avLst/>
          </a:prstGeom>
          <a:noFill/>
        </p:spPr>
        <p:txBody>
          <a:bodyPr wrap="square" lIns="91440" tIns="45720" rIns="91440" bIns="45720" anchor="t">
            <a:spAutoFit/>
          </a:bodyPr>
          <a:lstStyle/>
          <a:p>
            <a:r>
              <a:rPr lang="en-US" dirty="0">
                <a:solidFill>
                  <a:srgbClr val="FFFFFF"/>
                </a:solidFill>
                <a:latin typeface="Arial"/>
                <a:ea typeface="Open Sans"/>
                <a:cs typeface="Arial"/>
              </a:rPr>
              <a:t>Θα π</a:t>
            </a:r>
            <a:r>
              <a:rPr lang="en-US" dirty="0" err="1">
                <a:solidFill>
                  <a:srgbClr val="FFFFFF"/>
                </a:solidFill>
                <a:latin typeface="Arial"/>
                <a:ea typeface="Open Sans"/>
                <a:cs typeface="Arial"/>
              </a:rPr>
              <a:t>ρέ</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ει</a:t>
            </a:r>
            <a:r>
              <a:rPr lang="en-US" dirty="0">
                <a:solidFill>
                  <a:srgbClr val="FFFFFF"/>
                </a:solidFill>
                <a:latin typeface="Arial"/>
                <a:ea typeface="Open Sans"/>
                <a:cs typeface="Arial"/>
              </a:rPr>
              <a:t> να </a:t>
            </a:r>
            <a:r>
              <a:rPr lang="en-US" dirty="0" err="1">
                <a:solidFill>
                  <a:srgbClr val="FFFFFF"/>
                </a:solidFill>
                <a:latin typeface="Arial"/>
                <a:ea typeface="Open Sans"/>
                <a:cs typeface="Arial"/>
              </a:rPr>
              <a:t>εξετάζετ</a:t>
            </a:r>
            <a:r>
              <a:rPr lang="en-US" dirty="0">
                <a:solidFill>
                  <a:srgbClr val="FFFFFF"/>
                </a:solidFill>
                <a:latin typeface="Arial"/>
                <a:ea typeface="Open Sans"/>
                <a:cs typeface="Arial"/>
              </a:rPr>
              <a:t>αι και να π</a:t>
            </a:r>
            <a:r>
              <a:rPr lang="en-US" dirty="0" err="1">
                <a:solidFill>
                  <a:srgbClr val="FFFFFF"/>
                </a:solidFill>
                <a:latin typeface="Arial"/>
                <a:ea typeface="Open Sans"/>
                <a:cs typeface="Arial"/>
              </a:rPr>
              <a:t>ροσφέρετ</a:t>
            </a:r>
            <a:r>
              <a:rPr lang="en-US" dirty="0">
                <a:solidFill>
                  <a:srgbClr val="FFFFFF"/>
                </a:solidFill>
                <a:latin typeface="Arial"/>
                <a:ea typeface="Open Sans"/>
                <a:cs typeface="Arial"/>
              </a:rPr>
              <a:t>αι π</a:t>
            </a:r>
            <a:r>
              <a:rPr lang="en-US" dirty="0" err="1">
                <a:solidFill>
                  <a:srgbClr val="FFFFFF"/>
                </a:solidFill>
                <a:latin typeface="Arial"/>
                <a:ea typeface="Open Sans"/>
                <a:cs typeface="Arial"/>
              </a:rPr>
              <a:t>ροστ</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σί</a:t>
            </a:r>
            <a:r>
              <a:rPr lang="en-US" dirty="0">
                <a:solidFill>
                  <a:srgbClr val="FFFFFF"/>
                </a:solidFill>
                <a:latin typeface="Arial"/>
                <a:ea typeface="Open Sans"/>
                <a:cs typeface="Arial"/>
              </a:rPr>
              <a:t>α </a:t>
            </a:r>
            <a:r>
              <a:rPr lang="en-US" dirty="0" err="1">
                <a:solidFill>
                  <a:srgbClr val="FFFFFF"/>
                </a:solidFill>
                <a:latin typeface="Arial"/>
                <a:ea typeface="Open Sans"/>
                <a:cs typeface="Arial"/>
              </a:rPr>
              <a:t>σε</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ερί</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τωση</a:t>
            </a:r>
            <a:r>
              <a:rPr lang="en-US" dirty="0">
                <a:solidFill>
                  <a:srgbClr val="FFFFFF"/>
                </a:solidFill>
                <a:latin typeface="Arial"/>
                <a:ea typeface="Open Sans"/>
                <a:cs typeface="Arial"/>
              </a:rPr>
              <a:t> οπ</a:t>
            </a:r>
            <a:r>
              <a:rPr lang="en-US" dirty="0" err="1">
                <a:solidFill>
                  <a:srgbClr val="FFFFFF"/>
                </a:solidFill>
                <a:latin typeface="Arial"/>
                <a:ea typeface="Open Sans"/>
                <a:cs typeface="Arial"/>
              </a:rPr>
              <a:t>οιουδή</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οτε</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εριστ</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τικού</a:t>
            </a:r>
            <a:r>
              <a:rPr lang="en-US" sz="1800" b="0" i="0" dirty="0">
                <a:solidFill>
                  <a:srgbClr val="FFFFFF"/>
                </a:solidFill>
                <a:effectLst/>
                <a:latin typeface="Arial"/>
                <a:ea typeface="Open Sans"/>
                <a:cs typeface="Arial"/>
              </a:rPr>
              <a:t>:</a:t>
            </a:r>
            <a:r>
              <a:rPr lang="en-US" dirty="0">
                <a:solidFill>
                  <a:srgbClr val="FFFFFF"/>
                </a:solidFill>
                <a:latin typeface="Arial"/>
                <a:ea typeface="Open Sans"/>
                <a:cs typeface="Arial"/>
              </a:rPr>
              <a:t> </a:t>
            </a:r>
            <a:endParaRPr lang="en-US">
              <a:latin typeface="Arial"/>
              <a:cs typeface="Arial"/>
            </a:endParaRPr>
          </a:p>
        </p:txBody>
      </p:sp>
      <p:sp>
        <p:nvSpPr>
          <p:cNvPr id="7" name="TextBox 6">
            <a:extLst>
              <a:ext uri="{FF2B5EF4-FFF2-40B4-BE49-F238E27FC236}">
                <a16:creationId xmlns:a16="http://schemas.microsoft.com/office/drawing/2014/main" id="{5287FF32-DC01-23B7-5A58-8EA012479AC2}"/>
              </a:ext>
            </a:extLst>
          </p:cNvPr>
          <p:cNvSpPr txBox="1"/>
          <p:nvPr/>
        </p:nvSpPr>
        <p:spPr>
          <a:xfrm>
            <a:off x="839869" y="4427231"/>
            <a:ext cx="10689550" cy="1477328"/>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US" err="1">
                <a:solidFill>
                  <a:srgbClr val="FFFFFF"/>
                </a:solidFill>
                <a:latin typeface="Arial"/>
                <a:ea typeface="Open Sans"/>
                <a:cs typeface="Arial"/>
              </a:rPr>
              <a:t>Στην</a:t>
            </a:r>
            <a:r>
              <a:rPr lang="en-US" dirty="0">
                <a:solidFill>
                  <a:srgbClr val="FFFFFF"/>
                </a:solidFill>
                <a:latin typeface="Arial"/>
                <a:ea typeface="Open Sans"/>
                <a:cs typeface="Arial"/>
              </a:rPr>
              <a:t> πα</a:t>
            </a:r>
            <a:r>
              <a:rPr lang="en-US" err="1">
                <a:solidFill>
                  <a:srgbClr val="FFFFFF"/>
                </a:solidFill>
                <a:latin typeface="Arial"/>
                <a:ea typeface="Open Sans"/>
                <a:cs typeface="Arial"/>
              </a:rPr>
              <a:t>νε</a:t>
            </a:r>
            <a:r>
              <a:rPr lang="en-US" dirty="0">
                <a:solidFill>
                  <a:srgbClr val="FFFFFF"/>
                </a:solidFill>
                <a:latin typeface="Arial"/>
                <a:ea typeface="Open Sans"/>
                <a:cs typeface="Arial"/>
              </a:rPr>
              <a:t>π</a:t>
            </a:r>
            <a:r>
              <a:rPr lang="en-US" err="1">
                <a:solidFill>
                  <a:srgbClr val="FFFFFF"/>
                </a:solidFill>
                <a:latin typeface="Arial"/>
                <a:ea typeface="Open Sans"/>
                <a:cs typeface="Arial"/>
              </a:rPr>
              <a:t>ιστημιού</a:t>
            </a:r>
            <a:r>
              <a:rPr lang="en-US" dirty="0">
                <a:solidFill>
                  <a:srgbClr val="FFFFFF"/>
                </a:solidFill>
                <a:latin typeface="Arial"/>
                <a:ea typeface="Open Sans"/>
                <a:cs typeface="Arial"/>
              </a:rPr>
              <a:t>π</a:t>
            </a:r>
            <a:r>
              <a:rPr lang="en-US" err="1">
                <a:solidFill>
                  <a:srgbClr val="FFFFFF"/>
                </a:solidFill>
                <a:latin typeface="Arial"/>
                <a:ea typeface="Open Sans"/>
                <a:cs typeface="Arial"/>
              </a:rPr>
              <a:t>ολη</a:t>
            </a:r>
            <a:r>
              <a:rPr lang="en-US" b="0" i="0" dirty="0">
                <a:solidFill>
                  <a:srgbClr val="FFFFFF"/>
                </a:solidFill>
                <a:effectLst/>
                <a:latin typeface="Arial"/>
                <a:ea typeface="Open Sans"/>
                <a:cs typeface="Arial"/>
              </a:rPr>
              <a:t>/</a:t>
            </a:r>
            <a:r>
              <a:rPr lang="en-US" err="1">
                <a:solidFill>
                  <a:srgbClr val="FFFFFF"/>
                </a:solidFill>
                <a:latin typeface="Arial"/>
                <a:ea typeface="Open Sans"/>
                <a:cs typeface="Arial"/>
              </a:rPr>
              <a:t>τις</a:t>
            </a:r>
            <a:r>
              <a:rPr lang="en-US" dirty="0">
                <a:solidFill>
                  <a:srgbClr val="FFFFFF"/>
                </a:solidFill>
                <a:latin typeface="Arial"/>
                <a:ea typeface="Open Sans"/>
                <a:cs typeface="Arial"/>
              </a:rPr>
              <a:t> </a:t>
            </a:r>
            <a:r>
              <a:rPr lang="en-US" err="1">
                <a:solidFill>
                  <a:srgbClr val="FFFFFF"/>
                </a:solidFill>
                <a:latin typeface="Arial"/>
                <a:ea typeface="Open Sans"/>
                <a:cs typeface="Arial"/>
              </a:rPr>
              <a:t>εγκ</a:t>
            </a:r>
            <a:r>
              <a:rPr lang="en-US" dirty="0">
                <a:solidFill>
                  <a:srgbClr val="FFFFFF"/>
                </a:solidFill>
                <a:latin typeface="Arial"/>
                <a:ea typeface="Open Sans"/>
                <a:cs typeface="Arial"/>
              </a:rPr>
              <a:t>ατα</a:t>
            </a:r>
            <a:r>
              <a:rPr lang="en-US" err="1">
                <a:solidFill>
                  <a:srgbClr val="FFFFFF"/>
                </a:solidFill>
                <a:latin typeface="Arial"/>
                <a:ea typeface="Open Sans"/>
                <a:cs typeface="Arial"/>
              </a:rPr>
              <a:t>στάσεις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του</a:t>
            </a:r>
            <a:r>
              <a:rPr lang="en-US" dirty="0">
                <a:solidFill>
                  <a:srgbClr val="FFFFFF"/>
                </a:solidFill>
                <a:latin typeface="Arial"/>
                <a:ea typeface="Open Sans"/>
                <a:cs typeface="Arial"/>
              </a:rPr>
              <a:t> </a:t>
            </a:r>
            <a:r>
              <a:rPr lang="en-US" err="1">
                <a:solidFill>
                  <a:srgbClr val="FFFFFF"/>
                </a:solidFill>
                <a:latin typeface="Arial"/>
                <a:ea typeface="Open Sans"/>
                <a:cs typeface="Arial"/>
              </a:rPr>
              <a:t>οργ</a:t>
            </a:r>
            <a:r>
              <a:rPr lang="en-US" dirty="0">
                <a:solidFill>
                  <a:srgbClr val="FFFFFF"/>
                </a:solidFill>
                <a:latin typeface="Arial"/>
                <a:ea typeface="Open Sans"/>
                <a:cs typeface="Arial"/>
              </a:rPr>
              <a:t>α</a:t>
            </a:r>
            <a:r>
              <a:rPr lang="en-US" err="1">
                <a:solidFill>
                  <a:srgbClr val="FFFFFF"/>
                </a:solidFill>
                <a:latin typeface="Arial"/>
                <a:ea typeface="Open Sans"/>
                <a:cs typeface="Arial"/>
              </a:rPr>
              <a:t>νισμού</a:t>
            </a:r>
            <a:r>
              <a:rPr lang="en-US" dirty="0">
                <a:solidFill>
                  <a:srgbClr val="FFFFFF"/>
                </a:solidFill>
                <a:latin typeface="Arial"/>
                <a:ea typeface="Open Sans"/>
                <a:cs typeface="Arial"/>
              </a:rPr>
              <a:t> </a:t>
            </a:r>
            <a:endParaRPr lang="en-US" dirty="0">
              <a:solidFill>
                <a:srgbClr val="000000"/>
              </a:solidFill>
              <a:latin typeface="Arial"/>
              <a:ea typeface="Open Sans"/>
              <a:cs typeface="Arial"/>
            </a:endParaRPr>
          </a:p>
          <a:p>
            <a:pPr marL="285750" indent="-285750">
              <a:buFont typeface="Arial" panose="020B0604020202020204" pitchFamily="34" charset="0"/>
              <a:buChar char="•"/>
            </a:pPr>
            <a:r>
              <a:rPr lang="en-US" err="1">
                <a:solidFill>
                  <a:srgbClr val="FFFFFF"/>
                </a:solidFill>
                <a:latin typeface="Arial"/>
                <a:ea typeface="Open Sans"/>
                <a:cs typeface="Arial"/>
              </a:rPr>
              <a:t>Σε</a:t>
            </a:r>
            <a:r>
              <a:rPr lang="en-US" dirty="0">
                <a:solidFill>
                  <a:srgbClr val="FFFFFF"/>
                </a:solidFill>
                <a:latin typeface="Arial"/>
                <a:ea typeface="Open Sans"/>
                <a:cs typeface="Arial"/>
              </a:rPr>
              <a:t> </a:t>
            </a:r>
            <a:r>
              <a:rPr lang="en-US"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err="1">
                <a:solidFill>
                  <a:srgbClr val="FFFFFF"/>
                </a:solidFill>
                <a:latin typeface="Arial"/>
                <a:ea typeface="Open Sans"/>
                <a:cs typeface="Arial"/>
              </a:rPr>
              <a:t>δικτυ</a:t>
            </a:r>
            <a:r>
              <a:rPr lang="en-US" dirty="0">
                <a:solidFill>
                  <a:srgbClr val="FFFFFF"/>
                </a:solidFill>
                <a:latin typeface="Arial"/>
                <a:ea typeface="Open Sans"/>
                <a:cs typeface="Arial"/>
              </a:rPr>
              <a:t>α</a:t>
            </a:r>
            <a:r>
              <a:rPr lang="en-US" err="1">
                <a:solidFill>
                  <a:srgbClr val="FFFFFF"/>
                </a:solidFill>
                <a:latin typeface="Arial"/>
                <a:ea typeface="Open Sans"/>
                <a:cs typeface="Arial"/>
              </a:rPr>
              <a:t>κό</a:t>
            </a:r>
            <a:r>
              <a:rPr lang="en-US" dirty="0">
                <a:solidFill>
                  <a:srgbClr val="FFFFFF"/>
                </a:solidFill>
                <a:latin typeface="Arial"/>
                <a:ea typeface="Open Sans"/>
                <a:cs typeface="Arial"/>
              </a:rPr>
              <a:t> </a:t>
            </a:r>
            <a:r>
              <a:rPr lang="en-US" err="1">
                <a:solidFill>
                  <a:srgbClr val="FFFFFF"/>
                </a:solidFill>
                <a:latin typeface="Arial"/>
                <a:ea typeface="Open Sans"/>
                <a:cs typeface="Arial"/>
              </a:rPr>
              <a:t>τό</a:t>
            </a:r>
            <a:r>
              <a:rPr lang="en-US" dirty="0">
                <a:solidFill>
                  <a:srgbClr val="FFFFFF"/>
                </a:solidFill>
                <a:latin typeface="Arial"/>
                <a:ea typeface="Open Sans"/>
                <a:cs typeface="Arial"/>
              </a:rPr>
              <a:t>πο </a:t>
            </a:r>
            <a:endParaRPr lang="en-US" dirty="0" err="1">
              <a:solidFill>
                <a:srgbClr val="000000"/>
              </a:solidFill>
              <a:latin typeface="Arial"/>
              <a:ea typeface="Open Sans"/>
              <a:cs typeface="Arial"/>
            </a:endParaRPr>
          </a:p>
          <a:p>
            <a:pPr marL="285750" indent="-285750">
              <a:buFont typeface="Arial" panose="020B0604020202020204" pitchFamily="34" charset="0"/>
              <a:buChar char="•"/>
            </a:pPr>
            <a:r>
              <a:rPr lang="en-US" dirty="0">
                <a:solidFill>
                  <a:srgbClr val="FFFFFF"/>
                </a:solidFill>
                <a:latin typeface="Arial"/>
                <a:ea typeface="Open Sans"/>
                <a:cs typeface="Arial"/>
              </a:rPr>
              <a:t>Κα</a:t>
            </a:r>
            <a:r>
              <a:rPr lang="en-US" dirty="0" err="1">
                <a:solidFill>
                  <a:srgbClr val="FFFFFF"/>
                </a:solidFill>
                <a:latin typeface="Arial"/>
                <a:ea typeface="Open Sans"/>
                <a:cs typeface="Arial"/>
              </a:rPr>
              <a:t>τά</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διάρκει</a:t>
            </a:r>
            <a:r>
              <a:rPr lang="en-US" dirty="0">
                <a:solidFill>
                  <a:srgbClr val="FFFFFF"/>
                </a:solidFill>
                <a:latin typeface="Arial"/>
                <a:ea typeface="Open Sans"/>
                <a:cs typeface="Arial"/>
              </a:rPr>
              <a:t>α </a:t>
            </a:r>
            <a:r>
              <a:rPr lang="en-US" dirty="0" err="1">
                <a:solidFill>
                  <a:srgbClr val="FFFFFF"/>
                </a:solidFill>
                <a:latin typeface="Arial"/>
                <a:ea typeface="Open Sans"/>
                <a:cs typeface="Arial"/>
              </a:rPr>
              <a:t>φοιτητικής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εκδήλωσης</a:t>
            </a:r>
            <a:r>
              <a:rPr lang="en-US" dirty="0">
                <a:solidFill>
                  <a:srgbClr val="FFFFFF"/>
                </a:solidFill>
                <a:latin typeface="Arial"/>
                <a:ea typeface="Open Sans"/>
                <a:cs typeface="Arial"/>
              </a:rPr>
              <a:t> </a:t>
            </a:r>
            <a:endParaRPr lang="en-US">
              <a:solidFill>
                <a:srgbClr val="000000"/>
              </a:solidFill>
              <a:latin typeface="Arial"/>
              <a:ea typeface="Open Sans"/>
              <a:cs typeface="Arial"/>
            </a:endParaRPr>
          </a:p>
          <a:p>
            <a:pPr marL="285750" indent="-285750">
              <a:buFont typeface="Arial" panose="020B0604020202020204" pitchFamily="34" charset="0"/>
              <a:buChar char="•"/>
            </a:pPr>
            <a:r>
              <a:rPr lang="en-US" dirty="0" err="1">
                <a:solidFill>
                  <a:srgbClr val="FFFFFF"/>
                </a:solidFill>
                <a:latin typeface="Arial"/>
                <a:ea typeface="Open Sans"/>
                <a:cs typeface="Arial"/>
              </a:rPr>
              <a:t>Εκτός</a:t>
            </a:r>
            <a:r>
              <a:rPr lang="en-US" dirty="0">
                <a:solidFill>
                  <a:srgbClr val="FFFFFF"/>
                </a:solidFill>
                <a:latin typeface="Arial"/>
                <a:ea typeface="Open Sans"/>
                <a:cs typeface="Arial"/>
              </a:rPr>
              <a:t> πα</a:t>
            </a:r>
            <a:r>
              <a:rPr lang="en-US" dirty="0" err="1">
                <a:solidFill>
                  <a:srgbClr val="FFFFFF"/>
                </a:solidFill>
                <a:latin typeface="Arial"/>
                <a:ea typeface="Open Sans"/>
                <a:cs typeface="Arial"/>
              </a:rPr>
              <a:t>νε</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ιστημιού</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ολης</a:t>
            </a:r>
            <a:r>
              <a:rPr lang="en-US" b="0" i="0" dirty="0">
                <a:solidFill>
                  <a:srgbClr val="FFFFFF"/>
                </a:solidFill>
                <a:effectLst/>
                <a:latin typeface="Arial"/>
                <a:ea typeface="Open Sans"/>
                <a:cs typeface="Arial"/>
              </a:rPr>
              <a:t>, </a:t>
            </a:r>
            <a:r>
              <a:rPr lang="en-US" dirty="0">
                <a:solidFill>
                  <a:srgbClr val="FFFFFF"/>
                </a:solidFill>
                <a:latin typeface="Arial"/>
                <a:ea typeface="Open Sans"/>
                <a:cs typeface="Arial"/>
              </a:rPr>
              <a:t>όπ</a:t>
            </a:r>
            <a:r>
              <a:rPr lang="en-US" dirty="0" err="1">
                <a:solidFill>
                  <a:srgbClr val="FFFFFF"/>
                </a:solidFill>
                <a:latin typeface="Arial"/>
                <a:ea typeface="Open Sans"/>
                <a:cs typeface="Arial"/>
              </a:rPr>
              <a:t>ως</a:t>
            </a:r>
            <a:r>
              <a:rPr lang="en-US" dirty="0">
                <a:solidFill>
                  <a:srgbClr val="FFFFFF"/>
                </a:solidFill>
                <a:latin typeface="Arial"/>
                <a:ea typeface="Open Sans"/>
                <a:cs typeface="Arial"/>
              </a:rPr>
              <a:t> κα</a:t>
            </a:r>
            <a:r>
              <a:rPr lang="en-US" dirty="0" err="1">
                <a:solidFill>
                  <a:srgbClr val="FFFFFF"/>
                </a:solidFill>
                <a:latin typeface="Arial"/>
                <a:ea typeface="Open Sans"/>
                <a:cs typeface="Arial"/>
              </a:rPr>
              <a:t>τά</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διάρκει</a:t>
            </a:r>
            <a:r>
              <a:rPr lang="en-US" dirty="0">
                <a:solidFill>
                  <a:srgbClr val="FFFFFF"/>
                </a:solidFill>
                <a:latin typeface="Arial"/>
                <a:ea typeface="Open Sans"/>
                <a:cs typeface="Arial"/>
              </a:rPr>
              <a:t>α </a:t>
            </a:r>
            <a:r>
              <a:rPr lang="en-US" dirty="0" err="1">
                <a:solidFill>
                  <a:srgbClr val="FFFFFF"/>
                </a:solidFill>
                <a:latin typeface="Arial"/>
                <a:ea typeface="Open Sans"/>
                <a:cs typeface="Arial"/>
              </a:rPr>
              <a:t>συνεδρίων</a:t>
            </a:r>
            <a:r>
              <a:rPr lang="en-US" dirty="0">
                <a:solidFill>
                  <a:srgbClr val="FFFFFF"/>
                </a:solidFill>
                <a:latin typeface="Arial"/>
                <a:ea typeface="Open Sans"/>
                <a:cs typeface="Arial"/>
              </a:rPr>
              <a:t> και </a:t>
            </a:r>
            <a:r>
              <a:rPr lang="en-US" dirty="0" err="1">
                <a:solidFill>
                  <a:srgbClr val="FFFFFF"/>
                </a:solidFill>
                <a:latin typeface="Arial"/>
                <a:ea typeface="Open Sans"/>
                <a:cs typeface="Arial"/>
              </a:rPr>
              <a:t>ερευνητικών</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δρ</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στηριοτήτων</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εδίου</a:t>
            </a:r>
            <a:endParaRPr lang="en-US" dirty="0">
              <a:latin typeface="Arial"/>
              <a:ea typeface="Open Sans"/>
              <a:cs typeface="Arial"/>
            </a:endParaRPr>
          </a:p>
        </p:txBody>
      </p:sp>
    </p:spTree>
    <p:extLst>
      <p:ext uri="{BB962C8B-B14F-4D97-AF65-F5344CB8AC3E}">
        <p14:creationId xmlns:p14="http://schemas.microsoft.com/office/powerpoint/2010/main" val="4732925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DFD6DD4-CFDE-7961-CE81-076AF6238E16}"/>
              </a:ext>
            </a:extLst>
          </p:cNvPr>
          <p:cNvSpPr>
            <a:spLocks noGrp="1"/>
          </p:cNvSpPr>
          <p:nvPr>
            <p:ph type="title"/>
          </p:nvPr>
        </p:nvSpPr>
        <p:spPr>
          <a:xfrm>
            <a:off x="1052512" y="1129932"/>
            <a:ext cx="10086975" cy="778381"/>
          </a:xfrm>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την</a:t>
            </a:r>
            <a:r>
              <a:rPr lang="en-US" b="1" dirty="0">
                <a:latin typeface="Arial"/>
                <a:cs typeface="Arial"/>
              </a:rPr>
              <a:t> π</a:t>
            </a:r>
            <a:r>
              <a:rPr lang="en-US" b="1" dirty="0" err="1">
                <a:latin typeface="Arial"/>
                <a:cs typeface="Arial"/>
              </a:rPr>
              <a:t>ροστ</a:t>
            </a:r>
            <a:r>
              <a:rPr lang="en-US" b="1" dirty="0">
                <a:latin typeface="Arial"/>
                <a:cs typeface="Arial"/>
              </a:rPr>
              <a:t>α</a:t>
            </a:r>
            <a:r>
              <a:rPr lang="en-US" b="1" dirty="0" err="1">
                <a:latin typeface="Arial"/>
                <a:cs typeface="Arial"/>
              </a:rPr>
              <a:t>σί</a:t>
            </a:r>
            <a:r>
              <a:rPr lang="en-US" b="1" dirty="0">
                <a:latin typeface="Arial"/>
                <a:cs typeface="Arial"/>
              </a:rPr>
              <a:t>α</a:t>
            </a:r>
          </a:p>
          <a:p>
            <a:endParaRPr lang="en-US" b="1" dirty="0"/>
          </a:p>
        </p:txBody>
      </p:sp>
      <p:sp>
        <p:nvSpPr>
          <p:cNvPr id="6" name="Shape 2613">
            <a:extLst>
              <a:ext uri="{FF2B5EF4-FFF2-40B4-BE49-F238E27FC236}">
                <a16:creationId xmlns:a16="http://schemas.microsoft.com/office/drawing/2014/main" id="{8D863D94-9512-F4E9-D9A0-AD5A01EB0561}"/>
              </a:ext>
            </a:extLst>
          </p:cNvPr>
          <p:cNvSpPr/>
          <p:nvPr/>
        </p:nvSpPr>
        <p:spPr>
          <a:xfrm>
            <a:off x="393952" y="3502886"/>
            <a:ext cx="472841" cy="4712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7" name="Shape 2619">
            <a:extLst>
              <a:ext uri="{FF2B5EF4-FFF2-40B4-BE49-F238E27FC236}">
                <a16:creationId xmlns:a16="http://schemas.microsoft.com/office/drawing/2014/main" id="{7B60B40E-72EC-BD44-2479-D407366BC4B4}"/>
              </a:ext>
            </a:extLst>
          </p:cNvPr>
          <p:cNvSpPr/>
          <p:nvPr/>
        </p:nvSpPr>
        <p:spPr>
          <a:xfrm>
            <a:off x="393952" y="2513587"/>
            <a:ext cx="436242" cy="490654"/>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4">
            <a:extLst>
              <a:ext uri="{FF2B5EF4-FFF2-40B4-BE49-F238E27FC236}">
                <a16:creationId xmlns:a16="http://schemas.microsoft.com/office/drawing/2014/main" id="{F471078C-339F-6939-2972-9ECE94BE1A82}"/>
              </a:ext>
            </a:extLst>
          </p:cNvPr>
          <p:cNvSpPr txBox="1"/>
          <p:nvPr/>
        </p:nvSpPr>
        <p:spPr>
          <a:xfrm>
            <a:off x="1052512" y="2443403"/>
            <a:ext cx="10193337"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b="1" err="1">
                <a:solidFill>
                  <a:schemeClr val="bg1"/>
                </a:solidFill>
                <a:latin typeface="Arial"/>
                <a:ea typeface="+mn-lt"/>
                <a:cs typeface="Arial"/>
              </a:rPr>
              <a:t>Θυμηθείτε</a:t>
            </a:r>
            <a:r>
              <a:rPr lang="en-US" sz="1800" b="1" i="0">
                <a:solidFill>
                  <a:schemeClr val="bg1"/>
                </a:solidFill>
                <a:effectLst/>
                <a:latin typeface="Arial"/>
                <a:ea typeface="+mn-lt"/>
                <a:cs typeface="Arial"/>
              </a:rPr>
              <a:t>:</a:t>
            </a:r>
            <a:r>
              <a:rPr lang="en-US" sz="1800" b="0" i="0">
                <a:solidFill>
                  <a:schemeClr val="bg1"/>
                </a:solidFill>
                <a:effectLst/>
                <a:latin typeface="Arial"/>
                <a:ea typeface="+mn-lt"/>
                <a:cs typeface="Arial"/>
              </a:rPr>
              <a:t> </a:t>
            </a:r>
            <a:r>
              <a:rPr lang="en-US">
                <a:solidFill>
                  <a:schemeClr val="bg1"/>
                </a:solidFill>
                <a:latin typeface="Arial"/>
                <a:ea typeface="+mn-lt"/>
                <a:cs typeface="Arial"/>
              </a:rPr>
              <a:t>Τα </a:t>
            </a:r>
            <a:r>
              <a:rPr lang="en-US" err="1">
                <a:solidFill>
                  <a:schemeClr val="bg1"/>
                </a:solidFill>
                <a:latin typeface="Arial"/>
                <a:ea typeface="+mn-lt"/>
                <a:cs typeface="Arial"/>
              </a:rPr>
              <a:t>μέτρ</a:t>
            </a:r>
            <a:r>
              <a:rPr lang="en-US">
                <a:solidFill>
                  <a:schemeClr val="bg1"/>
                </a:solidFill>
                <a:latin typeface="Arial"/>
                <a:ea typeface="+mn-lt"/>
                <a:cs typeface="Arial"/>
              </a:rPr>
              <a:t>α π</a:t>
            </a:r>
            <a:r>
              <a:rPr lang="en-US" err="1">
                <a:solidFill>
                  <a:schemeClr val="bg1"/>
                </a:solidFill>
                <a:latin typeface="Arial"/>
                <a:ea typeface="+mn-lt"/>
                <a:cs typeface="Arial"/>
              </a:rPr>
              <a:t>ροστ</a:t>
            </a:r>
            <a:r>
              <a:rPr lang="en-US">
                <a:solidFill>
                  <a:schemeClr val="bg1"/>
                </a:solidFill>
                <a:latin typeface="Arial"/>
                <a:ea typeface="+mn-lt"/>
                <a:cs typeface="Arial"/>
              </a:rPr>
              <a:t>α</a:t>
            </a:r>
            <a:r>
              <a:rPr lang="en-US" err="1">
                <a:solidFill>
                  <a:schemeClr val="bg1"/>
                </a:solidFill>
                <a:latin typeface="Arial"/>
                <a:ea typeface="+mn-lt"/>
                <a:cs typeface="Arial"/>
              </a:rPr>
              <a:t>σί</a:t>
            </a:r>
            <a:r>
              <a:rPr lang="en-US">
                <a:solidFill>
                  <a:schemeClr val="bg1"/>
                </a:solidFill>
                <a:latin typeface="Arial"/>
                <a:ea typeface="+mn-lt"/>
                <a:cs typeface="Arial"/>
              </a:rPr>
              <a:t>ας κα</a:t>
            </a:r>
            <a:r>
              <a:rPr lang="en-US" err="1">
                <a:solidFill>
                  <a:schemeClr val="bg1"/>
                </a:solidFill>
                <a:latin typeface="Arial"/>
                <a:ea typeface="+mn-lt"/>
                <a:cs typeface="Arial"/>
              </a:rPr>
              <a:t>θορίζοντ</a:t>
            </a:r>
            <a:r>
              <a:rPr lang="en-US">
                <a:solidFill>
                  <a:schemeClr val="bg1"/>
                </a:solidFill>
                <a:latin typeface="Arial"/>
                <a:ea typeface="+mn-lt"/>
                <a:cs typeface="Arial"/>
              </a:rPr>
              <a:t>αι κα</a:t>
            </a:r>
            <a:r>
              <a:rPr lang="en-US" err="1">
                <a:solidFill>
                  <a:schemeClr val="bg1"/>
                </a:solidFill>
                <a:latin typeface="Arial"/>
                <a:ea typeface="+mn-lt"/>
                <a:cs typeface="Arial"/>
              </a:rPr>
              <a:t>τά</a:t>
            </a:r>
            <a:r>
              <a:rPr lang="en-US">
                <a:solidFill>
                  <a:schemeClr val="bg1"/>
                </a:solidFill>
                <a:latin typeface="Arial"/>
                <a:ea typeface="+mn-lt"/>
                <a:cs typeface="Arial"/>
              </a:rPr>
              <a:t> π</a:t>
            </a:r>
            <a:r>
              <a:rPr lang="en-US" err="1">
                <a:solidFill>
                  <a:schemeClr val="bg1"/>
                </a:solidFill>
                <a:latin typeface="Arial"/>
                <a:ea typeface="+mn-lt"/>
                <a:cs typeface="Arial"/>
              </a:rPr>
              <a:t>ερί</a:t>
            </a:r>
            <a:r>
              <a:rPr lang="en-US">
                <a:solidFill>
                  <a:schemeClr val="bg1"/>
                </a:solidFill>
                <a:latin typeface="Arial"/>
                <a:ea typeface="+mn-lt"/>
                <a:cs typeface="Arial"/>
              </a:rPr>
              <a:t>π</a:t>
            </a:r>
            <a:r>
              <a:rPr lang="en-US" err="1">
                <a:solidFill>
                  <a:schemeClr val="bg1"/>
                </a:solidFill>
                <a:latin typeface="Arial"/>
                <a:ea typeface="+mn-lt"/>
                <a:cs typeface="Arial"/>
              </a:rPr>
              <a:t>τωση</a:t>
            </a:r>
            <a:r>
              <a:rPr lang="en-US">
                <a:solidFill>
                  <a:schemeClr val="bg1"/>
                </a:solidFill>
                <a:latin typeface="Arial"/>
                <a:ea typeface="+mn-lt"/>
                <a:cs typeface="Arial"/>
              </a:rPr>
              <a:t>, λαμβ</a:t>
            </a:r>
            <a:r>
              <a:rPr lang="en-US" err="1">
                <a:solidFill>
                  <a:schemeClr val="bg1"/>
                </a:solidFill>
                <a:latin typeface="Arial"/>
                <a:ea typeface="+mn-lt"/>
                <a:cs typeface="Arial"/>
              </a:rPr>
              <a:t>άνοντ</a:t>
            </a:r>
            <a:r>
              <a:rPr lang="en-US">
                <a:solidFill>
                  <a:schemeClr val="bg1"/>
                </a:solidFill>
                <a:latin typeface="Arial"/>
                <a:ea typeface="+mn-lt"/>
                <a:cs typeface="Arial"/>
              </a:rPr>
              <a:t>ας υπ</a:t>
            </a:r>
            <a:r>
              <a:rPr lang="en-US" err="1">
                <a:solidFill>
                  <a:schemeClr val="bg1"/>
                </a:solidFill>
                <a:latin typeface="Arial"/>
                <a:ea typeface="+mn-lt"/>
                <a:cs typeface="Arial"/>
              </a:rPr>
              <a:t>όψη</a:t>
            </a:r>
            <a:r>
              <a:rPr lang="en-US">
                <a:solidFill>
                  <a:schemeClr val="bg1"/>
                </a:solidFill>
                <a:latin typeface="Arial"/>
                <a:ea typeface="+mn-lt"/>
                <a:cs typeface="Arial"/>
              </a:rPr>
              <a:t> </a:t>
            </a:r>
            <a:r>
              <a:rPr lang="en-US" err="1">
                <a:solidFill>
                  <a:schemeClr val="bg1"/>
                </a:solidFill>
                <a:latin typeface="Arial"/>
                <a:ea typeface="+mn-lt"/>
                <a:cs typeface="Arial"/>
              </a:rPr>
              <a:t>τις</a:t>
            </a:r>
            <a:r>
              <a:rPr lang="en-US">
                <a:solidFill>
                  <a:schemeClr val="bg1"/>
                </a:solidFill>
                <a:latin typeface="Arial"/>
                <a:ea typeface="+mn-lt"/>
                <a:cs typeface="Arial"/>
              </a:rPr>
              <a:t> </a:t>
            </a:r>
            <a:r>
              <a:rPr lang="en-US" err="1">
                <a:solidFill>
                  <a:schemeClr val="bg1"/>
                </a:solidFill>
                <a:latin typeface="Arial"/>
                <a:ea typeface="+mn-lt"/>
                <a:cs typeface="Arial"/>
              </a:rPr>
              <a:t>μον</a:t>
            </a:r>
            <a:r>
              <a:rPr lang="en-US">
                <a:solidFill>
                  <a:schemeClr val="bg1"/>
                </a:solidFill>
                <a:latin typeface="Arial"/>
                <a:ea typeface="+mn-lt"/>
                <a:cs typeface="Arial"/>
              </a:rPr>
              <a:t>α</a:t>
            </a:r>
            <a:r>
              <a:rPr lang="en-US" err="1">
                <a:solidFill>
                  <a:schemeClr val="bg1"/>
                </a:solidFill>
                <a:latin typeface="Arial"/>
                <a:ea typeface="+mn-lt"/>
                <a:cs typeface="Arial"/>
              </a:rPr>
              <a:t>δικές</a:t>
            </a:r>
            <a:r>
              <a:rPr lang="en-US">
                <a:solidFill>
                  <a:schemeClr val="bg1"/>
                </a:solidFill>
                <a:latin typeface="Arial"/>
                <a:ea typeface="+mn-lt"/>
                <a:cs typeface="Arial"/>
              </a:rPr>
              <a:t> απα</a:t>
            </a:r>
            <a:r>
              <a:rPr lang="en-US" err="1">
                <a:solidFill>
                  <a:schemeClr val="bg1"/>
                </a:solidFill>
                <a:latin typeface="Arial"/>
                <a:ea typeface="+mn-lt"/>
                <a:cs typeface="Arial"/>
              </a:rPr>
              <a:t>ιτήσεις</a:t>
            </a:r>
            <a:r>
              <a:rPr lang="en-US">
                <a:solidFill>
                  <a:schemeClr val="bg1"/>
                </a:solidFill>
                <a:latin typeface="Arial"/>
                <a:ea typeface="+mn-lt"/>
                <a:cs typeface="Arial"/>
              </a:rPr>
              <a:t> </a:t>
            </a:r>
            <a:r>
              <a:rPr lang="en-US" err="1">
                <a:solidFill>
                  <a:schemeClr val="bg1"/>
                </a:solidFill>
                <a:latin typeface="Arial"/>
                <a:ea typeface="+mn-lt"/>
                <a:cs typeface="Arial"/>
              </a:rPr>
              <a:t>κάθε</a:t>
            </a:r>
            <a:r>
              <a:rPr lang="en-US">
                <a:solidFill>
                  <a:schemeClr val="bg1"/>
                </a:solidFill>
                <a:latin typeface="Arial"/>
                <a:ea typeface="+mn-lt"/>
                <a:cs typeface="Arial"/>
              </a:rPr>
              <a:t> κα</a:t>
            </a:r>
            <a:r>
              <a:rPr lang="en-US" err="1">
                <a:solidFill>
                  <a:schemeClr val="bg1"/>
                </a:solidFill>
                <a:latin typeface="Arial"/>
                <a:ea typeface="+mn-lt"/>
                <a:cs typeface="Arial"/>
              </a:rPr>
              <a:t>τάστ</a:t>
            </a:r>
            <a:r>
              <a:rPr lang="en-US">
                <a:solidFill>
                  <a:schemeClr val="bg1"/>
                </a:solidFill>
                <a:latin typeface="Arial"/>
                <a:ea typeface="+mn-lt"/>
                <a:cs typeface="Arial"/>
              </a:rPr>
              <a:t>α</a:t>
            </a:r>
            <a:r>
              <a:rPr lang="en-US" err="1">
                <a:solidFill>
                  <a:schemeClr val="bg1"/>
                </a:solidFill>
                <a:latin typeface="Arial"/>
                <a:ea typeface="+mn-lt"/>
                <a:cs typeface="Arial"/>
              </a:rPr>
              <a:t>σης</a:t>
            </a:r>
            <a:r>
              <a:rPr lang="en-US">
                <a:solidFill>
                  <a:schemeClr val="bg1"/>
                </a:solidFill>
                <a:latin typeface="Arial"/>
                <a:ea typeface="+mn-lt"/>
                <a:cs typeface="Arial"/>
              </a:rPr>
              <a:t> και πα</a:t>
            </a:r>
            <a:r>
              <a:rPr lang="en-US" err="1">
                <a:solidFill>
                  <a:schemeClr val="bg1"/>
                </a:solidFill>
                <a:latin typeface="Arial"/>
                <a:ea typeface="+mn-lt"/>
                <a:cs typeface="Arial"/>
              </a:rPr>
              <a:t>ρέχοντ</a:t>
            </a:r>
            <a:r>
              <a:rPr lang="en-US">
                <a:solidFill>
                  <a:schemeClr val="bg1"/>
                </a:solidFill>
                <a:latin typeface="Arial"/>
                <a:ea typeface="+mn-lt"/>
                <a:cs typeface="Arial"/>
              </a:rPr>
              <a:t>ας </a:t>
            </a:r>
            <a:r>
              <a:rPr lang="en-US" err="1">
                <a:solidFill>
                  <a:schemeClr val="bg1"/>
                </a:solidFill>
                <a:latin typeface="Arial"/>
                <a:ea typeface="+mn-lt"/>
                <a:cs typeface="Arial"/>
              </a:rPr>
              <a:t>έν</a:t>
            </a:r>
            <a:r>
              <a:rPr lang="en-US">
                <a:solidFill>
                  <a:schemeClr val="bg1"/>
                </a:solidFill>
                <a:latin typeface="Arial"/>
                <a:ea typeface="+mn-lt"/>
                <a:cs typeface="Arial"/>
              </a:rPr>
              <a:t>α </a:t>
            </a:r>
            <a:r>
              <a:rPr lang="en-US" err="1">
                <a:solidFill>
                  <a:schemeClr val="bg1"/>
                </a:solidFill>
                <a:latin typeface="Arial"/>
                <a:ea typeface="+mn-lt"/>
                <a:cs typeface="Arial"/>
              </a:rPr>
              <a:t>φάσμ</a:t>
            </a:r>
            <a:r>
              <a:rPr lang="en-US">
                <a:solidFill>
                  <a:schemeClr val="bg1"/>
                </a:solidFill>
                <a:latin typeface="Arial"/>
                <a:ea typeface="+mn-lt"/>
                <a:cs typeface="Arial"/>
              </a:rPr>
              <a:t>α π</a:t>
            </a:r>
            <a:r>
              <a:rPr lang="en-US" err="1">
                <a:solidFill>
                  <a:schemeClr val="bg1"/>
                </a:solidFill>
                <a:latin typeface="Arial"/>
                <a:ea typeface="+mn-lt"/>
                <a:cs typeface="Arial"/>
              </a:rPr>
              <a:t>ιθ</a:t>
            </a:r>
            <a:r>
              <a:rPr lang="en-US">
                <a:solidFill>
                  <a:schemeClr val="bg1"/>
                </a:solidFill>
                <a:latin typeface="Arial"/>
                <a:ea typeface="+mn-lt"/>
                <a:cs typeface="Arial"/>
              </a:rPr>
              <a:t>α</a:t>
            </a:r>
            <a:r>
              <a:rPr lang="en-US" err="1">
                <a:solidFill>
                  <a:schemeClr val="bg1"/>
                </a:solidFill>
                <a:latin typeface="Arial"/>
                <a:ea typeface="+mn-lt"/>
                <a:cs typeface="Arial"/>
              </a:rPr>
              <a:t>νών</a:t>
            </a:r>
            <a:r>
              <a:rPr lang="en-US">
                <a:solidFill>
                  <a:schemeClr val="bg1"/>
                </a:solidFill>
                <a:latin typeface="Arial"/>
                <a:ea typeface="+mn-lt"/>
                <a:cs typeface="Arial"/>
              </a:rPr>
              <a:t> </a:t>
            </a:r>
            <a:r>
              <a:rPr lang="en-US" err="1">
                <a:solidFill>
                  <a:schemeClr val="bg1"/>
                </a:solidFill>
                <a:latin typeface="Arial"/>
                <a:ea typeface="+mn-lt"/>
                <a:cs typeface="Arial"/>
              </a:rPr>
              <a:t>λύσεων</a:t>
            </a:r>
            <a:r>
              <a:rPr lang="en-US">
                <a:solidFill>
                  <a:schemeClr val="bg1"/>
                </a:solidFill>
                <a:latin typeface="Arial"/>
                <a:ea typeface="+mn-lt"/>
                <a:cs typeface="Arial"/>
              </a:rPr>
              <a:t>.</a:t>
            </a:r>
          </a:p>
        </p:txBody>
      </p:sp>
      <p:sp>
        <p:nvSpPr>
          <p:cNvPr id="9" name="TextBox 2">
            <a:extLst>
              <a:ext uri="{FF2B5EF4-FFF2-40B4-BE49-F238E27FC236}">
                <a16:creationId xmlns:a16="http://schemas.microsoft.com/office/drawing/2014/main" id="{6D81763D-489B-3092-5E0C-D00A105F17A0}"/>
              </a:ext>
            </a:extLst>
          </p:cNvPr>
          <p:cNvSpPr txBox="1"/>
          <p:nvPr/>
        </p:nvSpPr>
        <p:spPr>
          <a:xfrm>
            <a:off x="984585" y="3428327"/>
            <a:ext cx="10764252" cy="2862322"/>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b="1" dirty="0" err="1">
                <a:solidFill>
                  <a:srgbClr val="FFFFFF"/>
                </a:solidFill>
                <a:latin typeface="Arial"/>
                <a:ea typeface="+mn-lt"/>
                <a:cs typeface="Arial"/>
              </a:rPr>
              <a:t>Δι</a:t>
            </a:r>
            <a:r>
              <a:rPr lang="en-US" b="1" dirty="0">
                <a:solidFill>
                  <a:srgbClr val="FFFFFF"/>
                </a:solidFill>
                <a:latin typeface="Arial"/>
                <a:ea typeface="+mn-lt"/>
                <a:cs typeface="Arial"/>
              </a:rPr>
              <a:t>α</a:t>
            </a:r>
            <a:r>
              <a:rPr lang="en-US" b="1" dirty="0" err="1">
                <a:solidFill>
                  <a:srgbClr val="FFFFFF"/>
                </a:solidFill>
                <a:latin typeface="Arial"/>
                <a:ea typeface="+mn-lt"/>
                <a:cs typeface="Arial"/>
              </a:rPr>
              <a:t>δικ</a:t>
            </a:r>
            <a:r>
              <a:rPr lang="en-US" b="1" dirty="0">
                <a:solidFill>
                  <a:srgbClr val="FFFFFF"/>
                </a:solidFill>
                <a:latin typeface="Arial"/>
                <a:ea typeface="+mn-lt"/>
                <a:cs typeface="Arial"/>
              </a:rPr>
              <a:t>α</a:t>
            </a:r>
            <a:r>
              <a:rPr lang="en-US" b="1" dirty="0" err="1">
                <a:solidFill>
                  <a:srgbClr val="FFFFFF"/>
                </a:solidFill>
                <a:latin typeface="Arial"/>
                <a:ea typeface="+mn-lt"/>
                <a:cs typeface="Arial"/>
              </a:rPr>
              <a:t>σί</a:t>
            </a:r>
            <a:r>
              <a:rPr lang="en-US" b="1" dirty="0">
                <a:solidFill>
                  <a:srgbClr val="FFFFFF"/>
                </a:solidFill>
                <a:latin typeface="Arial"/>
                <a:ea typeface="+mn-lt"/>
                <a:cs typeface="Arial"/>
              </a:rPr>
              <a:t>α ανα</a:t>
            </a:r>
            <a:r>
              <a:rPr lang="en-US" b="1" dirty="0" err="1">
                <a:solidFill>
                  <a:srgbClr val="FFFFFF"/>
                </a:solidFill>
                <a:latin typeface="Arial"/>
                <a:ea typeface="+mn-lt"/>
                <a:cs typeface="Arial"/>
              </a:rPr>
              <a:t>φοράς</a:t>
            </a:r>
            <a:r>
              <a:rPr lang="en-US" dirty="0">
                <a:solidFill>
                  <a:srgbClr val="FFFFFF"/>
                </a:solidFill>
                <a:latin typeface="Arial"/>
                <a:ea typeface="+mn-lt"/>
                <a:cs typeface="Arial"/>
              </a:rPr>
              <a:t>: π</a:t>
            </a:r>
            <a:r>
              <a:rPr lang="en-US" dirty="0" err="1">
                <a:solidFill>
                  <a:srgbClr val="FFFFFF"/>
                </a:solidFill>
                <a:latin typeface="Arial"/>
                <a:ea typeface="+mn-lt"/>
                <a:cs typeface="Arial"/>
              </a:rPr>
              <a:t>ρέ</a:t>
            </a:r>
            <a:r>
              <a:rPr lang="en-US" dirty="0">
                <a:solidFill>
                  <a:srgbClr val="FFFFFF"/>
                </a:solidFill>
                <a:latin typeface="Arial"/>
                <a:ea typeface="+mn-lt"/>
                <a:cs typeface="Arial"/>
              </a:rPr>
              <a:t>π</a:t>
            </a:r>
            <a:r>
              <a:rPr lang="en-US" dirty="0" err="1">
                <a:solidFill>
                  <a:srgbClr val="FFFFFF"/>
                </a:solidFill>
                <a:latin typeface="Arial"/>
                <a:ea typeface="+mn-lt"/>
                <a:cs typeface="Arial"/>
              </a:rPr>
              <a:t>ει</a:t>
            </a:r>
            <a:r>
              <a:rPr lang="en-US" dirty="0">
                <a:solidFill>
                  <a:srgbClr val="FFFFFF"/>
                </a:solidFill>
                <a:latin typeface="Arial"/>
                <a:ea typeface="+mn-lt"/>
                <a:cs typeface="Arial"/>
              </a:rPr>
              <a:t> να υπ</a:t>
            </a:r>
            <a:r>
              <a:rPr lang="en-US" dirty="0" err="1">
                <a:solidFill>
                  <a:srgbClr val="FFFFFF"/>
                </a:solidFill>
                <a:latin typeface="Arial"/>
                <a:ea typeface="+mn-lt"/>
                <a:cs typeface="Arial"/>
              </a:rPr>
              <a:t>άρχουν</a:t>
            </a:r>
            <a:r>
              <a:rPr lang="en-US" dirty="0">
                <a:solidFill>
                  <a:srgbClr val="FFFFFF"/>
                </a:solidFill>
                <a:latin typeface="Arial"/>
                <a:ea typeface="+mn-lt"/>
                <a:cs typeface="Arial"/>
              </a:rPr>
              <a:t> απ</a:t>
            </a:r>
            <a:r>
              <a:rPr lang="en-US" dirty="0" err="1">
                <a:solidFill>
                  <a:srgbClr val="FFFFFF"/>
                </a:solidFill>
                <a:latin typeface="Arial"/>
                <a:ea typeface="+mn-lt"/>
                <a:cs typeface="Arial"/>
              </a:rPr>
              <a:t>οτελεσμ</a:t>
            </a:r>
            <a:r>
              <a:rPr lang="en-US" dirty="0">
                <a:solidFill>
                  <a:srgbClr val="FFFFFF"/>
                </a:solidFill>
                <a:latin typeface="Arial"/>
                <a:ea typeface="+mn-lt"/>
                <a:cs typeface="Arial"/>
              </a:rPr>
              <a:t>α</a:t>
            </a:r>
            <a:r>
              <a:rPr lang="en-US" dirty="0" err="1">
                <a:solidFill>
                  <a:srgbClr val="FFFFFF"/>
                </a:solidFill>
                <a:latin typeface="Arial"/>
                <a:ea typeface="+mn-lt"/>
                <a:cs typeface="Arial"/>
              </a:rPr>
              <a:t>τικές</a:t>
            </a:r>
            <a:r>
              <a:rPr lang="en-US" dirty="0">
                <a:solidFill>
                  <a:srgbClr val="FFFFFF"/>
                </a:solidFill>
                <a:latin typeface="Arial"/>
                <a:ea typeface="+mn-lt"/>
                <a:cs typeface="Arial"/>
              </a:rPr>
              <a:t> </a:t>
            </a:r>
            <a:r>
              <a:rPr lang="en-US" dirty="0" err="1">
                <a:solidFill>
                  <a:srgbClr val="FFFFFF"/>
                </a:solidFill>
                <a:latin typeface="Arial"/>
                <a:ea typeface="+mn-lt"/>
                <a:cs typeface="Arial"/>
              </a:rPr>
              <a:t>δι</a:t>
            </a:r>
            <a:r>
              <a:rPr lang="en-US" dirty="0">
                <a:solidFill>
                  <a:srgbClr val="FFFFFF"/>
                </a:solidFill>
                <a:latin typeface="Arial"/>
                <a:ea typeface="+mn-lt"/>
                <a:cs typeface="Arial"/>
              </a:rPr>
              <a:t>α</a:t>
            </a:r>
            <a:r>
              <a:rPr lang="en-US" dirty="0" err="1">
                <a:solidFill>
                  <a:srgbClr val="FFFFFF"/>
                </a:solidFill>
                <a:latin typeface="Arial"/>
                <a:ea typeface="+mn-lt"/>
                <a:cs typeface="Arial"/>
              </a:rPr>
              <a:t>τάξεις</a:t>
            </a:r>
            <a:r>
              <a:rPr lang="en-US" dirty="0">
                <a:solidFill>
                  <a:srgbClr val="FFFFFF"/>
                </a:solidFill>
                <a:latin typeface="Arial"/>
                <a:ea typeface="+mn-lt"/>
                <a:cs typeface="Arial"/>
              </a:rPr>
              <a:t> ανα</a:t>
            </a:r>
            <a:r>
              <a:rPr lang="en-US" dirty="0" err="1">
                <a:solidFill>
                  <a:srgbClr val="FFFFFF"/>
                </a:solidFill>
                <a:latin typeface="Arial"/>
                <a:ea typeface="+mn-lt"/>
                <a:cs typeface="Arial"/>
              </a:rPr>
              <a:t>φοράς</a:t>
            </a:r>
            <a:r>
              <a:rPr lang="en-US" dirty="0">
                <a:solidFill>
                  <a:srgbClr val="FFFFFF"/>
                </a:solidFill>
                <a:latin typeface="Arial"/>
                <a:ea typeface="+mn-lt"/>
                <a:cs typeface="Arial"/>
              </a:rPr>
              <a:t>, </a:t>
            </a:r>
            <a:r>
              <a:rPr lang="en-US" dirty="0" err="1">
                <a:solidFill>
                  <a:srgbClr val="FFFFFF"/>
                </a:solidFill>
                <a:latin typeface="Arial"/>
                <a:ea typeface="+mn-lt"/>
                <a:cs typeface="Arial"/>
              </a:rPr>
              <a:t>ώστε</a:t>
            </a:r>
            <a:r>
              <a:rPr lang="en-US" dirty="0">
                <a:solidFill>
                  <a:srgbClr val="FFFFFF"/>
                </a:solidFill>
                <a:latin typeface="Arial"/>
                <a:ea typeface="+mn-lt"/>
                <a:cs typeface="Arial"/>
              </a:rPr>
              <a:t> </a:t>
            </a:r>
            <a:r>
              <a:rPr lang="en-US" dirty="0" err="1">
                <a:solidFill>
                  <a:srgbClr val="FFFFFF"/>
                </a:solidFill>
                <a:latin typeface="Arial"/>
                <a:ea typeface="+mn-lt"/>
                <a:cs typeface="Arial"/>
              </a:rPr>
              <a:t>το</a:t>
            </a:r>
            <a:r>
              <a:rPr lang="en-US" dirty="0">
                <a:solidFill>
                  <a:srgbClr val="FFFFFF"/>
                </a:solidFill>
                <a:latin typeface="Arial"/>
                <a:ea typeface="+mn-lt"/>
                <a:cs typeface="Arial"/>
              </a:rPr>
              <a:t> </a:t>
            </a:r>
            <a:r>
              <a:rPr lang="en-US" dirty="0" err="1">
                <a:solidFill>
                  <a:srgbClr val="FFFFFF"/>
                </a:solidFill>
                <a:latin typeface="Arial"/>
                <a:ea typeface="+mn-lt"/>
                <a:cs typeface="Arial"/>
              </a:rPr>
              <a:t>ίδρυμ</a:t>
            </a:r>
            <a:r>
              <a:rPr lang="en-US" dirty="0">
                <a:solidFill>
                  <a:srgbClr val="FFFFFF"/>
                </a:solidFill>
                <a:latin typeface="Arial"/>
                <a:ea typeface="+mn-lt"/>
                <a:cs typeface="Arial"/>
              </a:rPr>
              <a:t>α να μπ</a:t>
            </a:r>
            <a:r>
              <a:rPr lang="en-US" dirty="0" err="1">
                <a:solidFill>
                  <a:srgbClr val="FFFFFF"/>
                </a:solidFill>
                <a:latin typeface="Arial"/>
                <a:ea typeface="+mn-lt"/>
                <a:cs typeface="Arial"/>
              </a:rPr>
              <a:t>ορεί</a:t>
            </a:r>
            <a:r>
              <a:rPr lang="en-US" dirty="0">
                <a:solidFill>
                  <a:srgbClr val="FFFFFF"/>
                </a:solidFill>
                <a:latin typeface="Arial"/>
                <a:ea typeface="+mn-lt"/>
                <a:cs typeface="Arial"/>
              </a:rPr>
              <a:t> να π</a:t>
            </a:r>
            <a:r>
              <a:rPr lang="en-US" dirty="0" err="1">
                <a:solidFill>
                  <a:srgbClr val="FFFFFF"/>
                </a:solidFill>
                <a:latin typeface="Arial"/>
                <a:ea typeface="+mn-lt"/>
                <a:cs typeface="Arial"/>
              </a:rPr>
              <a:t>ροσφέρει</a:t>
            </a:r>
            <a:r>
              <a:rPr lang="en-US" dirty="0">
                <a:solidFill>
                  <a:srgbClr val="FFFFFF"/>
                </a:solidFill>
                <a:latin typeface="Arial"/>
                <a:ea typeface="+mn-lt"/>
                <a:cs typeface="Arial"/>
              </a:rPr>
              <a:t> π</a:t>
            </a:r>
            <a:r>
              <a:rPr lang="en-US" dirty="0" err="1">
                <a:solidFill>
                  <a:srgbClr val="FFFFFF"/>
                </a:solidFill>
                <a:latin typeface="Arial"/>
                <a:ea typeface="+mn-lt"/>
                <a:cs typeface="Arial"/>
              </a:rPr>
              <a:t>ροστ</a:t>
            </a:r>
            <a:r>
              <a:rPr lang="en-US" dirty="0">
                <a:solidFill>
                  <a:srgbClr val="FFFFFF"/>
                </a:solidFill>
                <a:latin typeface="Arial"/>
                <a:ea typeface="+mn-lt"/>
                <a:cs typeface="Arial"/>
              </a:rPr>
              <a:t>α</a:t>
            </a:r>
            <a:r>
              <a:rPr lang="en-US" dirty="0" err="1">
                <a:solidFill>
                  <a:srgbClr val="FFFFFF"/>
                </a:solidFill>
                <a:latin typeface="Arial"/>
                <a:ea typeface="+mn-lt"/>
                <a:cs typeface="Arial"/>
              </a:rPr>
              <a:t>σί</a:t>
            </a:r>
            <a:r>
              <a:rPr lang="en-US" dirty="0">
                <a:solidFill>
                  <a:srgbClr val="FFFFFF"/>
                </a:solidFill>
                <a:latin typeface="Arial"/>
                <a:ea typeface="+mn-lt"/>
                <a:cs typeface="Arial"/>
              </a:rPr>
              <a:t>α </a:t>
            </a:r>
            <a:r>
              <a:rPr lang="en-US" dirty="0" err="1">
                <a:solidFill>
                  <a:srgbClr val="FFFFFF"/>
                </a:solidFill>
                <a:latin typeface="Arial"/>
                <a:ea typeface="+mn-lt"/>
                <a:cs typeface="Arial"/>
              </a:rPr>
              <a:t>ότ</a:t>
            </a:r>
            <a:r>
              <a:rPr lang="en-US" dirty="0">
                <a:solidFill>
                  <a:srgbClr val="FFFFFF"/>
                </a:solidFill>
                <a:latin typeface="Arial"/>
                <a:ea typeface="+mn-lt"/>
                <a:cs typeface="Arial"/>
              </a:rPr>
              <a:t>αν </a:t>
            </a:r>
            <a:r>
              <a:rPr lang="en-US" dirty="0" err="1">
                <a:solidFill>
                  <a:srgbClr val="FFFFFF"/>
                </a:solidFill>
                <a:latin typeface="Arial"/>
                <a:ea typeface="+mn-lt"/>
                <a:cs typeface="Arial"/>
              </a:rPr>
              <a:t>χρειάζετ</a:t>
            </a:r>
            <a:r>
              <a:rPr lang="en-US" dirty="0">
                <a:solidFill>
                  <a:srgbClr val="FFFFFF"/>
                </a:solidFill>
                <a:latin typeface="Arial"/>
                <a:ea typeface="+mn-lt"/>
                <a:cs typeface="Arial"/>
              </a:rPr>
              <a:t>αι. Η ανα</a:t>
            </a:r>
            <a:r>
              <a:rPr lang="en-US" dirty="0" err="1">
                <a:solidFill>
                  <a:srgbClr val="FFFFFF"/>
                </a:solidFill>
                <a:latin typeface="Arial"/>
                <a:ea typeface="+mn-lt"/>
                <a:cs typeface="Arial"/>
              </a:rPr>
              <a:t>φορά</a:t>
            </a:r>
            <a:r>
              <a:rPr lang="en-US" dirty="0">
                <a:solidFill>
                  <a:srgbClr val="FFFFFF"/>
                </a:solidFill>
                <a:latin typeface="Arial"/>
                <a:ea typeface="+mn-lt"/>
                <a:cs typeface="Arial"/>
              </a:rPr>
              <a:t> θα π</a:t>
            </a:r>
            <a:r>
              <a:rPr lang="en-US" dirty="0" err="1">
                <a:solidFill>
                  <a:srgbClr val="FFFFFF"/>
                </a:solidFill>
                <a:latin typeface="Arial"/>
                <a:ea typeface="+mn-lt"/>
                <a:cs typeface="Arial"/>
              </a:rPr>
              <a:t>ρέ</a:t>
            </a:r>
            <a:r>
              <a:rPr lang="en-US" dirty="0">
                <a:solidFill>
                  <a:srgbClr val="FFFFFF"/>
                </a:solidFill>
                <a:latin typeface="Arial"/>
                <a:ea typeface="+mn-lt"/>
                <a:cs typeface="Arial"/>
              </a:rPr>
              <a:t>π</a:t>
            </a:r>
            <a:r>
              <a:rPr lang="en-US" dirty="0" err="1">
                <a:solidFill>
                  <a:srgbClr val="FFFFFF"/>
                </a:solidFill>
                <a:latin typeface="Arial"/>
                <a:ea typeface="+mn-lt"/>
                <a:cs typeface="Arial"/>
              </a:rPr>
              <a:t>ει</a:t>
            </a:r>
            <a:r>
              <a:rPr lang="en-US" dirty="0">
                <a:solidFill>
                  <a:srgbClr val="FFFFFF"/>
                </a:solidFill>
                <a:latin typeface="Arial"/>
                <a:ea typeface="+mn-lt"/>
                <a:cs typeface="Arial"/>
              </a:rPr>
              <a:t> να </a:t>
            </a:r>
            <a:r>
              <a:rPr lang="en-US" dirty="0" err="1">
                <a:solidFill>
                  <a:srgbClr val="FFFFFF"/>
                </a:solidFill>
                <a:latin typeface="Arial"/>
                <a:ea typeface="+mn-lt"/>
                <a:cs typeface="Arial"/>
              </a:rPr>
              <a:t>είν</a:t>
            </a:r>
            <a:r>
              <a:rPr lang="en-US" dirty="0">
                <a:solidFill>
                  <a:srgbClr val="FFFFFF"/>
                </a:solidFill>
                <a:latin typeface="Arial"/>
                <a:ea typeface="+mn-lt"/>
                <a:cs typeface="Arial"/>
              </a:rPr>
              <a:t>αι </a:t>
            </a:r>
            <a:r>
              <a:rPr lang="en-US" dirty="0" err="1">
                <a:solidFill>
                  <a:srgbClr val="FFFFFF"/>
                </a:solidFill>
                <a:latin typeface="Arial"/>
                <a:ea typeface="+mn-lt"/>
                <a:cs typeface="Arial"/>
              </a:rPr>
              <a:t>δυν</a:t>
            </a:r>
            <a:r>
              <a:rPr lang="en-US" dirty="0">
                <a:solidFill>
                  <a:srgbClr val="FFFFFF"/>
                </a:solidFill>
                <a:latin typeface="Arial"/>
                <a:ea typeface="+mn-lt"/>
                <a:cs typeface="Arial"/>
              </a:rPr>
              <a:t>α</a:t>
            </a:r>
            <a:r>
              <a:rPr lang="en-US" dirty="0" err="1">
                <a:solidFill>
                  <a:srgbClr val="FFFFFF"/>
                </a:solidFill>
                <a:latin typeface="Arial"/>
                <a:ea typeface="+mn-lt"/>
                <a:cs typeface="Arial"/>
              </a:rPr>
              <a:t>τή</a:t>
            </a:r>
            <a:r>
              <a:rPr lang="en-US" dirty="0">
                <a:solidFill>
                  <a:srgbClr val="FFFFFF"/>
                </a:solidFill>
                <a:latin typeface="Arial"/>
                <a:ea typeface="+mn-lt"/>
                <a:cs typeface="Arial"/>
              </a:rPr>
              <a:t> </a:t>
            </a:r>
            <a:r>
              <a:rPr lang="en-US" dirty="0" err="1">
                <a:solidFill>
                  <a:srgbClr val="FFFFFF"/>
                </a:solidFill>
                <a:latin typeface="Arial"/>
                <a:ea typeface="+mn-lt"/>
                <a:cs typeface="Arial"/>
              </a:rPr>
              <a:t>μέσω</a:t>
            </a:r>
            <a:r>
              <a:rPr lang="en-US" dirty="0">
                <a:solidFill>
                  <a:srgbClr val="FFFFFF"/>
                </a:solidFill>
                <a:latin typeface="Arial"/>
                <a:ea typeface="+mn-lt"/>
                <a:cs typeface="Arial"/>
              </a:rPr>
              <a:t> </a:t>
            </a:r>
            <a:r>
              <a:rPr lang="en-US" dirty="0" err="1">
                <a:solidFill>
                  <a:srgbClr val="FFFFFF"/>
                </a:solidFill>
                <a:latin typeface="Arial"/>
                <a:ea typeface="+mn-lt"/>
                <a:cs typeface="Arial"/>
              </a:rPr>
              <a:t>δι</a:t>
            </a:r>
            <a:r>
              <a:rPr lang="en-US" dirty="0">
                <a:solidFill>
                  <a:srgbClr val="FFFFFF"/>
                </a:solidFill>
                <a:latin typeface="Arial"/>
                <a:ea typeface="+mn-lt"/>
                <a:cs typeface="Arial"/>
              </a:rPr>
              <a:t>α</a:t>
            </a:r>
            <a:r>
              <a:rPr lang="en-US" dirty="0" err="1">
                <a:solidFill>
                  <a:srgbClr val="FFFFFF"/>
                </a:solidFill>
                <a:latin typeface="Arial"/>
                <a:ea typeface="+mn-lt"/>
                <a:cs typeface="Arial"/>
              </a:rPr>
              <a:t>φόρων</a:t>
            </a:r>
            <a:r>
              <a:rPr lang="en-US" dirty="0">
                <a:solidFill>
                  <a:srgbClr val="FFFFFF"/>
                </a:solidFill>
                <a:latin typeface="Arial"/>
                <a:ea typeface="+mn-lt"/>
                <a:cs typeface="Arial"/>
              </a:rPr>
              <a:t> επ</a:t>
            </a:r>
            <a:r>
              <a:rPr lang="en-US" dirty="0" err="1">
                <a:solidFill>
                  <a:srgbClr val="FFFFFF"/>
                </a:solidFill>
                <a:latin typeface="Arial"/>
                <a:ea typeface="+mn-lt"/>
                <a:cs typeface="Arial"/>
              </a:rPr>
              <a:t>ιλογών</a:t>
            </a:r>
            <a:r>
              <a:rPr lang="en-US" dirty="0">
                <a:solidFill>
                  <a:srgbClr val="FFFFFF"/>
                </a:solidFill>
                <a:latin typeface="Arial"/>
                <a:ea typeface="+mn-lt"/>
                <a:cs typeface="Arial"/>
              </a:rPr>
              <a:t>: ​</a:t>
            </a:r>
            <a:endParaRPr lang="en-US" dirty="0">
              <a:latin typeface="Arial"/>
              <a:cs typeface="Arial"/>
            </a:endParaRPr>
          </a:p>
          <a:p>
            <a:endParaRPr lang="en-US">
              <a:solidFill>
                <a:srgbClr val="FFFFFF"/>
              </a:solidFill>
              <a:latin typeface="Arial"/>
              <a:ea typeface="+mn-lt"/>
              <a:cs typeface="Arial"/>
            </a:endParaRPr>
          </a:p>
          <a:p>
            <a:pPr marL="285750" indent="-285750">
              <a:buFont typeface="Arial"/>
              <a:buChar char="•"/>
            </a:pPr>
            <a:r>
              <a:rPr lang="en-US" err="1">
                <a:solidFill>
                  <a:srgbClr val="FFFFFF"/>
                </a:solidFill>
                <a:latin typeface="Arial"/>
                <a:ea typeface="+mn-lt"/>
                <a:cs typeface="Arial"/>
              </a:rPr>
              <a:t>Αυτο</a:t>
            </a:r>
            <a:r>
              <a:rPr lang="en-US">
                <a:solidFill>
                  <a:srgbClr val="FFFFFF"/>
                </a:solidFill>
                <a:latin typeface="Arial"/>
                <a:ea typeface="+mn-lt"/>
                <a:cs typeface="Arial"/>
              </a:rPr>
              <a:t>π</a:t>
            </a:r>
            <a:r>
              <a:rPr lang="en-US" err="1">
                <a:solidFill>
                  <a:srgbClr val="FFFFFF"/>
                </a:solidFill>
                <a:latin typeface="Arial"/>
                <a:ea typeface="+mn-lt"/>
                <a:cs typeface="Arial"/>
              </a:rPr>
              <a:t>ροσώ</a:t>
            </a:r>
            <a:r>
              <a:rPr lang="en-US">
                <a:solidFill>
                  <a:srgbClr val="FFFFFF"/>
                </a:solidFill>
                <a:latin typeface="Arial"/>
                <a:ea typeface="+mn-lt"/>
                <a:cs typeface="Arial"/>
              </a:rPr>
              <a:t>π</a:t>
            </a:r>
            <a:r>
              <a:rPr lang="en-US" err="1">
                <a:solidFill>
                  <a:srgbClr val="FFFFFF"/>
                </a:solidFill>
                <a:latin typeface="Arial"/>
                <a:ea typeface="+mn-lt"/>
                <a:cs typeface="Arial"/>
              </a:rPr>
              <a:t>ως</a:t>
            </a:r>
            <a:r>
              <a:rPr lang="en-US">
                <a:solidFill>
                  <a:srgbClr val="FFFFFF"/>
                </a:solidFill>
                <a:latin typeface="Arial"/>
                <a:ea typeface="+mn-lt"/>
                <a:cs typeface="Arial"/>
              </a:rPr>
              <a:t> και </a:t>
            </a:r>
            <a:r>
              <a:rPr lang="en-US" err="1">
                <a:solidFill>
                  <a:srgbClr val="FFFFFF"/>
                </a:solidFill>
                <a:latin typeface="Arial"/>
                <a:ea typeface="+mn-lt"/>
                <a:cs typeface="Arial"/>
              </a:rPr>
              <a:t>ηλεκτρονικά</a:t>
            </a:r>
            <a:r>
              <a:rPr lang="en-US">
                <a:solidFill>
                  <a:srgbClr val="FFFFFF"/>
                </a:solidFill>
                <a:latin typeface="Arial"/>
                <a:ea typeface="+mn-lt"/>
                <a:cs typeface="Arial"/>
              </a:rPr>
              <a:t> ​</a:t>
            </a:r>
            <a:endParaRPr lang="en-US" err="1">
              <a:solidFill>
                <a:srgbClr val="FFFFFF"/>
              </a:solidFill>
              <a:latin typeface="Arial"/>
              <a:ea typeface="+mn-lt"/>
              <a:cs typeface="Arial"/>
            </a:endParaRPr>
          </a:p>
          <a:p>
            <a:pPr marL="285750" indent="-285750">
              <a:buFont typeface="Arial"/>
              <a:buChar char="•"/>
            </a:pPr>
            <a:r>
              <a:rPr lang="en-US" err="1">
                <a:solidFill>
                  <a:srgbClr val="FFFFFF"/>
                </a:solidFill>
                <a:latin typeface="Arial"/>
                <a:ea typeface="+mn-lt"/>
                <a:cs typeface="Arial"/>
              </a:rPr>
              <a:t>Ανώνυμ</a:t>
            </a:r>
            <a:r>
              <a:rPr lang="en-US">
                <a:solidFill>
                  <a:srgbClr val="FFFFFF"/>
                </a:solidFill>
                <a:latin typeface="Arial"/>
                <a:ea typeface="+mn-lt"/>
                <a:cs typeface="Arial"/>
              </a:rPr>
              <a:t>α ή </a:t>
            </a:r>
            <a:r>
              <a:rPr lang="en-US" err="1">
                <a:solidFill>
                  <a:srgbClr val="FFFFFF"/>
                </a:solidFill>
                <a:latin typeface="Arial"/>
                <a:ea typeface="+mn-lt"/>
                <a:cs typeface="Arial"/>
              </a:rPr>
              <a:t>όχι</a:t>
            </a:r>
            <a:endParaRPr lang="en-US" err="1">
              <a:solidFill>
                <a:srgbClr val="000000"/>
              </a:solidFill>
              <a:latin typeface="Arial"/>
              <a:ea typeface="+mn-lt"/>
              <a:cs typeface="Arial"/>
            </a:endParaRPr>
          </a:p>
          <a:p>
            <a:pPr marL="285750" indent="-285750">
              <a:buFont typeface="Arial"/>
              <a:buChar char="•"/>
            </a:pPr>
            <a:r>
              <a:rPr lang="en-US">
                <a:solidFill>
                  <a:srgbClr val="FFFFFF"/>
                </a:solidFill>
                <a:latin typeface="Arial"/>
                <a:ea typeface="+mn-lt"/>
                <a:cs typeface="Arial"/>
              </a:rPr>
              <a:t>Επ</a:t>
            </a:r>
            <a:r>
              <a:rPr lang="en-US" err="1">
                <a:solidFill>
                  <a:srgbClr val="FFFFFF"/>
                </a:solidFill>
                <a:latin typeface="Arial"/>
                <a:ea typeface="+mn-lt"/>
                <a:cs typeface="Arial"/>
              </a:rPr>
              <a:t>ίσημ</a:t>
            </a:r>
            <a:r>
              <a:rPr lang="en-US">
                <a:solidFill>
                  <a:srgbClr val="FFFFFF"/>
                </a:solidFill>
                <a:latin typeface="Arial"/>
                <a:ea typeface="+mn-lt"/>
                <a:cs typeface="Arial"/>
              </a:rPr>
              <a:t>α ή α</a:t>
            </a:r>
            <a:r>
              <a:rPr lang="en-US" err="1">
                <a:solidFill>
                  <a:srgbClr val="FFFFFF"/>
                </a:solidFill>
                <a:latin typeface="Arial"/>
                <a:ea typeface="+mn-lt"/>
                <a:cs typeface="Arial"/>
              </a:rPr>
              <a:t>νε</a:t>
            </a:r>
            <a:r>
              <a:rPr lang="en-US">
                <a:solidFill>
                  <a:srgbClr val="FFFFFF"/>
                </a:solidFill>
                <a:latin typeface="Arial"/>
                <a:ea typeface="+mn-lt"/>
                <a:cs typeface="Arial"/>
              </a:rPr>
              <a:t>π</a:t>
            </a:r>
            <a:r>
              <a:rPr lang="en-US" err="1">
                <a:solidFill>
                  <a:srgbClr val="FFFFFF"/>
                </a:solidFill>
                <a:latin typeface="Arial"/>
                <a:ea typeface="+mn-lt"/>
                <a:cs typeface="Arial"/>
              </a:rPr>
              <a:t>ίσημ</a:t>
            </a:r>
            <a:r>
              <a:rPr lang="en-US">
                <a:solidFill>
                  <a:srgbClr val="FFFFFF"/>
                </a:solidFill>
                <a:latin typeface="Arial"/>
                <a:ea typeface="+mn-lt"/>
                <a:cs typeface="Arial"/>
              </a:rPr>
              <a:t>α</a:t>
            </a:r>
            <a:endParaRPr lang="en-US">
              <a:solidFill>
                <a:srgbClr val="000000"/>
              </a:solidFill>
              <a:latin typeface="Arial"/>
              <a:ea typeface="+mn-lt"/>
              <a:cs typeface="Arial"/>
            </a:endParaRPr>
          </a:p>
          <a:p>
            <a:pPr marL="285750" indent="-285750">
              <a:buFont typeface="Arial"/>
              <a:buChar char="•"/>
            </a:pPr>
            <a:r>
              <a:rPr lang="en-US" err="1">
                <a:solidFill>
                  <a:srgbClr val="FFFFFF"/>
                </a:solidFill>
                <a:latin typeface="Arial"/>
                <a:ea typeface="+mn-lt"/>
                <a:cs typeface="Arial"/>
              </a:rPr>
              <a:t>Σε</a:t>
            </a:r>
            <a:r>
              <a:rPr lang="en-US">
                <a:solidFill>
                  <a:srgbClr val="FFFFFF"/>
                </a:solidFill>
                <a:latin typeface="Arial"/>
                <a:ea typeface="+mn-lt"/>
                <a:cs typeface="Arial"/>
              </a:rPr>
              <a:t> </a:t>
            </a:r>
            <a:r>
              <a:rPr lang="en-US" err="1">
                <a:solidFill>
                  <a:srgbClr val="FFFFFF"/>
                </a:solidFill>
                <a:latin typeface="Arial"/>
                <a:ea typeface="+mn-lt"/>
                <a:cs typeface="Arial"/>
              </a:rPr>
              <a:t>διάφορες</a:t>
            </a:r>
            <a:r>
              <a:rPr lang="en-US">
                <a:solidFill>
                  <a:srgbClr val="FFFFFF"/>
                </a:solidFill>
                <a:latin typeface="Arial"/>
                <a:ea typeface="+mn-lt"/>
                <a:cs typeface="Arial"/>
              </a:rPr>
              <a:t> </a:t>
            </a:r>
            <a:r>
              <a:rPr lang="en-US" err="1">
                <a:solidFill>
                  <a:srgbClr val="FFFFFF"/>
                </a:solidFill>
                <a:latin typeface="Arial"/>
                <a:ea typeface="+mn-lt"/>
                <a:cs typeface="Arial"/>
              </a:rPr>
              <a:t>γλώσσες</a:t>
            </a:r>
            <a:endParaRPr lang="en-US" err="1">
              <a:solidFill>
                <a:srgbClr val="000000"/>
              </a:solidFill>
              <a:latin typeface="Arial"/>
              <a:ea typeface="+mn-lt"/>
              <a:cs typeface="Arial"/>
            </a:endParaRPr>
          </a:p>
          <a:p>
            <a:pPr marL="285750" indent="-285750">
              <a:buFont typeface="Arial"/>
              <a:buChar char="•"/>
            </a:pPr>
            <a:r>
              <a:rPr lang="en-US" err="1">
                <a:solidFill>
                  <a:srgbClr val="FFFFFF"/>
                </a:solidFill>
                <a:latin typeface="Arial"/>
                <a:ea typeface="+mn-lt"/>
                <a:cs typeface="Arial"/>
              </a:rPr>
              <a:t>Πρόσ</a:t>
            </a:r>
            <a:r>
              <a:rPr lang="en-US">
                <a:solidFill>
                  <a:srgbClr val="FFFFFF"/>
                </a:solidFill>
                <a:latin typeface="Arial"/>
                <a:ea typeface="+mn-lt"/>
                <a:cs typeface="Arial"/>
              </a:rPr>
              <a:t>βα</a:t>
            </a:r>
            <a:r>
              <a:rPr lang="en-US" err="1">
                <a:solidFill>
                  <a:srgbClr val="FFFFFF"/>
                </a:solidFill>
                <a:latin typeface="Arial"/>
                <a:ea typeface="+mn-lt"/>
                <a:cs typeface="Arial"/>
              </a:rPr>
              <a:t>ση</a:t>
            </a:r>
            <a:r>
              <a:rPr lang="en-US">
                <a:solidFill>
                  <a:srgbClr val="FFFFFF"/>
                </a:solidFill>
                <a:latin typeface="Arial"/>
                <a:ea typeface="+mn-lt"/>
                <a:cs typeface="Arial"/>
              </a:rPr>
              <a:t> 24 </a:t>
            </a:r>
            <a:r>
              <a:rPr lang="en-US" err="1">
                <a:solidFill>
                  <a:srgbClr val="FFFFFF"/>
                </a:solidFill>
                <a:latin typeface="Arial"/>
                <a:ea typeface="+mn-lt"/>
                <a:cs typeface="Arial"/>
              </a:rPr>
              <a:t>ώρες</a:t>
            </a:r>
            <a:r>
              <a:rPr lang="en-US">
                <a:solidFill>
                  <a:srgbClr val="FFFFFF"/>
                </a:solidFill>
                <a:latin typeface="Arial"/>
                <a:ea typeface="+mn-lt"/>
                <a:cs typeface="Arial"/>
              </a:rPr>
              <a:t> </a:t>
            </a:r>
            <a:r>
              <a:rPr lang="en-US" err="1">
                <a:solidFill>
                  <a:srgbClr val="FFFFFF"/>
                </a:solidFill>
                <a:latin typeface="Arial"/>
                <a:ea typeface="+mn-lt"/>
                <a:cs typeface="Arial"/>
              </a:rPr>
              <a:t>την</a:t>
            </a:r>
            <a:r>
              <a:rPr lang="en-US">
                <a:solidFill>
                  <a:srgbClr val="FFFFFF"/>
                </a:solidFill>
                <a:latin typeface="Arial"/>
                <a:ea typeface="+mn-lt"/>
                <a:cs typeface="Arial"/>
              </a:rPr>
              <a:t> </a:t>
            </a:r>
            <a:r>
              <a:rPr lang="en-US" err="1">
                <a:solidFill>
                  <a:srgbClr val="FFFFFF"/>
                </a:solidFill>
                <a:latin typeface="Arial"/>
                <a:ea typeface="+mn-lt"/>
                <a:cs typeface="Arial"/>
              </a:rPr>
              <a:t>ημέρ</a:t>
            </a:r>
            <a:r>
              <a:rPr lang="en-US">
                <a:solidFill>
                  <a:srgbClr val="FFFFFF"/>
                </a:solidFill>
                <a:latin typeface="Arial"/>
                <a:ea typeface="+mn-lt"/>
                <a:cs typeface="Arial"/>
              </a:rPr>
              <a:t>α και 7 </a:t>
            </a:r>
            <a:r>
              <a:rPr lang="en-US" err="1">
                <a:solidFill>
                  <a:srgbClr val="FFFFFF"/>
                </a:solidFill>
                <a:latin typeface="Arial"/>
                <a:ea typeface="+mn-lt"/>
                <a:cs typeface="Arial"/>
              </a:rPr>
              <a:t>ημέρες</a:t>
            </a:r>
            <a:r>
              <a:rPr lang="en-US">
                <a:solidFill>
                  <a:srgbClr val="FFFFFF"/>
                </a:solidFill>
                <a:latin typeface="Arial"/>
                <a:ea typeface="+mn-lt"/>
                <a:cs typeface="Arial"/>
              </a:rPr>
              <a:t> </a:t>
            </a:r>
            <a:r>
              <a:rPr lang="en-US" err="1">
                <a:solidFill>
                  <a:srgbClr val="FFFFFF"/>
                </a:solidFill>
                <a:latin typeface="Arial"/>
                <a:ea typeface="+mn-lt"/>
                <a:cs typeface="Arial"/>
              </a:rPr>
              <a:t>την</a:t>
            </a:r>
            <a:r>
              <a:rPr lang="en-US">
                <a:solidFill>
                  <a:srgbClr val="FFFFFF"/>
                </a:solidFill>
                <a:latin typeface="Arial"/>
                <a:ea typeface="+mn-lt"/>
                <a:cs typeface="Arial"/>
              </a:rPr>
              <a:t> εβ</a:t>
            </a:r>
            <a:r>
              <a:rPr lang="en-US" err="1">
                <a:solidFill>
                  <a:srgbClr val="FFFFFF"/>
                </a:solidFill>
                <a:latin typeface="Arial"/>
                <a:ea typeface="+mn-lt"/>
                <a:cs typeface="Arial"/>
              </a:rPr>
              <a:t>δομάδ</a:t>
            </a:r>
            <a:r>
              <a:rPr lang="en-US">
                <a:solidFill>
                  <a:srgbClr val="FFFFFF"/>
                </a:solidFill>
                <a:latin typeface="Arial"/>
                <a:ea typeface="+mn-lt"/>
                <a:cs typeface="Arial"/>
              </a:rPr>
              <a:t>α</a:t>
            </a:r>
            <a:endParaRPr lang="en-US">
              <a:solidFill>
                <a:srgbClr val="000000"/>
              </a:solidFill>
              <a:latin typeface="Arial"/>
              <a:ea typeface="+mn-lt"/>
              <a:cs typeface="Arial"/>
            </a:endParaRPr>
          </a:p>
          <a:p>
            <a:pPr marL="285750" indent="-285750">
              <a:buFont typeface="Arial"/>
              <a:buChar char="•"/>
            </a:pPr>
            <a:r>
              <a:rPr lang="en-US" err="1">
                <a:solidFill>
                  <a:srgbClr val="FFFFFF"/>
                </a:solidFill>
                <a:latin typeface="Arial"/>
                <a:ea typeface="+mn-lt"/>
                <a:cs typeface="Arial"/>
              </a:rPr>
              <a:t>Δυν</a:t>
            </a:r>
            <a:r>
              <a:rPr lang="en-US">
                <a:solidFill>
                  <a:srgbClr val="FFFFFF"/>
                </a:solidFill>
                <a:latin typeface="Arial"/>
                <a:ea typeface="+mn-lt"/>
                <a:cs typeface="Arial"/>
              </a:rPr>
              <a:t>α</a:t>
            </a:r>
            <a:r>
              <a:rPr lang="en-US" err="1">
                <a:solidFill>
                  <a:srgbClr val="FFFFFF"/>
                </a:solidFill>
                <a:latin typeface="Arial"/>
                <a:ea typeface="+mn-lt"/>
                <a:cs typeface="Arial"/>
              </a:rPr>
              <a:t>τότητ</a:t>
            </a:r>
            <a:r>
              <a:rPr lang="en-US">
                <a:solidFill>
                  <a:srgbClr val="FFFFFF"/>
                </a:solidFill>
                <a:latin typeface="Arial"/>
                <a:ea typeface="+mn-lt"/>
                <a:cs typeface="Arial"/>
              </a:rPr>
              <a:t>α ανα</a:t>
            </a:r>
            <a:r>
              <a:rPr lang="en-US" err="1">
                <a:solidFill>
                  <a:srgbClr val="FFFFFF"/>
                </a:solidFill>
                <a:latin typeface="Arial"/>
                <a:ea typeface="+mn-lt"/>
                <a:cs typeface="Arial"/>
              </a:rPr>
              <a:t>φοράς</a:t>
            </a:r>
            <a:r>
              <a:rPr lang="en-US">
                <a:solidFill>
                  <a:srgbClr val="FFFFFF"/>
                </a:solidFill>
                <a:latin typeface="Arial"/>
                <a:ea typeface="+mn-lt"/>
                <a:cs typeface="Arial"/>
              </a:rPr>
              <a:t> </a:t>
            </a:r>
            <a:r>
              <a:rPr lang="en-US" err="1">
                <a:solidFill>
                  <a:srgbClr val="FFFFFF"/>
                </a:solidFill>
                <a:latin typeface="Arial"/>
                <a:ea typeface="+mn-lt"/>
                <a:cs typeface="Arial"/>
              </a:rPr>
              <a:t>στο</a:t>
            </a:r>
            <a:r>
              <a:rPr lang="en-US">
                <a:solidFill>
                  <a:srgbClr val="FFFFFF"/>
                </a:solidFill>
                <a:latin typeface="Arial"/>
                <a:ea typeface="+mn-lt"/>
                <a:cs typeface="Arial"/>
              </a:rPr>
              <a:t> </a:t>
            </a:r>
            <a:r>
              <a:rPr lang="en-US" err="1">
                <a:solidFill>
                  <a:srgbClr val="FFFFFF"/>
                </a:solidFill>
                <a:latin typeface="Arial"/>
                <a:ea typeface="+mn-lt"/>
                <a:cs typeface="Arial"/>
              </a:rPr>
              <a:t>ίδρυμ</a:t>
            </a:r>
            <a:r>
              <a:rPr lang="en-US">
                <a:solidFill>
                  <a:srgbClr val="FFFFFF"/>
                </a:solidFill>
                <a:latin typeface="Arial"/>
                <a:ea typeface="+mn-lt"/>
                <a:cs typeface="Arial"/>
              </a:rPr>
              <a:t>α π</a:t>
            </a:r>
            <a:r>
              <a:rPr lang="en-US" err="1">
                <a:solidFill>
                  <a:srgbClr val="FFFFFF"/>
                </a:solidFill>
                <a:latin typeface="Arial"/>
                <a:ea typeface="+mn-lt"/>
                <a:cs typeface="Arial"/>
              </a:rPr>
              <a:t>ροέλευσης</a:t>
            </a:r>
            <a:r>
              <a:rPr lang="en-US">
                <a:solidFill>
                  <a:srgbClr val="FFFFFF"/>
                </a:solidFill>
                <a:latin typeface="Arial"/>
                <a:ea typeface="+mn-lt"/>
                <a:cs typeface="Arial"/>
              </a:rPr>
              <a:t> </a:t>
            </a:r>
            <a:r>
              <a:rPr lang="en-US" err="1">
                <a:solidFill>
                  <a:srgbClr val="FFFFFF"/>
                </a:solidFill>
                <a:latin typeface="Arial"/>
                <a:ea typeface="+mn-lt"/>
                <a:cs typeface="Arial"/>
              </a:rPr>
              <a:t>γι</a:t>
            </a:r>
            <a:r>
              <a:rPr lang="en-US">
                <a:solidFill>
                  <a:srgbClr val="FFFFFF"/>
                </a:solidFill>
                <a:latin typeface="Arial"/>
                <a:ea typeface="+mn-lt"/>
                <a:cs typeface="Arial"/>
              </a:rPr>
              <a:t>α </a:t>
            </a:r>
            <a:r>
              <a:rPr lang="en-US" err="1">
                <a:solidFill>
                  <a:srgbClr val="FFFFFF"/>
                </a:solidFill>
                <a:latin typeface="Arial"/>
                <a:ea typeface="+mn-lt"/>
                <a:cs typeface="Arial"/>
              </a:rPr>
              <a:t>τους</a:t>
            </a:r>
            <a:r>
              <a:rPr lang="en-US">
                <a:solidFill>
                  <a:srgbClr val="FFFFFF"/>
                </a:solidFill>
                <a:latin typeface="Arial"/>
                <a:ea typeface="+mn-lt"/>
                <a:cs typeface="Arial"/>
              </a:rPr>
              <a:t> </a:t>
            </a:r>
            <a:r>
              <a:rPr lang="en-US" err="1">
                <a:solidFill>
                  <a:srgbClr val="FFFFFF"/>
                </a:solidFill>
                <a:latin typeface="Arial"/>
                <a:ea typeface="+mn-lt"/>
                <a:cs typeface="Arial"/>
              </a:rPr>
              <a:t>μετ</a:t>
            </a:r>
            <a:r>
              <a:rPr lang="en-US">
                <a:solidFill>
                  <a:srgbClr val="FFFFFF"/>
                </a:solidFill>
                <a:latin typeface="Arial"/>
                <a:ea typeface="+mn-lt"/>
                <a:cs typeface="Arial"/>
              </a:rPr>
              <a:t>α</a:t>
            </a:r>
            <a:r>
              <a:rPr lang="en-US" err="1">
                <a:solidFill>
                  <a:srgbClr val="FFFFFF"/>
                </a:solidFill>
                <a:latin typeface="Arial"/>
                <a:ea typeface="+mn-lt"/>
                <a:cs typeface="Arial"/>
              </a:rPr>
              <a:t>κινούμενους</a:t>
            </a:r>
            <a:r>
              <a:rPr lang="en-US">
                <a:solidFill>
                  <a:srgbClr val="FFFFFF"/>
                </a:solidFill>
                <a:latin typeface="Arial"/>
                <a:ea typeface="+mn-lt"/>
                <a:cs typeface="Arial"/>
              </a:rPr>
              <a:t> </a:t>
            </a:r>
            <a:r>
              <a:rPr lang="en-US" err="1">
                <a:solidFill>
                  <a:srgbClr val="FFFFFF"/>
                </a:solidFill>
                <a:latin typeface="Arial"/>
                <a:ea typeface="+mn-lt"/>
                <a:cs typeface="Arial"/>
              </a:rPr>
              <a:t>ερευνητές</a:t>
            </a:r>
            <a:r>
              <a:rPr lang="en-US">
                <a:solidFill>
                  <a:srgbClr val="FFFFFF"/>
                </a:solidFill>
                <a:latin typeface="Arial"/>
                <a:ea typeface="+mn-lt"/>
                <a:cs typeface="Arial"/>
              </a:rPr>
              <a:t>/</a:t>
            </a:r>
            <a:r>
              <a:rPr lang="en-US" err="1">
                <a:solidFill>
                  <a:srgbClr val="FFFFFF"/>
                </a:solidFill>
                <a:latin typeface="Arial"/>
                <a:ea typeface="+mn-lt"/>
                <a:cs typeface="Arial"/>
              </a:rPr>
              <a:t>τριες</a:t>
            </a:r>
            <a:endParaRPr lang="en-US" err="1">
              <a:latin typeface="Arial"/>
              <a:ea typeface="Open Sans"/>
              <a:cs typeface="Arial"/>
            </a:endParaRPr>
          </a:p>
        </p:txBody>
      </p:sp>
    </p:spTree>
    <p:extLst>
      <p:ext uri="{BB962C8B-B14F-4D97-AF65-F5344CB8AC3E}">
        <p14:creationId xmlns:p14="http://schemas.microsoft.com/office/powerpoint/2010/main" val="32063791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7F98E95-9D30-8069-3724-099A62DB7BC3}"/>
              </a:ext>
            </a:extLst>
          </p:cNvPr>
          <p:cNvSpPr>
            <a:spLocks noGrp="1"/>
          </p:cNvSpPr>
          <p:nvPr>
            <p:ph type="title"/>
          </p:nvPr>
        </p:nvSpPr>
        <p:spPr>
          <a:xfrm>
            <a:off x="1052512" y="1129932"/>
            <a:ext cx="10086975" cy="778381"/>
          </a:xfrm>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a:t>
            </a:r>
            <a:r>
              <a:rPr lang="en-US" b="1" dirty="0" err="1">
                <a:latin typeface="Arial"/>
                <a:cs typeface="Arial"/>
              </a:rPr>
              <a:t>κ</a:t>
            </a:r>
            <a:r>
              <a:rPr lang="en-US" b="1" dirty="0">
                <a:latin typeface="Arial"/>
                <a:cs typeface="Arial"/>
              </a:rPr>
              <a:t>α</a:t>
            </a:r>
            <a:r>
              <a:rPr lang="en-US" b="1" dirty="0" err="1">
                <a:latin typeface="Arial"/>
                <a:cs typeface="Arial"/>
              </a:rPr>
              <a:t>ι</a:t>
            </a:r>
            <a:r>
              <a:rPr lang="en-US" b="1" dirty="0">
                <a:latin typeface="Arial"/>
                <a:cs typeface="Arial"/>
              </a:rPr>
              <a:t> </a:t>
            </a:r>
            <a:r>
              <a:rPr lang="en-US" b="1" dirty="0" err="1">
                <a:latin typeface="Arial"/>
                <a:cs typeface="Arial"/>
              </a:rPr>
              <a:t>χρήσιμες</a:t>
            </a:r>
            <a:r>
              <a:rPr lang="en-US" b="1" dirty="0">
                <a:latin typeface="Arial"/>
                <a:cs typeface="Arial"/>
              </a:rPr>
              <a:t> </a:t>
            </a:r>
            <a:r>
              <a:rPr lang="en-US" b="1" dirty="0" err="1">
                <a:latin typeface="Arial"/>
                <a:cs typeface="Arial"/>
              </a:rPr>
              <a:t>ε</a:t>
            </a:r>
            <a:r>
              <a:rPr lang="en-US" b="1" dirty="0">
                <a:latin typeface="Arial"/>
                <a:cs typeface="Arial"/>
              </a:rPr>
              <a:t>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την</a:t>
            </a:r>
            <a:r>
              <a:rPr lang="en-US" b="1" dirty="0">
                <a:latin typeface="Arial"/>
                <a:cs typeface="Arial"/>
              </a:rPr>
              <a:t> π</a:t>
            </a:r>
            <a:r>
              <a:rPr lang="en-US" b="1" dirty="0" err="1">
                <a:latin typeface="Arial"/>
                <a:cs typeface="Arial"/>
              </a:rPr>
              <a:t>ροστ</a:t>
            </a:r>
            <a:r>
              <a:rPr lang="en-US" b="1" dirty="0">
                <a:latin typeface="Arial"/>
                <a:cs typeface="Arial"/>
              </a:rPr>
              <a:t>α</a:t>
            </a:r>
            <a:r>
              <a:rPr lang="en-US" b="1" dirty="0" err="1">
                <a:latin typeface="Arial"/>
                <a:cs typeface="Arial"/>
              </a:rPr>
              <a:t>σί</a:t>
            </a:r>
            <a:r>
              <a:rPr lang="en-US" b="1" dirty="0">
                <a:latin typeface="Arial"/>
                <a:cs typeface="Arial"/>
              </a:rPr>
              <a:t>α</a:t>
            </a:r>
          </a:p>
        </p:txBody>
      </p:sp>
      <p:sp>
        <p:nvSpPr>
          <p:cNvPr id="7" name="Shape 2526">
            <a:extLst>
              <a:ext uri="{FF2B5EF4-FFF2-40B4-BE49-F238E27FC236}">
                <a16:creationId xmlns:a16="http://schemas.microsoft.com/office/drawing/2014/main" id="{D048FDD9-2CF3-66F3-AFE0-20A0A2BC95EB}"/>
              </a:ext>
            </a:extLst>
          </p:cNvPr>
          <p:cNvSpPr/>
          <p:nvPr/>
        </p:nvSpPr>
        <p:spPr>
          <a:xfrm>
            <a:off x="384408" y="2434826"/>
            <a:ext cx="494995" cy="4831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8" name="Shape 2549">
            <a:extLst>
              <a:ext uri="{FF2B5EF4-FFF2-40B4-BE49-F238E27FC236}">
                <a16:creationId xmlns:a16="http://schemas.microsoft.com/office/drawing/2014/main" id="{E1DB6823-56F5-01C3-DEC8-70DBE302F758}"/>
              </a:ext>
            </a:extLst>
          </p:cNvPr>
          <p:cNvSpPr/>
          <p:nvPr/>
        </p:nvSpPr>
        <p:spPr>
          <a:xfrm>
            <a:off x="381613" y="3483193"/>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E776AF10-C6C9-C91E-B18B-D0796F728188}"/>
              </a:ext>
            </a:extLst>
          </p:cNvPr>
          <p:cNvSpPr/>
          <p:nvPr/>
        </p:nvSpPr>
        <p:spPr>
          <a:xfrm>
            <a:off x="6330692" y="237346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71">
            <a:extLst>
              <a:ext uri="{FF2B5EF4-FFF2-40B4-BE49-F238E27FC236}">
                <a16:creationId xmlns:a16="http://schemas.microsoft.com/office/drawing/2014/main" id="{32C51EFA-182E-1EFC-9C1C-02F5F9BAFD10}"/>
              </a:ext>
            </a:extLst>
          </p:cNvPr>
          <p:cNvSpPr/>
          <p:nvPr/>
        </p:nvSpPr>
        <p:spPr>
          <a:xfrm>
            <a:off x="373944" y="4807251"/>
            <a:ext cx="332790" cy="332279"/>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Shape 2568">
            <a:extLst>
              <a:ext uri="{FF2B5EF4-FFF2-40B4-BE49-F238E27FC236}">
                <a16:creationId xmlns:a16="http://schemas.microsoft.com/office/drawing/2014/main" id="{BF7B4BD8-52C8-B931-4BBF-6B8B3FDD0120}"/>
              </a:ext>
            </a:extLst>
          </p:cNvPr>
          <p:cNvSpPr/>
          <p:nvPr/>
        </p:nvSpPr>
        <p:spPr>
          <a:xfrm>
            <a:off x="6348082" y="5018980"/>
            <a:ext cx="464948" cy="540703"/>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6" name="Shape 2541">
            <a:extLst>
              <a:ext uri="{FF2B5EF4-FFF2-40B4-BE49-F238E27FC236}">
                <a16:creationId xmlns:a16="http://schemas.microsoft.com/office/drawing/2014/main" id="{76E26059-F34C-734C-1EEE-D44EE5EF5560}"/>
              </a:ext>
            </a:extLst>
          </p:cNvPr>
          <p:cNvSpPr/>
          <p:nvPr/>
        </p:nvSpPr>
        <p:spPr>
          <a:xfrm>
            <a:off x="6333971" y="3555129"/>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4">
            <a:extLst>
              <a:ext uri="{FF2B5EF4-FFF2-40B4-BE49-F238E27FC236}">
                <a16:creationId xmlns:a16="http://schemas.microsoft.com/office/drawing/2014/main" id="{C018F3AF-2D2E-8217-9939-E61BFE5E7220}"/>
              </a:ext>
            </a:extLst>
          </p:cNvPr>
          <p:cNvSpPr txBox="1"/>
          <p:nvPr/>
        </p:nvSpPr>
        <p:spPr>
          <a:xfrm>
            <a:off x="1052512" y="2418834"/>
            <a:ext cx="5360988"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Arial"/>
                <a:ea typeface="+mn-lt"/>
                <a:cs typeface="Arial"/>
              </a:rPr>
              <a:t>Να </a:t>
            </a:r>
            <a:r>
              <a:rPr lang="en-GB" err="1">
                <a:solidFill>
                  <a:srgbClr val="FFFFFF"/>
                </a:solidFill>
                <a:latin typeface="Arial"/>
                <a:ea typeface="+mn-lt"/>
                <a:cs typeface="Arial"/>
              </a:rPr>
              <a:t>δι</a:t>
            </a:r>
            <a:r>
              <a:rPr lang="en-GB">
                <a:solidFill>
                  <a:srgbClr val="FFFFFF"/>
                </a:solidFill>
                <a:latin typeface="Arial"/>
                <a:ea typeface="+mn-lt"/>
                <a:cs typeface="Arial"/>
              </a:rPr>
              <a:t>α</a:t>
            </a:r>
            <a:r>
              <a:rPr lang="en-GB" err="1">
                <a:solidFill>
                  <a:srgbClr val="FFFFFF"/>
                </a:solidFill>
                <a:latin typeface="Arial"/>
                <a:ea typeface="+mn-lt"/>
                <a:cs typeface="Arial"/>
              </a:rPr>
              <a:t>θέτετε</a:t>
            </a:r>
            <a:r>
              <a:rPr lang="en-GB">
                <a:solidFill>
                  <a:srgbClr val="FFFFFF"/>
                </a:solidFill>
                <a:latin typeface="Arial"/>
                <a:ea typeface="+mn-lt"/>
                <a:cs typeface="Arial"/>
              </a:rPr>
              <a:t> </a:t>
            </a:r>
            <a:r>
              <a:rPr lang="en-GB" err="1">
                <a:solidFill>
                  <a:srgbClr val="FFFFFF"/>
                </a:solidFill>
                <a:latin typeface="Arial"/>
                <a:ea typeface="+mn-lt"/>
                <a:cs typeface="Arial"/>
              </a:rPr>
              <a:t>δι</a:t>
            </a:r>
            <a:r>
              <a:rPr lang="en-GB">
                <a:solidFill>
                  <a:srgbClr val="FFFFFF"/>
                </a:solidFill>
                <a:latin typeface="Arial"/>
                <a:ea typeface="+mn-lt"/>
                <a:cs typeface="Arial"/>
              </a:rPr>
              <a:t>α</a:t>
            </a:r>
            <a:r>
              <a:rPr lang="en-GB" err="1">
                <a:solidFill>
                  <a:srgbClr val="FFFFFF"/>
                </a:solidFill>
                <a:latin typeface="Arial"/>
                <a:ea typeface="+mn-lt"/>
                <a:cs typeface="Arial"/>
              </a:rPr>
              <a:t>τάξεις</a:t>
            </a:r>
            <a:r>
              <a:rPr lang="en-GB">
                <a:solidFill>
                  <a:srgbClr val="FFFFFF"/>
                </a:solidFill>
                <a:latin typeface="Arial"/>
                <a:ea typeface="+mn-lt"/>
                <a:cs typeface="Arial"/>
              </a:rPr>
              <a:t> και </a:t>
            </a:r>
            <a:r>
              <a:rPr lang="en-GB" err="1">
                <a:solidFill>
                  <a:srgbClr val="FFFFFF"/>
                </a:solidFill>
                <a:latin typeface="Arial"/>
                <a:ea typeface="+mn-lt"/>
                <a:cs typeface="Arial"/>
              </a:rPr>
              <a:t>δι</a:t>
            </a:r>
            <a:r>
              <a:rPr lang="en-GB">
                <a:solidFill>
                  <a:srgbClr val="FFFFFF"/>
                </a:solidFill>
                <a:latin typeface="Arial"/>
                <a:ea typeface="+mn-lt"/>
                <a:cs typeface="Arial"/>
              </a:rPr>
              <a:t>α</a:t>
            </a:r>
            <a:r>
              <a:rPr lang="en-GB" err="1">
                <a:solidFill>
                  <a:srgbClr val="FFFFFF"/>
                </a:solidFill>
                <a:latin typeface="Arial"/>
                <a:ea typeface="+mn-lt"/>
                <a:cs typeface="Arial"/>
              </a:rPr>
              <a:t>δικ</a:t>
            </a:r>
            <a:r>
              <a:rPr lang="en-GB">
                <a:solidFill>
                  <a:srgbClr val="FFFFFF"/>
                </a:solidFill>
                <a:latin typeface="Arial"/>
                <a:ea typeface="+mn-lt"/>
                <a:cs typeface="Arial"/>
              </a:rPr>
              <a:t>α</a:t>
            </a:r>
            <a:r>
              <a:rPr lang="en-GB" err="1">
                <a:solidFill>
                  <a:srgbClr val="FFFFFF"/>
                </a:solidFill>
                <a:latin typeface="Arial"/>
                <a:ea typeface="+mn-lt"/>
                <a:cs typeface="Arial"/>
              </a:rPr>
              <a:t>σίες</a:t>
            </a:r>
            <a:r>
              <a:rPr lang="en-GB">
                <a:solidFill>
                  <a:srgbClr val="FFFFFF"/>
                </a:solidFill>
                <a:latin typeface="Arial"/>
                <a:ea typeface="+mn-lt"/>
                <a:cs typeface="Arial"/>
              </a:rPr>
              <a:t> π</a:t>
            </a:r>
            <a:r>
              <a:rPr lang="en-GB" err="1">
                <a:solidFill>
                  <a:srgbClr val="FFFFFF"/>
                </a:solidFill>
                <a:latin typeface="Arial"/>
                <a:ea typeface="+mn-lt"/>
                <a:cs typeface="Arial"/>
              </a:rPr>
              <a:t>ου</a:t>
            </a:r>
            <a:r>
              <a:rPr lang="en-GB">
                <a:solidFill>
                  <a:srgbClr val="FFFFFF"/>
                </a:solidFill>
                <a:latin typeface="Arial"/>
                <a:ea typeface="+mn-lt"/>
                <a:cs typeface="Arial"/>
              </a:rPr>
              <a:t> επ</a:t>
            </a:r>
            <a:r>
              <a:rPr lang="en-GB" err="1">
                <a:solidFill>
                  <a:srgbClr val="FFFFFF"/>
                </a:solidFill>
                <a:latin typeface="Arial"/>
                <a:ea typeface="+mn-lt"/>
                <a:cs typeface="Arial"/>
              </a:rPr>
              <a:t>ιτρέ</a:t>
            </a:r>
            <a:r>
              <a:rPr lang="en-GB">
                <a:solidFill>
                  <a:srgbClr val="FFFFFF"/>
                </a:solidFill>
                <a:latin typeface="Arial"/>
                <a:ea typeface="+mn-lt"/>
                <a:cs typeface="Arial"/>
              </a:rPr>
              <a:t>π</a:t>
            </a:r>
            <a:r>
              <a:rPr lang="en-GB" err="1">
                <a:solidFill>
                  <a:srgbClr val="FFFFFF"/>
                </a:solidFill>
                <a:latin typeface="Arial"/>
                <a:ea typeface="+mn-lt"/>
                <a:cs typeface="Arial"/>
              </a:rPr>
              <a:t>ουν</a:t>
            </a:r>
            <a:r>
              <a:rPr lang="en-GB">
                <a:solidFill>
                  <a:srgbClr val="FFFFFF"/>
                </a:solidFill>
                <a:latin typeface="Arial"/>
                <a:ea typeface="+mn-lt"/>
                <a:cs typeface="Arial"/>
              </a:rPr>
              <a:t> </a:t>
            </a:r>
            <a:r>
              <a:rPr lang="en-GB" err="1">
                <a:solidFill>
                  <a:srgbClr val="FFFFFF"/>
                </a:solidFill>
                <a:latin typeface="Arial"/>
                <a:ea typeface="+mn-lt"/>
                <a:cs typeface="Arial"/>
              </a:rPr>
              <a:t>τη</a:t>
            </a:r>
            <a:r>
              <a:rPr lang="en-GB">
                <a:solidFill>
                  <a:srgbClr val="FFFFFF"/>
                </a:solidFill>
                <a:latin typeface="Arial"/>
                <a:ea typeface="+mn-lt"/>
                <a:cs typeface="Arial"/>
              </a:rPr>
              <a:t> </a:t>
            </a:r>
            <a:r>
              <a:rPr lang="en-GB" err="1">
                <a:solidFill>
                  <a:srgbClr val="FFFFFF"/>
                </a:solidFill>
                <a:latin typeface="Arial"/>
                <a:ea typeface="+mn-lt"/>
                <a:cs typeface="Arial"/>
              </a:rPr>
              <a:t>γρήγορη</a:t>
            </a:r>
            <a:r>
              <a:rPr lang="en-GB">
                <a:solidFill>
                  <a:srgbClr val="FFFFFF"/>
                </a:solidFill>
                <a:latin typeface="Arial"/>
                <a:ea typeface="+mn-lt"/>
                <a:cs typeface="Arial"/>
              </a:rPr>
              <a:t> α</a:t>
            </a:r>
            <a:r>
              <a:rPr lang="en-GB" err="1">
                <a:solidFill>
                  <a:srgbClr val="FFFFFF"/>
                </a:solidFill>
                <a:latin typeface="Arial"/>
                <a:ea typeface="+mn-lt"/>
                <a:cs typeface="Arial"/>
              </a:rPr>
              <a:t>ντ</a:t>
            </a:r>
            <a:r>
              <a:rPr lang="en-GB">
                <a:solidFill>
                  <a:srgbClr val="FFFFFF"/>
                </a:solidFill>
                <a:latin typeface="Arial"/>
                <a:ea typeface="+mn-lt"/>
                <a:cs typeface="Arial"/>
              </a:rPr>
              <a:t>απ</a:t>
            </a:r>
            <a:r>
              <a:rPr lang="en-GB" err="1">
                <a:solidFill>
                  <a:srgbClr val="FFFFFF"/>
                </a:solidFill>
                <a:latin typeface="Arial"/>
                <a:ea typeface="+mn-lt"/>
                <a:cs typeface="Arial"/>
              </a:rPr>
              <a:t>όκριση</a:t>
            </a:r>
            <a:r>
              <a:rPr lang="en-GB">
                <a:solidFill>
                  <a:srgbClr val="FFFFFF"/>
                </a:solidFill>
                <a:latin typeface="Arial"/>
                <a:ea typeface="+mn-lt"/>
                <a:cs typeface="Arial"/>
              </a:rPr>
              <a:t>.</a:t>
            </a:r>
            <a:endParaRPr lang="en-US">
              <a:latin typeface="Arial"/>
              <a:ea typeface="+mn-lt"/>
              <a:cs typeface="Arial"/>
            </a:endParaRPr>
          </a:p>
        </p:txBody>
      </p:sp>
      <p:sp>
        <p:nvSpPr>
          <p:cNvPr id="17" name="TextBox 6">
            <a:extLst>
              <a:ext uri="{FF2B5EF4-FFF2-40B4-BE49-F238E27FC236}">
                <a16:creationId xmlns:a16="http://schemas.microsoft.com/office/drawing/2014/main" id="{EDE27407-5F0B-93C6-2732-CE9B97CF3308}"/>
              </a:ext>
            </a:extLst>
          </p:cNvPr>
          <p:cNvSpPr txBox="1"/>
          <p:nvPr/>
        </p:nvSpPr>
        <p:spPr>
          <a:xfrm>
            <a:off x="1052512" y="3435079"/>
            <a:ext cx="47894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Arial"/>
                <a:ea typeface="+mn-lt"/>
                <a:cs typeface="Arial"/>
              </a:rPr>
              <a:t>Απ</a:t>
            </a:r>
            <a:r>
              <a:rPr lang="en-GB" err="1">
                <a:solidFill>
                  <a:srgbClr val="FFFFFF"/>
                </a:solidFill>
                <a:latin typeface="Arial"/>
                <a:ea typeface="+mn-lt"/>
                <a:cs typeface="Arial"/>
              </a:rPr>
              <a:t>οφύγετε</a:t>
            </a:r>
            <a:r>
              <a:rPr lang="en-GB">
                <a:solidFill>
                  <a:srgbClr val="FFFFFF"/>
                </a:solidFill>
                <a:latin typeface="Arial"/>
                <a:ea typeface="+mn-lt"/>
                <a:cs typeface="Arial"/>
              </a:rPr>
              <a:t> </a:t>
            </a:r>
            <a:r>
              <a:rPr lang="en-GB" err="1">
                <a:solidFill>
                  <a:srgbClr val="FFFFFF"/>
                </a:solidFill>
                <a:latin typeface="Arial"/>
                <a:ea typeface="+mn-lt"/>
                <a:cs typeface="Arial"/>
              </a:rPr>
              <a:t>δι</a:t>
            </a:r>
            <a:r>
              <a:rPr lang="en-GB">
                <a:solidFill>
                  <a:srgbClr val="FFFFFF"/>
                </a:solidFill>
                <a:latin typeface="Arial"/>
                <a:ea typeface="+mn-lt"/>
                <a:cs typeface="Arial"/>
              </a:rPr>
              <a:t>α</a:t>
            </a:r>
            <a:r>
              <a:rPr lang="en-GB" err="1">
                <a:solidFill>
                  <a:srgbClr val="FFFFFF"/>
                </a:solidFill>
                <a:latin typeface="Arial"/>
                <a:ea typeface="+mn-lt"/>
                <a:cs typeface="Arial"/>
              </a:rPr>
              <a:t>δικ</a:t>
            </a:r>
            <a:r>
              <a:rPr lang="en-GB">
                <a:solidFill>
                  <a:srgbClr val="FFFFFF"/>
                </a:solidFill>
                <a:latin typeface="Arial"/>
                <a:ea typeface="+mn-lt"/>
                <a:cs typeface="Arial"/>
              </a:rPr>
              <a:t>α</a:t>
            </a:r>
            <a:r>
              <a:rPr lang="en-GB" err="1">
                <a:solidFill>
                  <a:srgbClr val="FFFFFF"/>
                </a:solidFill>
                <a:latin typeface="Arial"/>
                <a:ea typeface="+mn-lt"/>
                <a:cs typeface="Arial"/>
              </a:rPr>
              <a:t>σίες</a:t>
            </a:r>
            <a:r>
              <a:rPr lang="en-GB">
                <a:solidFill>
                  <a:srgbClr val="FFFFFF"/>
                </a:solidFill>
                <a:latin typeface="Arial"/>
                <a:ea typeface="+mn-lt"/>
                <a:cs typeface="Arial"/>
              </a:rPr>
              <a:t> π</a:t>
            </a:r>
            <a:r>
              <a:rPr lang="en-GB" err="1">
                <a:solidFill>
                  <a:srgbClr val="FFFFFF"/>
                </a:solidFill>
                <a:latin typeface="Arial"/>
                <a:ea typeface="+mn-lt"/>
                <a:cs typeface="Arial"/>
              </a:rPr>
              <a:t>ου</a:t>
            </a:r>
            <a:r>
              <a:rPr lang="en-GB">
                <a:solidFill>
                  <a:srgbClr val="FFFFFF"/>
                </a:solidFill>
                <a:latin typeface="Arial"/>
                <a:ea typeface="+mn-lt"/>
                <a:cs typeface="Arial"/>
              </a:rPr>
              <a:t> απα</a:t>
            </a:r>
            <a:r>
              <a:rPr lang="en-GB" err="1">
                <a:solidFill>
                  <a:srgbClr val="FFFFFF"/>
                </a:solidFill>
                <a:latin typeface="Arial"/>
                <a:ea typeface="+mn-lt"/>
                <a:cs typeface="Arial"/>
              </a:rPr>
              <a:t>ιτούν</a:t>
            </a:r>
            <a:r>
              <a:rPr lang="en-GB">
                <a:solidFill>
                  <a:srgbClr val="FFFFFF"/>
                </a:solidFill>
                <a:latin typeface="Arial"/>
                <a:ea typeface="+mn-lt"/>
                <a:cs typeface="Arial"/>
              </a:rPr>
              <a:t> να επ</a:t>
            </a:r>
            <a:r>
              <a:rPr lang="en-GB" err="1">
                <a:solidFill>
                  <a:srgbClr val="FFFFFF"/>
                </a:solidFill>
                <a:latin typeface="Arial"/>
                <a:ea typeface="+mn-lt"/>
                <a:cs typeface="Arial"/>
              </a:rPr>
              <a:t>ικοινωνήσετε</a:t>
            </a:r>
            <a:r>
              <a:rPr lang="en-GB">
                <a:solidFill>
                  <a:srgbClr val="FFFFFF"/>
                </a:solidFill>
                <a:latin typeface="Arial"/>
                <a:ea typeface="+mn-lt"/>
                <a:cs typeface="Arial"/>
              </a:rPr>
              <a:t> π</a:t>
            </a:r>
            <a:r>
              <a:rPr lang="en-GB" err="1">
                <a:solidFill>
                  <a:srgbClr val="FFFFFF"/>
                </a:solidFill>
                <a:latin typeface="Arial"/>
                <a:ea typeface="+mn-lt"/>
                <a:cs typeface="Arial"/>
              </a:rPr>
              <a:t>ρώτ</a:t>
            </a:r>
            <a:r>
              <a:rPr lang="en-GB">
                <a:solidFill>
                  <a:srgbClr val="FFFFFF"/>
                </a:solidFill>
                <a:latin typeface="Arial"/>
                <a:ea typeface="+mn-lt"/>
                <a:cs typeface="Arial"/>
              </a:rPr>
              <a:t>α </a:t>
            </a:r>
            <a:r>
              <a:rPr lang="en-GB" err="1">
                <a:solidFill>
                  <a:srgbClr val="FFFFFF"/>
                </a:solidFill>
                <a:latin typeface="Arial"/>
                <a:ea typeface="+mn-lt"/>
                <a:cs typeface="Arial"/>
              </a:rPr>
              <a:t>με</a:t>
            </a:r>
            <a:r>
              <a:rPr lang="en-GB">
                <a:solidFill>
                  <a:srgbClr val="FFFFFF"/>
                </a:solidFill>
                <a:latin typeface="Arial"/>
                <a:ea typeface="+mn-lt"/>
                <a:cs typeface="Arial"/>
              </a:rPr>
              <a:t> </a:t>
            </a:r>
            <a:r>
              <a:rPr lang="en-GB" err="1">
                <a:solidFill>
                  <a:srgbClr val="FFFFFF"/>
                </a:solidFill>
                <a:latin typeface="Arial"/>
                <a:ea typeface="+mn-lt"/>
                <a:cs typeface="Arial"/>
              </a:rPr>
              <a:t>τον</a:t>
            </a:r>
            <a:r>
              <a:rPr lang="en-GB">
                <a:solidFill>
                  <a:srgbClr val="FFFFFF"/>
                </a:solidFill>
                <a:latin typeface="Arial"/>
                <a:ea typeface="+mn-lt"/>
                <a:cs typeface="Arial"/>
              </a:rPr>
              <a:t> </a:t>
            </a:r>
            <a:r>
              <a:rPr lang="en-GB" err="1">
                <a:solidFill>
                  <a:srgbClr val="FFFFFF"/>
                </a:solidFill>
                <a:latin typeface="Arial"/>
                <a:ea typeface="+mn-lt"/>
                <a:cs typeface="Arial"/>
              </a:rPr>
              <a:t>διευθυντή</a:t>
            </a:r>
            <a:r>
              <a:rPr lang="en-GB">
                <a:solidFill>
                  <a:srgbClr val="FFFFFF"/>
                </a:solidFill>
                <a:latin typeface="Arial"/>
                <a:ea typeface="+mn-lt"/>
                <a:cs typeface="Arial"/>
              </a:rPr>
              <a:t>/</a:t>
            </a:r>
            <a:r>
              <a:rPr lang="en-GB" err="1">
                <a:solidFill>
                  <a:srgbClr val="FFFFFF"/>
                </a:solidFill>
                <a:latin typeface="Arial"/>
                <a:ea typeface="+mn-lt"/>
                <a:cs typeface="Arial"/>
              </a:rPr>
              <a:t>τρι</a:t>
            </a:r>
            <a:r>
              <a:rPr lang="en-GB">
                <a:solidFill>
                  <a:srgbClr val="FFFFFF"/>
                </a:solidFill>
                <a:latin typeface="Arial"/>
                <a:ea typeface="+mn-lt"/>
                <a:cs typeface="Arial"/>
              </a:rPr>
              <a:t>α ή </a:t>
            </a:r>
            <a:r>
              <a:rPr lang="en-GB" err="1">
                <a:solidFill>
                  <a:srgbClr val="FFFFFF"/>
                </a:solidFill>
                <a:latin typeface="Arial"/>
                <a:ea typeface="+mn-lt"/>
                <a:cs typeface="Arial"/>
              </a:rPr>
              <a:t>τον</a:t>
            </a:r>
            <a:r>
              <a:rPr lang="en-GB">
                <a:solidFill>
                  <a:srgbClr val="FFFFFF"/>
                </a:solidFill>
                <a:latin typeface="Arial"/>
                <a:ea typeface="+mn-lt"/>
                <a:cs typeface="Arial"/>
              </a:rPr>
              <a:t>/</a:t>
            </a:r>
            <a:r>
              <a:rPr lang="en-GB" err="1">
                <a:solidFill>
                  <a:srgbClr val="FFFFFF"/>
                </a:solidFill>
                <a:latin typeface="Arial"/>
                <a:ea typeface="+mn-lt"/>
                <a:cs typeface="Arial"/>
              </a:rPr>
              <a:t>την</a:t>
            </a:r>
            <a:r>
              <a:rPr lang="en-GB">
                <a:solidFill>
                  <a:srgbClr val="FFFFFF"/>
                </a:solidFill>
                <a:latin typeface="Arial"/>
                <a:ea typeface="+mn-lt"/>
                <a:cs typeface="Arial"/>
              </a:rPr>
              <a:t> π</a:t>
            </a:r>
            <a:r>
              <a:rPr lang="en-GB" err="1">
                <a:solidFill>
                  <a:srgbClr val="FFFFFF"/>
                </a:solidFill>
                <a:latin typeface="Arial"/>
                <a:ea typeface="+mn-lt"/>
                <a:cs typeface="Arial"/>
              </a:rPr>
              <a:t>ροϊστάμενο</a:t>
            </a:r>
            <a:r>
              <a:rPr lang="en-GB">
                <a:solidFill>
                  <a:srgbClr val="FFFFFF"/>
                </a:solidFill>
                <a:latin typeface="Arial"/>
                <a:ea typeface="+mn-lt"/>
                <a:cs typeface="Arial"/>
              </a:rPr>
              <a:t>/η.</a:t>
            </a:r>
            <a:endParaRPr lang="en-US">
              <a:solidFill>
                <a:srgbClr val="FFFFFF"/>
              </a:solidFill>
              <a:latin typeface="Arial"/>
              <a:ea typeface="+mn-lt"/>
              <a:cs typeface="Arial"/>
            </a:endParaRPr>
          </a:p>
        </p:txBody>
      </p:sp>
      <p:sp>
        <p:nvSpPr>
          <p:cNvPr id="18" name="TextBox 2">
            <a:extLst>
              <a:ext uri="{FF2B5EF4-FFF2-40B4-BE49-F238E27FC236}">
                <a16:creationId xmlns:a16="http://schemas.microsoft.com/office/drawing/2014/main" id="{3199EB61-34E0-DB19-F31D-9C6EDC2F37D3}"/>
              </a:ext>
            </a:extLst>
          </p:cNvPr>
          <p:cNvSpPr txBox="1"/>
          <p:nvPr/>
        </p:nvSpPr>
        <p:spPr>
          <a:xfrm>
            <a:off x="7025221" y="2377795"/>
            <a:ext cx="5029200"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a:solidFill>
                  <a:srgbClr val="FFFFFF"/>
                </a:solidFill>
                <a:latin typeface="Arial"/>
                <a:ea typeface="+mn-lt"/>
                <a:cs typeface="Arial"/>
              </a:rPr>
              <a:t>Πα</a:t>
            </a:r>
            <a:r>
              <a:rPr lang="en-GB" err="1">
                <a:solidFill>
                  <a:srgbClr val="FFFFFF"/>
                </a:solidFill>
                <a:latin typeface="Arial"/>
                <a:ea typeface="+mn-lt"/>
                <a:cs typeface="Arial"/>
              </a:rPr>
              <a:t>ροχή</a:t>
            </a:r>
            <a:r>
              <a:rPr lang="en-GB">
                <a:solidFill>
                  <a:srgbClr val="FFFFFF"/>
                </a:solidFill>
                <a:latin typeface="Arial"/>
                <a:ea typeface="+mn-lt"/>
                <a:cs typeface="Arial"/>
              </a:rPr>
              <a:t> π</a:t>
            </a:r>
            <a:r>
              <a:rPr lang="en-GB" err="1">
                <a:solidFill>
                  <a:srgbClr val="FFFFFF"/>
                </a:solidFill>
                <a:latin typeface="Arial"/>
                <a:ea typeface="+mn-lt"/>
                <a:cs typeface="Arial"/>
              </a:rPr>
              <a:t>λήρων</a:t>
            </a:r>
            <a:r>
              <a:rPr lang="en-GB">
                <a:solidFill>
                  <a:srgbClr val="FFFFFF"/>
                </a:solidFill>
                <a:latin typeface="Arial"/>
                <a:ea typeface="+mn-lt"/>
                <a:cs typeface="Arial"/>
              </a:rPr>
              <a:t> π</a:t>
            </a:r>
            <a:r>
              <a:rPr lang="en-GB" err="1">
                <a:solidFill>
                  <a:srgbClr val="FFFFFF"/>
                </a:solidFill>
                <a:latin typeface="Arial"/>
                <a:ea typeface="+mn-lt"/>
                <a:cs typeface="Arial"/>
              </a:rPr>
              <a:t>ληροφοριών</a:t>
            </a:r>
            <a:r>
              <a:rPr lang="en-GB">
                <a:solidFill>
                  <a:srgbClr val="FFFFFF"/>
                </a:solidFill>
                <a:latin typeface="Arial"/>
                <a:ea typeface="+mn-lt"/>
                <a:cs typeface="Arial"/>
              </a:rPr>
              <a:t> </a:t>
            </a:r>
            <a:r>
              <a:rPr lang="en-GB" err="1">
                <a:solidFill>
                  <a:srgbClr val="FFFFFF"/>
                </a:solidFill>
                <a:latin typeface="Arial"/>
                <a:ea typeface="+mn-lt"/>
                <a:cs typeface="Arial"/>
              </a:rPr>
              <a:t>σχετικά</a:t>
            </a:r>
            <a:r>
              <a:rPr lang="en-GB">
                <a:solidFill>
                  <a:srgbClr val="FFFFFF"/>
                </a:solidFill>
                <a:latin typeface="Arial"/>
                <a:ea typeface="+mn-lt"/>
                <a:cs typeface="Arial"/>
              </a:rPr>
              <a:t> </a:t>
            </a:r>
            <a:r>
              <a:rPr lang="en-GB" err="1">
                <a:solidFill>
                  <a:srgbClr val="FFFFFF"/>
                </a:solidFill>
                <a:latin typeface="Arial"/>
                <a:ea typeface="+mn-lt"/>
                <a:cs typeface="Arial"/>
              </a:rPr>
              <a:t>με</a:t>
            </a:r>
            <a:r>
              <a:rPr lang="en-GB">
                <a:solidFill>
                  <a:srgbClr val="FFFFFF"/>
                </a:solidFill>
                <a:latin typeface="Arial"/>
                <a:ea typeface="+mn-lt"/>
                <a:cs typeface="Arial"/>
              </a:rPr>
              <a:t> π</a:t>
            </a:r>
            <a:r>
              <a:rPr lang="en-GB" err="1">
                <a:solidFill>
                  <a:srgbClr val="FFFFFF"/>
                </a:solidFill>
                <a:latin typeface="Arial"/>
                <a:ea typeface="+mn-lt"/>
                <a:cs typeface="Arial"/>
              </a:rPr>
              <a:t>ιθ</a:t>
            </a:r>
            <a:r>
              <a:rPr lang="en-GB">
                <a:solidFill>
                  <a:srgbClr val="FFFFFF"/>
                </a:solidFill>
                <a:latin typeface="Arial"/>
                <a:ea typeface="+mn-lt"/>
                <a:cs typeface="Arial"/>
              </a:rPr>
              <a:t>α</a:t>
            </a:r>
            <a:r>
              <a:rPr lang="en-GB" err="1">
                <a:solidFill>
                  <a:srgbClr val="FFFFFF"/>
                </a:solidFill>
                <a:latin typeface="Arial"/>
                <a:ea typeface="+mn-lt"/>
                <a:cs typeface="Arial"/>
              </a:rPr>
              <a:t>νές</a:t>
            </a:r>
            <a:r>
              <a:rPr lang="en-GB">
                <a:solidFill>
                  <a:srgbClr val="FFFFFF"/>
                </a:solidFill>
                <a:latin typeface="Arial"/>
                <a:ea typeface="+mn-lt"/>
                <a:cs typeface="Arial"/>
              </a:rPr>
              <a:t> </a:t>
            </a:r>
            <a:r>
              <a:rPr lang="en-GB" err="1">
                <a:solidFill>
                  <a:srgbClr val="FFFFFF"/>
                </a:solidFill>
                <a:latin typeface="Arial"/>
                <a:ea typeface="+mn-lt"/>
                <a:cs typeface="Arial"/>
              </a:rPr>
              <a:t>κυρώσεις</a:t>
            </a:r>
            <a:endParaRPr lang="en-US" err="1">
              <a:latin typeface="Arial"/>
              <a:cs typeface="Arial"/>
            </a:endParaRPr>
          </a:p>
        </p:txBody>
      </p:sp>
      <p:sp>
        <p:nvSpPr>
          <p:cNvPr id="19" name="TextBox 5">
            <a:extLst>
              <a:ext uri="{FF2B5EF4-FFF2-40B4-BE49-F238E27FC236}">
                <a16:creationId xmlns:a16="http://schemas.microsoft.com/office/drawing/2014/main" id="{1AC004FD-D7FC-BE05-7CA1-E04213017B17}"/>
              </a:ext>
            </a:extLst>
          </p:cNvPr>
          <p:cNvSpPr txBox="1"/>
          <p:nvPr/>
        </p:nvSpPr>
        <p:spPr>
          <a:xfrm>
            <a:off x="999067" y="4696178"/>
            <a:ext cx="5367866"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FFFFFF"/>
                </a:solidFill>
                <a:latin typeface="Arial"/>
                <a:ea typeface="+mn-lt"/>
                <a:cs typeface="Arial"/>
              </a:rPr>
              <a:t>Απ</a:t>
            </a:r>
            <a:r>
              <a:rPr lang="en-US" err="1">
                <a:solidFill>
                  <a:srgbClr val="FFFFFF"/>
                </a:solidFill>
                <a:latin typeface="Arial"/>
                <a:ea typeface="+mn-lt"/>
                <a:cs typeface="Arial"/>
              </a:rPr>
              <a:t>οφύγετε</a:t>
            </a:r>
            <a:r>
              <a:rPr lang="en-US">
                <a:solidFill>
                  <a:srgbClr val="FFFFFF"/>
                </a:solidFill>
                <a:latin typeface="Arial"/>
                <a:ea typeface="+mn-lt"/>
                <a:cs typeface="Arial"/>
              </a:rPr>
              <a:t> </a:t>
            </a:r>
            <a:r>
              <a:rPr lang="en-US" err="1">
                <a:solidFill>
                  <a:srgbClr val="FFFFFF"/>
                </a:solidFill>
                <a:latin typeface="Arial"/>
                <a:ea typeface="+mn-lt"/>
                <a:cs typeface="Arial"/>
              </a:rPr>
              <a:t>τις</a:t>
            </a:r>
            <a:r>
              <a:rPr lang="en-US">
                <a:solidFill>
                  <a:srgbClr val="FFFFFF"/>
                </a:solidFill>
                <a:latin typeface="Arial"/>
                <a:ea typeface="+mn-lt"/>
                <a:cs typeface="Arial"/>
              </a:rPr>
              <a:t> "π</a:t>
            </a:r>
            <a:r>
              <a:rPr lang="en-US" err="1">
                <a:solidFill>
                  <a:srgbClr val="FFFFFF"/>
                </a:solidFill>
                <a:latin typeface="Arial"/>
                <a:ea typeface="+mn-lt"/>
                <a:cs typeface="Arial"/>
              </a:rPr>
              <a:t>ροειδο</a:t>
            </a:r>
            <a:r>
              <a:rPr lang="en-US">
                <a:solidFill>
                  <a:srgbClr val="FFFFFF"/>
                </a:solidFill>
                <a:latin typeface="Arial"/>
                <a:ea typeface="+mn-lt"/>
                <a:cs typeface="Arial"/>
              </a:rPr>
              <a:t>π</a:t>
            </a:r>
            <a:r>
              <a:rPr lang="en-US" err="1">
                <a:solidFill>
                  <a:srgbClr val="FFFFFF"/>
                </a:solidFill>
                <a:latin typeface="Arial"/>
                <a:ea typeface="+mn-lt"/>
                <a:cs typeface="Arial"/>
              </a:rPr>
              <a:t>οιήσεις</a:t>
            </a:r>
            <a:r>
              <a:rPr lang="en-US">
                <a:solidFill>
                  <a:srgbClr val="FFFFFF"/>
                </a:solidFill>
                <a:latin typeface="Arial"/>
                <a:ea typeface="+mn-lt"/>
                <a:cs typeface="Arial"/>
              </a:rPr>
              <a:t>" </a:t>
            </a:r>
            <a:r>
              <a:rPr lang="en-US" err="1">
                <a:solidFill>
                  <a:srgbClr val="FFFFFF"/>
                </a:solidFill>
                <a:latin typeface="Arial"/>
                <a:ea typeface="+mn-lt"/>
                <a:cs typeface="Arial"/>
              </a:rPr>
              <a:t>στους</a:t>
            </a:r>
            <a:r>
              <a:rPr lang="en-US">
                <a:solidFill>
                  <a:srgbClr val="FFFFFF"/>
                </a:solidFill>
                <a:latin typeface="Arial"/>
                <a:ea typeface="+mn-lt"/>
                <a:cs typeface="Arial"/>
              </a:rPr>
              <a:t> </a:t>
            </a:r>
            <a:r>
              <a:rPr lang="en-US" err="1">
                <a:solidFill>
                  <a:srgbClr val="FFFFFF"/>
                </a:solidFill>
                <a:latin typeface="Arial"/>
                <a:ea typeface="+mn-lt"/>
                <a:cs typeface="Arial"/>
              </a:rPr>
              <a:t>χώρους</a:t>
            </a:r>
            <a:r>
              <a:rPr lang="en-US">
                <a:solidFill>
                  <a:srgbClr val="FFFFFF"/>
                </a:solidFill>
                <a:latin typeface="Arial"/>
                <a:ea typeface="+mn-lt"/>
                <a:cs typeface="Arial"/>
              </a:rPr>
              <a:t> ανα</a:t>
            </a:r>
            <a:r>
              <a:rPr lang="en-US" err="1">
                <a:solidFill>
                  <a:srgbClr val="FFFFFF"/>
                </a:solidFill>
                <a:latin typeface="Arial"/>
                <a:ea typeface="+mn-lt"/>
                <a:cs typeface="Arial"/>
              </a:rPr>
              <a:t>φοράς</a:t>
            </a:r>
            <a:r>
              <a:rPr lang="en-US">
                <a:solidFill>
                  <a:srgbClr val="FFFFFF"/>
                </a:solidFill>
                <a:latin typeface="Arial"/>
                <a:ea typeface="+mn-lt"/>
                <a:cs typeface="Arial"/>
              </a:rPr>
              <a:t> π</a:t>
            </a:r>
            <a:r>
              <a:rPr lang="en-US" err="1">
                <a:solidFill>
                  <a:srgbClr val="FFFFFF"/>
                </a:solidFill>
                <a:latin typeface="Arial"/>
                <a:ea typeface="+mn-lt"/>
                <a:cs typeface="Arial"/>
              </a:rPr>
              <a:t>εριστ</a:t>
            </a:r>
            <a:r>
              <a:rPr lang="en-US">
                <a:solidFill>
                  <a:srgbClr val="FFFFFF"/>
                </a:solidFill>
                <a:latin typeface="Arial"/>
                <a:ea typeface="+mn-lt"/>
                <a:cs typeface="Arial"/>
              </a:rPr>
              <a:t>α</a:t>
            </a:r>
            <a:r>
              <a:rPr lang="en-US" err="1">
                <a:solidFill>
                  <a:srgbClr val="FFFFFF"/>
                </a:solidFill>
                <a:latin typeface="Arial"/>
                <a:ea typeface="+mn-lt"/>
                <a:cs typeface="Arial"/>
              </a:rPr>
              <a:t>τικών</a:t>
            </a:r>
            <a:r>
              <a:rPr lang="en-US">
                <a:solidFill>
                  <a:srgbClr val="FFFFFF"/>
                </a:solidFill>
                <a:latin typeface="Arial"/>
                <a:ea typeface="+mn-lt"/>
                <a:cs typeface="Arial"/>
              </a:rPr>
              <a:t>.</a:t>
            </a:r>
            <a:endParaRPr lang="en-US">
              <a:latin typeface="Arial"/>
              <a:ea typeface="+mn-lt"/>
              <a:cs typeface="Arial"/>
            </a:endParaRPr>
          </a:p>
        </p:txBody>
      </p:sp>
      <p:sp>
        <p:nvSpPr>
          <p:cNvPr id="20" name="TextBox 1">
            <a:extLst>
              <a:ext uri="{FF2B5EF4-FFF2-40B4-BE49-F238E27FC236}">
                <a16:creationId xmlns:a16="http://schemas.microsoft.com/office/drawing/2014/main" id="{25F5D6D8-FA1A-04D0-9A5D-A615F1FE4477}"/>
              </a:ext>
            </a:extLst>
          </p:cNvPr>
          <p:cNvSpPr txBox="1"/>
          <p:nvPr/>
        </p:nvSpPr>
        <p:spPr>
          <a:xfrm>
            <a:off x="7025932" y="5065984"/>
            <a:ext cx="4426833"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chemeClr val="bg1"/>
                </a:solidFill>
                <a:latin typeface="Arial"/>
                <a:ea typeface="+mn-lt"/>
                <a:cs typeface="Arial"/>
              </a:rPr>
              <a:t>Προ</a:t>
            </a:r>
            <a:r>
              <a:rPr lang="en-US">
                <a:solidFill>
                  <a:schemeClr val="bg1"/>
                </a:solidFill>
                <a:latin typeface="Arial"/>
                <a:ea typeface="+mn-lt"/>
                <a:cs typeface="Arial"/>
              </a:rPr>
              <a:t>β</a:t>
            </a:r>
            <a:r>
              <a:rPr lang="en-US" err="1">
                <a:solidFill>
                  <a:schemeClr val="bg1"/>
                </a:solidFill>
                <a:latin typeface="Arial"/>
                <a:ea typeface="+mn-lt"/>
                <a:cs typeface="Arial"/>
              </a:rPr>
              <a:t>λέψτε</a:t>
            </a:r>
            <a:r>
              <a:rPr lang="en-US">
                <a:solidFill>
                  <a:schemeClr val="bg1"/>
                </a:solidFill>
                <a:latin typeface="Arial"/>
                <a:ea typeface="+mn-lt"/>
                <a:cs typeface="Arial"/>
              </a:rPr>
              <a:t> </a:t>
            </a:r>
            <a:r>
              <a:rPr lang="en-US" err="1">
                <a:solidFill>
                  <a:schemeClr val="bg1"/>
                </a:solidFill>
                <a:latin typeface="Arial"/>
                <a:ea typeface="+mn-lt"/>
                <a:cs typeface="Arial"/>
              </a:rPr>
              <a:t>χρημ</a:t>
            </a:r>
            <a:r>
              <a:rPr lang="en-US">
                <a:solidFill>
                  <a:schemeClr val="bg1"/>
                </a:solidFill>
                <a:latin typeface="Arial"/>
                <a:ea typeface="+mn-lt"/>
                <a:cs typeface="Arial"/>
              </a:rPr>
              <a:t>α</a:t>
            </a:r>
            <a:r>
              <a:rPr lang="en-US" err="1">
                <a:solidFill>
                  <a:schemeClr val="bg1"/>
                </a:solidFill>
                <a:latin typeface="Arial"/>
                <a:ea typeface="+mn-lt"/>
                <a:cs typeface="Arial"/>
              </a:rPr>
              <a:t>τοδότηση</a:t>
            </a:r>
            <a:r>
              <a:rPr lang="en-US">
                <a:solidFill>
                  <a:schemeClr val="bg1"/>
                </a:solidFill>
                <a:latin typeface="Arial"/>
                <a:ea typeface="+mn-lt"/>
                <a:cs typeface="Arial"/>
              </a:rPr>
              <a:t> </a:t>
            </a:r>
            <a:r>
              <a:rPr lang="en-US" err="1">
                <a:solidFill>
                  <a:schemeClr val="bg1"/>
                </a:solidFill>
                <a:latin typeface="Arial"/>
                <a:ea typeface="+mn-lt"/>
                <a:cs typeface="Arial"/>
              </a:rPr>
              <a:t>έκτ</a:t>
            </a:r>
            <a:r>
              <a:rPr lang="en-US">
                <a:solidFill>
                  <a:schemeClr val="bg1"/>
                </a:solidFill>
                <a:latin typeface="Arial"/>
                <a:ea typeface="+mn-lt"/>
                <a:cs typeface="Arial"/>
              </a:rPr>
              <a:t>α</a:t>
            </a:r>
            <a:r>
              <a:rPr lang="en-US" err="1">
                <a:solidFill>
                  <a:schemeClr val="bg1"/>
                </a:solidFill>
                <a:latin typeface="Arial"/>
                <a:ea typeface="+mn-lt"/>
                <a:cs typeface="Arial"/>
              </a:rPr>
              <a:t>κτης</a:t>
            </a:r>
            <a:r>
              <a:rPr lang="en-US">
                <a:solidFill>
                  <a:schemeClr val="bg1"/>
                </a:solidFill>
                <a:latin typeface="Arial"/>
                <a:ea typeface="+mn-lt"/>
                <a:cs typeface="Arial"/>
              </a:rPr>
              <a:t> α</a:t>
            </a:r>
            <a:r>
              <a:rPr lang="en-US" err="1">
                <a:solidFill>
                  <a:schemeClr val="bg1"/>
                </a:solidFill>
                <a:latin typeface="Arial"/>
                <a:ea typeface="+mn-lt"/>
                <a:cs typeface="Arial"/>
              </a:rPr>
              <a:t>νάγκης</a:t>
            </a:r>
            <a:r>
              <a:rPr lang="en-US">
                <a:solidFill>
                  <a:schemeClr val="bg1"/>
                </a:solidFill>
                <a:latin typeface="Arial"/>
                <a:ea typeface="+mn-lt"/>
                <a:cs typeface="Arial"/>
              </a:rPr>
              <a:t> </a:t>
            </a:r>
            <a:r>
              <a:rPr lang="en-US" err="1">
                <a:solidFill>
                  <a:schemeClr val="bg1"/>
                </a:solidFill>
                <a:latin typeface="Arial"/>
                <a:ea typeface="+mn-lt"/>
                <a:cs typeface="Arial"/>
              </a:rPr>
              <a:t>γι</a:t>
            </a:r>
            <a:r>
              <a:rPr lang="en-US">
                <a:solidFill>
                  <a:schemeClr val="bg1"/>
                </a:solidFill>
                <a:latin typeface="Arial"/>
                <a:ea typeface="+mn-lt"/>
                <a:cs typeface="Arial"/>
              </a:rPr>
              <a:t>α </a:t>
            </a:r>
            <a:r>
              <a:rPr lang="en-US" err="1">
                <a:solidFill>
                  <a:schemeClr val="bg1"/>
                </a:solidFill>
                <a:latin typeface="Arial"/>
                <a:ea typeface="+mn-lt"/>
                <a:cs typeface="Arial"/>
              </a:rPr>
              <a:t>άμεση</a:t>
            </a:r>
            <a:r>
              <a:rPr lang="en-US">
                <a:solidFill>
                  <a:schemeClr val="bg1"/>
                </a:solidFill>
                <a:latin typeface="Arial"/>
                <a:ea typeface="+mn-lt"/>
                <a:cs typeface="Arial"/>
              </a:rPr>
              <a:t> απ</a:t>
            </a:r>
            <a:r>
              <a:rPr lang="en-US" err="1">
                <a:solidFill>
                  <a:schemeClr val="bg1"/>
                </a:solidFill>
                <a:latin typeface="Arial"/>
                <a:ea typeface="+mn-lt"/>
                <a:cs typeface="Arial"/>
              </a:rPr>
              <a:t>οχώρηση</a:t>
            </a:r>
            <a:r>
              <a:rPr lang="en-US">
                <a:solidFill>
                  <a:schemeClr val="bg1"/>
                </a:solidFill>
                <a:latin typeface="Arial"/>
                <a:ea typeface="+mn-lt"/>
                <a:cs typeface="Arial"/>
              </a:rPr>
              <a:t> </a:t>
            </a:r>
            <a:r>
              <a:rPr lang="en-US" err="1">
                <a:solidFill>
                  <a:schemeClr val="bg1"/>
                </a:solidFill>
                <a:latin typeface="Arial"/>
                <a:ea typeface="+mn-lt"/>
                <a:cs typeface="Arial"/>
              </a:rPr>
              <a:t>γι</a:t>
            </a:r>
            <a:r>
              <a:rPr lang="en-US">
                <a:solidFill>
                  <a:schemeClr val="bg1"/>
                </a:solidFill>
                <a:latin typeface="Arial"/>
                <a:ea typeface="+mn-lt"/>
                <a:cs typeface="Arial"/>
              </a:rPr>
              <a:t>α π</a:t>
            </a:r>
            <a:r>
              <a:rPr lang="en-US" err="1">
                <a:solidFill>
                  <a:schemeClr val="bg1"/>
                </a:solidFill>
                <a:latin typeface="Arial"/>
                <a:ea typeface="+mn-lt"/>
                <a:cs typeface="Arial"/>
              </a:rPr>
              <a:t>εριστ</a:t>
            </a:r>
            <a:r>
              <a:rPr lang="en-US">
                <a:solidFill>
                  <a:schemeClr val="bg1"/>
                </a:solidFill>
                <a:latin typeface="Arial"/>
                <a:ea typeface="+mn-lt"/>
                <a:cs typeface="Arial"/>
              </a:rPr>
              <a:t>α</a:t>
            </a:r>
            <a:r>
              <a:rPr lang="en-US" err="1">
                <a:solidFill>
                  <a:schemeClr val="bg1"/>
                </a:solidFill>
                <a:latin typeface="Arial"/>
                <a:ea typeface="+mn-lt"/>
                <a:cs typeface="Arial"/>
              </a:rPr>
              <a:t>τικά</a:t>
            </a:r>
            <a:r>
              <a:rPr lang="en-US">
                <a:solidFill>
                  <a:schemeClr val="bg1"/>
                </a:solidFill>
                <a:latin typeface="Arial"/>
                <a:ea typeface="+mn-lt"/>
                <a:cs typeface="Arial"/>
              </a:rPr>
              <a:t> π</a:t>
            </a:r>
            <a:r>
              <a:rPr lang="en-US" err="1">
                <a:solidFill>
                  <a:schemeClr val="bg1"/>
                </a:solidFill>
                <a:latin typeface="Arial"/>
                <a:ea typeface="+mn-lt"/>
                <a:cs typeface="Arial"/>
              </a:rPr>
              <a:t>ου</a:t>
            </a:r>
            <a:r>
              <a:rPr lang="en-US">
                <a:solidFill>
                  <a:schemeClr val="bg1"/>
                </a:solidFill>
                <a:latin typeface="Arial"/>
                <a:ea typeface="+mn-lt"/>
                <a:cs typeface="Arial"/>
              </a:rPr>
              <a:t> </a:t>
            </a:r>
            <a:r>
              <a:rPr lang="en-US" err="1">
                <a:solidFill>
                  <a:schemeClr val="bg1"/>
                </a:solidFill>
                <a:latin typeface="Arial"/>
                <a:ea typeface="+mn-lt"/>
                <a:cs typeface="Arial"/>
              </a:rPr>
              <a:t>συμ</a:t>
            </a:r>
            <a:r>
              <a:rPr lang="en-US">
                <a:solidFill>
                  <a:schemeClr val="bg1"/>
                </a:solidFill>
                <a:latin typeface="Arial"/>
                <a:ea typeface="+mn-lt"/>
                <a:cs typeface="Arial"/>
              </a:rPr>
              <a:t>βα</a:t>
            </a:r>
            <a:r>
              <a:rPr lang="en-US" err="1">
                <a:solidFill>
                  <a:schemeClr val="bg1"/>
                </a:solidFill>
                <a:latin typeface="Arial"/>
                <a:ea typeface="+mn-lt"/>
                <a:cs typeface="Arial"/>
              </a:rPr>
              <a:t>ίνουν</a:t>
            </a:r>
            <a:r>
              <a:rPr lang="en-US">
                <a:solidFill>
                  <a:schemeClr val="bg1"/>
                </a:solidFill>
                <a:latin typeface="Arial"/>
                <a:ea typeface="+mn-lt"/>
                <a:cs typeface="Arial"/>
              </a:rPr>
              <a:t> κα</a:t>
            </a:r>
            <a:r>
              <a:rPr lang="en-US" err="1">
                <a:solidFill>
                  <a:schemeClr val="bg1"/>
                </a:solidFill>
                <a:latin typeface="Arial"/>
                <a:ea typeface="+mn-lt"/>
                <a:cs typeface="Arial"/>
              </a:rPr>
              <a:t>τά</a:t>
            </a:r>
            <a:r>
              <a:rPr lang="en-US">
                <a:solidFill>
                  <a:schemeClr val="bg1"/>
                </a:solidFill>
                <a:latin typeface="Arial"/>
                <a:ea typeface="+mn-lt"/>
                <a:cs typeface="Arial"/>
              </a:rPr>
              <a:t> </a:t>
            </a:r>
            <a:r>
              <a:rPr lang="en-US" err="1">
                <a:solidFill>
                  <a:schemeClr val="bg1"/>
                </a:solidFill>
                <a:latin typeface="Arial"/>
                <a:ea typeface="+mn-lt"/>
                <a:cs typeface="Arial"/>
              </a:rPr>
              <a:t>τη</a:t>
            </a:r>
            <a:r>
              <a:rPr lang="en-US">
                <a:solidFill>
                  <a:schemeClr val="bg1"/>
                </a:solidFill>
                <a:latin typeface="Arial"/>
                <a:ea typeface="+mn-lt"/>
                <a:cs typeface="Arial"/>
              </a:rPr>
              <a:t> </a:t>
            </a:r>
            <a:r>
              <a:rPr lang="en-US" err="1">
                <a:solidFill>
                  <a:schemeClr val="bg1"/>
                </a:solidFill>
                <a:latin typeface="Arial"/>
                <a:ea typeface="+mn-lt"/>
                <a:cs typeface="Arial"/>
              </a:rPr>
              <a:t>διάρκει</a:t>
            </a:r>
            <a:r>
              <a:rPr lang="en-US">
                <a:solidFill>
                  <a:schemeClr val="bg1"/>
                </a:solidFill>
                <a:latin typeface="Arial"/>
                <a:ea typeface="+mn-lt"/>
                <a:cs typeface="Arial"/>
              </a:rPr>
              <a:t>α </a:t>
            </a:r>
            <a:r>
              <a:rPr lang="en-US" err="1">
                <a:solidFill>
                  <a:schemeClr val="bg1"/>
                </a:solidFill>
                <a:latin typeface="Arial"/>
                <a:ea typeface="+mn-lt"/>
                <a:cs typeface="Arial"/>
              </a:rPr>
              <a:t>εκδρομών</a:t>
            </a:r>
            <a:r>
              <a:rPr lang="en-US">
                <a:solidFill>
                  <a:schemeClr val="bg1"/>
                </a:solidFill>
                <a:latin typeface="Arial"/>
                <a:ea typeface="+mn-lt"/>
                <a:cs typeface="Arial"/>
              </a:rPr>
              <a:t> και </a:t>
            </a:r>
            <a:r>
              <a:rPr lang="en-US" err="1">
                <a:solidFill>
                  <a:schemeClr val="bg1"/>
                </a:solidFill>
                <a:latin typeface="Arial"/>
                <a:ea typeface="+mn-lt"/>
                <a:cs typeface="Arial"/>
              </a:rPr>
              <a:t>συνεδρίων</a:t>
            </a:r>
            <a:r>
              <a:rPr lang="en-US">
                <a:solidFill>
                  <a:schemeClr val="bg1"/>
                </a:solidFill>
                <a:latin typeface="Arial"/>
                <a:ea typeface="+mn-lt"/>
                <a:cs typeface="Arial"/>
              </a:rPr>
              <a:t>. </a:t>
            </a:r>
            <a:endParaRPr lang="en-US">
              <a:solidFill>
                <a:schemeClr val="bg1"/>
              </a:solidFill>
              <a:latin typeface="Arial"/>
              <a:cs typeface="Arial"/>
            </a:endParaRPr>
          </a:p>
        </p:txBody>
      </p:sp>
      <p:sp>
        <p:nvSpPr>
          <p:cNvPr id="21" name="TextBox 1">
            <a:extLst>
              <a:ext uri="{FF2B5EF4-FFF2-40B4-BE49-F238E27FC236}">
                <a16:creationId xmlns:a16="http://schemas.microsoft.com/office/drawing/2014/main" id="{06E1DD9A-6920-2B1F-2F37-75B2423584C5}"/>
              </a:ext>
            </a:extLst>
          </p:cNvPr>
          <p:cNvSpPr txBox="1"/>
          <p:nvPr/>
        </p:nvSpPr>
        <p:spPr>
          <a:xfrm>
            <a:off x="7068265" y="3437364"/>
            <a:ext cx="4971996" cy="1477328"/>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chemeClr val="bg1"/>
                </a:solidFill>
                <a:latin typeface="Arial"/>
                <a:ea typeface="+mn-lt"/>
                <a:cs typeface="Arial"/>
              </a:rPr>
              <a:t>Θέστε</a:t>
            </a:r>
            <a:r>
              <a:rPr lang="en-US">
                <a:solidFill>
                  <a:schemeClr val="bg1"/>
                </a:solidFill>
                <a:latin typeface="Arial"/>
                <a:ea typeface="+mn-lt"/>
                <a:cs typeface="Arial"/>
              </a:rPr>
              <a:t> </a:t>
            </a:r>
            <a:r>
              <a:rPr lang="en-US" err="1">
                <a:solidFill>
                  <a:schemeClr val="bg1"/>
                </a:solidFill>
                <a:latin typeface="Arial"/>
                <a:ea typeface="+mn-lt"/>
                <a:cs typeface="Arial"/>
              </a:rPr>
              <a:t>σε</a:t>
            </a:r>
            <a:r>
              <a:rPr lang="en-US">
                <a:solidFill>
                  <a:schemeClr val="bg1"/>
                </a:solidFill>
                <a:latin typeface="Arial"/>
                <a:ea typeface="+mn-lt"/>
                <a:cs typeface="Arial"/>
              </a:rPr>
              <a:t> </a:t>
            </a:r>
            <a:r>
              <a:rPr lang="en-US" err="1">
                <a:solidFill>
                  <a:schemeClr val="bg1"/>
                </a:solidFill>
                <a:latin typeface="Arial"/>
                <a:ea typeface="+mn-lt"/>
                <a:cs typeface="Arial"/>
              </a:rPr>
              <a:t>εφ</a:t>
            </a:r>
            <a:r>
              <a:rPr lang="en-US">
                <a:solidFill>
                  <a:schemeClr val="bg1"/>
                </a:solidFill>
                <a:latin typeface="Arial"/>
                <a:ea typeface="+mn-lt"/>
                <a:cs typeface="Arial"/>
              </a:rPr>
              <a:t>α</a:t>
            </a:r>
            <a:r>
              <a:rPr lang="en-US" err="1">
                <a:solidFill>
                  <a:schemeClr val="bg1"/>
                </a:solidFill>
                <a:latin typeface="Arial"/>
                <a:ea typeface="+mn-lt"/>
                <a:cs typeface="Arial"/>
              </a:rPr>
              <a:t>ρμογή</a:t>
            </a:r>
            <a:r>
              <a:rPr lang="en-US">
                <a:solidFill>
                  <a:schemeClr val="bg1"/>
                </a:solidFill>
                <a:latin typeface="Arial"/>
                <a:ea typeface="+mn-lt"/>
                <a:cs typeface="Arial"/>
              </a:rPr>
              <a:t> </a:t>
            </a:r>
            <a:r>
              <a:rPr lang="en-US" err="1">
                <a:solidFill>
                  <a:schemeClr val="bg1"/>
                </a:solidFill>
                <a:latin typeface="Arial"/>
                <a:ea typeface="+mn-lt"/>
                <a:cs typeface="Arial"/>
              </a:rPr>
              <a:t>συστήμ</a:t>
            </a:r>
            <a:r>
              <a:rPr lang="en-US">
                <a:solidFill>
                  <a:schemeClr val="bg1"/>
                </a:solidFill>
                <a:latin typeface="Arial"/>
                <a:ea typeface="+mn-lt"/>
                <a:cs typeface="Arial"/>
              </a:rPr>
              <a:t>ατα </a:t>
            </a:r>
            <a:r>
              <a:rPr lang="en-US" err="1">
                <a:solidFill>
                  <a:schemeClr val="bg1"/>
                </a:solidFill>
                <a:latin typeface="Arial"/>
                <a:ea typeface="+mn-lt"/>
                <a:cs typeface="Arial"/>
              </a:rPr>
              <a:t>γι</a:t>
            </a:r>
            <a:r>
              <a:rPr lang="en-US">
                <a:solidFill>
                  <a:schemeClr val="bg1"/>
                </a:solidFill>
                <a:latin typeface="Arial"/>
                <a:ea typeface="+mn-lt"/>
                <a:cs typeface="Arial"/>
              </a:rPr>
              <a:t>α </a:t>
            </a:r>
            <a:r>
              <a:rPr lang="en-US" err="1">
                <a:solidFill>
                  <a:schemeClr val="bg1"/>
                </a:solidFill>
                <a:latin typeface="Arial"/>
                <a:ea typeface="+mn-lt"/>
                <a:cs typeface="Arial"/>
              </a:rPr>
              <a:t>τη</a:t>
            </a:r>
            <a:r>
              <a:rPr lang="en-US">
                <a:solidFill>
                  <a:schemeClr val="bg1"/>
                </a:solidFill>
                <a:latin typeface="Arial"/>
                <a:ea typeface="+mn-lt"/>
                <a:cs typeface="Arial"/>
              </a:rPr>
              <a:t> βία </a:t>
            </a:r>
            <a:r>
              <a:rPr lang="en-US" err="1">
                <a:solidFill>
                  <a:schemeClr val="bg1"/>
                </a:solidFill>
                <a:latin typeface="Arial"/>
                <a:ea typeface="+mn-lt"/>
                <a:cs typeface="Arial"/>
              </a:rPr>
              <a:t>στο</a:t>
            </a:r>
            <a:r>
              <a:rPr lang="en-US">
                <a:solidFill>
                  <a:schemeClr val="bg1"/>
                </a:solidFill>
                <a:latin typeface="Arial"/>
                <a:ea typeface="+mn-lt"/>
                <a:cs typeface="Arial"/>
              </a:rPr>
              <a:t> </a:t>
            </a:r>
            <a:r>
              <a:rPr lang="en-US" err="1">
                <a:solidFill>
                  <a:schemeClr val="bg1"/>
                </a:solidFill>
                <a:latin typeface="Arial"/>
                <a:ea typeface="+mn-lt"/>
                <a:cs typeface="Arial"/>
              </a:rPr>
              <a:t>δι</a:t>
            </a:r>
            <a:r>
              <a:rPr lang="en-US">
                <a:solidFill>
                  <a:schemeClr val="bg1"/>
                </a:solidFill>
                <a:latin typeface="Arial"/>
                <a:ea typeface="+mn-lt"/>
                <a:cs typeface="Arial"/>
              </a:rPr>
              <a:t>α</a:t>
            </a:r>
            <a:r>
              <a:rPr lang="en-US" err="1">
                <a:solidFill>
                  <a:schemeClr val="bg1"/>
                </a:solidFill>
                <a:latin typeface="Arial"/>
                <a:ea typeface="+mn-lt"/>
                <a:cs typeface="Arial"/>
              </a:rPr>
              <a:t>δίκτυο</a:t>
            </a:r>
            <a:r>
              <a:rPr lang="en-US">
                <a:solidFill>
                  <a:schemeClr val="bg1"/>
                </a:solidFill>
                <a:latin typeface="Arial"/>
                <a:ea typeface="+mn-lt"/>
                <a:cs typeface="Arial"/>
              </a:rPr>
              <a:t> (</a:t>
            </a:r>
            <a:r>
              <a:rPr lang="en-US" err="1">
                <a:solidFill>
                  <a:schemeClr val="bg1"/>
                </a:solidFill>
                <a:latin typeface="Arial"/>
                <a:ea typeface="+mn-lt"/>
                <a:cs typeface="Arial"/>
              </a:rPr>
              <a:t>κοινωνικά</a:t>
            </a:r>
            <a:r>
              <a:rPr lang="en-US">
                <a:solidFill>
                  <a:schemeClr val="bg1"/>
                </a:solidFill>
                <a:latin typeface="Arial"/>
                <a:ea typeface="+mn-lt"/>
                <a:cs typeface="Arial"/>
              </a:rPr>
              <a:t> </a:t>
            </a:r>
            <a:r>
              <a:rPr lang="en-US" err="1">
                <a:solidFill>
                  <a:schemeClr val="bg1"/>
                </a:solidFill>
                <a:latin typeface="Arial"/>
                <a:ea typeface="+mn-lt"/>
                <a:cs typeface="Arial"/>
              </a:rPr>
              <a:t>δίκτυ</a:t>
            </a:r>
            <a:r>
              <a:rPr lang="en-US">
                <a:solidFill>
                  <a:schemeClr val="bg1"/>
                </a:solidFill>
                <a:latin typeface="Arial"/>
                <a:ea typeface="+mn-lt"/>
                <a:cs typeface="Arial"/>
              </a:rPr>
              <a:t>α, </a:t>
            </a:r>
            <a:r>
              <a:rPr lang="en-US" err="1">
                <a:solidFill>
                  <a:schemeClr val="bg1"/>
                </a:solidFill>
                <a:latin typeface="Arial"/>
                <a:ea typeface="+mn-lt"/>
                <a:cs typeface="Arial"/>
              </a:rPr>
              <a:t>δι</a:t>
            </a:r>
            <a:r>
              <a:rPr lang="en-US">
                <a:solidFill>
                  <a:schemeClr val="bg1"/>
                </a:solidFill>
                <a:latin typeface="Arial"/>
                <a:ea typeface="+mn-lt"/>
                <a:cs typeface="Arial"/>
              </a:rPr>
              <a:t>α</a:t>
            </a:r>
            <a:r>
              <a:rPr lang="en-US" err="1">
                <a:solidFill>
                  <a:schemeClr val="bg1"/>
                </a:solidFill>
                <a:latin typeface="Arial"/>
                <a:ea typeface="+mn-lt"/>
                <a:cs typeface="Arial"/>
              </a:rPr>
              <a:t>δικτυ</a:t>
            </a:r>
            <a:r>
              <a:rPr lang="en-US">
                <a:solidFill>
                  <a:schemeClr val="bg1"/>
                </a:solidFill>
                <a:latin typeface="Arial"/>
                <a:ea typeface="+mn-lt"/>
                <a:cs typeface="Arial"/>
              </a:rPr>
              <a:t>α</a:t>
            </a:r>
            <a:r>
              <a:rPr lang="en-US" err="1">
                <a:solidFill>
                  <a:schemeClr val="bg1"/>
                </a:solidFill>
                <a:latin typeface="Arial"/>
                <a:ea typeface="+mn-lt"/>
                <a:cs typeface="Arial"/>
              </a:rPr>
              <a:t>κή</a:t>
            </a:r>
            <a:r>
              <a:rPr lang="en-US">
                <a:solidFill>
                  <a:schemeClr val="bg1"/>
                </a:solidFill>
                <a:latin typeface="Arial"/>
                <a:ea typeface="+mn-lt"/>
                <a:cs typeface="Arial"/>
              </a:rPr>
              <a:t> </a:t>
            </a:r>
            <a:r>
              <a:rPr lang="en-US" err="1">
                <a:solidFill>
                  <a:schemeClr val="bg1"/>
                </a:solidFill>
                <a:latin typeface="Arial"/>
                <a:ea typeface="+mn-lt"/>
                <a:cs typeface="Arial"/>
              </a:rPr>
              <a:t>διδ</a:t>
            </a:r>
            <a:r>
              <a:rPr lang="en-US">
                <a:solidFill>
                  <a:schemeClr val="bg1"/>
                </a:solidFill>
                <a:latin typeface="Arial"/>
                <a:ea typeface="+mn-lt"/>
                <a:cs typeface="Arial"/>
              </a:rPr>
              <a:t>α</a:t>
            </a:r>
            <a:r>
              <a:rPr lang="en-US" err="1">
                <a:solidFill>
                  <a:schemeClr val="bg1"/>
                </a:solidFill>
                <a:latin typeface="Arial"/>
                <a:ea typeface="+mn-lt"/>
                <a:cs typeface="Arial"/>
              </a:rPr>
              <a:t>σκ</a:t>
            </a:r>
            <a:r>
              <a:rPr lang="en-US">
                <a:solidFill>
                  <a:schemeClr val="bg1"/>
                </a:solidFill>
                <a:latin typeface="Arial"/>
                <a:ea typeface="+mn-lt"/>
                <a:cs typeface="Arial"/>
              </a:rPr>
              <a:t>α</a:t>
            </a:r>
            <a:r>
              <a:rPr lang="en-US" err="1">
                <a:solidFill>
                  <a:schemeClr val="bg1"/>
                </a:solidFill>
                <a:latin typeface="Arial"/>
                <a:ea typeface="+mn-lt"/>
                <a:cs typeface="Arial"/>
              </a:rPr>
              <a:t>λί</a:t>
            </a:r>
            <a:r>
              <a:rPr lang="en-US">
                <a:solidFill>
                  <a:schemeClr val="bg1"/>
                </a:solidFill>
                <a:latin typeface="Arial"/>
                <a:ea typeface="+mn-lt"/>
                <a:cs typeface="Arial"/>
              </a:rPr>
              <a:t>α, </a:t>
            </a:r>
            <a:r>
              <a:rPr lang="en-US" err="1">
                <a:solidFill>
                  <a:schemeClr val="bg1"/>
                </a:solidFill>
                <a:latin typeface="Arial"/>
                <a:ea typeface="+mn-lt"/>
                <a:cs typeface="Arial"/>
              </a:rPr>
              <a:t>ηλεκτρονικό</a:t>
            </a:r>
            <a:r>
              <a:rPr lang="en-US">
                <a:solidFill>
                  <a:schemeClr val="bg1"/>
                </a:solidFill>
                <a:latin typeface="Arial"/>
                <a:ea typeface="+mn-lt"/>
                <a:cs typeface="Arial"/>
              </a:rPr>
              <a:t> τα</a:t>
            </a:r>
            <a:r>
              <a:rPr lang="en-US" err="1">
                <a:solidFill>
                  <a:schemeClr val="bg1"/>
                </a:solidFill>
                <a:latin typeface="Arial"/>
                <a:ea typeface="+mn-lt"/>
                <a:cs typeface="Arial"/>
              </a:rPr>
              <a:t>χυδρομείο</a:t>
            </a:r>
            <a:r>
              <a:rPr lang="en-US">
                <a:solidFill>
                  <a:schemeClr val="bg1"/>
                </a:solidFill>
                <a:latin typeface="Arial"/>
                <a:ea typeface="+mn-lt"/>
                <a:cs typeface="Arial"/>
              </a:rPr>
              <a:t> </a:t>
            </a:r>
            <a:r>
              <a:rPr lang="en-US" err="1">
                <a:solidFill>
                  <a:schemeClr val="bg1"/>
                </a:solidFill>
                <a:latin typeface="Arial"/>
                <a:ea typeface="+mn-lt"/>
                <a:cs typeface="Arial"/>
              </a:rPr>
              <a:t>κ.λ</a:t>
            </a:r>
            <a:r>
              <a:rPr lang="en-US">
                <a:solidFill>
                  <a:schemeClr val="bg1"/>
                </a:solidFill>
                <a:latin typeface="Arial"/>
                <a:ea typeface="+mn-lt"/>
                <a:cs typeface="Arial"/>
              </a:rPr>
              <a:t>π.) </a:t>
            </a:r>
            <a:r>
              <a:rPr lang="en-US" err="1">
                <a:solidFill>
                  <a:schemeClr val="bg1"/>
                </a:solidFill>
                <a:latin typeface="Arial"/>
                <a:ea typeface="+mn-lt"/>
                <a:cs typeface="Arial"/>
              </a:rPr>
              <a:t>γι</a:t>
            </a:r>
            <a:r>
              <a:rPr lang="en-US">
                <a:solidFill>
                  <a:schemeClr val="bg1"/>
                </a:solidFill>
                <a:latin typeface="Arial"/>
                <a:ea typeface="+mn-lt"/>
                <a:cs typeface="Arial"/>
              </a:rPr>
              <a:t>α </a:t>
            </a:r>
            <a:r>
              <a:rPr lang="en-US" err="1">
                <a:solidFill>
                  <a:schemeClr val="bg1"/>
                </a:solidFill>
                <a:latin typeface="Arial"/>
                <a:ea typeface="+mn-lt"/>
                <a:cs typeface="Arial"/>
              </a:rPr>
              <a:t>την</a:t>
            </a:r>
            <a:r>
              <a:rPr lang="en-US">
                <a:solidFill>
                  <a:schemeClr val="bg1"/>
                </a:solidFill>
                <a:latin typeface="Arial"/>
                <a:ea typeface="+mn-lt"/>
                <a:cs typeface="Arial"/>
              </a:rPr>
              <a:t> επ</a:t>
            </a:r>
            <a:r>
              <a:rPr lang="en-US" err="1">
                <a:solidFill>
                  <a:schemeClr val="bg1"/>
                </a:solidFill>
                <a:latin typeface="Arial"/>
                <a:ea typeface="+mn-lt"/>
                <a:cs typeface="Arial"/>
              </a:rPr>
              <a:t>ισήμ</a:t>
            </a:r>
            <a:r>
              <a:rPr lang="en-US">
                <a:solidFill>
                  <a:schemeClr val="bg1"/>
                </a:solidFill>
                <a:latin typeface="Arial"/>
                <a:ea typeface="+mn-lt"/>
                <a:cs typeface="Arial"/>
              </a:rPr>
              <a:t>α</a:t>
            </a:r>
            <a:r>
              <a:rPr lang="en-US" err="1">
                <a:solidFill>
                  <a:schemeClr val="bg1"/>
                </a:solidFill>
                <a:latin typeface="Arial"/>
                <a:ea typeface="+mn-lt"/>
                <a:cs typeface="Arial"/>
              </a:rPr>
              <a:t>νση</a:t>
            </a:r>
            <a:r>
              <a:rPr lang="en-US">
                <a:solidFill>
                  <a:schemeClr val="bg1"/>
                </a:solidFill>
                <a:latin typeface="Arial"/>
                <a:ea typeface="+mn-lt"/>
                <a:cs typeface="Arial"/>
              </a:rPr>
              <a:t> π</a:t>
            </a:r>
            <a:r>
              <a:rPr lang="en-US" err="1">
                <a:solidFill>
                  <a:schemeClr val="bg1"/>
                </a:solidFill>
                <a:latin typeface="Arial"/>
                <a:ea typeface="+mn-lt"/>
                <a:cs typeface="Arial"/>
              </a:rPr>
              <a:t>εριστ</a:t>
            </a:r>
            <a:r>
              <a:rPr lang="en-US">
                <a:solidFill>
                  <a:schemeClr val="bg1"/>
                </a:solidFill>
                <a:latin typeface="Arial"/>
                <a:ea typeface="+mn-lt"/>
                <a:cs typeface="Arial"/>
              </a:rPr>
              <a:t>α</a:t>
            </a:r>
            <a:r>
              <a:rPr lang="en-US" err="1">
                <a:solidFill>
                  <a:schemeClr val="bg1"/>
                </a:solidFill>
                <a:latin typeface="Arial"/>
                <a:ea typeface="+mn-lt"/>
                <a:cs typeface="Arial"/>
              </a:rPr>
              <a:t>τικών</a:t>
            </a:r>
            <a:r>
              <a:rPr lang="en-US">
                <a:solidFill>
                  <a:schemeClr val="bg1"/>
                </a:solidFill>
                <a:latin typeface="Arial"/>
                <a:ea typeface="+mn-lt"/>
                <a:cs typeface="Arial"/>
              </a:rPr>
              <a:t> και </a:t>
            </a:r>
            <a:r>
              <a:rPr lang="en-US" err="1">
                <a:solidFill>
                  <a:schemeClr val="bg1"/>
                </a:solidFill>
                <a:latin typeface="Arial"/>
                <a:ea typeface="+mn-lt"/>
                <a:cs typeface="Arial"/>
              </a:rPr>
              <a:t>την</a:t>
            </a:r>
            <a:r>
              <a:rPr lang="en-US">
                <a:solidFill>
                  <a:schemeClr val="bg1"/>
                </a:solidFill>
                <a:latin typeface="Arial"/>
                <a:ea typeface="+mn-lt"/>
                <a:cs typeface="Arial"/>
              </a:rPr>
              <a:t> πα</a:t>
            </a:r>
            <a:r>
              <a:rPr lang="en-US" err="1">
                <a:solidFill>
                  <a:schemeClr val="bg1"/>
                </a:solidFill>
                <a:latin typeface="Arial"/>
                <a:ea typeface="+mn-lt"/>
                <a:cs typeface="Arial"/>
              </a:rPr>
              <a:t>ροχή</a:t>
            </a:r>
            <a:r>
              <a:rPr lang="en-US">
                <a:solidFill>
                  <a:schemeClr val="bg1"/>
                </a:solidFill>
                <a:latin typeface="Arial"/>
                <a:ea typeface="+mn-lt"/>
                <a:cs typeface="Arial"/>
              </a:rPr>
              <a:t> υπ</a:t>
            </a:r>
            <a:r>
              <a:rPr lang="en-US" err="1">
                <a:solidFill>
                  <a:schemeClr val="bg1"/>
                </a:solidFill>
                <a:latin typeface="Arial"/>
                <a:ea typeface="+mn-lt"/>
                <a:cs typeface="Arial"/>
              </a:rPr>
              <a:t>οστήριξης</a:t>
            </a:r>
            <a:r>
              <a:rPr lang="en-US">
                <a:solidFill>
                  <a:schemeClr val="bg1"/>
                </a:solidFill>
                <a:latin typeface="Arial"/>
                <a:ea typeface="+mn-lt"/>
                <a:cs typeface="Arial"/>
              </a:rPr>
              <a:t>. </a:t>
            </a:r>
            <a:endParaRPr lang="en-US">
              <a:latin typeface="Arial"/>
              <a:cs typeface="Arial"/>
            </a:endParaRPr>
          </a:p>
        </p:txBody>
      </p:sp>
    </p:spTree>
    <p:extLst>
      <p:ext uri="{BB962C8B-B14F-4D97-AF65-F5344CB8AC3E}">
        <p14:creationId xmlns:p14="http://schemas.microsoft.com/office/powerpoint/2010/main" val="1103285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8427BB3-C6E4-BAC5-C500-615395DC02BA}"/>
              </a:ext>
            </a:extLst>
          </p:cNvPr>
          <p:cNvSpPr>
            <a:spLocks noGrp="1"/>
          </p:cNvSpPr>
          <p:nvPr>
            <p:ph type="title"/>
          </p:nvPr>
        </p:nvSpPr>
        <p:spPr>
          <a:xfrm>
            <a:off x="1052512" y="999303"/>
            <a:ext cx="10086975" cy="778381"/>
          </a:xfrm>
        </p:spPr>
        <p:txBody>
          <a:bodyPr/>
          <a:lstStyle/>
          <a:p>
            <a:r>
              <a:rPr lang="el-GR" sz="2400" b="1" dirty="0">
                <a:latin typeface="Arial"/>
                <a:cs typeface="Arial"/>
              </a:rPr>
              <a:t>Εργαλείο για την καταπολέμηση της παρενόχλησης </a:t>
            </a:r>
            <a:r>
              <a:rPr lang="en-GB" sz="2400" b="1" dirty="0">
                <a:latin typeface="Arial"/>
                <a:cs typeface="Arial"/>
              </a:rPr>
              <a:t>Combat Harassment Tool (CHAT), </a:t>
            </a:r>
            <a:r>
              <a:rPr lang="en-GB" sz="2400" b="1" dirty="0" err="1">
                <a:latin typeface="Arial"/>
                <a:cs typeface="Arial"/>
              </a:rPr>
              <a:t>KULeuven</a:t>
            </a:r>
            <a:r>
              <a:rPr lang="en-GB" sz="2400" b="1" dirty="0">
                <a:latin typeface="Arial"/>
                <a:cs typeface="Arial"/>
              </a:rPr>
              <a:t>, Belgium</a:t>
            </a:r>
            <a:endParaRPr lang="en-US" sz="2400" b="1" dirty="0">
              <a:latin typeface="Arial"/>
              <a:cs typeface="Arial"/>
            </a:endParaRPr>
          </a:p>
        </p:txBody>
      </p:sp>
      <p:pic>
        <p:nvPicPr>
          <p:cNvPr id="4" name="Picture 3" descr="A group of men looking at a computer&#10;&#10;Description automatically generated">
            <a:extLst>
              <a:ext uri="{FF2B5EF4-FFF2-40B4-BE49-F238E27FC236}">
                <a16:creationId xmlns:a16="http://schemas.microsoft.com/office/drawing/2014/main" id="{6B6439C6-B516-5239-9CE9-764CDBE73201}"/>
              </a:ext>
            </a:extLst>
          </p:cNvPr>
          <p:cNvPicPr>
            <a:picLocks noChangeAspect="1"/>
          </p:cNvPicPr>
          <p:nvPr/>
        </p:nvPicPr>
        <p:blipFill>
          <a:blip r:embed="rId3"/>
          <a:stretch>
            <a:fillRect/>
          </a:stretch>
        </p:blipFill>
        <p:spPr>
          <a:xfrm>
            <a:off x="1989365" y="2209747"/>
            <a:ext cx="7587342" cy="4044149"/>
          </a:xfrm>
          <a:prstGeom prst="rect">
            <a:avLst/>
          </a:prstGeom>
        </p:spPr>
      </p:pic>
    </p:spTree>
    <p:extLst>
      <p:ext uri="{BB962C8B-B14F-4D97-AF65-F5344CB8AC3E}">
        <p14:creationId xmlns:p14="http://schemas.microsoft.com/office/powerpoint/2010/main" val="1982635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err="1">
                <a:latin typeface="Arial"/>
                <a:cs typeface="Arial"/>
              </a:rPr>
              <a:t>Εκ</a:t>
            </a:r>
            <a:r>
              <a:rPr lang="en-US" b="1" dirty="0">
                <a:latin typeface="Arial"/>
                <a:cs typeface="Arial"/>
              </a:rPr>
              <a:t>πα</a:t>
            </a:r>
            <a:r>
              <a:rPr lang="en-US" b="1" dirty="0" err="1">
                <a:latin typeface="Arial"/>
                <a:cs typeface="Arial"/>
              </a:rPr>
              <a:t>ιδευτικοί</a:t>
            </a:r>
            <a:r>
              <a:rPr lang="en-US" b="1" dirty="0">
                <a:latin typeface="Arial"/>
                <a:cs typeface="Arial"/>
              </a:rPr>
              <a:t> </a:t>
            </a:r>
            <a:r>
              <a:rPr lang="en-US" b="1" dirty="0" err="1">
                <a:latin typeface="Arial"/>
                <a:cs typeface="Arial"/>
              </a:rPr>
              <a:t>στόχοι</a:t>
            </a:r>
          </a:p>
          <a:p>
            <a:endParaRPr lang="en-US" b="1" dirty="0"/>
          </a:p>
        </p:txBody>
      </p:sp>
      <p:sp>
        <p:nvSpPr>
          <p:cNvPr id="4" name="TextBox 11">
            <a:extLst>
              <a:ext uri="{FF2B5EF4-FFF2-40B4-BE49-F238E27FC236}">
                <a16:creationId xmlns:a16="http://schemas.microsoft.com/office/drawing/2014/main" id="{3BF28EEE-5380-E7C2-68BC-8FE6D362727D}"/>
              </a:ext>
            </a:extLst>
          </p:cNvPr>
          <p:cNvSpPr txBox="1"/>
          <p:nvPr/>
        </p:nvSpPr>
        <p:spPr>
          <a:xfrm>
            <a:off x="359338" y="2148557"/>
            <a:ext cx="11365010" cy="2513765"/>
          </a:xfrm>
          <a:prstGeom prst="rect">
            <a:avLst/>
          </a:prstGeom>
          <a:noFill/>
        </p:spPr>
        <p:txBody>
          <a:bodyPr wrap="square" lIns="0" tIns="45720" rIns="0" bIns="45720" rtlCol="0" anchor="t">
            <a:spAutoFit/>
          </a:bodyPr>
          <a:lstStyle/>
          <a:p>
            <a:pPr>
              <a:lnSpc>
                <a:spcPct val="150000"/>
              </a:lnSpc>
            </a:pPr>
            <a:r>
              <a:rPr lang="el-GR" dirty="0">
                <a:solidFill>
                  <a:schemeClr val="bg1"/>
                </a:solidFill>
                <a:ea typeface="+mn-lt"/>
                <a:cs typeface="+mn-lt"/>
              </a:rPr>
              <a:t>Στο τέλος του σεμιναρίου, οι συμμετέχοντες/</a:t>
            </a:r>
            <a:r>
              <a:rPr lang="el-GR" dirty="0" err="1">
                <a:solidFill>
                  <a:schemeClr val="bg1"/>
                </a:solidFill>
                <a:ea typeface="+mn-lt"/>
                <a:cs typeface="+mn-lt"/>
              </a:rPr>
              <a:t>ουσες</a:t>
            </a:r>
            <a:r>
              <a:rPr lang="el-GR" dirty="0">
                <a:solidFill>
                  <a:schemeClr val="bg1"/>
                </a:solidFill>
                <a:ea typeface="+mn-lt"/>
                <a:cs typeface="+mn-lt"/>
              </a:rPr>
              <a:t> θα </a:t>
            </a:r>
            <a:endParaRPr lang="en-US" dirty="0">
              <a:solidFill>
                <a:schemeClr val="bg1"/>
              </a:solidFill>
              <a:ea typeface="+mn-lt"/>
              <a:cs typeface="+mn-lt"/>
            </a:endParaRPr>
          </a:p>
          <a:p>
            <a:pPr marL="342900" indent="-342900">
              <a:lnSpc>
                <a:spcPct val="150000"/>
              </a:lnSpc>
              <a:buFont typeface="Wingdings,Sans-Serif"/>
              <a:buChar char="q"/>
            </a:pPr>
            <a:r>
              <a:rPr lang="el-GR" dirty="0">
                <a:solidFill>
                  <a:schemeClr val="bg1"/>
                </a:solidFill>
                <a:latin typeface="Arial"/>
                <a:cs typeface="Arial"/>
              </a:rPr>
              <a:t>Μπορούν να μοιραστούν </a:t>
            </a:r>
            <a:r>
              <a:rPr lang="el-GR" b="1" dirty="0">
                <a:solidFill>
                  <a:srgbClr val="AED7BD"/>
                </a:solidFill>
                <a:latin typeface="Arial"/>
                <a:cs typeface="Arial"/>
              </a:rPr>
              <a:t>εμπνευσμένες πρακτικές</a:t>
            </a:r>
            <a:r>
              <a:rPr lang="el-GR" dirty="0">
                <a:solidFill>
                  <a:schemeClr val="bg1"/>
                </a:solidFill>
                <a:latin typeface="Arial"/>
                <a:cs typeface="Arial"/>
              </a:rPr>
              <a:t> για τη δημιουργία και την εφαρμογή  </a:t>
            </a:r>
            <a:r>
              <a:rPr lang="el-GR" dirty="0">
                <a:solidFill>
                  <a:schemeClr val="bg1"/>
                </a:solidFill>
                <a:latin typeface="Arial"/>
                <a:ea typeface="+mn-lt"/>
                <a:cs typeface="Arial"/>
              </a:rPr>
              <a:t>πολιτικών για την αντιμετώπιση της </a:t>
            </a:r>
            <a:r>
              <a:rPr lang="el-GR" dirty="0" err="1">
                <a:solidFill>
                  <a:schemeClr val="bg1"/>
                </a:solidFill>
                <a:latin typeface="Arial"/>
                <a:ea typeface="+mn-lt"/>
                <a:cs typeface="Arial"/>
              </a:rPr>
              <a:t>έμφυλης</a:t>
            </a:r>
            <a:r>
              <a:rPr lang="el-GR" dirty="0">
                <a:solidFill>
                  <a:schemeClr val="bg1"/>
                </a:solidFill>
                <a:latin typeface="Arial"/>
                <a:ea typeface="+mn-lt"/>
                <a:cs typeface="Arial"/>
              </a:rPr>
              <a:t> βίας στον ακαδημαϊκό χώρο που έχουν υιοθετηθεί από ευρωπαϊκά ιδρύματα τριτοβάθμιας εκπαίδευσης και ερευνητικούς οργανισμούς και κράτη μέλη στο πλαίσιο του ερευνητικού μοντέλου 7Ps.</a:t>
            </a:r>
            <a:endParaRPr lang="el-GR" dirty="0">
              <a:solidFill>
                <a:schemeClr val="bg1"/>
              </a:solidFill>
            </a:endParaRPr>
          </a:p>
          <a:p>
            <a:pPr marL="342900" indent="-342900">
              <a:lnSpc>
                <a:spcPct val="150000"/>
              </a:lnSpc>
              <a:buFont typeface="Wingdings" panose="05000000000000000000" pitchFamily="2" charset="2"/>
              <a:buChar char="q"/>
            </a:pPr>
            <a:endParaRPr lang="en-US" sz="1700" dirty="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40969352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FBB536-C4D3-C90E-2F5F-1E2147438223}"/>
              </a:ext>
            </a:extLst>
          </p:cNvPr>
          <p:cNvSpPr>
            <a:spLocks noGrp="1"/>
          </p:cNvSpPr>
          <p:nvPr>
            <p:ph type="title"/>
          </p:nvPr>
        </p:nvSpPr>
        <p:spPr>
          <a:xfrm>
            <a:off x="1046922" y="1129932"/>
            <a:ext cx="10086975" cy="778381"/>
          </a:xfrm>
        </p:spPr>
        <p:txBody>
          <a:bodyPr/>
          <a:lstStyle/>
          <a:p>
            <a:r>
              <a:rPr lang="en-GB" b="1" dirty="0" err="1"/>
              <a:t>Speakout</a:t>
            </a:r>
            <a:r>
              <a:rPr lang="en-GB" b="1" dirty="0"/>
              <a:t>, Technological University of Dublin, Ireland</a:t>
            </a:r>
            <a:endParaRPr lang="en-US" b="1" dirty="0"/>
          </a:p>
        </p:txBody>
      </p:sp>
      <p:pic>
        <p:nvPicPr>
          <p:cNvPr id="4" name="Picture 4" descr="A screenshot of a website&#10;&#10;Description automatically generated">
            <a:extLst>
              <a:ext uri="{FF2B5EF4-FFF2-40B4-BE49-F238E27FC236}">
                <a16:creationId xmlns:a16="http://schemas.microsoft.com/office/drawing/2014/main" id="{65E6F9EE-0D25-AAA4-1DB6-A79731F70291}"/>
              </a:ext>
            </a:extLst>
          </p:cNvPr>
          <p:cNvPicPr>
            <a:picLocks noChangeAspect="1"/>
          </p:cNvPicPr>
          <p:nvPr/>
        </p:nvPicPr>
        <p:blipFill>
          <a:blip r:embed="rId3"/>
          <a:stretch>
            <a:fillRect/>
          </a:stretch>
        </p:blipFill>
        <p:spPr>
          <a:xfrm>
            <a:off x="2343150" y="1847938"/>
            <a:ext cx="7478485" cy="4699732"/>
          </a:xfrm>
          <a:prstGeom prst="rect">
            <a:avLst/>
          </a:prstGeom>
        </p:spPr>
      </p:pic>
    </p:spTree>
    <p:extLst>
      <p:ext uri="{BB962C8B-B14F-4D97-AF65-F5344CB8AC3E}">
        <p14:creationId xmlns:p14="http://schemas.microsoft.com/office/powerpoint/2010/main" val="41909598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BE76F77-1087-6364-92B7-5612E33016FA}"/>
              </a:ext>
            </a:extLst>
          </p:cNvPr>
          <p:cNvSpPr txBox="1">
            <a:spLocks/>
          </p:cNvSpPr>
          <p:nvPr/>
        </p:nvSpPr>
        <p:spPr>
          <a:xfrm>
            <a:off x="1046922" y="342802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3200" b="1" dirty="0" err="1">
                <a:solidFill>
                  <a:srgbClr val="FFFFFF"/>
                </a:solidFill>
                <a:latin typeface="Arial"/>
                <a:cs typeface="Arial"/>
              </a:rPr>
              <a:t>Μεσημερι</a:t>
            </a:r>
            <a:r>
              <a:rPr lang="en-GB" sz="3200" b="1" dirty="0">
                <a:solidFill>
                  <a:srgbClr val="FFFFFF"/>
                </a:solidFill>
                <a:latin typeface="Arial"/>
                <a:cs typeface="Arial"/>
              </a:rPr>
              <a:t>α</a:t>
            </a:r>
            <a:r>
              <a:rPr lang="en-GB" sz="3200" b="1" dirty="0" err="1">
                <a:solidFill>
                  <a:srgbClr val="FFFFFF"/>
                </a:solidFill>
                <a:latin typeface="Arial"/>
                <a:cs typeface="Arial"/>
              </a:rPr>
              <a:t>νό</a:t>
            </a:r>
            <a:r>
              <a:rPr lang="en-GB" sz="3200" b="1" dirty="0">
                <a:solidFill>
                  <a:srgbClr val="FFFFFF"/>
                </a:solidFill>
                <a:latin typeface="Arial"/>
                <a:cs typeface="Arial"/>
              </a:rPr>
              <a:t> </a:t>
            </a:r>
            <a:r>
              <a:rPr lang="en-GB" sz="3200" b="1" dirty="0" err="1">
                <a:solidFill>
                  <a:srgbClr val="FFFFFF"/>
                </a:solidFill>
                <a:latin typeface="Arial"/>
                <a:cs typeface="Arial"/>
              </a:rPr>
              <a:t>διάλειμμ</a:t>
            </a:r>
            <a:r>
              <a:rPr lang="en-GB" sz="3200" b="1" dirty="0">
                <a:solidFill>
                  <a:srgbClr val="FFFFFF"/>
                </a:solidFill>
                <a:latin typeface="Arial"/>
                <a:cs typeface="Arial"/>
              </a:rPr>
              <a:t>α – 1 </a:t>
            </a:r>
            <a:r>
              <a:rPr lang="en-GB" sz="3200" b="1" dirty="0" err="1">
                <a:solidFill>
                  <a:srgbClr val="FFFFFF"/>
                </a:solidFill>
                <a:latin typeface="Arial"/>
                <a:cs typeface="Arial"/>
              </a:rPr>
              <a:t>ώρ</a:t>
            </a:r>
            <a:r>
              <a:rPr lang="en-GB" sz="3200" b="1" dirty="0">
                <a:solidFill>
                  <a:srgbClr val="FFFFFF"/>
                </a:solidFill>
                <a:latin typeface="Arial"/>
                <a:cs typeface="Arial"/>
              </a:rPr>
              <a:t>α</a:t>
            </a:r>
            <a:endParaRPr lang="en-US" sz="3200" b="1">
              <a:latin typeface="Arial"/>
              <a:cs typeface="Arial"/>
            </a:endParaRPr>
          </a:p>
        </p:txBody>
      </p:sp>
    </p:spTree>
    <p:extLst>
      <p:ext uri="{BB962C8B-B14F-4D97-AF65-F5344CB8AC3E}">
        <p14:creationId xmlns:p14="http://schemas.microsoft.com/office/powerpoint/2010/main" val="12164249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dirty="0" err="1">
                <a:latin typeface="Arial"/>
                <a:cs typeface="Arial"/>
              </a:rPr>
              <a:t>Δίωξη</a:t>
            </a:r>
            <a:r>
              <a:rPr lang="en-GB" b="1" dirty="0">
                <a:latin typeface="Arial"/>
                <a:cs typeface="Arial"/>
              </a:rPr>
              <a:t> (Prosecution) </a:t>
            </a:r>
            <a:endParaRPr lang="en-US" b="1" dirty="0"/>
          </a:p>
        </p:txBody>
      </p:sp>
      <p:sp>
        <p:nvSpPr>
          <p:cNvPr id="6" name="TextBox 5">
            <a:extLst>
              <a:ext uri="{FF2B5EF4-FFF2-40B4-BE49-F238E27FC236}">
                <a16:creationId xmlns:a16="http://schemas.microsoft.com/office/drawing/2014/main" id="{E82DCF2D-3234-411E-F909-7CFF4C7AA7C9}"/>
              </a:ext>
            </a:extLst>
          </p:cNvPr>
          <p:cNvSpPr txBox="1"/>
          <p:nvPr/>
        </p:nvSpPr>
        <p:spPr>
          <a:xfrm>
            <a:off x="698167" y="2218287"/>
            <a:ext cx="10907667" cy="3785652"/>
          </a:xfrm>
          <a:prstGeom prst="rect">
            <a:avLst/>
          </a:prstGeom>
          <a:noFill/>
        </p:spPr>
        <p:txBody>
          <a:bodyPr wrap="square" lIns="91440" tIns="45720" rIns="91440" bIns="45720" anchor="t">
            <a:spAutoFit/>
          </a:bodyPr>
          <a:lstStyle/>
          <a:p>
            <a:r>
              <a:rPr lang="en-US" sz="1600" dirty="0">
                <a:solidFill>
                  <a:srgbClr val="FFFFFF"/>
                </a:solidFill>
                <a:latin typeface="Arial"/>
                <a:ea typeface="Open Sans"/>
                <a:cs typeface="Arial"/>
              </a:rPr>
              <a:t>Η </a:t>
            </a:r>
            <a:r>
              <a:rPr lang="en-US" sz="1600" dirty="0" err="1">
                <a:solidFill>
                  <a:srgbClr val="FFFFFF"/>
                </a:solidFill>
                <a:latin typeface="Arial"/>
                <a:ea typeface="Open Sans"/>
                <a:cs typeface="Arial"/>
              </a:rPr>
              <a:t>δίωξη</a:t>
            </a:r>
            <a:r>
              <a:rPr lang="en-US" sz="1600" dirty="0">
                <a:solidFill>
                  <a:srgbClr val="FFFFFF"/>
                </a:solidFill>
                <a:latin typeface="Arial"/>
                <a:ea typeface="Open Sans"/>
                <a:cs typeface="Arial"/>
              </a:rPr>
              <a:t> ανα</a:t>
            </a:r>
            <a:r>
              <a:rPr lang="en-US" sz="1600" dirty="0" err="1">
                <a:solidFill>
                  <a:srgbClr val="FFFFFF"/>
                </a:solidFill>
                <a:latin typeface="Arial"/>
                <a:ea typeface="Open Sans"/>
                <a:cs typeface="Arial"/>
              </a:rPr>
              <a:t>φέρετ</a:t>
            </a:r>
            <a:r>
              <a:rPr lang="en-US" sz="1600" dirty="0">
                <a:solidFill>
                  <a:srgbClr val="FFFFFF"/>
                </a:solidFill>
                <a:latin typeface="Arial"/>
                <a:ea typeface="Open Sans"/>
                <a:cs typeface="Arial"/>
              </a:rPr>
              <a:t>αι </a:t>
            </a:r>
            <a:r>
              <a:rPr lang="en-US" sz="1600" dirty="0" err="1">
                <a:solidFill>
                  <a:srgbClr val="FFFFFF"/>
                </a:solidFill>
                <a:latin typeface="Arial"/>
                <a:ea typeface="Open Sans"/>
                <a:cs typeface="Arial"/>
              </a:rPr>
              <a:t>συγκεκριμέν</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στο</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χειρισμό</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των</a:t>
            </a:r>
            <a:r>
              <a:rPr lang="en-US" sz="1600" dirty="0">
                <a:solidFill>
                  <a:srgbClr val="FFFFFF"/>
                </a:solidFill>
                <a:latin typeface="Arial"/>
                <a:ea typeface="Open Sans"/>
                <a:cs typeface="Arial"/>
              </a:rPr>
              <a:t> υπ</a:t>
            </a:r>
            <a:r>
              <a:rPr lang="en-US" sz="1600" dirty="0" err="1">
                <a:solidFill>
                  <a:srgbClr val="FFFFFF"/>
                </a:solidFill>
                <a:latin typeface="Arial"/>
                <a:ea typeface="Open Sans"/>
                <a:cs typeface="Arial"/>
              </a:rPr>
              <a:t>οθέσεων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έμφυλης</a:t>
            </a:r>
            <a:r>
              <a:rPr lang="en-US" sz="1600" dirty="0">
                <a:solidFill>
                  <a:srgbClr val="FFFFFF"/>
                </a:solidFill>
                <a:latin typeface="Arial"/>
                <a:ea typeface="Open Sans"/>
                <a:cs typeface="Arial"/>
              </a:rPr>
              <a:t> βίας από </a:t>
            </a:r>
            <a:r>
              <a:rPr lang="en-US" sz="1600" dirty="0" err="1">
                <a:solidFill>
                  <a:srgbClr val="FFFFFF"/>
                </a:solidFill>
                <a:latin typeface="Arial"/>
                <a:ea typeface="Open Sans"/>
                <a:cs typeface="Arial"/>
              </a:rPr>
              <a:t>το</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ίδρυμ</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στις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ερευνητικές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ενέργειες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στις</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ειθ</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ρχικές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σίες</a:t>
            </a:r>
            <a:r>
              <a:rPr lang="en-US" sz="1600" dirty="0">
                <a:solidFill>
                  <a:srgbClr val="FFFFFF"/>
                </a:solidFill>
                <a:latin typeface="Arial"/>
                <a:ea typeface="Open Sans"/>
                <a:cs typeface="Arial"/>
              </a:rPr>
              <a:t> και </a:t>
            </a:r>
            <a:r>
              <a:rPr lang="en-US" sz="1600" dirty="0" err="1">
                <a:solidFill>
                  <a:srgbClr val="FFFFFF"/>
                </a:solidFill>
                <a:latin typeface="Arial"/>
                <a:ea typeface="Open Sans"/>
                <a:cs typeface="Arial"/>
              </a:rPr>
              <a:t>στις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κυρώσεις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γι</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τους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δράστες</a:t>
            </a:r>
            <a:r>
              <a:rPr lang="en-US" sz="1600" dirty="0">
                <a:solidFill>
                  <a:srgbClr val="FFFFFF"/>
                </a:solidFill>
                <a:latin typeface="Arial"/>
                <a:ea typeface="Open Sans"/>
                <a:cs typeface="Arial"/>
              </a:rPr>
              <a:t>, κα</a:t>
            </a:r>
            <a:r>
              <a:rPr lang="en-US" sz="1600" dirty="0" err="1">
                <a:solidFill>
                  <a:srgbClr val="FFFFFF"/>
                </a:solidFill>
                <a:latin typeface="Arial"/>
                <a:ea typeface="Open Sans"/>
                <a:cs typeface="Arial"/>
              </a:rPr>
              <a:t>τά</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ερί</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τωση</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Σε</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ορισμένες</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ερι</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τώσεις</a:t>
            </a:r>
            <a:r>
              <a:rPr lang="en-US" sz="1600" dirty="0">
                <a:solidFill>
                  <a:srgbClr val="FFFFFF"/>
                </a:solidFill>
                <a:latin typeface="Arial"/>
                <a:ea typeface="Open Sans"/>
                <a:cs typeface="Arial"/>
              </a:rPr>
              <a:t>, μπ</a:t>
            </a:r>
            <a:r>
              <a:rPr lang="en-US" sz="1600" dirty="0" err="1">
                <a:solidFill>
                  <a:srgbClr val="FFFFFF"/>
                </a:solidFill>
                <a:latin typeface="Arial"/>
                <a:ea typeface="Open Sans"/>
                <a:cs typeface="Arial"/>
              </a:rPr>
              <a:t>ορεί</a:t>
            </a:r>
            <a:r>
              <a:rPr lang="en-US" sz="1600" dirty="0">
                <a:solidFill>
                  <a:srgbClr val="FFFFFF"/>
                </a:solidFill>
                <a:latin typeface="Arial"/>
                <a:ea typeface="Open Sans"/>
                <a:cs typeface="Arial"/>
              </a:rPr>
              <a:t> επ</a:t>
            </a:r>
            <a:r>
              <a:rPr lang="en-US" sz="1600" dirty="0" err="1">
                <a:solidFill>
                  <a:srgbClr val="FFFFFF"/>
                </a:solidFill>
                <a:latin typeface="Arial"/>
                <a:ea typeface="Open Sans"/>
                <a:cs typeface="Arial"/>
              </a:rPr>
              <a:t>ίσης</a:t>
            </a:r>
            <a:r>
              <a:rPr lang="en-US" sz="1600" dirty="0">
                <a:solidFill>
                  <a:srgbClr val="FFFFFF"/>
                </a:solidFill>
                <a:latin typeface="Arial"/>
                <a:ea typeface="Open Sans"/>
                <a:cs typeface="Arial"/>
              </a:rPr>
              <a:t> να π</a:t>
            </a:r>
            <a:r>
              <a:rPr lang="en-US" sz="1600" dirty="0" err="1">
                <a:solidFill>
                  <a:srgbClr val="FFFFFF"/>
                </a:solidFill>
                <a:latin typeface="Arial"/>
                <a:ea typeface="Open Sans"/>
                <a:cs typeface="Arial"/>
              </a:rPr>
              <a:t>εριλ</a:t>
            </a:r>
            <a:r>
              <a:rPr lang="en-US" sz="1600" dirty="0">
                <a:solidFill>
                  <a:srgbClr val="FFFFFF"/>
                </a:solidFill>
                <a:latin typeface="Arial"/>
                <a:ea typeface="Open Sans"/>
                <a:cs typeface="Arial"/>
              </a:rPr>
              <a:t>αμβ</a:t>
            </a:r>
            <a:r>
              <a:rPr lang="en-US" sz="1600" dirty="0" err="1">
                <a:solidFill>
                  <a:srgbClr val="FFFFFF"/>
                </a:solidFill>
                <a:latin typeface="Arial"/>
                <a:ea typeface="Open Sans"/>
                <a:cs typeface="Arial"/>
              </a:rPr>
              <a:t>άνει</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νομικές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σίες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συμ</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εριλ</a:t>
            </a:r>
            <a:r>
              <a:rPr lang="en-US" sz="1600" dirty="0">
                <a:solidFill>
                  <a:srgbClr val="FFFFFF"/>
                </a:solidFill>
                <a:latin typeface="Arial"/>
                <a:ea typeface="Open Sans"/>
                <a:cs typeface="Arial"/>
              </a:rPr>
              <a:t>αμβα</a:t>
            </a:r>
            <a:r>
              <a:rPr lang="en-US" sz="1600" dirty="0" err="1">
                <a:solidFill>
                  <a:srgbClr val="FFFFFF"/>
                </a:solidFill>
                <a:latin typeface="Arial"/>
                <a:ea typeface="Open Sans"/>
                <a:cs typeface="Arial"/>
              </a:rPr>
              <a:t>νομένων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των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στικών</a:t>
            </a:r>
            <a:r>
              <a:rPr lang="en-US" sz="1600" dirty="0">
                <a:solidFill>
                  <a:srgbClr val="FFFFFF"/>
                </a:solidFill>
                <a:latin typeface="Arial"/>
                <a:ea typeface="Open Sans"/>
                <a:cs typeface="Arial"/>
              </a:rPr>
              <a:t> υπ</a:t>
            </a:r>
            <a:r>
              <a:rPr lang="en-US" sz="1600" dirty="0" err="1">
                <a:solidFill>
                  <a:srgbClr val="FFFFFF"/>
                </a:solidFill>
                <a:latin typeface="Arial"/>
                <a:ea typeface="Open Sans"/>
                <a:cs typeface="Arial"/>
              </a:rPr>
              <a:t>οθέσεων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γι</a:t>
            </a:r>
            <a:r>
              <a:rPr lang="en-US" sz="1600" dirty="0">
                <a:solidFill>
                  <a:srgbClr val="FFFFFF"/>
                </a:solidFill>
                <a:latin typeface="Arial"/>
                <a:ea typeface="Open Sans"/>
                <a:cs typeface="Arial"/>
              </a:rPr>
              <a:t>α π</a:t>
            </a:r>
            <a:r>
              <a:rPr lang="en-US" sz="1600" dirty="0" err="1">
                <a:solidFill>
                  <a:srgbClr val="FFFFFF"/>
                </a:solidFill>
                <a:latin typeface="Arial"/>
                <a:ea typeface="Open Sans"/>
                <a:cs typeface="Arial"/>
              </a:rPr>
              <a:t>οινικά</a:t>
            </a:r>
            <a:r>
              <a:rPr lang="en-US" sz="1600" dirty="0">
                <a:solidFill>
                  <a:srgbClr val="FFFFFF"/>
                </a:solidFill>
                <a:latin typeface="Arial"/>
                <a:ea typeface="Open Sans"/>
                <a:cs typeface="Arial"/>
              </a:rPr>
              <a:t> και α</a:t>
            </a:r>
            <a:r>
              <a:rPr lang="en-US" sz="1600" dirty="0" err="1">
                <a:solidFill>
                  <a:srgbClr val="FFFFFF"/>
                </a:solidFill>
                <a:latin typeface="Arial"/>
                <a:ea typeface="Open Sans"/>
                <a:cs typeface="Arial"/>
              </a:rPr>
              <a:t>στικά</a:t>
            </a:r>
            <a:r>
              <a:rPr lang="en-US" sz="1600" dirty="0">
                <a:solidFill>
                  <a:srgbClr val="FFFFFF"/>
                </a:solidFill>
                <a:latin typeface="Arial"/>
                <a:ea typeface="Open Sans"/>
                <a:cs typeface="Arial"/>
              </a:rPr>
              <a:t> α</a:t>
            </a:r>
            <a:r>
              <a:rPr lang="en-US" sz="1600" dirty="0" err="1">
                <a:solidFill>
                  <a:srgbClr val="FFFFFF"/>
                </a:solidFill>
                <a:latin typeface="Arial"/>
                <a:ea typeface="Open Sans"/>
                <a:cs typeface="Arial"/>
              </a:rPr>
              <a:t>δικήμ</a:t>
            </a:r>
            <a:r>
              <a:rPr lang="en-US" sz="1600" dirty="0">
                <a:solidFill>
                  <a:srgbClr val="FFFFFF"/>
                </a:solidFill>
                <a:latin typeface="Arial"/>
                <a:ea typeface="Open Sans"/>
                <a:cs typeface="Arial"/>
              </a:rPr>
              <a:t>ατα. </a:t>
            </a:r>
            <a:endParaRPr lang="en-US" sz="1600" b="0" i="0">
              <a:solidFill>
                <a:srgbClr val="FFFFFF"/>
              </a:solidFill>
              <a:effectLst/>
              <a:latin typeface="Arial"/>
              <a:ea typeface="Open Sans"/>
              <a:cs typeface="Arial"/>
            </a:endParaRPr>
          </a:p>
          <a:p>
            <a:endParaRPr lang="en-US" sz="1600" dirty="0">
              <a:solidFill>
                <a:srgbClr val="FFFFFF"/>
              </a:solidFill>
              <a:latin typeface="Arial"/>
              <a:ea typeface="Open Sans"/>
              <a:cs typeface="Arial"/>
            </a:endParaRPr>
          </a:p>
          <a:p>
            <a:r>
              <a:rPr lang="en-US" sz="1600" dirty="0">
                <a:solidFill>
                  <a:srgbClr val="FFFFFF"/>
                </a:solidFill>
                <a:latin typeface="Arial"/>
                <a:ea typeface="Open Sans"/>
                <a:cs typeface="Arial"/>
              </a:rPr>
              <a:t>Θα π</a:t>
            </a:r>
            <a:r>
              <a:rPr lang="en-US" sz="1600" dirty="0" err="1">
                <a:solidFill>
                  <a:srgbClr val="FFFFFF"/>
                </a:solidFill>
                <a:latin typeface="Arial"/>
                <a:ea typeface="Open Sans"/>
                <a:cs typeface="Arial"/>
              </a:rPr>
              <a:t>ρέ</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ει</a:t>
            </a:r>
            <a:r>
              <a:rPr lang="en-US" sz="1600" dirty="0">
                <a:solidFill>
                  <a:srgbClr val="FFFFFF"/>
                </a:solidFill>
                <a:latin typeface="Arial"/>
                <a:ea typeface="Open Sans"/>
                <a:cs typeface="Arial"/>
              </a:rPr>
              <a:t> να λαμβ</a:t>
            </a:r>
            <a:r>
              <a:rPr lang="en-US" sz="1600" dirty="0" err="1">
                <a:solidFill>
                  <a:srgbClr val="FFFFFF"/>
                </a:solidFill>
                <a:latin typeface="Arial"/>
                <a:ea typeface="Open Sans"/>
                <a:cs typeface="Arial"/>
              </a:rPr>
              <a:t>άνοντ</a:t>
            </a:r>
            <a:r>
              <a:rPr lang="en-US" sz="1600" dirty="0">
                <a:solidFill>
                  <a:srgbClr val="FFFFFF"/>
                </a:solidFill>
                <a:latin typeface="Arial"/>
                <a:ea typeface="Open Sans"/>
                <a:cs typeface="Arial"/>
              </a:rPr>
              <a:t>αι υπ</a:t>
            </a:r>
            <a:r>
              <a:rPr lang="en-US" sz="1600" dirty="0" err="1">
                <a:solidFill>
                  <a:srgbClr val="FFFFFF"/>
                </a:solidFill>
                <a:latin typeface="Arial"/>
                <a:ea typeface="Open Sans"/>
                <a:cs typeface="Arial"/>
              </a:rPr>
              <a:t>όψη</a:t>
            </a:r>
            <a:r>
              <a:rPr lang="en-US" sz="1600" dirty="0">
                <a:solidFill>
                  <a:srgbClr val="FFFFFF"/>
                </a:solidFill>
                <a:latin typeface="Arial"/>
                <a:ea typeface="Open Sans"/>
                <a:cs typeface="Arial"/>
              </a:rPr>
              <a:t> τα α</a:t>
            </a:r>
            <a:r>
              <a:rPr lang="en-US" sz="1600" dirty="0" err="1">
                <a:solidFill>
                  <a:srgbClr val="FFFFFF"/>
                </a:solidFill>
                <a:latin typeface="Arial"/>
                <a:ea typeface="Open Sans"/>
                <a:cs typeface="Arial"/>
              </a:rPr>
              <a:t>κόλουθ</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στοιχεί</a:t>
            </a:r>
            <a:r>
              <a:rPr lang="en-US" sz="1600" dirty="0">
                <a:solidFill>
                  <a:srgbClr val="FFFFFF"/>
                </a:solidFill>
                <a:latin typeface="Arial"/>
                <a:ea typeface="Open Sans"/>
                <a:cs typeface="Arial"/>
              </a:rPr>
              <a:t>α. </a:t>
            </a:r>
          </a:p>
          <a:p>
            <a:pPr marL="285750" indent="-285750">
              <a:buFont typeface="Arial"/>
              <a:buChar char="•"/>
            </a:pPr>
            <a:r>
              <a:rPr lang="en-US" sz="1600" dirty="0">
                <a:solidFill>
                  <a:srgbClr val="FFFFFF"/>
                </a:solidFill>
                <a:latin typeface="Arial"/>
                <a:ea typeface="Open Sans"/>
                <a:cs typeface="Arial"/>
              </a:rPr>
              <a:t>Σα</a:t>
            </a:r>
            <a:r>
              <a:rPr lang="en-US" sz="1600" dirty="0" err="1">
                <a:solidFill>
                  <a:srgbClr val="FFFFFF"/>
                </a:solidFill>
                <a:latin typeface="Arial"/>
                <a:ea typeface="Open Sans"/>
                <a:cs typeface="Arial"/>
              </a:rPr>
              <a:t>φείς</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ροσ</a:t>
            </a:r>
            <a:r>
              <a:rPr lang="en-US" sz="1600" dirty="0">
                <a:solidFill>
                  <a:srgbClr val="FFFFFF"/>
                </a:solidFill>
                <a:latin typeface="Arial"/>
                <a:ea typeface="Open Sans"/>
                <a:cs typeface="Arial"/>
              </a:rPr>
              <a:t>β</a:t>
            </a:r>
            <a:r>
              <a:rPr lang="en-US" sz="1600" dirty="0" err="1">
                <a:solidFill>
                  <a:srgbClr val="FFFFFF"/>
                </a:solidFill>
                <a:latin typeface="Arial"/>
                <a:ea typeface="Open Sans"/>
                <a:cs typeface="Arial"/>
              </a:rPr>
              <a:t>άσιμες</a:t>
            </a:r>
            <a:r>
              <a:rPr lang="en-US" sz="1600" dirty="0">
                <a:solidFill>
                  <a:srgbClr val="FFFFFF"/>
                </a:solidFill>
                <a:latin typeface="Arial"/>
                <a:ea typeface="Open Sans"/>
                <a:cs typeface="Arial"/>
              </a:rPr>
              <a:t> και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αφα</a:t>
            </a:r>
            <a:r>
              <a:rPr lang="en-US" sz="1600" dirty="0" err="1">
                <a:solidFill>
                  <a:srgbClr val="FFFFFF"/>
                </a:solidFill>
                <a:latin typeface="Arial"/>
                <a:ea typeface="Open Sans"/>
                <a:cs typeface="Arial"/>
              </a:rPr>
              <a:t>νείς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σίες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γι</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τον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χειρισμό</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εριστ</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τικών</a:t>
            </a:r>
            <a:r>
              <a:rPr lang="en-US" sz="1600" dirty="0">
                <a:solidFill>
                  <a:srgbClr val="FFFFFF"/>
                </a:solidFill>
                <a:latin typeface="Arial"/>
                <a:ea typeface="Open Sans"/>
                <a:cs typeface="Arial"/>
              </a:rPr>
              <a:t> και κατα</a:t>
            </a:r>
            <a:r>
              <a:rPr lang="en-US" sz="1600" dirty="0" err="1">
                <a:solidFill>
                  <a:srgbClr val="FFFFFF"/>
                </a:solidFill>
                <a:latin typeface="Arial"/>
                <a:ea typeface="Open Sans"/>
                <a:cs typeface="Arial"/>
              </a:rPr>
              <a:t>γγελιών</a:t>
            </a:r>
            <a:r>
              <a:rPr lang="en-US" sz="1600" dirty="0">
                <a:solidFill>
                  <a:srgbClr val="FFFFFF"/>
                </a:solidFill>
                <a:latin typeface="Arial"/>
                <a:ea typeface="Open Sans"/>
                <a:cs typeface="Arial"/>
              </a:rPr>
              <a:t>. </a:t>
            </a:r>
            <a:endParaRPr lang="en-US" sz="1600">
              <a:solidFill>
                <a:srgbClr val="FFFFFF"/>
              </a:solidFill>
              <a:latin typeface="Arial"/>
              <a:ea typeface="Open Sans"/>
              <a:cs typeface="Arial"/>
            </a:endParaRPr>
          </a:p>
          <a:p>
            <a:pPr marL="285750" indent="-285750">
              <a:buFont typeface="Arial"/>
              <a:buChar char="•"/>
            </a:pPr>
            <a:r>
              <a:rPr lang="en-US" sz="1600" dirty="0" err="1">
                <a:solidFill>
                  <a:srgbClr val="FFFFFF"/>
                </a:solidFill>
                <a:latin typeface="Arial"/>
                <a:ea typeface="Open Sans"/>
                <a:cs typeface="Arial"/>
              </a:rPr>
              <a:t>Εύλογ</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χρονοδι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γράμμ</a:t>
            </a:r>
            <a:r>
              <a:rPr lang="en-US" sz="1600" dirty="0">
                <a:solidFill>
                  <a:srgbClr val="FFFFFF"/>
                </a:solidFill>
                <a:latin typeface="Arial"/>
                <a:ea typeface="Open Sans"/>
                <a:cs typeface="Arial"/>
              </a:rPr>
              <a:t>ατα </a:t>
            </a:r>
            <a:r>
              <a:rPr lang="en-US" sz="1600" dirty="0" err="1">
                <a:solidFill>
                  <a:srgbClr val="FFFFFF"/>
                </a:solidFill>
                <a:latin typeface="Arial"/>
                <a:ea typeface="Open Sans"/>
                <a:cs typeface="Arial"/>
              </a:rPr>
              <a:t>μετ</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ξύ</a:t>
            </a:r>
            <a:r>
              <a:rPr lang="en-US" sz="1600" dirty="0">
                <a:solidFill>
                  <a:srgbClr val="FFFFFF"/>
                </a:solidFill>
                <a:latin typeface="Arial"/>
                <a:ea typeface="Open Sans"/>
                <a:cs typeface="Arial"/>
              </a:rPr>
              <a:t> κατα</a:t>
            </a:r>
            <a:r>
              <a:rPr lang="en-US" sz="1600" dirty="0" err="1">
                <a:solidFill>
                  <a:srgbClr val="FFFFFF"/>
                </a:solidFill>
                <a:latin typeface="Arial"/>
                <a:ea typeface="Open Sans"/>
                <a:cs typeface="Arial"/>
              </a:rPr>
              <a:t>γγελί</a:t>
            </a:r>
            <a:r>
              <a:rPr lang="en-US" sz="1600" dirty="0">
                <a:solidFill>
                  <a:srgbClr val="FFFFFF"/>
                </a:solidFill>
                <a:latin typeface="Arial"/>
                <a:ea typeface="Open Sans"/>
                <a:cs typeface="Arial"/>
              </a:rPr>
              <a:t>ας, </a:t>
            </a:r>
            <a:r>
              <a:rPr lang="en-US" sz="1600" dirty="0" err="1">
                <a:solidFill>
                  <a:srgbClr val="FFFFFF"/>
                </a:solidFill>
                <a:latin typeface="Arial"/>
                <a:ea typeface="Open Sans"/>
                <a:cs typeface="Arial"/>
              </a:rPr>
              <a:t>διερεύνησης</a:t>
            </a:r>
            <a:r>
              <a:rPr lang="en-US" sz="1600" dirty="0">
                <a:solidFill>
                  <a:srgbClr val="FFFFFF"/>
                </a:solidFill>
                <a:latin typeface="Arial"/>
                <a:ea typeface="Open Sans"/>
                <a:cs typeface="Arial"/>
              </a:rPr>
              <a:t> και απ</a:t>
            </a:r>
            <a:r>
              <a:rPr lang="en-US" sz="1600" dirty="0" err="1">
                <a:solidFill>
                  <a:srgbClr val="FFFFFF"/>
                </a:solidFill>
                <a:latin typeface="Arial"/>
                <a:ea typeface="Open Sans"/>
                <a:cs typeface="Arial"/>
              </a:rPr>
              <a:t>όφ</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σης</a:t>
            </a:r>
            <a:r>
              <a:rPr lang="en-US" sz="1600" dirty="0">
                <a:solidFill>
                  <a:srgbClr val="FFFFFF"/>
                </a:solidFill>
                <a:latin typeface="Arial"/>
                <a:ea typeface="Open Sans"/>
                <a:cs typeface="Arial"/>
              </a:rPr>
              <a:t>/</a:t>
            </a:r>
            <a:r>
              <a:rPr lang="en-US" sz="1600" dirty="0" err="1">
                <a:solidFill>
                  <a:srgbClr val="FFFFFF"/>
                </a:solidFill>
                <a:latin typeface="Arial"/>
                <a:ea typeface="Open Sans"/>
                <a:cs typeface="Arial"/>
              </a:rPr>
              <a:t>κυρώσεων</a:t>
            </a:r>
            <a:r>
              <a:rPr lang="en-US" sz="1600" dirty="0">
                <a:solidFill>
                  <a:srgbClr val="FFFFFF"/>
                </a:solidFill>
                <a:latin typeface="Arial"/>
                <a:ea typeface="Open Sans"/>
                <a:cs typeface="Arial"/>
              </a:rPr>
              <a:t>. </a:t>
            </a:r>
            <a:endParaRPr lang="en-US" sz="1600">
              <a:solidFill>
                <a:srgbClr val="FFFFFF"/>
              </a:solidFill>
              <a:latin typeface="Arial"/>
              <a:ea typeface="Open Sans"/>
              <a:cs typeface="Arial"/>
            </a:endParaRPr>
          </a:p>
          <a:p>
            <a:pPr marL="285750" indent="-285750">
              <a:buFont typeface="Arial"/>
              <a:buChar char="•"/>
            </a:pPr>
            <a:r>
              <a:rPr lang="en-US" sz="1600" dirty="0">
                <a:solidFill>
                  <a:srgbClr val="FFFFFF"/>
                </a:solidFill>
                <a:latin typeface="Arial"/>
                <a:ea typeface="Open Sans"/>
                <a:cs typeface="Arial"/>
              </a:rPr>
              <a:t>Προσέγγιση </a:t>
            </a:r>
            <a:r>
              <a:rPr lang="en-US" sz="1600" dirty="0" err="1">
                <a:solidFill>
                  <a:srgbClr val="FFFFFF"/>
                </a:solidFill>
                <a:latin typeface="Arial"/>
                <a:ea typeface="Open Sans"/>
                <a:cs typeface="Arial"/>
              </a:rPr>
              <a:t>των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σιών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δίωξης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με</a:t>
            </a:r>
            <a:r>
              <a:rPr lang="en-US" sz="1600" dirty="0">
                <a:solidFill>
                  <a:srgbClr val="FFFFFF"/>
                </a:solidFill>
                <a:latin typeface="Arial"/>
                <a:ea typeface="Open Sans"/>
                <a:cs typeface="Arial"/>
              </a:rPr>
              <a:t> επ</a:t>
            </a:r>
            <a:r>
              <a:rPr lang="en-US" sz="1600" dirty="0" err="1">
                <a:solidFill>
                  <a:srgbClr val="FFFFFF"/>
                </a:solidFill>
                <a:latin typeface="Arial"/>
                <a:ea typeface="Open Sans"/>
                <a:cs typeface="Arial"/>
              </a:rPr>
              <a:t>ίκεντρο</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το</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θύμ</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ενημέρωση</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γι</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το</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τρ</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ύμ</a:t>
            </a:r>
            <a:r>
              <a:rPr lang="en-US" sz="1600" dirty="0">
                <a:solidFill>
                  <a:srgbClr val="FFFFFF"/>
                </a:solidFill>
                <a:latin typeface="Arial"/>
                <a:ea typeface="Open Sans"/>
                <a:cs typeface="Arial"/>
              </a:rPr>
              <a:t>α και </a:t>
            </a:r>
            <a:r>
              <a:rPr lang="en-US" sz="1600" dirty="0" err="1">
                <a:solidFill>
                  <a:srgbClr val="FFFFFF"/>
                </a:solidFill>
                <a:latin typeface="Arial"/>
                <a:ea typeface="Open Sans"/>
                <a:cs typeface="Arial"/>
              </a:rPr>
              <a:t>ευ</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ισθητο</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οίηση</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σε</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θέμ</a:t>
            </a:r>
            <a:r>
              <a:rPr lang="en-US" sz="1600" dirty="0">
                <a:solidFill>
                  <a:srgbClr val="FFFFFF"/>
                </a:solidFill>
                <a:latin typeface="Arial"/>
                <a:ea typeface="Open Sans"/>
                <a:cs typeface="Arial"/>
              </a:rPr>
              <a:t>ατα </a:t>
            </a:r>
            <a:r>
              <a:rPr lang="en-US" sz="1600" dirty="0" err="1">
                <a:solidFill>
                  <a:srgbClr val="FFFFFF"/>
                </a:solidFill>
                <a:latin typeface="Arial"/>
                <a:ea typeface="Open Sans"/>
                <a:cs typeface="Arial"/>
              </a:rPr>
              <a:t>φύλου</a:t>
            </a:r>
            <a:r>
              <a:rPr lang="en-US" sz="1600" dirty="0">
                <a:solidFill>
                  <a:srgbClr val="FFFFFF"/>
                </a:solidFill>
                <a:latin typeface="Arial"/>
                <a:ea typeface="Open Sans"/>
                <a:cs typeface="Arial"/>
              </a:rPr>
              <a:t>. </a:t>
            </a:r>
            <a:endParaRPr lang="en-US" sz="1600">
              <a:solidFill>
                <a:srgbClr val="FFFFFF"/>
              </a:solidFill>
              <a:latin typeface="Arial"/>
              <a:ea typeface="Open Sans"/>
              <a:cs typeface="Arial"/>
            </a:endParaRPr>
          </a:p>
          <a:p>
            <a:pPr marL="285750" indent="-285750">
              <a:buFont typeface="Arial"/>
              <a:buChar char="•"/>
            </a:pPr>
            <a:r>
              <a:rPr lang="en-US" sz="1600" dirty="0">
                <a:solidFill>
                  <a:srgbClr val="FFFFFF"/>
                </a:solidFill>
                <a:latin typeface="Arial"/>
                <a:ea typeface="Open Sans"/>
                <a:cs typeface="Arial"/>
              </a:rPr>
              <a:t>Απ</a:t>
            </a:r>
            <a:r>
              <a:rPr lang="en-US" sz="1600" err="1">
                <a:solidFill>
                  <a:srgbClr val="FFFFFF"/>
                </a:solidFill>
                <a:latin typeface="Arial"/>
                <a:ea typeface="Open Sans"/>
                <a:cs typeface="Arial"/>
              </a:rPr>
              <a:t>οτελεσμ</a:t>
            </a:r>
            <a:r>
              <a:rPr lang="en-US" sz="1600" dirty="0">
                <a:solidFill>
                  <a:srgbClr val="FFFFFF"/>
                </a:solidFill>
                <a:latin typeface="Arial"/>
                <a:ea typeface="Open Sans"/>
                <a:cs typeface="Arial"/>
              </a:rPr>
              <a:t>α</a:t>
            </a:r>
            <a:r>
              <a:rPr lang="en-US" sz="1600" err="1">
                <a:solidFill>
                  <a:srgbClr val="FFFFFF"/>
                </a:solidFill>
                <a:latin typeface="Arial"/>
                <a:ea typeface="Open Sans"/>
                <a:cs typeface="Arial"/>
              </a:rPr>
              <a:t>τική</a:t>
            </a:r>
            <a:r>
              <a:rPr lang="en-US" sz="1600" dirty="0">
                <a:solidFill>
                  <a:srgbClr val="FFFFFF"/>
                </a:solidFill>
                <a:latin typeface="Arial"/>
                <a:ea typeface="Open Sans"/>
                <a:cs typeface="Arial"/>
              </a:rPr>
              <a:t> επ</a:t>
            </a:r>
            <a:r>
              <a:rPr lang="en-US" sz="1600" err="1">
                <a:solidFill>
                  <a:srgbClr val="FFFFFF"/>
                </a:solidFill>
                <a:latin typeface="Arial"/>
                <a:ea typeface="Open Sans"/>
                <a:cs typeface="Arial"/>
              </a:rPr>
              <a:t>ικοινωνί</a:t>
            </a:r>
            <a:r>
              <a:rPr lang="en-US" sz="1600" dirty="0">
                <a:solidFill>
                  <a:srgbClr val="FFFFFF"/>
                </a:solidFill>
                <a:latin typeface="Arial"/>
                <a:ea typeface="Open Sans"/>
                <a:cs typeface="Arial"/>
              </a:rPr>
              <a:t>α </a:t>
            </a:r>
            <a:r>
              <a:rPr lang="en-US" sz="1600" err="1">
                <a:solidFill>
                  <a:srgbClr val="FFFFFF"/>
                </a:solidFill>
                <a:latin typeface="Arial"/>
                <a:ea typeface="Open Sans"/>
                <a:cs typeface="Arial"/>
              </a:rPr>
              <a:t>με</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το</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θύμ</a:t>
            </a:r>
            <a:r>
              <a:rPr lang="en-US" sz="1600" dirty="0">
                <a:solidFill>
                  <a:srgbClr val="FFFFFF"/>
                </a:solidFill>
                <a:latin typeface="Arial"/>
                <a:ea typeface="Open Sans"/>
                <a:cs typeface="Arial"/>
              </a:rPr>
              <a:t>α/επ</a:t>
            </a:r>
            <a:r>
              <a:rPr lang="en-US" sz="1600" err="1">
                <a:solidFill>
                  <a:srgbClr val="FFFFFF"/>
                </a:solidFill>
                <a:latin typeface="Arial"/>
                <a:ea typeface="Open Sans"/>
                <a:cs typeface="Arial"/>
              </a:rPr>
              <a:t>ιζώντ</a:t>
            </a:r>
            <a:r>
              <a:rPr lang="en-US" sz="1600" dirty="0">
                <a:solidFill>
                  <a:srgbClr val="FFFFFF"/>
                </a:solidFill>
                <a:latin typeface="Arial"/>
                <a:ea typeface="Open Sans"/>
                <a:cs typeface="Arial"/>
              </a:rPr>
              <a:t>α-</a:t>
            </a:r>
            <a:r>
              <a:rPr lang="en-US" sz="1600" err="1">
                <a:solidFill>
                  <a:srgbClr val="FFFFFF"/>
                </a:solidFill>
                <a:latin typeface="Arial"/>
                <a:ea typeface="Open Sans"/>
                <a:cs typeface="Arial"/>
              </a:rPr>
              <a:t>ώσ</a:t>
            </a:r>
            <a:r>
              <a:rPr lang="en-US" sz="1600" dirty="0">
                <a:solidFill>
                  <a:srgbClr val="FFFFFF"/>
                </a:solidFill>
                <a:latin typeface="Arial"/>
                <a:ea typeface="Open Sans"/>
                <a:cs typeface="Arial"/>
              </a:rPr>
              <a:t>α, </a:t>
            </a:r>
            <a:r>
              <a:rPr lang="en-US" sz="1600" err="1">
                <a:solidFill>
                  <a:srgbClr val="FFFFFF"/>
                </a:solidFill>
                <a:latin typeface="Arial"/>
                <a:ea typeface="Open Sans"/>
                <a:cs typeface="Arial"/>
              </a:rPr>
              <a:t>τον</a:t>
            </a:r>
            <a:r>
              <a:rPr lang="en-US" sz="1600" dirty="0">
                <a:solidFill>
                  <a:srgbClr val="FFFFFF"/>
                </a:solidFill>
                <a:latin typeface="Arial"/>
                <a:ea typeface="Open Sans"/>
                <a:cs typeface="Arial"/>
              </a:rPr>
              <a:t>/</a:t>
            </a:r>
            <a:r>
              <a:rPr lang="en-US" sz="1600" err="1">
                <a:solidFill>
                  <a:srgbClr val="FFFFFF"/>
                </a:solidFill>
                <a:latin typeface="Arial"/>
                <a:ea typeface="Open Sans"/>
                <a:cs typeface="Arial"/>
              </a:rPr>
              <a:t>ην</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δράστη</a:t>
            </a:r>
            <a:r>
              <a:rPr lang="en-US" sz="1600" dirty="0">
                <a:solidFill>
                  <a:srgbClr val="FFFFFF"/>
                </a:solidFill>
                <a:latin typeface="Arial"/>
                <a:ea typeface="Open Sans"/>
                <a:cs typeface="Arial"/>
              </a:rPr>
              <a:t>/</a:t>
            </a:r>
            <a:r>
              <a:rPr lang="en-US" sz="1600" err="1">
                <a:solidFill>
                  <a:srgbClr val="FFFFFF"/>
                </a:solidFill>
                <a:latin typeface="Arial"/>
                <a:ea typeface="Open Sans"/>
                <a:cs typeface="Arial"/>
              </a:rPr>
              <a:t>στρι</a:t>
            </a:r>
            <a:r>
              <a:rPr lang="en-US" sz="1600" dirty="0">
                <a:solidFill>
                  <a:srgbClr val="FFFFFF"/>
                </a:solidFill>
                <a:latin typeface="Arial"/>
                <a:ea typeface="Open Sans"/>
                <a:cs typeface="Arial"/>
              </a:rPr>
              <a:t>α και </a:t>
            </a:r>
            <a:r>
              <a:rPr lang="en-US" sz="1600" err="1">
                <a:solidFill>
                  <a:srgbClr val="FFFFFF"/>
                </a:solidFill>
                <a:latin typeface="Arial"/>
                <a:ea typeface="Open Sans"/>
                <a:cs typeface="Arial"/>
              </a:rPr>
              <a:t>τους</a:t>
            </a:r>
            <a:r>
              <a:rPr lang="en-US" sz="1600" dirty="0">
                <a:solidFill>
                  <a:srgbClr val="FFFFFF"/>
                </a:solidFill>
                <a:latin typeface="Arial"/>
                <a:ea typeface="Open Sans"/>
                <a:cs typeface="Arial"/>
              </a:rPr>
              <a:t> πα</a:t>
            </a:r>
            <a:r>
              <a:rPr lang="en-US" sz="1600" err="1">
                <a:solidFill>
                  <a:srgbClr val="FFFFFF"/>
                </a:solidFill>
                <a:latin typeface="Arial"/>
                <a:ea typeface="Open Sans"/>
                <a:cs typeface="Arial"/>
              </a:rPr>
              <a:t>ρευρισκόμενους</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σε</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κάθε</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στάδιο</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της</a:t>
            </a:r>
            <a:r>
              <a:rPr lang="en-US" sz="1600" dirty="0">
                <a:solidFill>
                  <a:srgbClr val="FFFFFF"/>
                </a:solidFill>
                <a:latin typeface="Arial"/>
                <a:ea typeface="Open Sans"/>
                <a:cs typeface="Arial"/>
              </a:rPr>
              <a:t> </a:t>
            </a:r>
            <a:r>
              <a:rPr lang="en-US" sz="160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err="1">
                <a:solidFill>
                  <a:srgbClr val="FFFFFF"/>
                </a:solidFill>
                <a:latin typeface="Arial"/>
                <a:ea typeface="Open Sans"/>
                <a:cs typeface="Arial"/>
              </a:rPr>
              <a:t>σί</a:t>
            </a:r>
            <a:r>
              <a:rPr lang="en-US" sz="1600" dirty="0">
                <a:solidFill>
                  <a:srgbClr val="FFFFFF"/>
                </a:solidFill>
                <a:latin typeface="Arial"/>
                <a:ea typeface="Open Sans"/>
                <a:cs typeface="Arial"/>
              </a:rPr>
              <a:t>ας. </a:t>
            </a:r>
            <a:endParaRPr lang="en-US" sz="1600">
              <a:solidFill>
                <a:srgbClr val="FFFFFF"/>
              </a:solidFill>
              <a:latin typeface="Arial"/>
              <a:ea typeface="Open Sans"/>
              <a:cs typeface="Arial"/>
            </a:endParaRPr>
          </a:p>
          <a:p>
            <a:pPr marL="285750" indent="-285750">
              <a:buFont typeface="Arial"/>
              <a:buChar char="•"/>
            </a:pP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κριτές</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ειθ</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ρχικές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σίες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γι</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το</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ροσω</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ικό</a:t>
            </a:r>
            <a:r>
              <a:rPr lang="en-US" sz="1600" dirty="0">
                <a:solidFill>
                  <a:srgbClr val="FFFFFF"/>
                </a:solidFill>
                <a:latin typeface="Arial"/>
                <a:ea typeface="Open Sans"/>
                <a:cs typeface="Arial"/>
              </a:rPr>
              <a:t> και </a:t>
            </a:r>
            <a:r>
              <a:rPr lang="en-US" sz="1600" dirty="0" err="1">
                <a:solidFill>
                  <a:srgbClr val="FFFFFF"/>
                </a:solidFill>
                <a:latin typeface="Arial"/>
                <a:ea typeface="Open Sans"/>
                <a:cs typeface="Arial"/>
              </a:rPr>
              <a:t>τους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φοιτητές</a:t>
            </a:r>
            <a:r>
              <a:rPr lang="en-US" sz="1600" dirty="0">
                <a:solidFill>
                  <a:srgbClr val="FFFFFF"/>
                </a:solidFill>
                <a:latin typeface="Arial"/>
                <a:ea typeface="Open Sans"/>
                <a:cs typeface="Arial"/>
              </a:rPr>
              <a:t>/</a:t>
            </a:r>
            <a:r>
              <a:rPr lang="en-US" sz="1600" dirty="0" err="1">
                <a:solidFill>
                  <a:srgbClr val="FFFFFF"/>
                </a:solidFill>
                <a:latin typeface="Arial"/>
                <a:ea typeface="Open Sans"/>
                <a:cs typeface="Arial"/>
              </a:rPr>
              <a:t>τριες</a:t>
            </a:r>
            <a:r>
              <a:rPr lang="en-US" sz="1600" dirty="0">
                <a:solidFill>
                  <a:srgbClr val="FFFFFF"/>
                </a:solidFill>
                <a:latin typeface="Arial"/>
                <a:ea typeface="Open Sans"/>
                <a:cs typeface="Arial"/>
              </a:rPr>
              <a:t>. </a:t>
            </a:r>
          </a:p>
          <a:p>
            <a:pPr marL="285750" indent="-285750">
              <a:buFont typeface="Arial"/>
              <a:buChar char="•"/>
            </a:pPr>
            <a:r>
              <a:rPr lang="en-US" sz="1600" dirty="0" err="1">
                <a:solidFill>
                  <a:srgbClr val="FFFFFF"/>
                </a:solidFill>
                <a:latin typeface="Arial"/>
                <a:ea typeface="Open Sans"/>
                <a:cs typeface="Arial"/>
              </a:rPr>
              <a:t>Κριτήρι</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γι</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τη</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σύνθεση</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των</a:t>
            </a:r>
            <a:r>
              <a:rPr lang="en-US" sz="1600" dirty="0">
                <a:solidFill>
                  <a:srgbClr val="FFFFFF"/>
                </a:solidFill>
                <a:latin typeface="Arial"/>
                <a:ea typeface="Open Sans"/>
                <a:cs typeface="Arial"/>
              </a:rPr>
              <a:t> επ</a:t>
            </a:r>
            <a:r>
              <a:rPr lang="en-US" sz="1600" dirty="0" err="1">
                <a:solidFill>
                  <a:srgbClr val="FFFFFF"/>
                </a:solidFill>
                <a:latin typeface="Arial"/>
                <a:ea typeface="Open Sans"/>
                <a:cs typeface="Arial"/>
              </a:rPr>
              <a:t>ιτρο</a:t>
            </a:r>
            <a:r>
              <a:rPr lang="en-US" sz="1600" dirty="0">
                <a:solidFill>
                  <a:srgbClr val="FFFFFF"/>
                </a:solidFill>
                <a:latin typeface="Arial"/>
                <a:ea typeface="Open Sans"/>
                <a:cs typeface="Arial"/>
              </a:rPr>
              <a:t>π</a:t>
            </a:r>
            <a:r>
              <a:rPr lang="en-US" sz="1600" dirty="0" err="1">
                <a:solidFill>
                  <a:srgbClr val="FFFFFF"/>
                </a:solidFill>
                <a:latin typeface="Arial"/>
                <a:ea typeface="Open Sans"/>
                <a:cs typeface="Arial"/>
              </a:rPr>
              <a:t>ών</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διερεύνησης</a:t>
            </a:r>
            <a:r>
              <a:rPr lang="en-US" sz="1600" dirty="0">
                <a:solidFill>
                  <a:srgbClr val="FFFFFF"/>
                </a:solidFill>
                <a:latin typeface="Arial"/>
                <a:ea typeface="Open Sans"/>
                <a:cs typeface="Arial"/>
              </a:rPr>
              <a:t> και επιβ</a:t>
            </a:r>
            <a:r>
              <a:rPr lang="en-US" sz="1600" dirty="0" err="1">
                <a:solidFill>
                  <a:srgbClr val="FFFFFF"/>
                </a:solidFill>
                <a:latin typeface="Arial"/>
                <a:ea typeface="Open Sans"/>
                <a:cs typeface="Arial"/>
              </a:rPr>
              <a:t>ολής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κυρώσεων</a:t>
            </a:r>
            <a:r>
              <a:rPr lang="en-US" sz="1600" dirty="0">
                <a:solidFill>
                  <a:srgbClr val="FFFFFF"/>
                </a:solidFill>
                <a:latin typeface="Arial"/>
                <a:ea typeface="Open Sans"/>
                <a:cs typeface="Arial"/>
              </a:rPr>
              <a:t>. </a:t>
            </a:r>
          </a:p>
          <a:p>
            <a:pPr marL="285750" indent="-285750">
              <a:buFont typeface="Arial"/>
              <a:buChar char="•"/>
            </a:pPr>
            <a:r>
              <a:rPr lang="en-US" sz="1600" dirty="0" err="1">
                <a:solidFill>
                  <a:srgbClr val="FFFFFF"/>
                </a:solidFill>
                <a:latin typeface="Arial"/>
                <a:ea typeface="Open Sans"/>
                <a:cs typeface="Arial"/>
              </a:rPr>
              <a:t>Aν</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λογικές</a:t>
            </a:r>
            <a:r>
              <a:rPr lang="en-US" sz="1600" dirty="0">
                <a:solidFill>
                  <a:srgbClr val="FFFFFF"/>
                </a:solidFill>
                <a:latin typeface="Arial"/>
                <a:ea typeface="Open Sans"/>
                <a:cs typeface="Arial"/>
              </a:rPr>
              <a:t>, κα</a:t>
            </a:r>
            <a:r>
              <a:rPr lang="en-US" sz="1600" dirty="0" err="1">
                <a:solidFill>
                  <a:srgbClr val="FFFFFF"/>
                </a:solidFill>
                <a:latin typeface="Arial"/>
                <a:ea typeface="Open Sans"/>
                <a:cs typeface="Arial"/>
              </a:rPr>
              <a:t>τάλληλες</a:t>
            </a:r>
            <a:r>
              <a:rPr lang="en-US" sz="1600" dirty="0">
                <a:solidFill>
                  <a:srgbClr val="FFFFFF"/>
                </a:solidFill>
                <a:latin typeface="Arial"/>
                <a:ea typeface="Open Sans"/>
                <a:cs typeface="Arial"/>
              </a:rPr>
              <a:t> και </a:t>
            </a:r>
            <a:r>
              <a:rPr lang="en-US" sz="1600" dirty="0" err="1">
                <a:solidFill>
                  <a:srgbClr val="FFFFFF"/>
                </a:solidFill>
                <a:latin typeface="Arial"/>
                <a:ea typeface="Open Sans"/>
                <a:cs typeface="Arial"/>
              </a:rPr>
              <a:t>δίκ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ιες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κυρώσεις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ως</a:t>
            </a:r>
            <a:r>
              <a:rPr lang="en-US" sz="1600" dirty="0">
                <a:solidFill>
                  <a:srgbClr val="FFFFFF"/>
                </a:solidFill>
                <a:latin typeface="Arial"/>
                <a:ea typeface="Open Sans"/>
                <a:cs typeface="Arial"/>
              </a:rPr>
              <a:t> απ</a:t>
            </a:r>
            <a:r>
              <a:rPr lang="en-US" sz="1600" dirty="0" err="1">
                <a:solidFill>
                  <a:srgbClr val="FFFFFF"/>
                </a:solidFill>
                <a:latin typeface="Arial"/>
                <a:ea typeface="Open Sans"/>
                <a:cs typeface="Arial"/>
              </a:rPr>
              <a:t>οτέλεσμ</a:t>
            </a:r>
            <a:r>
              <a:rPr lang="en-US" sz="1600" dirty="0">
                <a:solidFill>
                  <a:srgbClr val="FFFFFF"/>
                </a:solidFill>
                <a:latin typeface="Arial"/>
                <a:ea typeface="Open Sans"/>
                <a:cs typeface="Arial"/>
              </a:rPr>
              <a:t>α </a:t>
            </a:r>
            <a:r>
              <a:rPr lang="en-US" sz="1600" dirty="0" err="1">
                <a:solidFill>
                  <a:srgbClr val="FFFFFF"/>
                </a:solidFill>
                <a:latin typeface="Arial"/>
                <a:ea typeface="Open Sans"/>
                <a:cs typeface="Arial"/>
              </a:rPr>
              <a:t>της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έρευν</a:t>
            </a:r>
            <a:r>
              <a:rPr lang="en-US" sz="1600" dirty="0">
                <a:solidFill>
                  <a:srgbClr val="FFFFFF"/>
                </a:solidFill>
                <a:latin typeface="Arial"/>
                <a:ea typeface="Open Sans"/>
                <a:cs typeface="Arial"/>
              </a:rPr>
              <a:t>ας και </a:t>
            </a:r>
            <a:r>
              <a:rPr lang="en-US" sz="1600" dirty="0" err="1">
                <a:solidFill>
                  <a:srgbClr val="FFFFFF"/>
                </a:solidFill>
                <a:latin typeface="Arial"/>
                <a:ea typeface="Open Sans"/>
                <a:cs typeface="Arial"/>
              </a:rPr>
              <a:t>της</a:t>
            </a:r>
            <a:r>
              <a:rPr lang="en-US" sz="1600" dirty="0">
                <a:solidFill>
                  <a:srgbClr val="FFFFFF"/>
                </a:solidFill>
                <a:latin typeface="Arial"/>
                <a:ea typeface="Open Sans"/>
                <a:cs typeface="Arial"/>
              </a:rPr>
              <a:t> π</a:t>
            </a:r>
            <a:r>
              <a:rPr lang="en-US" sz="1600" dirty="0" err="1">
                <a:solidFill>
                  <a:srgbClr val="FFFFFF"/>
                </a:solidFill>
                <a:latin typeface="Arial"/>
                <a:ea typeface="Open Sans"/>
                <a:cs typeface="Arial"/>
              </a:rPr>
              <a:t>ειθ</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ρχικής</a:t>
            </a:r>
            <a:r>
              <a:rPr lang="en-US" sz="1600" dirty="0">
                <a:solidFill>
                  <a:srgbClr val="FFFFFF"/>
                </a:solidFill>
                <a:latin typeface="Arial"/>
                <a:ea typeface="Open Sans"/>
                <a:cs typeface="Arial"/>
              </a:rPr>
              <a:t> </a:t>
            </a:r>
            <a:r>
              <a:rPr lang="en-US" sz="1600" dirty="0" err="1">
                <a:solidFill>
                  <a:srgbClr val="FFFFFF"/>
                </a:solidFill>
                <a:latin typeface="Arial"/>
                <a:ea typeface="Open Sans"/>
                <a:cs typeface="Arial"/>
              </a:rPr>
              <a:t>δι</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δικ</a:t>
            </a:r>
            <a:r>
              <a:rPr lang="en-US" sz="1600" dirty="0">
                <a:solidFill>
                  <a:srgbClr val="FFFFFF"/>
                </a:solidFill>
                <a:latin typeface="Arial"/>
                <a:ea typeface="Open Sans"/>
                <a:cs typeface="Arial"/>
              </a:rPr>
              <a:t>α</a:t>
            </a:r>
            <a:r>
              <a:rPr lang="en-US" sz="1600" dirty="0" err="1">
                <a:solidFill>
                  <a:srgbClr val="FFFFFF"/>
                </a:solidFill>
                <a:latin typeface="Arial"/>
                <a:ea typeface="Open Sans"/>
                <a:cs typeface="Arial"/>
              </a:rPr>
              <a:t>σί</a:t>
            </a:r>
            <a:r>
              <a:rPr lang="en-US" sz="1600" dirty="0">
                <a:solidFill>
                  <a:srgbClr val="FFFFFF"/>
                </a:solidFill>
                <a:latin typeface="Arial"/>
                <a:ea typeface="Open Sans"/>
                <a:cs typeface="Arial"/>
              </a:rPr>
              <a:t>ας.</a:t>
            </a:r>
            <a:endParaRPr lang="en-US">
              <a:latin typeface="Arial"/>
              <a:cs typeface="Arial"/>
            </a:endParaRPr>
          </a:p>
        </p:txBody>
      </p:sp>
    </p:spTree>
    <p:extLst>
      <p:ext uri="{BB962C8B-B14F-4D97-AF65-F5344CB8AC3E}">
        <p14:creationId xmlns:p14="http://schemas.microsoft.com/office/powerpoint/2010/main" val="34521932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dirty="0" err="1">
                <a:latin typeface="Arial"/>
                <a:cs typeface="Arial"/>
              </a:rPr>
              <a:t>Δίωξη</a:t>
            </a:r>
            <a:r>
              <a:rPr lang="en-GB" b="1" dirty="0">
                <a:latin typeface="Arial"/>
                <a:cs typeface="Arial"/>
              </a:rPr>
              <a:t> (Prosecution) </a:t>
            </a:r>
            <a:endParaRPr lang="en-GB" dirty="0">
              <a:solidFill>
                <a:srgbClr val="000000"/>
              </a:solidFill>
              <a:latin typeface="Arial"/>
              <a:cs typeface="Arial"/>
            </a:endParaRPr>
          </a:p>
          <a:p>
            <a:endParaRPr lang="en-GB" b="1" dirty="0"/>
          </a:p>
        </p:txBody>
      </p:sp>
      <p:sp>
        <p:nvSpPr>
          <p:cNvPr id="4" name="TextBox 3">
            <a:extLst>
              <a:ext uri="{FF2B5EF4-FFF2-40B4-BE49-F238E27FC236}">
                <a16:creationId xmlns:a16="http://schemas.microsoft.com/office/drawing/2014/main" id="{4C47A34B-1520-BC6F-912B-4E198B0889F7}"/>
              </a:ext>
            </a:extLst>
          </p:cNvPr>
          <p:cNvSpPr txBox="1"/>
          <p:nvPr/>
        </p:nvSpPr>
        <p:spPr>
          <a:xfrm>
            <a:off x="805114" y="2271760"/>
            <a:ext cx="10439771" cy="3139321"/>
          </a:xfrm>
          <a:prstGeom prst="rect">
            <a:avLst/>
          </a:prstGeom>
          <a:noFill/>
        </p:spPr>
        <p:txBody>
          <a:bodyPr wrap="square" lIns="91440" tIns="45720" rIns="91440" bIns="45720" anchor="t">
            <a:spAutoFit/>
          </a:bodyPr>
          <a:lstStyle/>
          <a:p>
            <a:r>
              <a:rPr lang="en-US" err="1">
                <a:solidFill>
                  <a:srgbClr val="FFFFFF"/>
                </a:solidFill>
                <a:latin typeface="Arial"/>
                <a:ea typeface="Open Sans"/>
                <a:cs typeface="Arial"/>
              </a:rPr>
              <a:t>Πρότυ</a:t>
            </a:r>
            <a:r>
              <a:rPr lang="en-US" dirty="0">
                <a:solidFill>
                  <a:srgbClr val="FFFFFF"/>
                </a:solidFill>
                <a:latin typeface="Arial"/>
                <a:ea typeface="Open Sans"/>
                <a:cs typeface="Arial"/>
              </a:rPr>
              <a:t>πα </a:t>
            </a:r>
            <a:r>
              <a:rPr lang="en-US" err="1">
                <a:solidFill>
                  <a:srgbClr val="FFFFFF"/>
                </a:solidFill>
                <a:latin typeface="Arial"/>
                <a:ea typeface="Open Sans"/>
                <a:cs typeface="Arial"/>
              </a:rPr>
              <a:t>ορθής</a:t>
            </a:r>
            <a:r>
              <a:rPr lang="en-US" dirty="0">
                <a:solidFill>
                  <a:srgbClr val="FFFFFF"/>
                </a:solidFill>
                <a:latin typeface="Arial"/>
                <a:ea typeface="Open Sans"/>
                <a:cs typeface="Arial"/>
              </a:rPr>
              <a:t> πρα</a:t>
            </a:r>
            <a:r>
              <a:rPr lang="en-US" err="1">
                <a:solidFill>
                  <a:srgbClr val="FFFFFF"/>
                </a:solidFill>
                <a:latin typeface="Arial"/>
                <a:ea typeface="Open Sans"/>
                <a:cs typeface="Arial"/>
              </a:rPr>
              <a:t>κτικής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σχετικά</a:t>
            </a:r>
            <a:r>
              <a:rPr lang="en-US" dirty="0">
                <a:solidFill>
                  <a:srgbClr val="FFFFFF"/>
                </a:solidFill>
                <a:latin typeface="Arial"/>
                <a:ea typeface="Open Sans"/>
                <a:cs typeface="Arial"/>
              </a:rPr>
              <a:t> </a:t>
            </a:r>
            <a:r>
              <a:rPr lang="en-US" err="1">
                <a:solidFill>
                  <a:srgbClr val="FFFFFF"/>
                </a:solidFill>
                <a:latin typeface="Arial"/>
                <a:ea typeface="Open Sans"/>
                <a:cs typeface="Arial"/>
              </a:rPr>
              <a:t>με</a:t>
            </a:r>
            <a:r>
              <a:rPr lang="en-US" dirty="0">
                <a:solidFill>
                  <a:srgbClr val="FFFFFF"/>
                </a:solidFill>
                <a:latin typeface="Arial"/>
                <a:ea typeface="Open Sans"/>
                <a:cs typeface="Arial"/>
              </a:rPr>
              <a:t> </a:t>
            </a:r>
            <a:r>
              <a:rPr lang="en-US" err="1">
                <a:solidFill>
                  <a:srgbClr val="FFFFFF"/>
                </a:solidFill>
                <a:latin typeface="Arial"/>
                <a:ea typeface="Open Sans"/>
                <a:cs typeface="Arial"/>
              </a:rPr>
              <a:t>τις</a:t>
            </a:r>
            <a:r>
              <a:rPr lang="en-US" dirty="0">
                <a:solidFill>
                  <a:srgbClr val="FFFFFF"/>
                </a:solidFill>
                <a:latin typeface="Arial"/>
                <a:ea typeface="Open Sans"/>
                <a:cs typeface="Arial"/>
              </a:rPr>
              <a:t> </a:t>
            </a:r>
            <a:r>
              <a:rPr lang="en-US"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err="1">
                <a:solidFill>
                  <a:srgbClr val="FFFFFF"/>
                </a:solidFill>
                <a:latin typeface="Arial"/>
                <a:ea typeface="Open Sans"/>
                <a:cs typeface="Arial"/>
              </a:rPr>
              <a:t>σίες</a:t>
            </a:r>
            <a:r>
              <a:rPr lang="en-US" dirty="0">
                <a:solidFill>
                  <a:srgbClr val="FFFFFF"/>
                </a:solidFill>
                <a:latin typeface="Arial"/>
                <a:ea typeface="Open Sans"/>
                <a:cs typeface="Arial"/>
              </a:rPr>
              <a:t> </a:t>
            </a:r>
            <a:r>
              <a:rPr lang="en-US" err="1">
                <a:solidFill>
                  <a:srgbClr val="FFFFFF"/>
                </a:solidFill>
                <a:latin typeface="Arial"/>
                <a:ea typeface="Open Sans"/>
                <a:cs typeface="Arial"/>
              </a:rPr>
              <a:t>δίωξης</a:t>
            </a:r>
            <a:r>
              <a:rPr lang="en-US" dirty="0">
                <a:solidFill>
                  <a:srgbClr val="FFFFFF"/>
                </a:solidFill>
                <a:latin typeface="Arial"/>
                <a:ea typeface="Open Sans"/>
                <a:cs typeface="Arial"/>
              </a:rPr>
              <a:t>. </a:t>
            </a:r>
            <a:endParaRPr lang="en-US">
              <a:solidFill>
                <a:srgbClr val="000000"/>
              </a:solidFill>
              <a:latin typeface="Arial"/>
              <a:ea typeface="Open Sans"/>
              <a:cs typeface="Arial"/>
            </a:endParaRPr>
          </a:p>
          <a:p>
            <a:endParaRPr lang="en-US" dirty="0">
              <a:solidFill>
                <a:srgbClr val="FFFFFF"/>
              </a:solidFill>
              <a:latin typeface="Arial"/>
              <a:ea typeface="Open Sans"/>
              <a:cs typeface="Arial"/>
            </a:endParaRPr>
          </a:p>
          <a:p>
            <a:pPr marL="285750" indent="-285750">
              <a:buFont typeface="Arial"/>
              <a:buChar char="•"/>
            </a:pPr>
            <a:r>
              <a:rPr lang="en-US" dirty="0" err="1">
                <a:solidFill>
                  <a:srgbClr val="FFFFFF"/>
                </a:solidFill>
                <a:latin typeface="Arial"/>
                <a:ea typeface="Open Sans"/>
                <a:cs typeface="Arial"/>
              </a:rPr>
              <a:t>Οι</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εσωτερικές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σίες</a:t>
            </a:r>
            <a:r>
              <a:rPr lang="en-US" dirty="0">
                <a:solidFill>
                  <a:srgbClr val="FFFFFF"/>
                </a:solidFill>
                <a:latin typeface="Arial"/>
                <a:ea typeface="Open Sans"/>
                <a:cs typeface="Arial"/>
              </a:rPr>
              <a:t> α</a:t>
            </a:r>
            <a:r>
              <a:rPr lang="en-US" dirty="0" err="1">
                <a:solidFill>
                  <a:srgbClr val="FFFFFF"/>
                </a:solidFill>
                <a:latin typeface="Arial"/>
                <a:ea typeface="Open Sans"/>
                <a:cs typeface="Arial"/>
              </a:rPr>
              <a:t>ντιμετω</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ίζουν</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την</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έμφυλη</a:t>
            </a:r>
            <a:r>
              <a:rPr lang="en-US" dirty="0">
                <a:solidFill>
                  <a:srgbClr val="FFFFFF"/>
                </a:solidFill>
                <a:latin typeface="Arial"/>
                <a:ea typeface="Open Sans"/>
                <a:cs typeface="Arial"/>
              </a:rPr>
              <a:t> βία </a:t>
            </a:r>
            <a:r>
              <a:rPr lang="en-US" dirty="0" err="1">
                <a:solidFill>
                  <a:srgbClr val="FFFFFF"/>
                </a:solidFill>
                <a:latin typeface="Arial"/>
                <a:ea typeface="Open Sans"/>
                <a:cs typeface="Arial"/>
              </a:rPr>
              <a:t>χωριστά</a:t>
            </a:r>
            <a:r>
              <a:rPr lang="en-US" dirty="0">
                <a:solidFill>
                  <a:srgbClr val="FFFFFF"/>
                </a:solidFill>
                <a:latin typeface="Arial"/>
                <a:ea typeface="Open Sans"/>
                <a:cs typeface="Arial"/>
              </a:rPr>
              <a:t> από </a:t>
            </a:r>
            <a:r>
              <a:rPr lang="en-US" dirty="0" err="1">
                <a:solidFill>
                  <a:srgbClr val="FFFFFF"/>
                </a:solidFill>
                <a:latin typeface="Arial"/>
                <a:ea typeface="Open Sans"/>
                <a:cs typeface="Arial"/>
              </a:rPr>
              <a:t>τους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γενικούς</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ειθ</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ρχικούς</a:t>
            </a:r>
            <a:r>
              <a:rPr lang="en-US" dirty="0">
                <a:solidFill>
                  <a:srgbClr val="FFFFFF"/>
                </a:solidFill>
                <a:latin typeface="Arial"/>
                <a:ea typeface="Open Sans"/>
                <a:cs typeface="Arial"/>
              </a:rPr>
              <a:t> κα</a:t>
            </a:r>
            <a:r>
              <a:rPr lang="en-US" dirty="0" err="1">
                <a:solidFill>
                  <a:srgbClr val="FFFFFF"/>
                </a:solidFill>
                <a:latin typeface="Arial"/>
                <a:ea typeface="Open Sans"/>
                <a:cs typeface="Arial"/>
              </a:rPr>
              <a:t>νόνες</a:t>
            </a:r>
            <a:r>
              <a:rPr lang="en-US" dirty="0">
                <a:solidFill>
                  <a:srgbClr val="FFFFFF"/>
                </a:solidFill>
                <a:latin typeface="Arial"/>
                <a:ea typeface="Open Sans"/>
                <a:cs typeface="Arial"/>
              </a:rPr>
              <a:t> και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σίες</a:t>
            </a:r>
            <a:r>
              <a:rPr lang="en-US" dirty="0">
                <a:solidFill>
                  <a:srgbClr val="FFFFFF"/>
                </a:solidFill>
                <a:latin typeface="Arial"/>
                <a:ea typeface="Open Sans"/>
                <a:cs typeface="Arial"/>
              </a:rPr>
              <a:t>. </a:t>
            </a:r>
            <a:endParaRPr lang="en-US">
              <a:solidFill>
                <a:srgbClr val="000000"/>
              </a:solidFill>
              <a:latin typeface="Arial"/>
              <a:ea typeface="Open Sans"/>
              <a:cs typeface="Arial"/>
            </a:endParaRPr>
          </a:p>
          <a:p>
            <a:pPr marL="285750" indent="-285750">
              <a:buFont typeface="Arial"/>
              <a:buChar char="•"/>
            </a:pPr>
            <a:r>
              <a:rPr lang="en-US" dirty="0" err="1">
                <a:solidFill>
                  <a:srgbClr val="FFFFFF"/>
                </a:solidFill>
                <a:latin typeface="Arial"/>
                <a:ea typeface="Open Sans"/>
                <a:cs typeface="Arial"/>
              </a:rPr>
              <a:t>Οι</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άτυ</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ες</a:t>
            </a:r>
            <a:r>
              <a:rPr lang="en-US" dirty="0">
                <a:solidFill>
                  <a:srgbClr val="FFFFFF"/>
                </a:solidFill>
                <a:latin typeface="Arial"/>
                <a:ea typeface="Open Sans"/>
                <a:cs typeface="Arial"/>
              </a:rPr>
              <a:t> και </a:t>
            </a:r>
            <a:r>
              <a:rPr lang="en-US" dirty="0" err="1">
                <a:solidFill>
                  <a:srgbClr val="FFFFFF"/>
                </a:solidFill>
                <a:latin typeface="Arial"/>
                <a:ea typeface="Open Sans"/>
                <a:cs typeface="Arial"/>
              </a:rPr>
              <a:t>οι</a:t>
            </a:r>
            <a:r>
              <a:rPr lang="en-US" dirty="0">
                <a:solidFill>
                  <a:srgbClr val="FFFFFF"/>
                </a:solidFill>
                <a:latin typeface="Arial"/>
                <a:ea typeface="Open Sans"/>
                <a:cs typeface="Arial"/>
              </a:rPr>
              <a:t> επ</a:t>
            </a:r>
            <a:r>
              <a:rPr lang="en-US" dirty="0" err="1">
                <a:solidFill>
                  <a:srgbClr val="FFFFFF"/>
                </a:solidFill>
                <a:latin typeface="Arial"/>
                <a:ea typeface="Open Sans"/>
                <a:cs typeface="Arial"/>
              </a:rPr>
              <a:t>ίσημες</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ειθ</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ρχικές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σίες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ορίζοντ</a:t>
            </a:r>
            <a:r>
              <a:rPr lang="en-US" dirty="0">
                <a:solidFill>
                  <a:srgbClr val="FFFFFF"/>
                </a:solidFill>
                <a:latin typeface="Arial"/>
                <a:ea typeface="Open Sans"/>
                <a:cs typeface="Arial"/>
              </a:rPr>
              <a:t>αι </a:t>
            </a:r>
            <a:r>
              <a:rPr lang="en-US" dirty="0" err="1">
                <a:solidFill>
                  <a:srgbClr val="FFFFFF"/>
                </a:solidFill>
                <a:latin typeface="Arial"/>
                <a:ea typeface="Open Sans"/>
                <a:cs typeface="Arial"/>
              </a:rPr>
              <a:t>με</a:t>
            </a:r>
            <a:r>
              <a:rPr lang="en-US" dirty="0">
                <a:solidFill>
                  <a:srgbClr val="FFFFFF"/>
                </a:solidFill>
                <a:latin typeface="Arial"/>
                <a:ea typeface="Open Sans"/>
                <a:cs typeface="Arial"/>
              </a:rPr>
              <a:t> σα</a:t>
            </a:r>
            <a:r>
              <a:rPr lang="en-US" dirty="0" err="1">
                <a:solidFill>
                  <a:srgbClr val="FFFFFF"/>
                </a:solidFill>
                <a:latin typeface="Arial"/>
                <a:ea typeface="Open Sans"/>
                <a:cs typeface="Arial"/>
              </a:rPr>
              <a:t>φήνει</a:t>
            </a:r>
            <a:r>
              <a:rPr lang="en-US" dirty="0">
                <a:solidFill>
                  <a:srgbClr val="FFFFFF"/>
                </a:solidFill>
                <a:latin typeface="Arial"/>
                <a:ea typeface="Open Sans"/>
                <a:cs typeface="Arial"/>
              </a:rPr>
              <a:t>α, </a:t>
            </a:r>
            <a:r>
              <a:rPr lang="en-US" dirty="0" err="1">
                <a:solidFill>
                  <a:srgbClr val="FFFFFF"/>
                </a:solidFill>
                <a:latin typeface="Arial"/>
                <a:ea typeface="Open Sans"/>
                <a:cs typeface="Arial"/>
              </a:rPr>
              <a:t>συμ</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εριλ</a:t>
            </a:r>
            <a:r>
              <a:rPr lang="en-US" dirty="0">
                <a:solidFill>
                  <a:srgbClr val="FFFFFF"/>
                </a:solidFill>
                <a:latin typeface="Arial"/>
                <a:ea typeface="Open Sans"/>
                <a:cs typeface="Arial"/>
              </a:rPr>
              <a:t>αμβα</a:t>
            </a:r>
            <a:r>
              <a:rPr lang="en-US" dirty="0" err="1">
                <a:solidFill>
                  <a:srgbClr val="FFFFFF"/>
                </a:solidFill>
                <a:latin typeface="Arial"/>
                <a:ea typeface="Open Sans"/>
                <a:cs typeface="Arial"/>
              </a:rPr>
              <a:t>νομένων</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ληροφοριών</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σχετικά</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με</a:t>
            </a:r>
            <a:r>
              <a:rPr lang="en-US" dirty="0">
                <a:solidFill>
                  <a:srgbClr val="FFFFFF"/>
                </a:solidFill>
                <a:latin typeface="Arial"/>
                <a:ea typeface="Open Sans"/>
                <a:cs typeface="Arial"/>
              </a:rPr>
              <a:t> τα </a:t>
            </a:r>
            <a:r>
              <a:rPr lang="en-US" dirty="0" err="1">
                <a:solidFill>
                  <a:srgbClr val="FFFFFF"/>
                </a:solidFill>
                <a:latin typeface="Arial"/>
                <a:ea typeface="Open Sans"/>
                <a:cs typeface="Arial"/>
              </a:rPr>
              <a:t>είδη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των</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ειθ</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ρχικών</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μέτρων</a:t>
            </a:r>
            <a:r>
              <a:rPr lang="en-US" dirty="0">
                <a:solidFill>
                  <a:srgbClr val="FFFFFF"/>
                </a:solidFill>
                <a:latin typeface="Arial"/>
                <a:ea typeface="Open Sans"/>
                <a:cs typeface="Arial"/>
              </a:rPr>
              <a:t> ή </a:t>
            </a:r>
            <a:r>
              <a:rPr lang="en-US" dirty="0" err="1">
                <a:solidFill>
                  <a:srgbClr val="FFFFFF"/>
                </a:solidFill>
                <a:latin typeface="Arial"/>
                <a:ea typeface="Open Sans"/>
                <a:cs typeface="Arial"/>
              </a:rPr>
              <a:t>κυρώσεων</a:t>
            </a:r>
            <a:r>
              <a:rPr lang="en-US" dirty="0">
                <a:solidFill>
                  <a:srgbClr val="FFFFFF"/>
                </a:solidFill>
                <a:latin typeface="Arial"/>
                <a:ea typeface="Open Sans"/>
                <a:cs typeface="Arial"/>
              </a:rPr>
              <a:t>. </a:t>
            </a:r>
            <a:endParaRPr lang="en-US">
              <a:solidFill>
                <a:srgbClr val="000000"/>
              </a:solidFill>
              <a:latin typeface="Arial"/>
              <a:ea typeface="Open Sans"/>
              <a:cs typeface="Arial"/>
            </a:endParaRPr>
          </a:p>
          <a:p>
            <a:pPr marL="285750" indent="-285750">
              <a:buFont typeface="Arial"/>
              <a:buChar char="•"/>
            </a:pPr>
            <a:r>
              <a:rPr lang="en-US" dirty="0">
                <a:solidFill>
                  <a:srgbClr val="FFFFFF"/>
                </a:solidFill>
                <a:latin typeface="Arial"/>
                <a:ea typeface="Open Sans"/>
                <a:cs typeface="Arial"/>
              </a:rPr>
              <a:t>Πα</a:t>
            </a:r>
            <a:r>
              <a:rPr lang="en-US" dirty="0" err="1">
                <a:solidFill>
                  <a:srgbClr val="FFFFFF"/>
                </a:solidFill>
                <a:latin typeface="Arial"/>
                <a:ea typeface="Open Sans"/>
                <a:cs typeface="Arial"/>
              </a:rPr>
              <a:t>ρέχοντ</a:t>
            </a:r>
            <a:r>
              <a:rPr lang="en-US" dirty="0">
                <a:solidFill>
                  <a:srgbClr val="FFFFFF"/>
                </a:solidFill>
                <a:latin typeface="Arial"/>
                <a:ea typeface="Open Sans"/>
                <a:cs typeface="Arial"/>
              </a:rPr>
              <a:t>αι σα</a:t>
            </a:r>
            <a:r>
              <a:rPr lang="en-US" dirty="0" err="1">
                <a:solidFill>
                  <a:srgbClr val="FFFFFF"/>
                </a:solidFill>
                <a:latin typeface="Arial"/>
                <a:ea typeface="Open Sans"/>
                <a:cs typeface="Arial"/>
              </a:rPr>
              <a:t>φείς</a:t>
            </a:r>
            <a:r>
              <a:rPr lang="en-US" dirty="0">
                <a:solidFill>
                  <a:srgbClr val="FFFFFF"/>
                </a:solidFill>
                <a:latin typeface="Arial"/>
                <a:ea typeface="Open Sans"/>
                <a:cs typeface="Arial"/>
              </a:rPr>
              <a:t> π</a:t>
            </a:r>
            <a:r>
              <a:rPr lang="en-US" dirty="0" err="1">
                <a:solidFill>
                  <a:srgbClr val="FFFFFF"/>
                </a:solidFill>
                <a:latin typeface="Arial"/>
                <a:ea typeface="Open Sans"/>
                <a:cs typeface="Arial"/>
              </a:rPr>
              <a:t>ληροφορίες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σχετικά</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με</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το</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τι</a:t>
            </a:r>
            <a:r>
              <a:rPr lang="en-US" dirty="0">
                <a:solidFill>
                  <a:srgbClr val="FFFFFF"/>
                </a:solidFill>
                <a:latin typeface="Arial"/>
                <a:ea typeface="Open Sans"/>
                <a:cs typeface="Arial"/>
              </a:rPr>
              <a:t> μπ</a:t>
            </a:r>
            <a:r>
              <a:rPr lang="en-US" dirty="0" err="1">
                <a:solidFill>
                  <a:srgbClr val="FFFFFF"/>
                </a:solidFill>
                <a:latin typeface="Arial"/>
                <a:ea typeface="Open Sans"/>
                <a:cs typeface="Arial"/>
              </a:rPr>
              <a:t>ορεί</a:t>
            </a:r>
            <a:r>
              <a:rPr lang="en-US" dirty="0">
                <a:solidFill>
                  <a:srgbClr val="FFFFFF"/>
                </a:solidFill>
                <a:latin typeface="Arial"/>
                <a:ea typeface="Open Sans"/>
                <a:cs typeface="Arial"/>
              </a:rPr>
              <a:t> να </a:t>
            </a:r>
            <a:r>
              <a:rPr lang="en-US" dirty="0" err="1">
                <a:solidFill>
                  <a:srgbClr val="FFFFFF"/>
                </a:solidFill>
                <a:latin typeface="Arial"/>
                <a:ea typeface="Open Sans"/>
                <a:cs typeface="Arial"/>
              </a:rPr>
              <a:t>χρησιμεύσει</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ως</a:t>
            </a:r>
            <a:r>
              <a:rPr lang="en-US" dirty="0">
                <a:solidFill>
                  <a:srgbClr val="FFFFFF"/>
                </a:solidFill>
                <a:latin typeface="Arial"/>
                <a:ea typeface="Open Sans"/>
                <a:cs typeface="Arial"/>
              </a:rPr>
              <a:t> απ</a:t>
            </a:r>
            <a:r>
              <a:rPr lang="en-US" dirty="0" err="1">
                <a:solidFill>
                  <a:srgbClr val="FFFFFF"/>
                </a:solidFill>
                <a:latin typeface="Arial"/>
                <a:ea typeface="Open Sans"/>
                <a:cs typeface="Arial"/>
              </a:rPr>
              <a:t>οδεικτικό</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στοιχείο</a:t>
            </a:r>
            <a:r>
              <a:rPr lang="en-US" dirty="0">
                <a:solidFill>
                  <a:srgbClr val="FFFFFF"/>
                </a:solidFill>
                <a:latin typeface="Arial"/>
                <a:ea typeface="Open Sans"/>
                <a:cs typeface="Arial"/>
              </a:rPr>
              <a:t> λαμβ</a:t>
            </a:r>
            <a:r>
              <a:rPr lang="en-US" dirty="0" err="1">
                <a:solidFill>
                  <a:srgbClr val="FFFFFF"/>
                </a:solidFill>
                <a:latin typeface="Arial"/>
                <a:ea typeface="Open Sans"/>
                <a:cs typeface="Arial"/>
              </a:rPr>
              <a:t>άνοντ</a:t>
            </a:r>
            <a:r>
              <a:rPr lang="en-US" dirty="0">
                <a:solidFill>
                  <a:srgbClr val="FFFFFF"/>
                </a:solidFill>
                <a:latin typeface="Arial"/>
                <a:ea typeface="Open Sans"/>
                <a:cs typeface="Arial"/>
              </a:rPr>
              <a:t>ας υπ</a:t>
            </a:r>
            <a:r>
              <a:rPr lang="en-US" dirty="0" err="1">
                <a:solidFill>
                  <a:srgbClr val="FFFFFF"/>
                </a:solidFill>
                <a:latin typeface="Arial"/>
                <a:ea typeface="Open Sans"/>
                <a:cs typeface="Arial"/>
              </a:rPr>
              <a:t>όψη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τις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διάφορες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μορφές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έμφυλης</a:t>
            </a:r>
            <a:r>
              <a:rPr lang="en-US" dirty="0">
                <a:solidFill>
                  <a:srgbClr val="FFFFFF"/>
                </a:solidFill>
                <a:latin typeface="Arial"/>
                <a:ea typeface="Open Sans"/>
                <a:cs typeface="Arial"/>
              </a:rPr>
              <a:t> βίας. </a:t>
            </a:r>
            <a:endParaRPr lang="en-US">
              <a:solidFill>
                <a:srgbClr val="000000"/>
              </a:solidFill>
              <a:latin typeface="Arial"/>
              <a:ea typeface="Open Sans"/>
              <a:cs typeface="Arial"/>
            </a:endParaRPr>
          </a:p>
          <a:p>
            <a:pPr marL="285750" indent="-285750">
              <a:buFont typeface="Arial"/>
              <a:buChar char="•"/>
            </a:pPr>
            <a:r>
              <a:rPr lang="en-US" dirty="0">
                <a:solidFill>
                  <a:srgbClr val="FFFFFF"/>
                </a:solidFill>
                <a:latin typeface="Arial"/>
                <a:ea typeface="Open Sans"/>
                <a:cs typeface="Arial"/>
              </a:rPr>
              <a:t>Ο </a:t>
            </a:r>
            <a:r>
              <a:rPr lang="en-US" dirty="0" err="1">
                <a:solidFill>
                  <a:srgbClr val="FFFFFF"/>
                </a:solidFill>
                <a:latin typeface="Arial"/>
                <a:ea typeface="Open Sans"/>
                <a:cs typeface="Arial"/>
              </a:rPr>
              <a:t>οργ</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νισμός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δεν</a:t>
            </a:r>
            <a:r>
              <a:rPr lang="en-US" dirty="0">
                <a:solidFill>
                  <a:srgbClr val="FFFFFF"/>
                </a:solidFill>
                <a:latin typeface="Arial"/>
                <a:ea typeface="Open Sans"/>
                <a:cs typeface="Arial"/>
              </a:rPr>
              <a:t> υπ</a:t>
            </a:r>
            <a:r>
              <a:rPr lang="en-US" dirty="0" err="1">
                <a:solidFill>
                  <a:srgbClr val="FFFFFF"/>
                </a:solidFill>
                <a:latin typeface="Arial"/>
                <a:ea typeface="Open Sans"/>
                <a:cs typeface="Arial"/>
              </a:rPr>
              <a:t>οστηρίζει</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κοινές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συν</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ντήσεις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με</a:t>
            </a:r>
            <a:r>
              <a:rPr lang="en-US" dirty="0">
                <a:solidFill>
                  <a:srgbClr val="FFFFFF"/>
                </a:solidFill>
                <a:latin typeface="Arial"/>
                <a:ea typeface="Open Sans"/>
                <a:cs typeface="Arial"/>
              </a:rPr>
              <a:t> τα </a:t>
            </a:r>
            <a:r>
              <a:rPr lang="en-US" dirty="0" err="1">
                <a:solidFill>
                  <a:srgbClr val="FFFFFF"/>
                </a:solidFill>
                <a:latin typeface="Arial"/>
                <a:ea typeface="Open Sans"/>
                <a:cs typeface="Arial"/>
              </a:rPr>
              <a:t>εμ</a:t>
            </a:r>
            <a:r>
              <a:rPr lang="en-US" dirty="0">
                <a:solidFill>
                  <a:srgbClr val="FFFFFF"/>
                </a:solidFill>
                <a:latin typeface="Arial"/>
                <a:ea typeface="Open Sans"/>
                <a:cs typeface="Arial"/>
              </a:rPr>
              <a:t>π</a:t>
            </a:r>
            <a:r>
              <a:rPr lang="en-US" dirty="0" err="1">
                <a:solidFill>
                  <a:srgbClr val="FFFFFF"/>
                </a:solidFill>
                <a:latin typeface="Arial"/>
                <a:ea typeface="Open Sans"/>
                <a:cs typeface="Arial"/>
              </a:rPr>
              <a:t>λεκόμεν</a:t>
            </a:r>
            <a:r>
              <a:rPr lang="en-US" dirty="0">
                <a:solidFill>
                  <a:srgbClr val="FFFFFF"/>
                </a:solidFill>
                <a:latin typeface="Arial"/>
                <a:ea typeface="Open Sans"/>
                <a:cs typeface="Arial"/>
              </a:rPr>
              <a:t>α </a:t>
            </a:r>
            <a:r>
              <a:rPr lang="en-US" dirty="0" err="1">
                <a:solidFill>
                  <a:srgbClr val="FFFFFF"/>
                </a:solidFill>
                <a:latin typeface="Arial"/>
                <a:ea typeface="Open Sans"/>
                <a:cs typeface="Arial"/>
              </a:rPr>
              <a:t>μέρη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γι</a:t>
            </a:r>
            <a:r>
              <a:rPr lang="en-US" dirty="0">
                <a:solidFill>
                  <a:srgbClr val="FFFFFF"/>
                </a:solidFill>
                <a:latin typeface="Arial"/>
                <a:ea typeface="Open Sans"/>
                <a:cs typeface="Arial"/>
              </a:rPr>
              <a:t>α </a:t>
            </a:r>
            <a:r>
              <a:rPr lang="en-US" dirty="0" err="1">
                <a:solidFill>
                  <a:srgbClr val="FFFFFF"/>
                </a:solidFill>
                <a:latin typeface="Arial"/>
                <a:ea typeface="Open Sans"/>
                <a:cs typeface="Arial"/>
              </a:rPr>
              <a:t>τη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λεύκ</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νση</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της</a:t>
            </a:r>
            <a:r>
              <a:rPr lang="en-US" dirty="0">
                <a:solidFill>
                  <a:srgbClr val="FFFFFF"/>
                </a:solidFill>
                <a:latin typeface="Arial"/>
                <a:ea typeface="Open Sans"/>
                <a:cs typeface="Arial"/>
              </a:rPr>
              <a:t> κα</a:t>
            </a:r>
            <a:r>
              <a:rPr lang="en-US" dirty="0" err="1">
                <a:solidFill>
                  <a:srgbClr val="FFFFFF"/>
                </a:solidFill>
                <a:latin typeface="Arial"/>
                <a:ea typeface="Open Sans"/>
                <a:cs typeface="Arial"/>
              </a:rPr>
              <a:t>τάστ</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σης</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εξωτερική</a:t>
            </a:r>
            <a:r>
              <a:rPr lang="en-US" dirty="0">
                <a:solidFill>
                  <a:srgbClr val="FFFFFF"/>
                </a:solidFill>
                <a:latin typeface="Arial"/>
                <a:ea typeface="Open Sans"/>
                <a:cs typeface="Arial"/>
              </a:rPr>
              <a:t>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μεσολά</a:t>
            </a:r>
            <a:r>
              <a:rPr lang="en-US" dirty="0">
                <a:solidFill>
                  <a:srgbClr val="FFFFFF"/>
                </a:solidFill>
                <a:latin typeface="Arial"/>
                <a:ea typeface="Open Sans"/>
                <a:cs typeface="Arial"/>
              </a:rPr>
              <a:t>β</a:t>
            </a:r>
            <a:r>
              <a:rPr lang="en-US" dirty="0" err="1">
                <a:solidFill>
                  <a:srgbClr val="FFFFFF"/>
                </a:solidFill>
                <a:latin typeface="Arial"/>
                <a:ea typeface="Open Sans"/>
                <a:cs typeface="Arial"/>
              </a:rPr>
              <a:t>ηση</a:t>
            </a:r>
            <a:r>
              <a:rPr lang="en-US" dirty="0">
                <a:solidFill>
                  <a:srgbClr val="FFFFFF"/>
                </a:solidFill>
                <a:latin typeface="Arial"/>
                <a:ea typeface="Open Sans"/>
                <a:cs typeface="Arial"/>
              </a:rPr>
              <a:t> ή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σίες</a:t>
            </a:r>
            <a:r>
              <a:rPr lang="en-US" dirty="0">
                <a:solidFill>
                  <a:srgbClr val="FFFFFF"/>
                </a:solidFill>
                <a:latin typeface="Arial"/>
                <a:ea typeface="Open Sans"/>
                <a:cs typeface="Arial"/>
              </a:rPr>
              <a:t> « </a:t>
            </a:r>
            <a:r>
              <a:rPr lang="en-US" dirty="0"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dirty="0" err="1">
                <a:solidFill>
                  <a:srgbClr val="FFFFFF"/>
                </a:solidFill>
                <a:latin typeface="Arial"/>
                <a:ea typeface="Open Sans"/>
                <a:cs typeface="Arial"/>
              </a:rPr>
              <a:t>μεσολά</a:t>
            </a:r>
            <a:r>
              <a:rPr lang="en-US" dirty="0">
                <a:solidFill>
                  <a:srgbClr val="FFFFFF"/>
                </a:solidFill>
                <a:latin typeface="Arial"/>
                <a:ea typeface="Open Sans"/>
                <a:cs typeface="Arial"/>
              </a:rPr>
              <a:t>β</a:t>
            </a:r>
            <a:r>
              <a:rPr lang="en-US" dirty="0" err="1">
                <a:solidFill>
                  <a:srgbClr val="FFFFFF"/>
                </a:solidFill>
                <a:latin typeface="Arial"/>
                <a:ea typeface="Open Sans"/>
                <a:cs typeface="Arial"/>
              </a:rPr>
              <a:t>ησης</a:t>
            </a:r>
            <a:r>
              <a:rPr lang="en-US" dirty="0">
                <a:solidFill>
                  <a:srgbClr val="FFFFFF"/>
                </a:solidFill>
                <a:latin typeface="Arial"/>
                <a:ea typeface="Open Sans"/>
                <a:cs typeface="Arial"/>
              </a:rPr>
              <a:t>». </a:t>
            </a:r>
            <a:endParaRPr lang="en-US">
              <a:latin typeface="Arial"/>
              <a:ea typeface="Open Sans"/>
              <a:cs typeface="Arial"/>
            </a:endParaRPr>
          </a:p>
          <a:p>
            <a:endParaRPr lang="en-US" dirty="0">
              <a:solidFill>
                <a:srgbClr val="FFFFFF"/>
              </a:solidFill>
              <a:latin typeface="Arial"/>
              <a:ea typeface="Open Sans"/>
              <a:cs typeface="Arial"/>
            </a:endParaRPr>
          </a:p>
        </p:txBody>
      </p:sp>
    </p:spTree>
    <p:extLst>
      <p:ext uri="{BB962C8B-B14F-4D97-AF65-F5344CB8AC3E}">
        <p14:creationId xmlns:p14="http://schemas.microsoft.com/office/powerpoint/2010/main" val="240385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dirty="0" err="1">
                <a:latin typeface="Arial"/>
                <a:cs typeface="Arial"/>
              </a:rPr>
              <a:t>Δίωξη</a:t>
            </a:r>
            <a:r>
              <a:rPr lang="en-GB" b="1" dirty="0">
                <a:latin typeface="Arial"/>
                <a:cs typeface="Arial"/>
              </a:rPr>
              <a:t> (Prosecution) </a:t>
            </a:r>
            <a:endParaRPr lang="en-GB" dirty="0">
              <a:solidFill>
                <a:srgbClr val="000000"/>
              </a:solidFill>
              <a:latin typeface="Arial"/>
              <a:cs typeface="Arial"/>
            </a:endParaRPr>
          </a:p>
          <a:p>
            <a:endParaRPr lang="en-GB" b="1" dirty="0"/>
          </a:p>
        </p:txBody>
      </p:sp>
      <p:sp>
        <p:nvSpPr>
          <p:cNvPr id="4" name="TextBox 3">
            <a:extLst>
              <a:ext uri="{FF2B5EF4-FFF2-40B4-BE49-F238E27FC236}">
                <a16:creationId xmlns:a16="http://schemas.microsoft.com/office/drawing/2014/main" id="{4C47A34B-1520-BC6F-912B-4E198B0889F7}"/>
              </a:ext>
            </a:extLst>
          </p:cNvPr>
          <p:cNvSpPr txBox="1"/>
          <p:nvPr/>
        </p:nvSpPr>
        <p:spPr>
          <a:xfrm>
            <a:off x="885325" y="2258392"/>
            <a:ext cx="10413035" cy="3693319"/>
          </a:xfrm>
          <a:prstGeom prst="rect">
            <a:avLst/>
          </a:prstGeom>
          <a:noFill/>
        </p:spPr>
        <p:txBody>
          <a:bodyPr wrap="square" lIns="91440" tIns="45720" rIns="91440" bIns="45720" anchor="t">
            <a:spAutoFit/>
          </a:bodyPr>
          <a:lstStyle/>
          <a:p>
            <a:r>
              <a:rPr lang="en-US" err="1">
                <a:solidFill>
                  <a:srgbClr val="FFFFFF"/>
                </a:solidFill>
                <a:latin typeface="Arial"/>
                <a:ea typeface="+mn-lt"/>
                <a:cs typeface="Arial"/>
              </a:rPr>
              <a:t>Π</a:t>
            </a:r>
            <a:r>
              <a:rPr lang="en-US" err="1">
                <a:solidFill>
                  <a:srgbClr val="FFFFFF"/>
                </a:solidFill>
                <a:latin typeface="Arial"/>
                <a:ea typeface="Open Sans"/>
                <a:cs typeface="Arial"/>
              </a:rPr>
              <a:t>ρότυ</a:t>
            </a:r>
            <a:r>
              <a:rPr lang="en-US" dirty="0">
                <a:solidFill>
                  <a:srgbClr val="FFFFFF"/>
                </a:solidFill>
                <a:latin typeface="Arial"/>
                <a:ea typeface="Open Sans"/>
                <a:cs typeface="Arial"/>
              </a:rPr>
              <a:t>πα </a:t>
            </a:r>
            <a:r>
              <a:rPr lang="en-US" err="1">
                <a:solidFill>
                  <a:srgbClr val="FFFFFF"/>
                </a:solidFill>
                <a:latin typeface="Arial"/>
                <a:ea typeface="Open Sans"/>
                <a:cs typeface="Arial"/>
              </a:rPr>
              <a:t>ορθής</a:t>
            </a:r>
            <a:r>
              <a:rPr lang="en-US" dirty="0">
                <a:solidFill>
                  <a:srgbClr val="FFFFFF"/>
                </a:solidFill>
                <a:latin typeface="Arial"/>
                <a:ea typeface="Open Sans"/>
                <a:cs typeface="Arial"/>
              </a:rPr>
              <a:t> πρα</a:t>
            </a:r>
            <a:r>
              <a:rPr lang="en-US" err="1">
                <a:solidFill>
                  <a:srgbClr val="FFFFFF"/>
                </a:solidFill>
                <a:latin typeface="Arial"/>
                <a:ea typeface="Open Sans"/>
                <a:cs typeface="Arial"/>
              </a:rPr>
              <a:t>κτικής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σχετικά</a:t>
            </a:r>
            <a:r>
              <a:rPr lang="en-US" dirty="0">
                <a:solidFill>
                  <a:srgbClr val="FFFFFF"/>
                </a:solidFill>
                <a:latin typeface="Arial"/>
                <a:ea typeface="Open Sans"/>
                <a:cs typeface="Arial"/>
              </a:rPr>
              <a:t> </a:t>
            </a:r>
            <a:r>
              <a:rPr lang="en-US" err="1">
                <a:solidFill>
                  <a:srgbClr val="FFFFFF"/>
                </a:solidFill>
                <a:latin typeface="Arial"/>
                <a:ea typeface="Open Sans"/>
                <a:cs typeface="Arial"/>
              </a:rPr>
              <a:t>με</a:t>
            </a:r>
            <a:r>
              <a:rPr lang="en-US" dirty="0">
                <a:solidFill>
                  <a:srgbClr val="FFFFFF"/>
                </a:solidFill>
                <a:latin typeface="Arial"/>
                <a:ea typeface="Open Sans"/>
                <a:cs typeface="Arial"/>
              </a:rPr>
              <a:t> τα </a:t>
            </a:r>
            <a:r>
              <a:rPr lang="en-US" b="1" err="1">
                <a:solidFill>
                  <a:srgbClr val="FFFFFF"/>
                </a:solidFill>
                <a:latin typeface="Arial"/>
                <a:ea typeface="Open Sans"/>
                <a:cs typeface="Arial"/>
              </a:rPr>
              <a:t>μέτρ</a:t>
            </a:r>
            <a:r>
              <a:rPr lang="en-US" b="1" dirty="0">
                <a:solidFill>
                  <a:srgbClr val="FFFFFF"/>
                </a:solidFill>
                <a:latin typeface="Arial"/>
                <a:ea typeface="Open Sans"/>
                <a:cs typeface="Arial"/>
              </a:rPr>
              <a:t>α </a:t>
            </a:r>
            <a:r>
              <a:rPr lang="en-US" b="1" err="1">
                <a:solidFill>
                  <a:srgbClr val="FFFFFF"/>
                </a:solidFill>
                <a:latin typeface="Arial"/>
                <a:ea typeface="Open Sans"/>
                <a:cs typeface="Arial"/>
              </a:rPr>
              <a:t>διερεύνησης</a:t>
            </a:r>
            <a:r>
              <a:rPr lang="en-US" b="1" dirty="0">
                <a:solidFill>
                  <a:srgbClr val="FFFFFF"/>
                </a:solidFill>
                <a:latin typeface="Arial"/>
                <a:ea typeface="Open Sans"/>
                <a:cs typeface="Arial"/>
              </a:rPr>
              <a:t>.</a:t>
            </a:r>
            <a:endParaRPr lang="en-US" b="1">
              <a:solidFill>
                <a:srgbClr val="FFFFFF"/>
              </a:solidFill>
              <a:latin typeface="Arial"/>
              <a:ea typeface="Open Sans"/>
              <a:cs typeface="Arial"/>
            </a:endParaRPr>
          </a:p>
          <a:p>
            <a:endParaRPr lang="en-US" dirty="0">
              <a:solidFill>
                <a:srgbClr val="FFFFFF"/>
              </a:solidFill>
              <a:latin typeface="Arial"/>
              <a:ea typeface="Open Sans"/>
              <a:cs typeface="Arial"/>
            </a:endParaRPr>
          </a:p>
          <a:p>
            <a:pPr marL="285750" indent="-285750">
              <a:buFont typeface="Arial"/>
              <a:buChar char="•"/>
            </a:pPr>
            <a:r>
              <a:rPr lang="en-US" dirty="0">
                <a:solidFill>
                  <a:srgbClr val="FFFFFF"/>
                </a:solidFill>
                <a:latin typeface="Arial"/>
                <a:ea typeface="Open Sans"/>
                <a:cs typeface="Arial"/>
              </a:rPr>
              <a:t>Η </a:t>
            </a:r>
            <a:r>
              <a:rPr lang="en-US" err="1">
                <a:solidFill>
                  <a:srgbClr val="FFFFFF"/>
                </a:solidFill>
                <a:latin typeface="Arial"/>
                <a:ea typeface="Open Sans"/>
                <a:cs typeface="Arial"/>
              </a:rPr>
              <a:t>διερεύνηση</a:t>
            </a:r>
            <a:r>
              <a:rPr lang="en-US" dirty="0">
                <a:solidFill>
                  <a:srgbClr val="FFFFFF"/>
                </a:solidFill>
                <a:latin typeface="Arial"/>
                <a:ea typeface="Open Sans"/>
                <a:cs typeface="Arial"/>
              </a:rPr>
              <a:t> </a:t>
            </a:r>
            <a:r>
              <a:rPr lang="en-US" err="1">
                <a:solidFill>
                  <a:srgbClr val="FFFFFF"/>
                </a:solidFill>
                <a:latin typeface="Arial"/>
                <a:ea typeface="Open Sans"/>
                <a:cs typeface="Arial"/>
              </a:rPr>
              <a:t>ξεκινά</a:t>
            </a:r>
            <a:r>
              <a:rPr lang="en-US" dirty="0">
                <a:solidFill>
                  <a:srgbClr val="FFFFFF"/>
                </a:solidFill>
                <a:latin typeface="Arial"/>
                <a:ea typeface="Open Sans"/>
                <a:cs typeface="Arial"/>
              </a:rPr>
              <a:t> </a:t>
            </a:r>
            <a:r>
              <a:rPr lang="en-US" err="1">
                <a:solidFill>
                  <a:srgbClr val="FFFFFF"/>
                </a:solidFill>
                <a:latin typeface="Arial"/>
                <a:ea typeface="Open Sans"/>
                <a:cs typeface="Arial"/>
              </a:rPr>
              <a:t>μετά</a:t>
            </a:r>
            <a:r>
              <a:rPr lang="en-US" dirty="0">
                <a:solidFill>
                  <a:srgbClr val="FFFFFF"/>
                </a:solidFill>
                <a:latin typeface="Arial"/>
                <a:ea typeface="Open Sans"/>
                <a:cs typeface="Arial"/>
              </a:rPr>
              <a:t> από επ</a:t>
            </a:r>
            <a:r>
              <a:rPr lang="en-US" err="1">
                <a:solidFill>
                  <a:srgbClr val="FFFFFF"/>
                </a:solidFill>
                <a:latin typeface="Arial"/>
                <a:ea typeface="Open Sans"/>
                <a:cs typeface="Arial"/>
              </a:rPr>
              <a:t>ίσημη</a:t>
            </a:r>
            <a:r>
              <a:rPr lang="en-US" dirty="0">
                <a:solidFill>
                  <a:srgbClr val="FFFFFF"/>
                </a:solidFill>
                <a:latin typeface="Arial"/>
                <a:ea typeface="Open Sans"/>
                <a:cs typeface="Arial"/>
              </a:rPr>
              <a:t> κατα</a:t>
            </a:r>
            <a:r>
              <a:rPr lang="en-US" err="1">
                <a:solidFill>
                  <a:srgbClr val="FFFFFF"/>
                </a:solidFill>
                <a:latin typeface="Arial"/>
                <a:ea typeface="Open Sans"/>
                <a:cs typeface="Arial"/>
              </a:rPr>
              <a:t>γγελί</a:t>
            </a:r>
            <a:r>
              <a:rPr lang="en-US" dirty="0">
                <a:solidFill>
                  <a:srgbClr val="FFFFFF"/>
                </a:solidFill>
                <a:latin typeface="Arial"/>
                <a:ea typeface="Open Sans"/>
                <a:cs typeface="Arial"/>
              </a:rPr>
              <a:t>α ή </a:t>
            </a:r>
            <a:r>
              <a:rPr lang="en-US" err="1">
                <a:solidFill>
                  <a:srgbClr val="FFFFFF"/>
                </a:solidFill>
                <a:latin typeface="Arial"/>
                <a:ea typeface="Open Sans"/>
                <a:cs typeface="Arial"/>
              </a:rPr>
              <a:t>ότ</a:t>
            </a:r>
            <a:r>
              <a:rPr lang="en-US" dirty="0">
                <a:solidFill>
                  <a:srgbClr val="FFFFFF"/>
                </a:solidFill>
                <a:latin typeface="Arial"/>
                <a:ea typeface="Open Sans"/>
                <a:cs typeface="Arial"/>
              </a:rPr>
              <a:t>αν υπ</a:t>
            </a:r>
            <a:r>
              <a:rPr lang="en-US" err="1">
                <a:solidFill>
                  <a:srgbClr val="FFFFFF"/>
                </a:solidFill>
                <a:latin typeface="Arial"/>
                <a:ea typeface="Open Sans"/>
                <a:cs typeface="Arial"/>
              </a:rPr>
              <a:t>άρχουν</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συνεχείς</a:t>
            </a:r>
            <a:r>
              <a:rPr lang="en-US" dirty="0">
                <a:solidFill>
                  <a:srgbClr val="FFFFFF"/>
                </a:solidFill>
                <a:latin typeface="Arial"/>
                <a:ea typeface="Open Sans"/>
                <a:cs typeface="Arial"/>
              </a:rPr>
              <a:t> </a:t>
            </a:r>
            <a:r>
              <a:rPr lang="en-US" err="1">
                <a:solidFill>
                  <a:srgbClr val="FFFFFF"/>
                </a:solidFill>
                <a:latin typeface="Arial"/>
                <a:ea typeface="Open Sans"/>
                <a:cs typeface="Arial"/>
              </a:rPr>
              <a:t>ενδείξεις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σο</a:t>
            </a:r>
            <a:r>
              <a:rPr lang="en-US" dirty="0">
                <a:solidFill>
                  <a:srgbClr val="FFFFFF"/>
                </a:solidFill>
                <a:latin typeface="Arial"/>
                <a:ea typeface="Open Sans"/>
                <a:cs typeface="Arial"/>
              </a:rPr>
              <a:t>βα</a:t>
            </a:r>
            <a:r>
              <a:rPr lang="en-US" err="1">
                <a:solidFill>
                  <a:srgbClr val="FFFFFF"/>
                </a:solidFill>
                <a:latin typeface="Arial"/>
                <a:ea typeface="Open Sans"/>
                <a:cs typeface="Arial"/>
              </a:rPr>
              <a:t>ρών</a:t>
            </a:r>
            <a:r>
              <a:rPr lang="en-US" dirty="0">
                <a:solidFill>
                  <a:srgbClr val="FFFFFF"/>
                </a:solidFill>
                <a:latin typeface="Arial"/>
                <a:ea typeface="Open Sans"/>
                <a:cs typeface="Arial"/>
              </a:rPr>
              <a:t> υπ</a:t>
            </a:r>
            <a:r>
              <a:rPr lang="en-US" err="1">
                <a:solidFill>
                  <a:srgbClr val="FFFFFF"/>
                </a:solidFill>
                <a:latin typeface="Arial"/>
                <a:ea typeface="Open Sans"/>
                <a:cs typeface="Arial"/>
              </a:rPr>
              <a:t>οψιών</a:t>
            </a:r>
            <a:r>
              <a:rPr lang="en-US" dirty="0">
                <a:solidFill>
                  <a:srgbClr val="FFFFFF"/>
                </a:solidFill>
                <a:latin typeface="Arial"/>
                <a:ea typeface="Open Sans"/>
                <a:cs typeface="Arial"/>
              </a:rPr>
              <a:t>.</a:t>
            </a:r>
          </a:p>
          <a:p>
            <a:pPr marL="285750" indent="-285750">
              <a:buFont typeface="Arial"/>
              <a:buChar char="•"/>
            </a:pPr>
            <a:r>
              <a:rPr lang="en-US" err="1">
                <a:solidFill>
                  <a:srgbClr val="FFFFFF"/>
                </a:solidFill>
                <a:latin typeface="Arial"/>
                <a:ea typeface="Open Sans"/>
                <a:cs typeface="Arial"/>
              </a:rPr>
              <a:t>Οι</a:t>
            </a:r>
            <a:r>
              <a:rPr lang="en-US" dirty="0">
                <a:solidFill>
                  <a:srgbClr val="FFFFFF"/>
                </a:solidFill>
                <a:latin typeface="Arial"/>
                <a:ea typeface="Open Sans"/>
                <a:cs typeface="Arial"/>
              </a:rPr>
              <a:t> </a:t>
            </a:r>
            <a:r>
              <a:rPr lang="en-US" err="1">
                <a:solidFill>
                  <a:srgbClr val="FFFFFF"/>
                </a:solidFill>
                <a:latin typeface="Arial"/>
                <a:ea typeface="Open Sans"/>
                <a:cs typeface="Arial"/>
              </a:rPr>
              <a:t>έρευνες</a:t>
            </a:r>
            <a:r>
              <a:rPr lang="en-US" dirty="0">
                <a:solidFill>
                  <a:srgbClr val="FFFFFF"/>
                </a:solidFill>
                <a:latin typeface="Arial"/>
                <a:ea typeface="Open Sans"/>
                <a:cs typeface="Arial"/>
              </a:rPr>
              <a:t> και </a:t>
            </a:r>
            <a:r>
              <a:rPr lang="en-US" err="1">
                <a:solidFill>
                  <a:srgbClr val="FFFFFF"/>
                </a:solidFill>
                <a:latin typeface="Arial"/>
                <a:ea typeface="Open Sans"/>
                <a:cs typeface="Arial"/>
              </a:rPr>
              <a:t>οι</a:t>
            </a:r>
            <a:r>
              <a:rPr lang="en-US" dirty="0">
                <a:solidFill>
                  <a:srgbClr val="FFFFFF"/>
                </a:solidFill>
                <a:latin typeface="Arial"/>
                <a:ea typeface="Open Sans"/>
                <a:cs typeface="Arial"/>
              </a:rPr>
              <a:t> </a:t>
            </a:r>
            <a:r>
              <a:rPr lang="en-US" err="1">
                <a:solidFill>
                  <a:srgbClr val="FFFFFF"/>
                </a:solidFill>
                <a:latin typeface="Arial"/>
                <a:ea typeface="Open Sans"/>
                <a:cs typeface="Arial"/>
              </a:rPr>
              <a:t>δι</a:t>
            </a:r>
            <a:r>
              <a:rPr lang="en-US" dirty="0">
                <a:solidFill>
                  <a:srgbClr val="FFFFFF"/>
                </a:solidFill>
                <a:latin typeface="Arial"/>
                <a:ea typeface="Open Sans"/>
                <a:cs typeface="Arial"/>
              </a:rPr>
              <a:t>α</a:t>
            </a:r>
            <a:r>
              <a:rPr lang="en-US"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err="1">
                <a:solidFill>
                  <a:srgbClr val="FFFFFF"/>
                </a:solidFill>
                <a:latin typeface="Arial"/>
                <a:ea typeface="Open Sans"/>
                <a:cs typeface="Arial"/>
              </a:rPr>
              <a:t>σίες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συνεχίζοντ</a:t>
            </a:r>
            <a:r>
              <a:rPr lang="en-US" dirty="0">
                <a:solidFill>
                  <a:srgbClr val="FFFFFF"/>
                </a:solidFill>
                <a:latin typeface="Arial"/>
                <a:ea typeface="Open Sans"/>
                <a:cs typeface="Arial"/>
              </a:rPr>
              <a:t>αι α</a:t>
            </a:r>
            <a:r>
              <a:rPr lang="en-US" err="1">
                <a:solidFill>
                  <a:srgbClr val="FFFFFF"/>
                </a:solidFill>
                <a:latin typeface="Arial"/>
                <a:ea typeface="Open Sans"/>
                <a:cs typeface="Arial"/>
              </a:rPr>
              <a:t>κόμη</a:t>
            </a:r>
            <a:r>
              <a:rPr lang="en-US" dirty="0">
                <a:solidFill>
                  <a:srgbClr val="FFFFFF"/>
                </a:solidFill>
                <a:latin typeface="Arial"/>
                <a:ea typeface="Open Sans"/>
                <a:cs typeface="Arial"/>
              </a:rPr>
              <a:t> και αν </a:t>
            </a:r>
            <a:r>
              <a:rPr lang="en-US" err="1">
                <a:solidFill>
                  <a:srgbClr val="FFFFFF"/>
                </a:solidFill>
                <a:latin typeface="Arial"/>
                <a:ea typeface="Open Sans"/>
                <a:cs typeface="Arial"/>
              </a:rPr>
              <a:t>το</a:t>
            </a:r>
            <a:r>
              <a:rPr lang="en-US" dirty="0">
                <a:solidFill>
                  <a:srgbClr val="FFFFFF"/>
                </a:solidFill>
                <a:latin typeface="Arial"/>
                <a:ea typeface="Open Sans"/>
                <a:cs typeface="Arial"/>
              </a:rPr>
              <a:t> </a:t>
            </a:r>
            <a:r>
              <a:rPr lang="en-US" err="1">
                <a:solidFill>
                  <a:srgbClr val="FFFFFF"/>
                </a:solidFill>
                <a:latin typeface="Arial"/>
                <a:ea typeface="Open Sans"/>
                <a:cs typeface="Arial"/>
              </a:rPr>
              <a:t>θύμ</a:t>
            </a:r>
            <a:r>
              <a:rPr lang="en-US" dirty="0">
                <a:solidFill>
                  <a:srgbClr val="FFFFFF"/>
                </a:solidFill>
                <a:latin typeface="Arial"/>
                <a:ea typeface="Open Sans"/>
                <a:cs typeface="Arial"/>
              </a:rPr>
              <a:t>α/επ</a:t>
            </a:r>
            <a:r>
              <a:rPr lang="en-US" err="1">
                <a:solidFill>
                  <a:srgbClr val="FFFFFF"/>
                </a:solidFill>
                <a:latin typeface="Arial"/>
                <a:ea typeface="Open Sans"/>
                <a:cs typeface="Arial"/>
              </a:rPr>
              <a:t>ιζών-ωσ</a:t>
            </a:r>
            <a:r>
              <a:rPr lang="en-US" dirty="0">
                <a:solidFill>
                  <a:srgbClr val="FFFFFF"/>
                </a:solidFill>
                <a:latin typeface="Arial"/>
                <a:ea typeface="Open Sans"/>
                <a:cs typeface="Arial"/>
              </a:rPr>
              <a:t>α ή ο/η </a:t>
            </a:r>
            <a:r>
              <a:rPr lang="en-US" err="1">
                <a:solidFill>
                  <a:srgbClr val="FFFFFF"/>
                </a:solidFill>
                <a:latin typeface="Arial"/>
                <a:ea typeface="Open Sans"/>
                <a:cs typeface="Arial"/>
              </a:rPr>
              <a:t>φερόμενος</a:t>
            </a:r>
            <a:r>
              <a:rPr lang="en-US" dirty="0">
                <a:solidFill>
                  <a:srgbClr val="FFFFFF"/>
                </a:solidFill>
                <a:latin typeface="Arial"/>
                <a:ea typeface="Open Sans"/>
                <a:cs typeface="Arial"/>
              </a:rPr>
              <a:t>/η </a:t>
            </a:r>
            <a:r>
              <a:rPr lang="en-US" err="1">
                <a:solidFill>
                  <a:srgbClr val="FFFFFF"/>
                </a:solidFill>
                <a:latin typeface="Arial"/>
                <a:ea typeface="Open Sans"/>
                <a:cs typeface="Arial"/>
              </a:rPr>
              <a:t>ως</a:t>
            </a:r>
            <a:r>
              <a:rPr lang="en-US" dirty="0">
                <a:solidFill>
                  <a:srgbClr val="FFFFFF"/>
                </a:solidFill>
                <a:latin typeface="Arial"/>
                <a:ea typeface="Open Sans"/>
                <a:cs typeface="Arial"/>
              </a:rPr>
              <a:t> </a:t>
            </a:r>
            <a:r>
              <a:rPr lang="en-US" err="1">
                <a:solidFill>
                  <a:srgbClr val="FFFFFF"/>
                </a:solidFill>
                <a:latin typeface="Arial"/>
                <a:ea typeface="Open Sans"/>
                <a:cs typeface="Arial"/>
              </a:rPr>
              <a:t>δράστης</a:t>
            </a:r>
            <a:r>
              <a:rPr lang="en-US" dirty="0">
                <a:solidFill>
                  <a:srgbClr val="FFFFFF"/>
                </a:solidFill>
                <a:latin typeface="Arial"/>
                <a:ea typeface="Open Sans"/>
                <a:cs typeface="Arial"/>
              </a:rPr>
              <a:t>/</a:t>
            </a:r>
            <a:r>
              <a:rPr lang="en-US" err="1">
                <a:solidFill>
                  <a:srgbClr val="FFFFFF"/>
                </a:solidFill>
                <a:latin typeface="Arial"/>
                <a:ea typeface="Open Sans"/>
                <a:cs typeface="Arial"/>
              </a:rPr>
              <a:t>στρι</a:t>
            </a:r>
            <a:r>
              <a:rPr lang="en-US" dirty="0">
                <a:solidFill>
                  <a:srgbClr val="FFFFFF"/>
                </a:solidFill>
                <a:latin typeface="Arial"/>
                <a:ea typeface="Open Sans"/>
                <a:cs typeface="Arial"/>
              </a:rPr>
              <a:t>α </a:t>
            </a:r>
            <a:r>
              <a:rPr lang="en-US" err="1">
                <a:solidFill>
                  <a:srgbClr val="FFFFFF"/>
                </a:solidFill>
                <a:latin typeface="Arial"/>
                <a:ea typeface="Open Sans"/>
                <a:cs typeface="Arial"/>
              </a:rPr>
              <a:t>έχει</a:t>
            </a:r>
            <a:r>
              <a:rPr lang="en-US" dirty="0">
                <a:solidFill>
                  <a:srgbClr val="FFFFFF"/>
                </a:solidFill>
                <a:latin typeface="Arial"/>
                <a:ea typeface="Open Sans"/>
                <a:cs typeface="Arial"/>
              </a:rPr>
              <a:t> απ</a:t>
            </a:r>
            <a:r>
              <a:rPr lang="en-US" err="1">
                <a:solidFill>
                  <a:srgbClr val="FFFFFF"/>
                </a:solidFill>
                <a:latin typeface="Arial"/>
                <a:ea typeface="Open Sans"/>
                <a:cs typeface="Arial"/>
              </a:rPr>
              <a:t>οχωρήσει</a:t>
            </a:r>
            <a:r>
              <a:rPr lang="en-US" dirty="0">
                <a:solidFill>
                  <a:srgbClr val="FFFFFF"/>
                </a:solidFill>
                <a:latin typeface="Arial"/>
                <a:ea typeface="Open Sans"/>
                <a:cs typeface="Arial"/>
              </a:rPr>
              <a:t> από </a:t>
            </a:r>
            <a:r>
              <a:rPr lang="en-US" err="1">
                <a:solidFill>
                  <a:srgbClr val="FFFFFF"/>
                </a:solidFill>
                <a:latin typeface="Arial"/>
                <a:ea typeface="Open Sans"/>
                <a:cs typeface="Arial"/>
              </a:rPr>
              <a:t>τον</a:t>
            </a:r>
            <a:r>
              <a:rPr lang="en-US" dirty="0">
                <a:solidFill>
                  <a:srgbClr val="FFFFFF"/>
                </a:solidFill>
                <a:latin typeface="Arial"/>
                <a:ea typeface="Open Sans"/>
                <a:cs typeface="Arial"/>
              </a:rPr>
              <a:t> </a:t>
            </a:r>
            <a:r>
              <a:rPr lang="en-US" err="1">
                <a:solidFill>
                  <a:srgbClr val="FFFFFF"/>
                </a:solidFill>
                <a:latin typeface="Arial"/>
                <a:ea typeface="Open Sans"/>
                <a:cs typeface="Arial"/>
              </a:rPr>
              <a:t>οργ</a:t>
            </a:r>
            <a:r>
              <a:rPr lang="en-US" dirty="0">
                <a:solidFill>
                  <a:srgbClr val="FFFFFF"/>
                </a:solidFill>
                <a:latin typeface="Arial"/>
                <a:ea typeface="Open Sans"/>
                <a:cs typeface="Arial"/>
              </a:rPr>
              <a:t>α</a:t>
            </a:r>
            <a:r>
              <a:rPr lang="en-US" err="1">
                <a:solidFill>
                  <a:srgbClr val="FFFFFF"/>
                </a:solidFill>
                <a:latin typeface="Arial"/>
                <a:ea typeface="Open Sans"/>
                <a:cs typeface="Arial"/>
              </a:rPr>
              <a:t>νισμό</a:t>
            </a:r>
            <a:r>
              <a:rPr lang="en-US" dirty="0">
                <a:solidFill>
                  <a:srgbClr val="FFFFFF"/>
                </a:solidFill>
                <a:latin typeface="Arial"/>
                <a:ea typeface="Open Sans"/>
                <a:cs typeface="Arial"/>
              </a:rPr>
              <a:t>.</a:t>
            </a:r>
            <a:endParaRPr lang="en-US">
              <a:latin typeface="Arial"/>
              <a:ea typeface="Open Sans"/>
              <a:cs typeface="Arial"/>
            </a:endParaRPr>
          </a:p>
          <a:p>
            <a:endParaRPr lang="en-US" dirty="0">
              <a:solidFill>
                <a:srgbClr val="FFFFFF"/>
              </a:solidFill>
              <a:latin typeface="Arial"/>
              <a:ea typeface="Open Sans"/>
              <a:cs typeface="Arial"/>
            </a:endParaRPr>
          </a:p>
          <a:p>
            <a:r>
              <a:rPr lang="en-US" err="1">
                <a:solidFill>
                  <a:srgbClr val="FFFFFF"/>
                </a:solidFill>
                <a:latin typeface="Arial"/>
                <a:ea typeface="Open Sans"/>
                <a:cs typeface="Arial"/>
              </a:rPr>
              <a:t>Πρότυ</a:t>
            </a:r>
            <a:r>
              <a:rPr lang="en-US" dirty="0">
                <a:solidFill>
                  <a:srgbClr val="FFFFFF"/>
                </a:solidFill>
                <a:latin typeface="Arial"/>
                <a:ea typeface="Open Sans"/>
                <a:cs typeface="Arial"/>
              </a:rPr>
              <a:t>πα </a:t>
            </a:r>
            <a:r>
              <a:rPr lang="en-US" err="1">
                <a:solidFill>
                  <a:srgbClr val="FFFFFF"/>
                </a:solidFill>
                <a:latin typeface="Arial"/>
                <a:ea typeface="Open Sans"/>
                <a:cs typeface="Arial"/>
              </a:rPr>
              <a:t>ορθής</a:t>
            </a:r>
            <a:r>
              <a:rPr lang="en-US" dirty="0">
                <a:solidFill>
                  <a:srgbClr val="FFFFFF"/>
                </a:solidFill>
                <a:latin typeface="Arial"/>
                <a:ea typeface="Open Sans"/>
                <a:cs typeface="Arial"/>
              </a:rPr>
              <a:t> πρα</a:t>
            </a:r>
            <a:r>
              <a:rPr lang="en-US" err="1">
                <a:solidFill>
                  <a:srgbClr val="FFFFFF"/>
                </a:solidFill>
                <a:latin typeface="Arial"/>
                <a:ea typeface="Open Sans"/>
                <a:cs typeface="Arial"/>
              </a:rPr>
              <a:t>κτικής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σχετικά</a:t>
            </a:r>
            <a:r>
              <a:rPr lang="en-US" dirty="0">
                <a:solidFill>
                  <a:srgbClr val="FFFFFF"/>
                </a:solidFill>
                <a:latin typeface="Arial"/>
                <a:ea typeface="Open Sans"/>
                <a:cs typeface="Arial"/>
              </a:rPr>
              <a:t> </a:t>
            </a:r>
            <a:r>
              <a:rPr lang="en-US" err="1">
                <a:solidFill>
                  <a:srgbClr val="FFFFFF"/>
                </a:solidFill>
                <a:latin typeface="Arial"/>
                <a:ea typeface="Open Sans"/>
                <a:cs typeface="Arial"/>
              </a:rPr>
              <a:t>με</a:t>
            </a:r>
            <a:r>
              <a:rPr lang="en-US" dirty="0">
                <a:solidFill>
                  <a:srgbClr val="FFFFFF"/>
                </a:solidFill>
                <a:latin typeface="Arial"/>
                <a:ea typeface="Open Sans"/>
                <a:cs typeface="Arial"/>
              </a:rPr>
              <a:t> </a:t>
            </a:r>
            <a:r>
              <a:rPr lang="en-US" err="1">
                <a:solidFill>
                  <a:srgbClr val="FFFFFF"/>
                </a:solidFill>
                <a:latin typeface="Arial"/>
                <a:ea typeface="Open Sans"/>
                <a:cs typeface="Arial"/>
              </a:rPr>
              <a:t>τις</a:t>
            </a:r>
            <a:r>
              <a:rPr lang="en-US" dirty="0">
                <a:solidFill>
                  <a:srgbClr val="FFFFFF"/>
                </a:solidFill>
                <a:latin typeface="Arial"/>
                <a:ea typeface="Open Sans"/>
                <a:cs typeface="Arial"/>
              </a:rPr>
              <a:t> </a:t>
            </a:r>
            <a:r>
              <a:rPr lang="en-US" b="1" err="1">
                <a:solidFill>
                  <a:srgbClr val="FFFFFF"/>
                </a:solidFill>
                <a:latin typeface="Arial"/>
                <a:ea typeface="Open Sans"/>
                <a:cs typeface="Arial"/>
              </a:rPr>
              <a:t>εσωτερικές</a:t>
            </a:r>
            <a:r>
              <a:rPr lang="en-US" b="1" dirty="0">
                <a:solidFill>
                  <a:srgbClr val="FFFFFF"/>
                </a:solidFill>
                <a:latin typeface="Arial"/>
                <a:ea typeface="Open Sans"/>
                <a:cs typeface="Arial"/>
              </a:rPr>
              <a:t> π</a:t>
            </a:r>
            <a:r>
              <a:rPr lang="en-US" b="1" err="1">
                <a:solidFill>
                  <a:srgbClr val="FFFFFF"/>
                </a:solidFill>
                <a:latin typeface="Arial"/>
                <a:ea typeface="Open Sans"/>
                <a:cs typeface="Arial"/>
              </a:rPr>
              <a:t>ειθ</a:t>
            </a:r>
            <a:r>
              <a:rPr lang="en-US" b="1" dirty="0">
                <a:solidFill>
                  <a:srgbClr val="FFFFFF"/>
                </a:solidFill>
                <a:latin typeface="Arial"/>
                <a:ea typeface="Open Sans"/>
                <a:cs typeface="Arial"/>
              </a:rPr>
              <a:t>α</a:t>
            </a:r>
            <a:r>
              <a:rPr lang="en-US" b="1" err="1">
                <a:solidFill>
                  <a:srgbClr val="FFFFFF"/>
                </a:solidFill>
                <a:latin typeface="Arial"/>
                <a:ea typeface="Open Sans"/>
                <a:cs typeface="Arial"/>
              </a:rPr>
              <a:t>ρχικές</a:t>
            </a:r>
            <a:r>
              <a:rPr lang="en-US" b="1" dirty="0">
                <a:solidFill>
                  <a:srgbClr val="FFFFFF"/>
                </a:solidFill>
                <a:latin typeface="Arial"/>
                <a:ea typeface="Open Sans"/>
                <a:cs typeface="Arial"/>
              </a:rPr>
              <a:t> </a:t>
            </a:r>
            <a:r>
              <a:rPr lang="en-US" b="1" err="1">
                <a:solidFill>
                  <a:srgbClr val="FFFFFF"/>
                </a:solidFill>
                <a:latin typeface="Arial"/>
                <a:ea typeface="Open Sans"/>
                <a:cs typeface="Arial"/>
              </a:rPr>
              <a:t>δι</a:t>
            </a:r>
            <a:r>
              <a:rPr lang="en-US" b="1" dirty="0">
                <a:solidFill>
                  <a:srgbClr val="FFFFFF"/>
                </a:solidFill>
                <a:latin typeface="Arial"/>
                <a:ea typeface="Open Sans"/>
                <a:cs typeface="Arial"/>
              </a:rPr>
              <a:t>α</a:t>
            </a:r>
            <a:r>
              <a:rPr lang="en-US" b="1" err="1">
                <a:solidFill>
                  <a:srgbClr val="FFFFFF"/>
                </a:solidFill>
                <a:latin typeface="Arial"/>
                <a:ea typeface="Open Sans"/>
                <a:cs typeface="Arial"/>
              </a:rPr>
              <a:t>δικ</a:t>
            </a:r>
            <a:r>
              <a:rPr lang="en-US" b="1" dirty="0">
                <a:solidFill>
                  <a:srgbClr val="FFFFFF"/>
                </a:solidFill>
                <a:latin typeface="Arial"/>
                <a:ea typeface="Open Sans"/>
                <a:cs typeface="Arial"/>
              </a:rPr>
              <a:t>α</a:t>
            </a:r>
            <a:r>
              <a:rPr lang="en-US" b="1" err="1">
                <a:solidFill>
                  <a:srgbClr val="FFFFFF"/>
                </a:solidFill>
                <a:latin typeface="Arial"/>
                <a:ea typeface="Open Sans"/>
                <a:cs typeface="Arial"/>
              </a:rPr>
              <a:t>σίες</a:t>
            </a:r>
            <a:r>
              <a:rPr lang="en-US" b="1" dirty="0">
                <a:solidFill>
                  <a:srgbClr val="FFFFFF"/>
                </a:solidFill>
                <a:latin typeface="Arial"/>
                <a:ea typeface="Open Sans"/>
                <a:cs typeface="Arial"/>
              </a:rPr>
              <a:t> </a:t>
            </a:r>
            <a:r>
              <a:rPr lang="en-US" dirty="0">
                <a:solidFill>
                  <a:srgbClr val="FFFFFF"/>
                </a:solidFill>
                <a:latin typeface="Arial"/>
                <a:ea typeface="Open Sans"/>
                <a:cs typeface="Arial"/>
              </a:rPr>
              <a:t>και </a:t>
            </a:r>
            <a:r>
              <a:rPr lang="en-US" b="1" err="1">
                <a:solidFill>
                  <a:srgbClr val="FFFFFF"/>
                </a:solidFill>
                <a:latin typeface="Arial"/>
                <a:ea typeface="Open Sans"/>
                <a:cs typeface="Arial"/>
              </a:rPr>
              <a:t>κυρώσεις</a:t>
            </a:r>
            <a:r>
              <a:rPr lang="en-US" b="1" dirty="0">
                <a:solidFill>
                  <a:srgbClr val="FFFFFF"/>
                </a:solidFill>
                <a:latin typeface="Arial"/>
                <a:ea typeface="Open Sans"/>
                <a:cs typeface="Arial"/>
              </a:rPr>
              <a:t>.</a:t>
            </a:r>
          </a:p>
          <a:p>
            <a:endParaRPr lang="en-US" dirty="0">
              <a:solidFill>
                <a:srgbClr val="FFFFFF"/>
              </a:solidFill>
              <a:latin typeface="Arial"/>
              <a:ea typeface="Open Sans"/>
              <a:cs typeface="Arial"/>
            </a:endParaRPr>
          </a:p>
          <a:p>
            <a:pPr marL="285750" indent="-285750">
              <a:buFont typeface="Arial"/>
              <a:buChar char="•"/>
            </a:pPr>
            <a:r>
              <a:rPr lang="en-US" dirty="0">
                <a:solidFill>
                  <a:srgbClr val="FFFFFF"/>
                </a:solidFill>
                <a:latin typeface="Arial"/>
                <a:ea typeface="Open Sans"/>
                <a:cs typeface="Arial"/>
              </a:rPr>
              <a:t>Η βα</a:t>
            </a:r>
            <a:r>
              <a:rPr lang="en-US" err="1">
                <a:solidFill>
                  <a:srgbClr val="FFFFFF"/>
                </a:solidFill>
                <a:latin typeface="Arial"/>
                <a:ea typeface="Open Sans"/>
                <a:cs typeface="Arial"/>
              </a:rPr>
              <a:t>σική</a:t>
            </a:r>
            <a:r>
              <a:rPr lang="en-US" dirty="0">
                <a:solidFill>
                  <a:srgbClr val="FFFFFF"/>
                </a:solidFill>
                <a:latin typeface="Arial"/>
                <a:ea typeface="Open Sans"/>
                <a:cs typeface="Arial"/>
              </a:rPr>
              <a:t> </a:t>
            </a:r>
            <a:r>
              <a:rPr lang="en-US" err="1">
                <a:solidFill>
                  <a:srgbClr val="FFFFFF"/>
                </a:solidFill>
                <a:latin typeface="Arial"/>
                <a:ea typeface="Open Sans"/>
                <a:cs typeface="Arial"/>
              </a:rPr>
              <a:t>ιδέ</a:t>
            </a:r>
            <a:r>
              <a:rPr lang="en-US" dirty="0">
                <a:solidFill>
                  <a:srgbClr val="FFFFFF"/>
                </a:solidFill>
                <a:latin typeface="Arial"/>
                <a:ea typeface="Open Sans"/>
                <a:cs typeface="Arial"/>
              </a:rPr>
              <a:t>α π</a:t>
            </a:r>
            <a:r>
              <a:rPr lang="en-US" err="1">
                <a:solidFill>
                  <a:srgbClr val="FFFFFF"/>
                </a:solidFill>
                <a:latin typeface="Arial"/>
                <a:ea typeface="Open Sans"/>
                <a:cs typeface="Arial"/>
              </a:rPr>
              <a:t>ίσω</a:t>
            </a:r>
            <a:r>
              <a:rPr lang="en-US" dirty="0">
                <a:solidFill>
                  <a:srgbClr val="FFFFFF"/>
                </a:solidFill>
                <a:latin typeface="Arial"/>
                <a:ea typeface="Open Sans"/>
                <a:cs typeface="Arial"/>
              </a:rPr>
              <a:t> από </a:t>
            </a:r>
            <a:r>
              <a:rPr lang="en-US" err="1">
                <a:solidFill>
                  <a:srgbClr val="FFFFFF"/>
                </a:solidFill>
                <a:latin typeface="Arial"/>
                <a:ea typeface="Open Sans"/>
                <a:cs typeface="Arial"/>
              </a:rPr>
              <a:t>την</a:t>
            </a:r>
            <a:r>
              <a:rPr lang="en-US" dirty="0">
                <a:solidFill>
                  <a:srgbClr val="FFFFFF"/>
                </a:solidFill>
                <a:latin typeface="Arial"/>
                <a:ea typeface="Open Sans"/>
                <a:cs typeface="Arial"/>
              </a:rPr>
              <a:t> π</a:t>
            </a:r>
            <a:r>
              <a:rPr lang="en-US" err="1">
                <a:solidFill>
                  <a:srgbClr val="FFFFFF"/>
                </a:solidFill>
                <a:latin typeface="Arial"/>
                <a:ea typeface="Open Sans"/>
                <a:cs typeface="Arial"/>
              </a:rPr>
              <a:t>ειθ</a:t>
            </a:r>
            <a:r>
              <a:rPr lang="en-US" dirty="0">
                <a:solidFill>
                  <a:srgbClr val="FFFFFF"/>
                </a:solidFill>
                <a:latin typeface="Arial"/>
                <a:ea typeface="Open Sans"/>
                <a:cs typeface="Arial"/>
              </a:rPr>
              <a:t>α</a:t>
            </a:r>
            <a:r>
              <a:rPr lang="en-US" err="1">
                <a:solidFill>
                  <a:srgbClr val="FFFFFF"/>
                </a:solidFill>
                <a:latin typeface="Arial"/>
                <a:ea typeface="Open Sans"/>
                <a:cs typeface="Arial"/>
              </a:rPr>
              <a:t>ρχική</a:t>
            </a:r>
            <a:r>
              <a:rPr lang="en-US" dirty="0">
                <a:solidFill>
                  <a:srgbClr val="FFFFFF"/>
                </a:solidFill>
                <a:latin typeface="Arial"/>
                <a:ea typeface="Open Sans"/>
                <a:cs typeface="Arial"/>
              </a:rPr>
              <a:t> </a:t>
            </a:r>
            <a:r>
              <a:rPr lang="en-US" err="1">
                <a:solidFill>
                  <a:srgbClr val="FFFFFF"/>
                </a:solidFill>
                <a:latin typeface="Arial"/>
                <a:ea typeface="Open Sans"/>
                <a:cs typeface="Arial"/>
              </a:rPr>
              <a:t>δράση</a:t>
            </a:r>
            <a:r>
              <a:rPr lang="en-US" dirty="0">
                <a:solidFill>
                  <a:srgbClr val="FFFFFF"/>
                </a:solidFill>
                <a:latin typeface="Arial"/>
                <a:ea typeface="Open Sans"/>
                <a:cs typeface="Arial"/>
              </a:rPr>
              <a:t> </a:t>
            </a:r>
            <a:r>
              <a:rPr lang="en-US" err="1">
                <a:solidFill>
                  <a:srgbClr val="FFFFFF"/>
                </a:solidFill>
                <a:latin typeface="Arial"/>
                <a:ea typeface="Open Sans"/>
                <a:cs typeface="Arial"/>
              </a:rPr>
              <a:t>είν</a:t>
            </a:r>
            <a:r>
              <a:rPr lang="en-US" dirty="0">
                <a:solidFill>
                  <a:srgbClr val="FFFFFF"/>
                </a:solidFill>
                <a:latin typeface="Arial"/>
                <a:ea typeface="Open Sans"/>
                <a:cs typeface="Arial"/>
              </a:rPr>
              <a:t>αι η </a:t>
            </a:r>
            <a:r>
              <a:rPr lang="en-US" err="1">
                <a:solidFill>
                  <a:srgbClr val="FFFFFF"/>
                </a:solidFill>
                <a:latin typeface="Arial"/>
                <a:ea typeface="Open Sans"/>
                <a:cs typeface="Arial"/>
              </a:rPr>
              <a:t>διόρθωση</a:t>
            </a:r>
            <a:r>
              <a:rPr lang="en-US" dirty="0">
                <a:solidFill>
                  <a:srgbClr val="FFFFFF"/>
                </a:solidFill>
                <a:latin typeface="Arial"/>
                <a:ea typeface="Open Sans"/>
                <a:cs typeface="Arial"/>
              </a:rPr>
              <a:t> </a:t>
            </a:r>
            <a:r>
              <a:rPr lang="en-US" err="1">
                <a:solidFill>
                  <a:srgbClr val="FFFFFF"/>
                </a:solidFill>
                <a:latin typeface="Arial"/>
                <a:ea typeface="Open Sans"/>
                <a:cs typeface="Arial"/>
              </a:rPr>
              <a:t>της</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συμ</a:t>
            </a:r>
            <a:r>
              <a:rPr lang="en-US" dirty="0">
                <a:solidFill>
                  <a:srgbClr val="FFFFFF"/>
                </a:solidFill>
                <a:latin typeface="Arial"/>
                <a:ea typeface="Open Sans"/>
                <a:cs typeface="Arial"/>
              </a:rPr>
              <a:t>π</a:t>
            </a:r>
            <a:r>
              <a:rPr lang="en-US" err="1">
                <a:solidFill>
                  <a:srgbClr val="FFFFFF"/>
                </a:solidFill>
                <a:latin typeface="Arial"/>
                <a:ea typeface="Open Sans"/>
                <a:cs typeface="Arial"/>
              </a:rPr>
              <a:t>εριφοράς</a:t>
            </a:r>
            <a:r>
              <a:rPr lang="en-US" dirty="0">
                <a:solidFill>
                  <a:srgbClr val="FFFFFF"/>
                </a:solidFill>
                <a:latin typeface="Arial"/>
                <a:ea typeface="Open Sans"/>
                <a:cs typeface="Arial"/>
              </a:rPr>
              <a:t>, η οπ</a:t>
            </a:r>
            <a:r>
              <a:rPr lang="en-US" err="1">
                <a:solidFill>
                  <a:srgbClr val="FFFFFF"/>
                </a:solidFill>
                <a:latin typeface="Arial"/>
                <a:ea typeface="Open Sans"/>
                <a:cs typeface="Arial"/>
              </a:rPr>
              <a:t>οί</a:t>
            </a:r>
            <a:r>
              <a:rPr lang="en-US" dirty="0">
                <a:solidFill>
                  <a:srgbClr val="FFFFFF"/>
                </a:solidFill>
                <a:latin typeface="Arial"/>
                <a:ea typeface="Open Sans"/>
                <a:cs typeface="Arial"/>
              </a:rPr>
              <a:t>α </a:t>
            </a:r>
            <a:r>
              <a:rPr lang="en-US" err="1">
                <a:solidFill>
                  <a:srgbClr val="FFFFFF"/>
                </a:solidFill>
                <a:latin typeface="Arial"/>
                <a:ea typeface="Open Sans"/>
                <a:cs typeface="Arial"/>
              </a:rPr>
              <a:t>δεν</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συνε</a:t>
            </a:r>
            <a:r>
              <a:rPr lang="en-US" dirty="0">
                <a:solidFill>
                  <a:srgbClr val="FFFFFF"/>
                </a:solidFill>
                <a:latin typeface="Arial"/>
                <a:ea typeface="Open Sans"/>
                <a:cs typeface="Arial"/>
              </a:rPr>
              <a:t>π</a:t>
            </a:r>
            <a:r>
              <a:rPr lang="en-US" err="1">
                <a:solidFill>
                  <a:srgbClr val="FFFFFF"/>
                </a:solidFill>
                <a:latin typeface="Arial"/>
                <a:ea typeface="Open Sans"/>
                <a:cs typeface="Arial"/>
              </a:rPr>
              <a:t>άγετ</a:t>
            </a:r>
            <a:r>
              <a:rPr lang="en-US" dirty="0">
                <a:solidFill>
                  <a:srgbClr val="FFFFFF"/>
                </a:solidFill>
                <a:latin typeface="Arial"/>
                <a:ea typeface="Open Sans"/>
                <a:cs typeface="Arial"/>
              </a:rPr>
              <a:t>αι απαρα</a:t>
            </a:r>
            <a:r>
              <a:rPr lang="en-US" err="1">
                <a:solidFill>
                  <a:srgbClr val="FFFFFF"/>
                </a:solidFill>
                <a:latin typeface="Arial"/>
                <a:ea typeface="Open Sans"/>
                <a:cs typeface="Arial"/>
              </a:rPr>
              <a:t>ίτητ</a:t>
            </a:r>
            <a:r>
              <a:rPr lang="en-US" dirty="0">
                <a:solidFill>
                  <a:srgbClr val="FFFFFF"/>
                </a:solidFill>
                <a:latin typeface="Arial"/>
                <a:ea typeface="Open Sans"/>
                <a:cs typeface="Arial"/>
              </a:rPr>
              <a:t>α </a:t>
            </a:r>
            <a:r>
              <a:rPr lang="en-US" err="1">
                <a:solidFill>
                  <a:srgbClr val="FFFFFF"/>
                </a:solidFill>
                <a:latin typeface="Arial"/>
                <a:ea typeface="Open Sans"/>
                <a:cs typeface="Arial"/>
              </a:rPr>
              <a:t>κυρώσεις</a:t>
            </a:r>
            <a:r>
              <a:rPr lang="en-US" dirty="0">
                <a:solidFill>
                  <a:srgbClr val="FFFFFF"/>
                </a:solidFill>
                <a:latin typeface="Arial"/>
                <a:ea typeface="Open Sans"/>
                <a:cs typeface="Arial"/>
              </a:rPr>
              <a:t>. </a:t>
            </a:r>
          </a:p>
          <a:p>
            <a:pPr marL="285750" indent="-285750">
              <a:buFont typeface="Arial"/>
              <a:buChar char="•"/>
            </a:pPr>
            <a:r>
              <a:rPr lang="en-US" dirty="0">
                <a:solidFill>
                  <a:srgbClr val="FFFFFF"/>
                </a:solidFill>
                <a:latin typeface="Arial"/>
                <a:ea typeface="Open Sans"/>
                <a:cs typeface="Arial"/>
              </a:rPr>
              <a:t>Τα </a:t>
            </a:r>
            <a:r>
              <a:rPr lang="en-US" err="1">
                <a:solidFill>
                  <a:srgbClr val="FFFFFF"/>
                </a:solidFill>
                <a:latin typeface="Arial"/>
                <a:ea typeface="Open Sans"/>
                <a:cs typeface="Arial"/>
              </a:rPr>
              <a:t>εσωτερικά</a:t>
            </a:r>
            <a:r>
              <a:rPr lang="en-US" dirty="0">
                <a:solidFill>
                  <a:srgbClr val="FFFFFF"/>
                </a:solidFill>
                <a:latin typeface="Arial"/>
                <a:ea typeface="Open Sans"/>
                <a:cs typeface="Arial"/>
              </a:rPr>
              <a:t> π</a:t>
            </a:r>
            <a:r>
              <a:rPr lang="en-US" err="1">
                <a:solidFill>
                  <a:srgbClr val="FFFFFF"/>
                </a:solidFill>
                <a:latin typeface="Arial"/>
                <a:ea typeface="Open Sans"/>
                <a:cs typeface="Arial"/>
              </a:rPr>
              <a:t>ειθ</a:t>
            </a:r>
            <a:r>
              <a:rPr lang="en-US" dirty="0">
                <a:solidFill>
                  <a:srgbClr val="FFFFFF"/>
                </a:solidFill>
                <a:latin typeface="Arial"/>
                <a:ea typeface="Open Sans"/>
                <a:cs typeface="Arial"/>
              </a:rPr>
              <a:t>α</a:t>
            </a:r>
            <a:r>
              <a:rPr lang="en-US" err="1">
                <a:solidFill>
                  <a:srgbClr val="FFFFFF"/>
                </a:solidFill>
                <a:latin typeface="Arial"/>
                <a:ea typeface="Open Sans"/>
                <a:cs typeface="Arial"/>
              </a:rPr>
              <a:t>ρχικά</a:t>
            </a:r>
            <a:r>
              <a:rPr lang="en-US" dirty="0">
                <a:solidFill>
                  <a:srgbClr val="FFFFFF"/>
                </a:solidFill>
                <a:latin typeface="Arial"/>
                <a:ea typeface="Open Sans"/>
                <a:cs typeface="Arial"/>
              </a:rPr>
              <a:t> </a:t>
            </a:r>
            <a:r>
              <a:rPr lang="en-US" err="1">
                <a:solidFill>
                  <a:srgbClr val="FFFFFF"/>
                </a:solidFill>
                <a:latin typeface="Arial"/>
                <a:ea typeface="Open Sans"/>
                <a:cs typeface="Arial"/>
              </a:rPr>
              <a:t>μέτρ</a:t>
            </a:r>
            <a:r>
              <a:rPr lang="en-US" dirty="0">
                <a:solidFill>
                  <a:srgbClr val="FFFFFF"/>
                </a:solidFill>
                <a:latin typeface="Arial"/>
                <a:ea typeface="Open Sans"/>
                <a:cs typeface="Arial"/>
              </a:rPr>
              <a:t>α θα π</a:t>
            </a:r>
            <a:r>
              <a:rPr lang="en-US" err="1">
                <a:solidFill>
                  <a:srgbClr val="FFFFFF"/>
                </a:solidFill>
                <a:latin typeface="Arial"/>
                <a:ea typeface="Open Sans"/>
                <a:cs typeface="Arial"/>
              </a:rPr>
              <a:t>ρέ</a:t>
            </a:r>
            <a:r>
              <a:rPr lang="en-US" dirty="0">
                <a:solidFill>
                  <a:srgbClr val="FFFFFF"/>
                </a:solidFill>
                <a:latin typeface="Arial"/>
                <a:ea typeface="Open Sans"/>
                <a:cs typeface="Arial"/>
              </a:rPr>
              <a:t>π</a:t>
            </a:r>
            <a:r>
              <a:rPr lang="en-US" err="1">
                <a:solidFill>
                  <a:srgbClr val="FFFFFF"/>
                </a:solidFill>
                <a:latin typeface="Arial"/>
                <a:ea typeface="Open Sans"/>
                <a:cs typeface="Arial"/>
              </a:rPr>
              <a:t>ει</a:t>
            </a:r>
            <a:r>
              <a:rPr lang="en-US" dirty="0">
                <a:solidFill>
                  <a:srgbClr val="FFFFFF"/>
                </a:solidFill>
                <a:latin typeface="Arial"/>
                <a:ea typeface="Open Sans"/>
                <a:cs typeface="Arial"/>
              </a:rPr>
              <a:t> να </a:t>
            </a:r>
            <a:r>
              <a:rPr lang="en-US" err="1">
                <a:solidFill>
                  <a:srgbClr val="FFFFFF"/>
                </a:solidFill>
                <a:latin typeface="Arial"/>
                <a:ea typeface="Open Sans"/>
                <a:cs typeface="Arial"/>
              </a:rPr>
              <a:t>είν</a:t>
            </a:r>
            <a:r>
              <a:rPr lang="en-US" dirty="0">
                <a:solidFill>
                  <a:srgbClr val="FFFFFF"/>
                </a:solidFill>
                <a:latin typeface="Arial"/>
                <a:ea typeface="Open Sans"/>
                <a:cs typeface="Arial"/>
              </a:rPr>
              <a:t>αι α</a:t>
            </a:r>
            <a:r>
              <a:rPr lang="en-US" err="1">
                <a:solidFill>
                  <a:srgbClr val="FFFFFF"/>
                </a:solidFill>
                <a:latin typeface="Arial"/>
                <a:ea typeface="Open Sans"/>
                <a:cs typeface="Arial"/>
              </a:rPr>
              <a:t>νεξάρτητ</a:t>
            </a:r>
            <a:r>
              <a:rPr lang="en-US" dirty="0">
                <a:solidFill>
                  <a:srgbClr val="FFFFFF"/>
                </a:solidFill>
                <a:latin typeface="Arial"/>
                <a:ea typeface="Open Sans"/>
                <a:cs typeface="Arial"/>
              </a:rPr>
              <a:t>α από </a:t>
            </a:r>
            <a:r>
              <a:rPr lang="en-US" err="1">
                <a:solidFill>
                  <a:srgbClr val="FFFFFF"/>
                </a:solidFill>
                <a:latin typeface="Arial"/>
                <a:ea typeface="Open Sans"/>
                <a:cs typeface="Arial"/>
              </a:rPr>
              <a:t>την</a:t>
            </a:r>
            <a:r>
              <a:rPr lang="en-US" dirty="0">
                <a:solidFill>
                  <a:srgbClr val="FFFFFF"/>
                </a:solidFill>
                <a:latin typeface="Arial"/>
                <a:ea typeface="Open Sans"/>
                <a:cs typeface="Arial"/>
              </a:rPr>
              <a:t> απ</a:t>
            </a:r>
            <a:r>
              <a:rPr lang="en-US" err="1">
                <a:solidFill>
                  <a:srgbClr val="FFFFFF"/>
                </a:solidFill>
                <a:latin typeface="Arial"/>
                <a:ea typeface="Open Sans"/>
                <a:cs typeface="Arial"/>
              </a:rPr>
              <a:t>όφ</a:t>
            </a:r>
            <a:r>
              <a:rPr lang="en-US" dirty="0">
                <a:solidFill>
                  <a:srgbClr val="FFFFFF"/>
                </a:solidFill>
                <a:latin typeface="Arial"/>
                <a:ea typeface="Open Sans"/>
                <a:cs typeface="Arial"/>
              </a:rPr>
              <a:t>α</a:t>
            </a:r>
            <a:r>
              <a:rPr lang="en-US" err="1">
                <a:solidFill>
                  <a:srgbClr val="FFFFFF"/>
                </a:solidFill>
                <a:latin typeface="Arial"/>
                <a:ea typeface="Open Sans"/>
                <a:cs typeface="Arial"/>
              </a:rPr>
              <a:t>ση</a:t>
            </a:r>
            <a:r>
              <a:rPr lang="en-US" dirty="0">
                <a:solidFill>
                  <a:srgbClr val="FFFFFF"/>
                </a:solidFill>
                <a:latin typeface="Arial"/>
                <a:ea typeface="Open Sans"/>
                <a:cs typeface="Arial"/>
              </a:rPr>
              <a:t> </a:t>
            </a:r>
            <a:r>
              <a:rPr lang="en-US" err="1">
                <a:solidFill>
                  <a:srgbClr val="FFFFFF"/>
                </a:solidFill>
                <a:latin typeface="Arial"/>
                <a:ea typeface="Open Sans"/>
                <a:cs typeface="Arial"/>
              </a:rPr>
              <a:t>του</a:t>
            </a:r>
            <a:r>
              <a:rPr lang="en-US" dirty="0">
                <a:solidFill>
                  <a:srgbClr val="FFFFFF"/>
                </a:solidFill>
                <a:latin typeface="Arial"/>
                <a:ea typeface="Open Sans"/>
                <a:cs typeface="Arial"/>
              </a:rPr>
              <a:t> </a:t>
            </a:r>
            <a:r>
              <a:rPr lang="en-US" err="1">
                <a:solidFill>
                  <a:srgbClr val="FFFFFF"/>
                </a:solidFill>
                <a:latin typeface="Arial"/>
                <a:ea typeface="Open Sans"/>
                <a:cs typeface="Arial"/>
              </a:rPr>
              <a:t>θύμ</a:t>
            </a:r>
            <a:r>
              <a:rPr lang="en-US" dirty="0">
                <a:solidFill>
                  <a:srgbClr val="FFFFFF"/>
                </a:solidFill>
                <a:latin typeface="Arial"/>
                <a:ea typeface="Open Sans"/>
                <a:cs typeface="Arial"/>
              </a:rPr>
              <a:t>α</a:t>
            </a:r>
            <a:r>
              <a:rPr lang="en-US" err="1">
                <a:solidFill>
                  <a:srgbClr val="FFFFFF"/>
                </a:solidFill>
                <a:latin typeface="Arial"/>
                <a:ea typeface="Open Sans"/>
                <a:cs typeface="Arial"/>
              </a:rPr>
              <a:t>τος</a:t>
            </a:r>
            <a:r>
              <a:rPr lang="en-US" dirty="0">
                <a:solidFill>
                  <a:srgbClr val="FFFFFF"/>
                </a:solidFill>
                <a:latin typeface="Arial"/>
                <a:ea typeface="Open Sans"/>
                <a:cs typeface="Arial"/>
              </a:rPr>
              <a:t>/επ</a:t>
            </a:r>
            <a:r>
              <a:rPr lang="en-US" err="1">
                <a:solidFill>
                  <a:srgbClr val="FFFFFF"/>
                </a:solidFill>
                <a:latin typeface="Arial"/>
                <a:ea typeface="Open Sans"/>
                <a:cs typeface="Arial"/>
              </a:rPr>
              <a:t>ιζώντος</a:t>
            </a:r>
            <a:r>
              <a:rPr lang="en-US" dirty="0">
                <a:solidFill>
                  <a:srgbClr val="FFFFFF"/>
                </a:solidFill>
                <a:latin typeface="Arial"/>
                <a:ea typeface="Open Sans"/>
                <a:cs typeface="Arial"/>
              </a:rPr>
              <a:t> να κατα</a:t>
            </a:r>
            <a:r>
              <a:rPr lang="en-US" err="1">
                <a:solidFill>
                  <a:srgbClr val="FFFFFF"/>
                </a:solidFill>
                <a:latin typeface="Arial"/>
                <a:ea typeface="Open Sans"/>
                <a:cs typeface="Arial"/>
              </a:rPr>
              <a:t>γγείλει</a:t>
            </a:r>
            <a:r>
              <a:rPr lang="en-US" dirty="0">
                <a:solidFill>
                  <a:srgbClr val="FFFFFF"/>
                </a:solidFill>
                <a:latin typeface="Arial"/>
                <a:ea typeface="Open Sans"/>
                <a:cs typeface="Arial"/>
              </a:rPr>
              <a:t> </a:t>
            </a:r>
            <a:r>
              <a:rPr lang="en-US" err="1">
                <a:solidFill>
                  <a:srgbClr val="FFFFFF"/>
                </a:solidFill>
                <a:latin typeface="Arial"/>
                <a:ea typeface="Open Sans"/>
                <a:cs typeface="Arial"/>
              </a:rPr>
              <a:t>το</a:t>
            </a:r>
            <a:r>
              <a:rPr lang="en-US" dirty="0">
                <a:solidFill>
                  <a:srgbClr val="FFFFFF"/>
                </a:solidFill>
                <a:latin typeface="Arial"/>
                <a:ea typeface="Open Sans"/>
                <a:cs typeface="Arial"/>
              </a:rPr>
              <a:t> π</a:t>
            </a:r>
            <a:r>
              <a:rPr lang="en-US" err="1">
                <a:solidFill>
                  <a:srgbClr val="FFFFFF"/>
                </a:solidFill>
                <a:latin typeface="Arial"/>
                <a:ea typeface="Open Sans"/>
                <a:cs typeface="Arial"/>
              </a:rPr>
              <a:t>εριστ</a:t>
            </a:r>
            <a:r>
              <a:rPr lang="en-US" dirty="0">
                <a:solidFill>
                  <a:srgbClr val="FFFFFF"/>
                </a:solidFill>
                <a:latin typeface="Arial"/>
                <a:ea typeface="Open Sans"/>
                <a:cs typeface="Arial"/>
              </a:rPr>
              <a:t>α</a:t>
            </a:r>
            <a:r>
              <a:rPr lang="en-US" err="1">
                <a:solidFill>
                  <a:srgbClr val="FFFFFF"/>
                </a:solidFill>
                <a:latin typeface="Arial"/>
                <a:ea typeface="Open Sans"/>
                <a:cs typeface="Arial"/>
              </a:rPr>
              <a:t>τικό</a:t>
            </a:r>
            <a:r>
              <a:rPr lang="en-US" dirty="0">
                <a:solidFill>
                  <a:srgbClr val="FFFFFF"/>
                </a:solidFill>
                <a:latin typeface="Arial"/>
                <a:ea typeface="Open Sans"/>
                <a:cs typeface="Arial"/>
              </a:rPr>
              <a:t> </a:t>
            </a:r>
            <a:r>
              <a:rPr lang="en-US" err="1">
                <a:solidFill>
                  <a:srgbClr val="FFFFFF"/>
                </a:solidFill>
                <a:latin typeface="Arial"/>
                <a:ea typeface="Open Sans"/>
                <a:cs typeface="Arial"/>
              </a:rPr>
              <a:t>στην</a:t>
            </a:r>
            <a:r>
              <a:rPr lang="en-US" dirty="0">
                <a:solidFill>
                  <a:srgbClr val="FFFFFF"/>
                </a:solidFill>
                <a:latin typeface="Arial"/>
                <a:ea typeface="Open Sans"/>
                <a:cs typeface="Arial"/>
              </a:rPr>
              <a:t> α</a:t>
            </a:r>
            <a:r>
              <a:rPr lang="en-US" err="1">
                <a:solidFill>
                  <a:srgbClr val="FFFFFF"/>
                </a:solidFill>
                <a:latin typeface="Arial"/>
                <a:ea typeface="Open Sans"/>
                <a:cs typeface="Arial"/>
              </a:rPr>
              <a:t>στυνομί</a:t>
            </a:r>
            <a:r>
              <a:rPr lang="en-US" dirty="0">
                <a:solidFill>
                  <a:srgbClr val="FFFFFF"/>
                </a:solidFill>
                <a:latin typeface="Arial"/>
                <a:ea typeface="Open Sans"/>
                <a:cs typeface="Arial"/>
              </a:rPr>
              <a:t>α ή </a:t>
            </a:r>
            <a:r>
              <a:rPr lang="en-US" err="1">
                <a:solidFill>
                  <a:srgbClr val="FFFFFF"/>
                </a:solidFill>
                <a:latin typeface="Arial"/>
                <a:ea typeface="Open Sans"/>
                <a:cs typeface="Arial"/>
              </a:rPr>
              <a:t>στις</a:t>
            </a:r>
            <a:r>
              <a:rPr lang="en-US" dirty="0">
                <a:solidFill>
                  <a:srgbClr val="FFFFFF"/>
                </a:solidFill>
                <a:latin typeface="Arial"/>
                <a:ea typeface="Open Sans"/>
                <a:cs typeface="Arial"/>
              </a:rPr>
              <a:t> </a:t>
            </a:r>
            <a:r>
              <a:rPr lang="en-US" err="1">
                <a:solidFill>
                  <a:srgbClr val="FFFFFF"/>
                </a:solidFill>
                <a:latin typeface="Arial"/>
                <a:ea typeface="Open Sans"/>
                <a:cs typeface="Arial"/>
              </a:rPr>
              <a:t>δικ</a:t>
            </a:r>
            <a:r>
              <a:rPr lang="en-US" dirty="0">
                <a:solidFill>
                  <a:srgbClr val="FFFFFF"/>
                </a:solidFill>
                <a:latin typeface="Arial"/>
                <a:ea typeface="Open Sans"/>
                <a:cs typeface="Arial"/>
              </a:rPr>
              <a:t>α</a:t>
            </a:r>
            <a:r>
              <a:rPr lang="en-US" err="1">
                <a:solidFill>
                  <a:srgbClr val="FFFFFF"/>
                </a:solidFill>
                <a:latin typeface="Arial"/>
                <a:ea typeface="Open Sans"/>
                <a:cs typeface="Arial"/>
              </a:rPr>
              <a:t>στικές</a:t>
            </a:r>
            <a:r>
              <a:rPr lang="en-US" dirty="0">
                <a:solidFill>
                  <a:srgbClr val="FFFFFF"/>
                </a:solidFill>
                <a:latin typeface="Arial"/>
                <a:ea typeface="Open Sans"/>
                <a:cs typeface="Arial"/>
              </a:rPr>
              <a:t> α</a:t>
            </a:r>
            <a:r>
              <a:rPr lang="en-US" err="1">
                <a:solidFill>
                  <a:srgbClr val="FFFFFF"/>
                </a:solidFill>
                <a:latin typeface="Arial"/>
                <a:ea typeface="Open Sans"/>
                <a:cs typeface="Arial"/>
              </a:rPr>
              <a:t>ρχές</a:t>
            </a:r>
            <a:r>
              <a:rPr lang="en-US" dirty="0">
                <a:solidFill>
                  <a:srgbClr val="FFFFFF"/>
                </a:solidFill>
                <a:latin typeface="Arial"/>
                <a:ea typeface="Open Sans"/>
                <a:cs typeface="Arial"/>
              </a:rPr>
              <a:t>. </a:t>
            </a:r>
            <a:endParaRPr lang="en-US">
              <a:latin typeface="Arial"/>
              <a:ea typeface="Open Sans"/>
              <a:cs typeface="Arial"/>
            </a:endParaRPr>
          </a:p>
        </p:txBody>
      </p:sp>
    </p:spTree>
    <p:extLst>
      <p:ext uri="{BB962C8B-B14F-4D97-AF65-F5344CB8AC3E}">
        <p14:creationId xmlns:p14="http://schemas.microsoft.com/office/powerpoint/2010/main" val="69749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4876FB-CC8E-C52F-FD35-DE9218532357}"/>
              </a:ext>
            </a:extLst>
          </p:cNvPr>
          <p:cNvSpPr>
            <a:spLocks noGrp="1"/>
          </p:cNvSpPr>
          <p:nvPr>
            <p:ph type="title"/>
          </p:nvPr>
        </p:nvSpPr>
        <p:spPr>
          <a:xfrm>
            <a:off x="1012407" y="1170037"/>
            <a:ext cx="10086975" cy="778381"/>
          </a:xfrm>
        </p:spPr>
        <p:txBody>
          <a:bodyPr/>
          <a:lstStyle/>
          <a:p>
            <a:r>
              <a:rPr lang="en-US" b="1" dirty="0">
                <a:latin typeface="Arial"/>
                <a:cs typeface="Arial"/>
              </a:rPr>
              <a:t> </a:t>
            </a:r>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a:t>
            </a:r>
            <a:r>
              <a:rPr lang="en-US" b="1" dirty="0">
                <a:latin typeface="Arial"/>
                <a:cs typeface="Arial"/>
              </a:rPr>
              <a:t> </a:t>
            </a:r>
            <a:r>
              <a:rPr lang="en-US" b="1" dirty="0" err="1">
                <a:latin typeface="Arial"/>
                <a:cs typeface="Arial"/>
              </a:rPr>
              <a:t>δίωξη</a:t>
            </a:r>
          </a:p>
          <a:p>
            <a:endParaRPr lang="en-US" b="1" dirty="0"/>
          </a:p>
        </p:txBody>
      </p:sp>
      <p:sp>
        <p:nvSpPr>
          <p:cNvPr id="9" name="Shape 2554">
            <a:extLst>
              <a:ext uri="{FF2B5EF4-FFF2-40B4-BE49-F238E27FC236}">
                <a16:creationId xmlns:a16="http://schemas.microsoft.com/office/drawing/2014/main" id="{7FE940FB-D971-807B-F6FC-2359A0CEDE61}"/>
              </a:ext>
            </a:extLst>
          </p:cNvPr>
          <p:cNvSpPr/>
          <p:nvPr/>
        </p:nvSpPr>
        <p:spPr>
          <a:xfrm>
            <a:off x="412081" y="2334906"/>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2A76DA7F-3A1F-85C5-AFA0-DC0C2CAEF838}"/>
              </a:ext>
            </a:extLst>
          </p:cNvPr>
          <p:cNvSpPr/>
          <p:nvPr/>
        </p:nvSpPr>
        <p:spPr>
          <a:xfrm>
            <a:off x="6690642" y="4846397"/>
            <a:ext cx="565447" cy="510430"/>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571">
            <a:extLst>
              <a:ext uri="{FF2B5EF4-FFF2-40B4-BE49-F238E27FC236}">
                <a16:creationId xmlns:a16="http://schemas.microsoft.com/office/drawing/2014/main" id="{3785974F-ACDA-132C-0C16-F94966E820B6}"/>
              </a:ext>
            </a:extLst>
          </p:cNvPr>
          <p:cNvSpPr/>
          <p:nvPr/>
        </p:nvSpPr>
        <p:spPr>
          <a:xfrm>
            <a:off x="407736" y="3467234"/>
            <a:ext cx="413000" cy="39243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41">
            <a:extLst>
              <a:ext uri="{FF2B5EF4-FFF2-40B4-BE49-F238E27FC236}">
                <a16:creationId xmlns:a16="http://schemas.microsoft.com/office/drawing/2014/main" id="{33AB1292-F7C6-15EB-15F3-956198977D9F}"/>
              </a:ext>
            </a:extLst>
          </p:cNvPr>
          <p:cNvSpPr/>
          <p:nvPr/>
        </p:nvSpPr>
        <p:spPr>
          <a:xfrm>
            <a:off x="6695177" y="3458283"/>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Shape 2616">
            <a:extLst>
              <a:ext uri="{FF2B5EF4-FFF2-40B4-BE49-F238E27FC236}">
                <a16:creationId xmlns:a16="http://schemas.microsoft.com/office/drawing/2014/main" id="{45D34D5F-F444-9354-BB61-F6F04A2D5705}"/>
              </a:ext>
            </a:extLst>
          </p:cNvPr>
          <p:cNvSpPr/>
          <p:nvPr/>
        </p:nvSpPr>
        <p:spPr>
          <a:xfrm>
            <a:off x="469543" y="4794017"/>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6" name="Shape 2588">
            <a:extLst>
              <a:ext uri="{FF2B5EF4-FFF2-40B4-BE49-F238E27FC236}">
                <a16:creationId xmlns:a16="http://schemas.microsoft.com/office/drawing/2014/main" id="{376D719F-8CCB-58DA-A56B-76CCB34BC436}"/>
              </a:ext>
            </a:extLst>
          </p:cNvPr>
          <p:cNvSpPr/>
          <p:nvPr/>
        </p:nvSpPr>
        <p:spPr>
          <a:xfrm>
            <a:off x="6772444" y="2388557"/>
            <a:ext cx="491784" cy="38103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8">
            <a:extLst>
              <a:ext uri="{FF2B5EF4-FFF2-40B4-BE49-F238E27FC236}">
                <a16:creationId xmlns:a16="http://schemas.microsoft.com/office/drawing/2014/main" id="{612DA0E2-2842-B564-11F6-FA831AD6138F}"/>
              </a:ext>
            </a:extLst>
          </p:cNvPr>
          <p:cNvSpPr txBox="1"/>
          <p:nvPr/>
        </p:nvSpPr>
        <p:spPr>
          <a:xfrm>
            <a:off x="1082591" y="2298518"/>
            <a:ext cx="4338304"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chemeClr val="bg1"/>
                </a:solidFill>
                <a:latin typeface="Arial"/>
                <a:ea typeface="+mn-lt"/>
                <a:cs typeface="Arial"/>
              </a:rPr>
              <a:t>Μοιρ</a:t>
            </a:r>
            <a:r>
              <a:rPr lang="en-GB">
                <a:solidFill>
                  <a:schemeClr val="bg1"/>
                </a:solidFill>
                <a:latin typeface="Arial"/>
                <a:ea typeface="+mn-lt"/>
                <a:cs typeface="Arial"/>
              </a:rPr>
              <a:t>α</a:t>
            </a:r>
            <a:r>
              <a:rPr lang="en-GB" err="1">
                <a:solidFill>
                  <a:schemeClr val="bg1"/>
                </a:solidFill>
                <a:latin typeface="Arial"/>
                <a:ea typeface="+mn-lt"/>
                <a:cs typeface="Arial"/>
              </a:rPr>
              <a:t>στείτε</a:t>
            </a:r>
            <a:r>
              <a:rPr lang="en-GB">
                <a:solidFill>
                  <a:schemeClr val="bg1"/>
                </a:solidFill>
                <a:latin typeface="Arial"/>
                <a:ea typeface="+mn-lt"/>
                <a:cs typeface="Arial"/>
              </a:rPr>
              <a:t> </a:t>
            </a:r>
            <a:r>
              <a:rPr lang="en-GB" err="1">
                <a:solidFill>
                  <a:schemeClr val="bg1"/>
                </a:solidFill>
                <a:latin typeface="Arial"/>
                <a:ea typeface="+mn-lt"/>
                <a:cs typeface="Arial"/>
              </a:rPr>
              <a:t>έν</a:t>
            </a:r>
            <a:r>
              <a:rPr lang="en-GB">
                <a:solidFill>
                  <a:schemeClr val="bg1"/>
                </a:solidFill>
                <a:latin typeface="Arial"/>
                <a:ea typeface="+mn-lt"/>
                <a:cs typeface="Arial"/>
              </a:rPr>
              <a:t>α </a:t>
            </a:r>
            <a:r>
              <a:rPr lang="en-GB" err="1">
                <a:solidFill>
                  <a:schemeClr val="bg1"/>
                </a:solidFill>
                <a:latin typeface="Arial"/>
                <a:ea typeface="+mn-lt"/>
                <a:cs typeface="Arial"/>
              </a:rPr>
              <a:t>συγκεκριμένο</a:t>
            </a:r>
            <a:r>
              <a:rPr lang="en-GB">
                <a:solidFill>
                  <a:schemeClr val="bg1"/>
                </a:solidFill>
                <a:latin typeface="Arial"/>
                <a:ea typeface="+mn-lt"/>
                <a:cs typeface="Arial"/>
              </a:rPr>
              <a:t> </a:t>
            </a:r>
            <a:r>
              <a:rPr lang="en-GB" err="1">
                <a:solidFill>
                  <a:schemeClr val="bg1"/>
                </a:solidFill>
                <a:latin typeface="Arial"/>
                <a:ea typeface="+mn-lt"/>
                <a:cs typeface="Arial"/>
              </a:rPr>
              <a:t>εξωτερικό</a:t>
            </a:r>
            <a:r>
              <a:rPr lang="en-GB">
                <a:solidFill>
                  <a:schemeClr val="bg1"/>
                </a:solidFill>
                <a:latin typeface="Arial"/>
                <a:ea typeface="+mn-lt"/>
                <a:cs typeface="Arial"/>
              </a:rPr>
              <a:t> </a:t>
            </a:r>
            <a:r>
              <a:rPr lang="en-GB" err="1">
                <a:solidFill>
                  <a:schemeClr val="bg1"/>
                </a:solidFill>
                <a:latin typeface="Arial"/>
                <a:ea typeface="+mn-lt"/>
                <a:cs typeface="Arial"/>
              </a:rPr>
              <a:t>όργ</a:t>
            </a:r>
            <a:r>
              <a:rPr lang="en-GB">
                <a:solidFill>
                  <a:schemeClr val="bg1"/>
                </a:solidFill>
                <a:latin typeface="Arial"/>
                <a:ea typeface="+mn-lt"/>
                <a:cs typeface="Arial"/>
              </a:rPr>
              <a:t>α</a:t>
            </a:r>
            <a:r>
              <a:rPr lang="en-GB" err="1">
                <a:solidFill>
                  <a:schemeClr val="bg1"/>
                </a:solidFill>
                <a:latin typeface="Arial"/>
                <a:ea typeface="+mn-lt"/>
                <a:cs typeface="Arial"/>
              </a:rPr>
              <a:t>νο</a:t>
            </a:r>
            <a:r>
              <a:rPr lang="en-GB">
                <a:solidFill>
                  <a:schemeClr val="bg1"/>
                </a:solidFill>
                <a:latin typeface="Arial"/>
                <a:ea typeface="+mn-lt"/>
                <a:cs typeface="Arial"/>
              </a:rPr>
              <a:t> </a:t>
            </a:r>
            <a:r>
              <a:rPr lang="en-GB" err="1">
                <a:solidFill>
                  <a:schemeClr val="bg1"/>
                </a:solidFill>
                <a:latin typeface="Arial"/>
                <a:ea typeface="+mn-lt"/>
                <a:cs typeface="Arial"/>
              </a:rPr>
              <a:t>γι</a:t>
            </a:r>
            <a:r>
              <a:rPr lang="en-GB">
                <a:solidFill>
                  <a:schemeClr val="bg1"/>
                </a:solidFill>
                <a:latin typeface="Arial"/>
                <a:ea typeface="+mn-lt"/>
                <a:cs typeface="Arial"/>
              </a:rPr>
              <a:t>α </a:t>
            </a:r>
            <a:r>
              <a:rPr lang="en-GB" err="1">
                <a:solidFill>
                  <a:schemeClr val="bg1"/>
                </a:solidFill>
                <a:latin typeface="Arial"/>
                <a:ea typeface="+mn-lt"/>
                <a:cs typeface="Arial"/>
              </a:rPr>
              <a:t>τη</a:t>
            </a:r>
            <a:r>
              <a:rPr lang="en-GB">
                <a:solidFill>
                  <a:schemeClr val="bg1"/>
                </a:solidFill>
                <a:latin typeface="Arial"/>
                <a:ea typeface="+mn-lt"/>
                <a:cs typeface="Arial"/>
              </a:rPr>
              <a:t> </a:t>
            </a:r>
            <a:r>
              <a:rPr lang="en-GB" err="1">
                <a:solidFill>
                  <a:schemeClr val="bg1"/>
                </a:solidFill>
                <a:latin typeface="Arial"/>
                <a:ea typeface="+mn-lt"/>
                <a:cs typeface="Arial"/>
              </a:rPr>
              <a:t>διερεύνηση</a:t>
            </a:r>
            <a:r>
              <a:rPr lang="en-GB">
                <a:solidFill>
                  <a:schemeClr val="bg1"/>
                </a:solidFill>
                <a:latin typeface="Arial"/>
                <a:ea typeface="+mn-lt"/>
                <a:cs typeface="Arial"/>
              </a:rPr>
              <a:t> π</a:t>
            </a:r>
            <a:r>
              <a:rPr lang="en-GB" err="1">
                <a:solidFill>
                  <a:schemeClr val="bg1"/>
                </a:solidFill>
                <a:latin typeface="Arial"/>
                <a:ea typeface="+mn-lt"/>
                <a:cs typeface="Arial"/>
              </a:rPr>
              <a:t>εριστ</a:t>
            </a:r>
            <a:r>
              <a:rPr lang="en-GB">
                <a:solidFill>
                  <a:schemeClr val="bg1"/>
                </a:solidFill>
                <a:latin typeface="Arial"/>
                <a:ea typeface="+mn-lt"/>
                <a:cs typeface="Arial"/>
              </a:rPr>
              <a:t>α</a:t>
            </a:r>
            <a:r>
              <a:rPr lang="en-GB" err="1">
                <a:solidFill>
                  <a:schemeClr val="bg1"/>
                </a:solidFill>
                <a:latin typeface="Arial"/>
                <a:ea typeface="+mn-lt"/>
                <a:cs typeface="Arial"/>
              </a:rPr>
              <a:t>τικών</a:t>
            </a:r>
            <a:r>
              <a:rPr lang="en-GB">
                <a:solidFill>
                  <a:schemeClr val="bg1"/>
                </a:solidFill>
                <a:latin typeface="Arial"/>
                <a:ea typeface="+mn-lt"/>
                <a:cs typeface="Arial"/>
              </a:rPr>
              <a:t>.</a:t>
            </a:r>
            <a:endParaRPr lang="en-US">
              <a:solidFill>
                <a:schemeClr val="bg1"/>
              </a:solidFill>
              <a:latin typeface="Arial"/>
              <a:ea typeface="+mn-lt"/>
              <a:cs typeface="Arial"/>
            </a:endParaRPr>
          </a:p>
        </p:txBody>
      </p:sp>
      <p:sp>
        <p:nvSpPr>
          <p:cNvPr id="17" name="TextBox 12">
            <a:extLst>
              <a:ext uri="{FF2B5EF4-FFF2-40B4-BE49-F238E27FC236}">
                <a16:creationId xmlns:a16="http://schemas.microsoft.com/office/drawing/2014/main" id="{B56ACEBD-B371-1905-48AD-6A614CC78843}"/>
              </a:ext>
            </a:extLst>
          </p:cNvPr>
          <p:cNvSpPr txBox="1"/>
          <p:nvPr/>
        </p:nvSpPr>
        <p:spPr>
          <a:xfrm>
            <a:off x="1087681" y="3426850"/>
            <a:ext cx="4948574"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dirty="0" err="1">
                <a:solidFill>
                  <a:schemeClr val="bg1"/>
                </a:solidFill>
                <a:latin typeface="Arial"/>
                <a:ea typeface="+mn-lt"/>
                <a:cs typeface="Arial"/>
              </a:rPr>
              <a:t>Προσ</a:t>
            </a:r>
            <a:r>
              <a:rPr lang="en-GB" dirty="0">
                <a:solidFill>
                  <a:schemeClr val="bg1"/>
                </a:solidFill>
                <a:latin typeface="Arial"/>
                <a:ea typeface="+mn-lt"/>
                <a:cs typeface="Arial"/>
              </a:rPr>
              <a:t>α</a:t>
            </a:r>
            <a:r>
              <a:rPr lang="en-GB" dirty="0" err="1">
                <a:solidFill>
                  <a:schemeClr val="bg1"/>
                </a:solidFill>
                <a:latin typeface="Arial"/>
                <a:ea typeface="+mn-lt"/>
                <a:cs typeface="Arial"/>
              </a:rPr>
              <a:t>ρμογή</a:t>
            </a:r>
            <a:r>
              <a:rPr lang="en-GB" dirty="0">
                <a:solidFill>
                  <a:schemeClr val="bg1"/>
                </a:solidFill>
                <a:latin typeface="Arial"/>
                <a:ea typeface="+mn-lt"/>
                <a:cs typeface="Arial"/>
              </a:rPr>
              <a:t> </a:t>
            </a:r>
            <a:r>
              <a:rPr lang="en-GB" dirty="0" err="1">
                <a:solidFill>
                  <a:schemeClr val="bg1"/>
                </a:solidFill>
                <a:latin typeface="Arial"/>
                <a:ea typeface="+mn-lt"/>
                <a:cs typeface="Arial"/>
              </a:rPr>
              <a:t>των</a:t>
            </a:r>
            <a:r>
              <a:rPr lang="en-GB" dirty="0">
                <a:solidFill>
                  <a:schemeClr val="bg1"/>
                </a:solidFill>
                <a:latin typeface="Arial"/>
                <a:ea typeface="+mn-lt"/>
                <a:cs typeface="Arial"/>
              </a:rPr>
              <a:t> κα</a:t>
            </a:r>
            <a:r>
              <a:rPr lang="en-GB" dirty="0" err="1">
                <a:solidFill>
                  <a:schemeClr val="bg1"/>
                </a:solidFill>
                <a:latin typeface="Arial"/>
                <a:ea typeface="+mn-lt"/>
                <a:cs typeface="Arial"/>
              </a:rPr>
              <a:t>θηκόντων</a:t>
            </a:r>
            <a:r>
              <a:rPr lang="en-GB" dirty="0">
                <a:solidFill>
                  <a:schemeClr val="bg1"/>
                </a:solidFill>
                <a:latin typeface="Arial"/>
                <a:ea typeface="+mn-lt"/>
                <a:cs typeface="Arial"/>
              </a:rPr>
              <a:t> </a:t>
            </a:r>
            <a:r>
              <a:rPr lang="en-GB" dirty="0" err="1">
                <a:solidFill>
                  <a:schemeClr val="bg1"/>
                </a:solidFill>
                <a:latin typeface="Arial"/>
                <a:ea typeface="+mn-lt"/>
                <a:cs typeface="Arial"/>
              </a:rPr>
              <a:t>του</a:t>
            </a:r>
            <a:r>
              <a:rPr lang="en-GB" dirty="0">
                <a:solidFill>
                  <a:schemeClr val="bg1"/>
                </a:solidFill>
                <a:latin typeface="Arial"/>
                <a:ea typeface="+mn-lt"/>
                <a:cs typeface="Arial"/>
              </a:rPr>
              <a:t>/</a:t>
            </a:r>
            <a:r>
              <a:rPr lang="en-GB" dirty="0" err="1">
                <a:solidFill>
                  <a:schemeClr val="bg1"/>
                </a:solidFill>
                <a:latin typeface="Arial"/>
                <a:ea typeface="+mn-lt"/>
                <a:cs typeface="Arial"/>
              </a:rPr>
              <a:t>της</a:t>
            </a:r>
            <a:r>
              <a:rPr lang="en-GB" dirty="0">
                <a:solidFill>
                  <a:schemeClr val="bg1"/>
                </a:solidFill>
                <a:latin typeface="Arial"/>
                <a:ea typeface="+mn-lt"/>
                <a:cs typeface="Arial"/>
              </a:rPr>
              <a:t> κα</a:t>
            </a:r>
            <a:r>
              <a:rPr lang="en-GB" dirty="0" err="1">
                <a:solidFill>
                  <a:schemeClr val="bg1"/>
                </a:solidFill>
                <a:latin typeface="Arial"/>
                <a:ea typeface="+mn-lt"/>
                <a:cs typeface="Arial"/>
              </a:rPr>
              <a:t>τηγορουμένου</a:t>
            </a:r>
            <a:r>
              <a:rPr lang="en-GB" dirty="0">
                <a:solidFill>
                  <a:schemeClr val="bg1"/>
                </a:solidFill>
                <a:latin typeface="Arial"/>
                <a:ea typeface="+mn-lt"/>
                <a:cs typeface="Arial"/>
              </a:rPr>
              <a:t>/</a:t>
            </a:r>
            <a:r>
              <a:rPr lang="en-GB" dirty="0" err="1">
                <a:solidFill>
                  <a:schemeClr val="bg1"/>
                </a:solidFill>
                <a:latin typeface="Arial"/>
                <a:ea typeface="+mn-lt"/>
                <a:cs typeface="Arial"/>
              </a:rPr>
              <a:t>ης</a:t>
            </a:r>
            <a:r>
              <a:rPr lang="en-GB" dirty="0">
                <a:solidFill>
                  <a:schemeClr val="bg1"/>
                </a:solidFill>
                <a:latin typeface="Arial"/>
                <a:ea typeface="+mn-lt"/>
                <a:cs typeface="Arial"/>
              </a:rPr>
              <a:t> ή </a:t>
            </a:r>
            <a:r>
              <a:rPr lang="en-GB" dirty="0" err="1">
                <a:solidFill>
                  <a:schemeClr val="bg1"/>
                </a:solidFill>
                <a:latin typeface="Arial"/>
                <a:ea typeface="+mn-lt"/>
                <a:cs typeface="Arial"/>
              </a:rPr>
              <a:t>της</a:t>
            </a:r>
            <a:r>
              <a:rPr lang="en-GB" dirty="0">
                <a:solidFill>
                  <a:schemeClr val="bg1"/>
                </a:solidFill>
                <a:latin typeface="Arial"/>
                <a:ea typeface="+mn-lt"/>
                <a:cs typeface="Arial"/>
              </a:rPr>
              <a:t> π</a:t>
            </a:r>
            <a:r>
              <a:rPr lang="en-GB" dirty="0" err="1">
                <a:solidFill>
                  <a:schemeClr val="bg1"/>
                </a:solidFill>
                <a:latin typeface="Arial"/>
                <a:ea typeface="+mn-lt"/>
                <a:cs typeface="Arial"/>
              </a:rPr>
              <a:t>ρόσ</a:t>
            </a:r>
            <a:r>
              <a:rPr lang="en-GB" dirty="0">
                <a:solidFill>
                  <a:schemeClr val="bg1"/>
                </a:solidFill>
                <a:latin typeface="Arial"/>
                <a:ea typeface="+mn-lt"/>
                <a:cs typeface="Arial"/>
              </a:rPr>
              <a:t>βα</a:t>
            </a:r>
            <a:r>
              <a:rPr lang="en-GB" dirty="0" err="1">
                <a:solidFill>
                  <a:schemeClr val="bg1"/>
                </a:solidFill>
                <a:latin typeface="Arial"/>
                <a:ea typeface="+mn-lt"/>
                <a:cs typeface="Arial"/>
              </a:rPr>
              <a:t>σής</a:t>
            </a:r>
            <a:r>
              <a:rPr lang="en-GB" dirty="0">
                <a:solidFill>
                  <a:schemeClr val="bg1"/>
                </a:solidFill>
                <a:latin typeface="Arial"/>
                <a:ea typeface="+mn-lt"/>
                <a:cs typeface="Arial"/>
              </a:rPr>
              <a:t> </a:t>
            </a:r>
            <a:r>
              <a:rPr lang="en-GB" dirty="0" err="1">
                <a:solidFill>
                  <a:schemeClr val="bg1"/>
                </a:solidFill>
                <a:latin typeface="Arial"/>
                <a:ea typeface="+mn-lt"/>
                <a:cs typeface="Arial"/>
              </a:rPr>
              <a:t>του</a:t>
            </a:r>
            <a:r>
              <a:rPr lang="en-GB" dirty="0">
                <a:solidFill>
                  <a:schemeClr val="bg1"/>
                </a:solidFill>
                <a:latin typeface="Arial"/>
                <a:ea typeface="+mn-lt"/>
                <a:cs typeface="Arial"/>
              </a:rPr>
              <a:t>/</a:t>
            </a:r>
            <a:r>
              <a:rPr lang="en-GB" dirty="0" err="1">
                <a:solidFill>
                  <a:schemeClr val="bg1"/>
                </a:solidFill>
                <a:latin typeface="Arial"/>
                <a:ea typeface="+mn-lt"/>
                <a:cs typeface="Arial"/>
              </a:rPr>
              <a:t>της</a:t>
            </a:r>
            <a:r>
              <a:rPr lang="en-GB" dirty="0">
                <a:solidFill>
                  <a:schemeClr val="bg1"/>
                </a:solidFill>
                <a:latin typeface="Arial"/>
                <a:ea typeface="+mn-lt"/>
                <a:cs typeface="Arial"/>
              </a:rPr>
              <a:t> </a:t>
            </a:r>
            <a:r>
              <a:rPr lang="en-GB" dirty="0" err="1">
                <a:solidFill>
                  <a:schemeClr val="bg1"/>
                </a:solidFill>
                <a:latin typeface="Arial"/>
                <a:ea typeface="+mn-lt"/>
                <a:cs typeface="Arial"/>
              </a:rPr>
              <a:t>σε</a:t>
            </a:r>
            <a:r>
              <a:rPr lang="en-GB" dirty="0">
                <a:solidFill>
                  <a:schemeClr val="bg1"/>
                </a:solidFill>
                <a:latin typeface="Arial"/>
                <a:ea typeface="+mn-lt"/>
                <a:cs typeface="Arial"/>
              </a:rPr>
              <a:t> </a:t>
            </a:r>
            <a:r>
              <a:rPr lang="en-GB" dirty="0" err="1">
                <a:solidFill>
                  <a:schemeClr val="bg1"/>
                </a:solidFill>
                <a:latin typeface="Arial"/>
                <a:ea typeface="+mn-lt"/>
                <a:cs typeface="Arial"/>
              </a:rPr>
              <a:t>τμήμ</a:t>
            </a:r>
            <a:r>
              <a:rPr lang="en-GB" dirty="0">
                <a:solidFill>
                  <a:schemeClr val="bg1"/>
                </a:solidFill>
                <a:latin typeface="Arial"/>
                <a:ea typeface="+mn-lt"/>
                <a:cs typeface="Arial"/>
              </a:rPr>
              <a:t>ατα </a:t>
            </a:r>
            <a:r>
              <a:rPr lang="en-GB" dirty="0" err="1">
                <a:solidFill>
                  <a:schemeClr val="bg1"/>
                </a:solidFill>
                <a:latin typeface="Arial"/>
                <a:ea typeface="+mn-lt"/>
                <a:cs typeface="Arial"/>
              </a:rPr>
              <a:t>της</a:t>
            </a:r>
            <a:r>
              <a:rPr lang="en-GB" dirty="0">
                <a:solidFill>
                  <a:schemeClr val="bg1"/>
                </a:solidFill>
                <a:latin typeface="Arial"/>
                <a:ea typeface="+mn-lt"/>
                <a:cs typeface="Arial"/>
              </a:rPr>
              <a:t> πα</a:t>
            </a:r>
            <a:r>
              <a:rPr lang="en-GB" dirty="0" err="1">
                <a:solidFill>
                  <a:schemeClr val="bg1"/>
                </a:solidFill>
                <a:latin typeface="Arial"/>
                <a:ea typeface="+mn-lt"/>
                <a:cs typeface="Arial"/>
              </a:rPr>
              <a:t>νε</a:t>
            </a:r>
            <a:r>
              <a:rPr lang="en-GB" dirty="0">
                <a:solidFill>
                  <a:schemeClr val="bg1"/>
                </a:solidFill>
                <a:latin typeface="Arial"/>
                <a:ea typeface="+mn-lt"/>
                <a:cs typeface="Arial"/>
              </a:rPr>
              <a:t>π</a:t>
            </a:r>
            <a:r>
              <a:rPr lang="en-GB" dirty="0" err="1">
                <a:solidFill>
                  <a:schemeClr val="bg1"/>
                </a:solidFill>
                <a:latin typeface="Arial"/>
                <a:ea typeface="+mn-lt"/>
                <a:cs typeface="Arial"/>
              </a:rPr>
              <a:t>ιστημιού</a:t>
            </a:r>
            <a:r>
              <a:rPr lang="en-GB" dirty="0">
                <a:solidFill>
                  <a:schemeClr val="bg1"/>
                </a:solidFill>
                <a:latin typeface="Arial"/>
                <a:ea typeface="+mn-lt"/>
                <a:cs typeface="Arial"/>
              </a:rPr>
              <a:t>π</a:t>
            </a:r>
            <a:r>
              <a:rPr lang="en-GB" dirty="0" err="1">
                <a:solidFill>
                  <a:schemeClr val="bg1"/>
                </a:solidFill>
                <a:latin typeface="Arial"/>
                <a:ea typeface="+mn-lt"/>
                <a:cs typeface="Arial"/>
              </a:rPr>
              <a:t>ολης</a:t>
            </a:r>
            <a:r>
              <a:rPr lang="en-GB" dirty="0">
                <a:solidFill>
                  <a:schemeClr val="bg1"/>
                </a:solidFill>
                <a:latin typeface="Arial"/>
                <a:ea typeface="+mn-lt"/>
                <a:cs typeface="Arial"/>
              </a:rPr>
              <a:t>.</a:t>
            </a:r>
            <a:endParaRPr lang="en-US" dirty="0">
              <a:solidFill>
                <a:schemeClr val="bg1"/>
              </a:solidFill>
              <a:latin typeface="Arial"/>
              <a:ea typeface="+mn-lt"/>
              <a:cs typeface="Arial"/>
            </a:endParaRPr>
          </a:p>
        </p:txBody>
      </p:sp>
      <p:sp>
        <p:nvSpPr>
          <p:cNvPr id="18" name="TextBox 16">
            <a:extLst>
              <a:ext uri="{FF2B5EF4-FFF2-40B4-BE49-F238E27FC236}">
                <a16:creationId xmlns:a16="http://schemas.microsoft.com/office/drawing/2014/main" id="{D717FF54-EC7D-F1CA-BD31-9F43AC504A0C}"/>
              </a:ext>
            </a:extLst>
          </p:cNvPr>
          <p:cNvSpPr txBox="1"/>
          <p:nvPr/>
        </p:nvSpPr>
        <p:spPr>
          <a:xfrm>
            <a:off x="1090538" y="4777154"/>
            <a:ext cx="4591050"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dirty="0" err="1">
                <a:solidFill>
                  <a:schemeClr val="bg1"/>
                </a:solidFill>
                <a:latin typeface="Arial"/>
                <a:ea typeface="+mn-lt"/>
                <a:cs typeface="Arial"/>
              </a:rPr>
              <a:t>Βε</a:t>
            </a:r>
            <a:r>
              <a:rPr lang="en-US" dirty="0">
                <a:solidFill>
                  <a:schemeClr val="bg1"/>
                </a:solidFill>
                <a:latin typeface="Arial"/>
                <a:ea typeface="+mn-lt"/>
                <a:cs typeface="Arial"/>
              </a:rPr>
              <a:t>βα</a:t>
            </a:r>
            <a:r>
              <a:rPr lang="en-US" dirty="0" err="1">
                <a:solidFill>
                  <a:schemeClr val="bg1"/>
                </a:solidFill>
                <a:latin typeface="Arial"/>
                <a:ea typeface="+mn-lt"/>
                <a:cs typeface="Arial"/>
              </a:rPr>
              <a:t>ιωθείτε</a:t>
            </a:r>
            <a:r>
              <a:rPr lang="en-US" dirty="0">
                <a:solidFill>
                  <a:schemeClr val="bg1"/>
                </a:solidFill>
                <a:latin typeface="Arial"/>
                <a:ea typeface="+mn-lt"/>
                <a:cs typeface="Arial"/>
              </a:rPr>
              <a:t> </a:t>
            </a:r>
            <a:r>
              <a:rPr lang="en-US" dirty="0" err="1">
                <a:solidFill>
                  <a:schemeClr val="bg1"/>
                </a:solidFill>
                <a:latin typeface="Arial"/>
                <a:ea typeface="+mn-lt"/>
                <a:cs typeface="Arial"/>
              </a:rPr>
              <a:t>ότι</a:t>
            </a:r>
            <a:r>
              <a:rPr lang="en-US" dirty="0">
                <a:solidFill>
                  <a:schemeClr val="bg1"/>
                </a:solidFill>
                <a:latin typeface="Arial"/>
                <a:ea typeface="+mn-lt"/>
                <a:cs typeface="Arial"/>
              </a:rPr>
              <a:t> </a:t>
            </a:r>
            <a:r>
              <a:rPr lang="en-US" dirty="0" err="1">
                <a:solidFill>
                  <a:schemeClr val="bg1"/>
                </a:solidFill>
                <a:latin typeface="Arial"/>
                <a:ea typeface="+mn-lt"/>
                <a:cs typeface="Arial"/>
              </a:rPr>
              <a:t>ψυχολόγος</a:t>
            </a:r>
            <a:r>
              <a:rPr lang="en-US" dirty="0">
                <a:solidFill>
                  <a:schemeClr val="bg1"/>
                </a:solidFill>
                <a:latin typeface="Arial"/>
                <a:ea typeface="+mn-lt"/>
                <a:cs typeface="Arial"/>
              </a:rPr>
              <a:t> </a:t>
            </a:r>
            <a:r>
              <a:rPr lang="en-US" dirty="0" err="1">
                <a:solidFill>
                  <a:schemeClr val="bg1"/>
                </a:solidFill>
                <a:latin typeface="Arial"/>
                <a:ea typeface="+mn-lt"/>
                <a:cs typeface="Arial"/>
              </a:rPr>
              <a:t>συμμετέχει</a:t>
            </a:r>
            <a:r>
              <a:rPr lang="en-US" dirty="0">
                <a:solidFill>
                  <a:schemeClr val="bg1"/>
                </a:solidFill>
                <a:latin typeface="Arial"/>
                <a:ea typeface="+mn-lt"/>
                <a:cs typeface="Arial"/>
              </a:rPr>
              <a:t> </a:t>
            </a:r>
            <a:r>
              <a:rPr lang="en-US" dirty="0" err="1">
                <a:solidFill>
                  <a:schemeClr val="bg1"/>
                </a:solidFill>
                <a:latin typeface="Arial"/>
                <a:ea typeface="+mn-lt"/>
                <a:cs typeface="Arial"/>
              </a:rPr>
              <a:t>στην</a:t>
            </a:r>
            <a:r>
              <a:rPr lang="en-US" dirty="0">
                <a:solidFill>
                  <a:schemeClr val="bg1"/>
                </a:solidFill>
                <a:latin typeface="Arial"/>
                <a:ea typeface="+mn-lt"/>
                <a:cs typeface="Arial"/>
              </a:rPr>
              <a:t> </a:t>
            </a:r>
            <a:r>
              <a:rPr lang="en-US" dirty="0" err="1">
                <a:solidFill>
                  <a:schemeClr val="bg1"/>
                </a:solidFill>
                <a:latin typeface="Arial"/>
                <a:ea typeface="+mn-lt"/>
                <a:cs typeface="Arial"/>
              </a:rPr>
              <a:t>ερμηνεί</a:t>
            </a:r>
            <a:r>
              <a:rPr lang="en-US" dirty="0">
                <a:solidFill>
                  <a:schemeClr val="bg1"/>
                </a:solidFill>
                <a:latin typeface="Arial"/>
                <a:ea typeface="+mn-lt"/>
                <a:cs typeface="Arial"/>
              </a:rPr>
              <a:t>α </a:t>
            </a:r>
            <a:r>
              <a:rPr lang="en-US" dirty="0" err="1">
                <a:solidFill>
                  <a:schemeClr val="bg1"/>
                </a:solidFill>
                <a:latin typeface="Arial"/>
                <a:ea typeface="+mn-lt"/>
                <a:cs typeface="Arial"/>
              </a:rPr>
              <a:t>των</a:t>
            </a:r>
            <a:r>
              <a:rPr lang="en-US" dirty="0">
                <a:solidFill>
                  <a:schemeClr val="bg1"/>
                </a:solidFill>
                <a:latin typeface="Arial"/>
                <a:ea typeface="+mn-lt"/>
                <a:cs typeface="Arial"/>
              </a:rPr>
              <a:t> ανα</a:t>
            </a:r>
            <a:r>
              <a:rPr lang="en-US" dirty="0" err="1">
                <a:solidFill>
                  <a:schemeClr val="bg1"/>
                </a:solidFill>
                <a:latin typeface="Arial"/>
                <a:ea typeface="+mn-lt"/>
                <a:cs typeface="Arial"/>
              </a:rPr>
              <a:t>φερόμενων</a:t>
            </a:r>
            <a:r>
              <a:rPr lang="en-US" dirty="0">
                <a:solidFill>
                  <a:schemeClr val="bg1"/>
                </a:solidFill>
                <a:latin typeface="Arial"/>
                <a:ea typeface="+mn-lt"/>
                <a:cs typeface="Arial"/>
              </a:rPr>
              <a:t> </a:t>
            </a:r>
            <a:r>
              <a:rPr lang="en-US" dirty="0" err="1">
                <a:solidFill>
                  <a:schemeClr val="bg1"/>
                </a:solidFill>
                <a:latin typeface="Arial"/>
                <a:ea typeface="+mn-lt"/>
                <a:cs typeface="Arial"/>
              </a:rPr>
              <a:t>γεγονότων</a:t>
            </a:r>
            <a:r>
              <a:rPr lang="en-US" dirty="0">
                <a:solidFill>
                  <a:schemeClr val="bg1"/>
                </a:solidFill>
                <a:latin typeface="Arial"/>
                <a:ea typeface="+mn-lt"/>
                <a:cs typeface="Arial"/>
              </a:rPr>
              <a:t>.</a:t>
            </a:r>
          </a:p>
        </p:txBody>
      </p:sp>
      <p:sp>
        <p:nvSpPr>
          <p:cNvPr id="19" name="TextBox 18">
            <a:extLst>
              <a:ext uri="{FF2B5EF4-FFF2-40B4-BE49-F238E27FC236}">
                <a16:creationId xmlns:a16="http://schemas.microsoft.com/office/drawing/2014/main" id="{3B05F032-DE7A-11FD-1072-4A263F464FBF}"/>
              </a:ext>
            </a:extLst>
          </p:cNvPr>
          <p:cNvSpPr txBox="1"/>
          <p:nvPr/>
        </p:nvSpPr>
        <p:spPr>
          <a:xfrm>
            <a:off x="7397553" y="2302414"/>
            <a:ext cx="4063512"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dirty="0" err="1">
                <a:solidFill>
                  <a:schemeClr val="bg1"/>
                </a:solidFill>
                <a:latin typeface="Arial"/>
                <a:ea typeface="+mn-lt"/>
                <a:cs typeface="Arial"/>
              </a:rPr>
              <a:t>Εφ</a:t>
            </a:r>
            <a:r>
              <a:rPr lang="en-GB" dirty="0">
                <a:solidFill>
                  <a:schemeClr val="bg1"/>
                </a:solidFill>
                <a:latin typeface="Arial"/>
                <a:ea typeface="+mn-lt"/>
                <a:cs typeface="Arial"/>
              </a:rPr>
              <a:t>α</a:t>
            </a:r>
            <a:r>
              <a:rPr lang="en-GB" dirty="0" err="1">
                <a:solidFill>
                  <a:schemeClr val="bg1"/>
                </a:solidFill>
                <a:latin typeface="Arial"/>
                <a:ea typeface="+mn-lt"/>
                <a:cs typeface="Arial"/>
              </a:rPr>
              <a:t>ρμογή</a:t>
            </a:r>
            <a:r>
              <a:rPr lang="en-GB" dirty="0">
                <a:solidFill>
                  <a:schemeClr val="bg1"/>
                </a:solidFill>
                <a:latin typeface="Arial"/>
                <a:ea typeface="+mn-lt"/>
                <a:cs typeface="Arial"/>
              </a:rPr>
              <a:t> </a:t>
            </a:r>
            <a:r>
              <a:rPr lang="en-GB" dirty="0" err="1">
                <a:solidFill>
                  <a:schemeClr val="bg1"/>
                </a:solidFill>
                <a:latin typeface="Arial"/>
                <a:ea typeface="+mn-lt"/>
                <a:cs typeface="Arial"/>
              </a:rPr>
              <a:t>μηχ</a:t>
            </a:r>
            <a:r>
              <a:rPr lang="en-GB" dirty="0">
                <a:solidFill>
                  <a:schemeClr val="bg1"/>
                </a:solidFill>
                <a:latin typeface="Arial"/>
                <a:ea typeface="+mn-lt"/>
                <a:cs typeface="Arial"/>
              </a:rPr>
              <a:t>α</a:t>
            </a:r>
            <a:r>
              <a:rPr lang="en-GB" dirty="0" err="1">
                <a:solidFill>
                  <a:schemeClr val="bg1"/>
                </a:solidFill>
                <a:latin typeface="Arial"/>
                <a:ea typeface="+mn-lt"/>
                <a:cs typeface="Arial"/>
              </a:rPr>
              <a:t>νισμών</a:t>
            </a:r>
            <a:r>
              <a:rPr lang="en-GB" dirty="0">
                <a:solidFill>
                  <a:schemeClr val="bg1"/>
                </a:solidFill>
                <a:latin typeface="Arial"/>
                <a:ea typeface="+mn-lt"/>
                <a:cs typeface="Arial"/>
              </a:rPr>
              <a:t> παρα</a:t>
            </a:r>
            <a:r>
              <a:rPr lang="en-GB" dirty="0" err="1">
                <a:solidFill>
                  <a:schemeClr val="bg1"/>
                </a:solidFill>
                <a:latin typeface="Arial"/>
                <a:ea typeface="+mn-lt"/>
                <a:cs typeface="Arial"/>
              </a:rPr>
              <a:t>κολούθησης</a:t>
            </a:r>
            <a:r>
              <a:rPr lang="en-GB" dirty="0">
                <a:solidFill>
                  <a:schemeClr val="bg1"/>
                </a:solidFill>
                <a:latin typeface="Arial"/>
                <a:ea typeface="+mn-lt"/>
                <a:cs typeface="Arial"/>
              </a:rPr>
              <a:t> </a:t>
            </a:r>
            <a:r>
              <a:rPr lang="en-GB" dirty="0" err="1">
                <a:solidFill>
                  <a:schemeClr val="bg1"/>
                </a:solidFill>
                <a:latin typeface="Arial"/>
                <a:ea typeface="+mn-lt"/>
                <a:cs typeface="Arial"/>
              </a:rPr>
              <a:t>γι</a:t>
            </a:r>
            <a:r>
              <a:rPr lang="en-GB" dirty="0">
                <a:solidFill>
                  <a:schemeClr val="bg1"/>
                </a:solidFill>
                <a:latin typeface="Arial"/>
                <a:ea typeface="+mn-lt"/>
                <a:cs typeface="Arial"/>
              </a:rPr>
              <a:t>α </a:t>
            </a:r>
            <a:r>
              <a:rPr lang="en-GB" dirty="0" err="1">
                <a:solidFill>
                  <a:schemeClr val="bg1"/>
                </a:solidFill>
                <a:latin typeface="Arial"/>
                <a:ea typeface="+mn-lt"/>
                <a:cs typeface="Arial"/>
              </a:rPr>
              <a:t>έρευνες</a:t>
            </a:r>
            <a:r>
              <a:rPr lang="en-GB" dirty="0">
                <a:solidFill>
                  <a:schemeClr val="bg1"/>
                </a:solidFill>
                <a:latin typeface="Arial"/>
                <a:ea typeface="+mn-lt"/>
                <a:cs typeface="Arial"/>
              </a:rPr>
              <a:t> και </a:t>
            </a:r>
            <a:r>
              <a:rPr lang="en-GB" dirty="0" err="1">
                <a:solidFill>
                  <a:schemeClr val="bg1"/>
                </a:solidFill>
                <a:latin typeface="Arial"/>
                <a:ea typeface="+mn-lt"/>
                <a:cs typeface="Arial"/>
              </a:rPr>
              <a:t>κυρώσεις</a:t>
            </a:r>
            <a:endParaRPr lang="en-US" dirty="0" err="1">
              <a:solidFill>
                <a:schemeClr val="bg1"/>
              </a:solidFill>
              <a:latin typeface="Arial"/>
              <a:ea typeface="+mn-lt"/>
              <a:cs typeface="Arial"/>
            </a:endParaRPr>
          </a:p>
        </p:txBody>
      </p:sp>
      <p:sp>
        <p:nvSpPr>
          <p:cNvPr id="20" name="TextBox 1">
            <a:extLst>
              <a:ext uri="{FF2B5EF4-FFF2-40B4-BE49-F238E27FC236}">
                <a16:creationId xmlns:a16="http://schemas.microsoft.com/office/drawing/2014/main" id="{78777CE6-377B-FFB4-F1B2-82A6192774C3}"/>
              </a:ext>
            </a:extLst>
          </p:cNvPr>
          <p:cNvSpPr txBox="1"/>
          <p:nvPr/>
        </p:nvSpPr>
        <p:spPr>
          <a:xfrm>
            <a:off x="7439893" y="3423933"/>
            <a:ext cx="3867067"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chemeClr val="bg1"/>
                </a:solidFill>
                <a:latin typeface="Arial"/>
                <a:ea typeface="+mn-lt"/>
                <a:cs typeface="Arial"/>
              </a:rPr>
              <a:t>Εξετάστε</a:t>
            </a:r>
            <a:r>
              <a:rPr lang="en-GB">
                <a:solidFill>
                  <a:schemeClr val="bg1"/>
                </a:solidFill>
                <a:latin typeface="Arial"/>
                <a:ea typeface="+mn-lt"/>
                <a:cs typeface="Arial"/>
              </a:rPr>
              <a:t> </a:t>
            </a:r>
            <a:r>
              <a:rPr lang="en-GB" err="1">
                <a:solidFill>
                  <a:schemeClr val="bg1"/>
                </a:solidFill>
                <a:latin typeface="Arial"/>
                <a:ea typeface="+mn-lt"/>
                <a:cs typeface="Arial"/>
              </a:rPr>
              <a:t>το</a:t>
            </a:r>
            <a:r>
              <a:rPr lang="en-GB">
                <a:solidFill>
                  <a:schemeClr val="bg1"/>
                </a:solidFill>
                <a:latin typeface="Arial"/>
                <a:ea typeface="+mn-lt"/>
                <a:cs typeface="Arial"/>
              </a:rPr>
              <a:t> </a:t>
            </a:r>
            <a:r>
              <a:rPr lang="en-GB" err="1">
                <a:solidFill>
                  <a:schemeClr val="bg1"/>
                </a:solidFill>
                <a:latin typeface="Arial"/>
                <a:ea typeface="+mn-lt"/>
                <a:cs typeface="Arial"/>
              </a:rPr>
              <a:t>ενδεχόμενο</a:t>
            </a:r>
            <a:r>
              <a:rPr lang="en-GB">
                <a:solidFill>
                  <a:schemeClr val="bg1"/>
                </a:solidFill>
                <a:latin typeface="Arial"/>
                <a:ea typeface="+mn-lt"/>
                <a:cs typeface="Arial"/>
              </a:rPr>
              <a:t> κατα</a:t>
            </a:r>
            <a:r>
              <a:rPr lang="en-GB" err="1">
                <a:solidFill>
                  <a:schemeClr val="bg1"/>
                </a:solidFill>
                <a:latin typeface="Arial"/>
                <a:ea typeface="+mn-lt"/>
                <a:cs typeface="Arial"/>
              </a:rPr>
              <a:t>γρ</a:t>
            </a:r>
            <a:r>
              <a:rPr lang="en-GB">
                <a:solidFill>
                  <a:schemeClr val="bg1"/>
                </a:solidFill>
                <a:latin typeface="Arial"/>
                <a:ea typeface="+mn-lt"/>
                <a:cs typeface="Arial"/>
              </a:rPr>
              <a:t>α</a:t>
            </a:r>
            <a:r>
              <a:rPr lang="en-GB" err="1">
                <a:solidFill>
                  <a:schemeClr val="bg1"/>
                </a:solidFill>
                <a:latin typeface="Arial"/>
                <a:ea typeface="+mn-lt"/>
                <a:cs typeface="Arial"/>
              </a:rPr>
              <a:t>φής</a:t>
            </a:r>
            <a:r>
              <a:rPr lang="en-GB">
                <a:solidFill>
                  <a:schemeClr val="bg1"/>
                </a:solidFill>
                <a:latin typeface="Arial"/>
                <a:ea typeface="+mn-lt"/>
                <a:cs typeface="Arial"/>
              </a:rPr>
              <a:t> </a:t>
            </a:r>
            <a:r>
              <a:rPr lang="en-GB" err="1">
                <a:solidFill>
                  <a:schemeClr val="bg1"/>
                </a:solidFill>
                <a:latin typeface="Arial"/>
                <a:ea typeface="+mn-lt"/>
                <a:cs typeface="Arial"/>
              </a:rPr>
              <a:t>σο</a:t>
            </a:r>
            <a:r>
              <a:rPr lang="en-GB">
                <a:solidFill>
                  <a:schemeClr val="bg1"/>
                </a:solidFill>
                <a:latin typeface="Arial"/>
                <a:ea typeface="+mn-lt"/>
                <a:cs typeface="Arial"/>
              </a:rPr>
              <a:t>βα</a:t>
            </a:r>
            <a:r>
              <a:rPr lang="en-GB" err="1">
                <a:solidFill>
                  <a:schemeClr val="bg1"/>
                </a:solidFill>
                <a:latin typeface="Arial"/>
                <a:ea typeface="+mn-lt"/>
                <a:cs typeface="Arial"/>
              </a:rPr>
              <a:t>ρών</a:t>
            </a:r>
            <a:r>
              <a:rPr lang="en-GB">
                <a:solidFill>
                  <a:schemeClr val="bg1"/>
                </a:solidFill>
                <a:latin typeface="Arial"/>
                <a:ea typeface="+mn-lt"/>
                <a:cs typeface="Arial"/>
              </a:rPr>
              <a:t> </a:t>
            </a:r>
            <a:r>
              <a:rPr lang="en-GB" err="1">
                <a:solidFill>
                  <a:schemeClr val="bg1"/>
                </a:solidFill>
                <a:latin typeface="Arial"/>
                <a:ea typeface="+mn-lt"/>
                <a:cs typeface="Arial"/>
              </a:rPr>
              <a:t>μορφών</a:t>
            </a:r>
            <a:r>
              <a:rPr lang="en-GB">
                <a:solidFill>
                  <a:schemeClr val="bg1"/>
                </a:solidFill>
                <a:latin typeface="Arial"/>
                <a:ea typeface="+mn-lt"/>
                <a:cs typeface="Arial"/>
              </a:rPr>
              <a:t> παραβα</a:t>
            </a:r>
            <a:r>
              <a:rPr lang="en-GB" err="1">
                <a:solidFill>
                  <a:schemeClr val="bg1"/>
                </a:solidFill>
                <a:latin typeface="Arial"/>
                <a:ea typeface="+mn-lt"/>
                <a:cs typeface="Arial"/>
              </a:rPr>
              <a:t>τικής</a:t>
            </a:r>
            <a:r>
              <a:rPr lang="en-GB">
                <a:solidFill>
                  <a:schemeClr val="bg1"/>
                </a:solidFill>
                <a:latin typeface="Arial"/>
                <a:ea typeface="+mn-lt"/>
                <a:cs typeface="Arial"/>
              </a:rPr>
              <a:t> </a:t>
            </a:r>
            <a:r>
              <a:rPr lang="en-GB" err="1">
                <a:solidFill>
                  <a:schemeClr val="bg1"/>
                </a:solidFill>
                <a:latin typeface="Arial"/>
                <a:ea typeface="+mn-lt"/>
                <a:cs typeface="Arial"/>
              </a:rPr>
              <a:t>συμ</a:t>
            </a:r>
            <a:r>
              <a:rPr lang="en-GB">
                <a:solidFill>
                  <a:schemeClr val="bg1"/>
                </a:solidFill>
                <a:latin typeface="Arial"/>
                <a:ea typeface="+mn-lt"/>
                <a:cs typeface="Arial"/>
              </a:rPr>
              <a:t>π</a:t>
            </a:r>
            <a:r>
              <a:rPr lang="en-GB" err="1">
                <a:solidFill>
                  <a:schemeClr val="bg1"/>
                </a:solidFill>
                <a:latin typeface="Arial"/>
                <a:ea typeface="+mn-lt"/>
                <a:cs typeface="Arial"/>
              </a:rPr>
              <a:t>εριφοράς</a:t>
            </a:r>
            <a:endParaRPr lang="en-US" err="1">
              <a:solidFill>
                <a:schemeClr val="bg1"/>
              </a:solidFill>
              <a:latin typeface="Arial"/>
              <a:cs typeface="Arial"/>
            </a:endParaRPr>
          </a:p>
        </p:txBody>
      </p:sp>
      <p:sp>
        <p:nvSpPr>
          <p:cNvPr id="21" name="TextBox 1">
            <a:extLst>
              <a:ext uri="{FF2B5EF4-FFF2-40B4-BE49-F238E27FC236}">
                <a16:creationId xmlns:a16="http://schemas.microsoft.com/office/drawing/2014/main" id="{7E7E71DC-DF5D-A124-A342-70A096DDC56C}"/>
              </a:ext>
            </a:extLst>
          </p:cNvPr>
          <p:cNvSpPr txBox="1"/>
          <p:nvPr/>
        </p:nvSpPr>
        <p:spPr>
          <a:xfrm>
            <a:off x="7396761" y="4775405"/>
            <a:ext cx="3867067" cy="1477328"/>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chemeClr val="bg1"/>
                </a:solidFill>
                <a:latin typeface="Arial"/>
                <a:ea typeface="+mn-lt"/>
                <a:cs typeface="Arial"/>
              </a:rPr>
              <a:t>Μην</a:t>
            </a:r>
            <a:r>
              <a:rPr lang="en-GB">
                <a:solidFill>
                  <a:schemeClr val="bg1"/>
                </a:solidFill>
                <a:latin typeface="Arial"/>
                <a:ea typeface="+mn-lt"/>
                <a:cs typeface="Arial"/>
              </a:rPr>
              <a:t> υπ</a:t>
            </a:r>
            <a:r>
              <a:rPr lang="en-GB" err="1">
                <a:solidFill>
                  <a:schemeClr val="bg1"/>
                </a:solidFill>
                <a:latin typeface="Arial"/>
                <a:ea typeface="+mn-lt"/>
                <a:cs typeface="Arial"/>
              </a:rPr>
              <a:t>οχρεώνετε</a:t>
            </a:r>
            <a:r>
              <a:rPr lang="en-GB">
                <a:solidFill>
                  <a:schemeClr val="bg1"/>
                </a:solidFill>
                <a:latin typeface="Arial"/>
                <a:ea typeface="+mn-lt"/>
                <a:cs typeface="Arial"/>
              </a:rPr>
              <a:t> τα </a:t>
            </a:r>
            <a:r>
              <a:rPr lang="en-GB" err="1">
                <a:solidFill>
                  <a:schemeClr val="bg1"/>
                </a:solidFill>
                <a:latin typeface="Arial"/>
                <a:ea typeface="+mn-lt"/>
                <a:cs typeface="Arial"/>
              </a:rPr>
              <a:t>μέρη</a:t>
            </a:r>
            <a:r>
              <a:rPr lang="en-GB">
                <a:solidFill>
                  <a:schemeClr val="bg1"/>
                </a:solidFill>
                <a:latin typeface="Arial"/>
                <a:ea typeface="+mn-lt"/>
                <a:cs typeface="Arial"/>
              </a:rPr>
              <a:t> να υπ</a:t>
            </a:r>
            <a:r>
              <a:rPr lang="en-GB" err="1">
                <a:solidFill>
                  <a:schemeClr val="bg1"/>
                </a:solidFill>
                <a:latin typeface="Arial"/>
                <a:ea typeface="+mn-lt"/>
                <a:cs typeface="Arial"/>
              </a:rPr>
              <a:t>ογράψουν</a:t>
            </a:r>
            <a:r>
              <a:rPr lang="en-GB">
                <a:solidFill>
                  <a:schemeClr val="bg1"/>
                </a:solidFill>
                <a:latin typeface="Arial"/>
                <a:ea typeface="+mn-lt"/>
                <a:cs typeface="Arial"/>
              </a:rPr>
              <a:t> </a:t>
            </a:r>
            <a:r>
              <a:rPr lang="en-GB" err="1">
                <a:solidFill>
                  <a:schemeClr val="bg1"/>
                </a:solidFill>
                <a:latin typeface="Arial"/>
                <a:ea typeface="+mn-lt"/>
                <a:cs typeface="Arial"/>
              </a:rPr>
              <a:t>συμφωνί</a:t>
            </a:r>
            <a:r>
              <a:rPr lang="en-GB">
                <a:solidFill>
                  <a:schemeClr val="bg1"/>
                </a:solidFill>
                <a:latin typeface="Arial"/>
                <a:ea typeface="+mn-lt"/>
                <a:cs typeface="Arial"/>
              </a:rPr>
              <a:t>α  </a:t>
            </a:r>
            <a:r>
              <a:rPr lang="en-GB" err="1">
                <a:solidFill>
                  <a:schemeClr val="bg1"/>
                </a:solidFill>
                <a:latin typeface="Arial"/>
                <a:ea typeface="+mn-lt"/>
                <a:cs typeface="Arial"/>
              </a:rPr>
              <a:t>εμ</a:t>
            </a:r>
            <a:r>
              <a:rPr lang="en-GB">
                <a:solidFill>
                  <a:schemeClr val="bg1"/>
                </a:solidFill>
                <a:latin typeface="Arial"/>
                <a:ea typeface="+mn-lt"/>
                <a:cs typeface="Arial"/>
              </a:rPr>
              <a:t>π</a:t>
            </a:r>
            <a:r>
              <a:rPr lang="en-GB" err="1">
                <a:solidFill>
                  <a:schemeClr val="bg1"/>
                </a:solidFill>
                <a:latin typeface="Arial"/>
                <a:ea typeface="+mn-lt"/>
                <a:cs typeface="Arial"/>
              </a:rPr>
              <a:t>ιστευτικότητ</a:t>
            </a:r>
            <a:r>
              <a:rPr lang="en-GB">
                <a:solidFill>
                  <a:schemeClr val="bg1"/>
                </a:solidFill>
                <a:latin typeface="Arial"/>
                <a:ea typeface="+mn-lt"/>
                <a:cs typeface="Arial"/>
              </a:rPr>
              <a:t>ας </a:t>
            </a:r>
            <a:r>
              <a:rPr lang="en-GB" err="1">
                <a:solidFill>
                  <a:schemeClr val="bg1"/>
                </a:solidFill>
                <a:latin typeface="Arial"/>
                <a:ea typeface="+mn-lt"/>
                <a:cs typeface="Arial"/>
              </a:rPr>
              <a:t>ως</a:t>
            </a:r>
            <a:r>
              <a:rPr lang="en-GB">
                <a:solidFill>
                  <a:schemeClr val="bg1"/>
                </a:solidFill>
                <a:latin typeface="Arial"/>
                <a:ea typeface="+mn-lt"/>
                <a:cs typeface="Arial"/>
              </a:rPr>
              <a:t> </a:t>
            </a:r>
            <a:r>
              <a:rPr lang="en-GB" err="1">
                <a:solidFill>
                  <a:schemeClr val="bg1"/>
                </a:solidFill>
                <a:latin typeface="Arial"/>
                <a:ea typeface="+mn-lt"/>
                <a:cs typeface="Arial"/>
              </a:rPr>
              <a:t>μέρος</a:t>
            </a:r>
            <a:r>
              <a:rPr lang="en-GB">
                <a:solidFill>
                  <a:schemeClr val="bg1"/>
                </a:solidFill>
                <a:latin typeface="Arial"/>
                <a:ea typeface="+mn-lt"/>
                <a:cs typeface="Arial"/>
              </a:rPr>
              <a:t> </a:t>
            </a:r>
            <a:r>
              <a:rPr lang="en-GB" err="1">
                <a:solidFill>
                  <a:schemeClr val="bg1"/>
                </a:solidFill>
                <a:latin typeface="Arial"/>
                <a:ea typeface="+mn-lt"/>
                <a:cs typeface="Arial"/>
              </a:rPr>
              <a:t>της</a:t>
            </a:r>
            <a:r>
              <a:rPr lang="en-GB">
                <a:solidFill>
                  <a:schemeClr val="bg1"/>
                </a:solidFill>
                <a:latin typeface="Arial"/>
                <a:ea typeface="+mn-lt"/>
                <a:cs typeface="Arial"/>
              </a:rPr>
              <a:t> επ</a:t>
            </a:r>
            <a:r>
              <a:rPr lang="en-GB" err="1">
                <a:solidFill>
                  <a:schemeClr val="bg1"/>
                </a:solidFill>
                <a:latin typeface="Arial"/>
                <a:ea typeface="+mn-lt"/>
                <a:cs typeface="Arial"/>
              </a:rPr>
              <a:t>ίλυσης</a:t>
            </a:r>
            <a:r>
              <a:rPr lang="en-GB">
                <a:solidFill>
                  <a:schemeClr val="bg1"/>
                </a:solidFill>
                <a:latin typeface="Arial"/>
                <a:ea typeface="+mn-lt"/>
                <a:cs typeface="Arial"/>
              </a:rPr>
              <a:t> </a:t>
            </a:r>
            <a:r>
              <a:rPr lang="en-GB" err="1">
                <a:solidFill>
                  <a:schemeClr val="bg1"/>
                </a:solidFill>
                <a:latin typeface="Arial"/>
                <a:ea typeface="+mn-lt"/>
                <a:cs typeface="Arial"/>
              </a:rPr>
              <a:t>μι</a:t>
            </a:r>
            <a:r>
              <a:rPr lang="en-GB">
                <a:solidFill>
                  <a:schemeClr val="bg1"/>
                </a:solidFill>
                <a:latin typeface="Arial"/>
                <a:ea typeface="+mn-lt"/>
                <a:cs typeface="Arial"/>
              </a:rPr>
              <a:t>ας κατα</a:t>
            </a:r>
            <a:r>
              <a:rPr lang="en-GB" err="1">
                <a:solidFill>
                  <a:schemeClr val="bg1"/>
                </a:solidFill>
                <a:latin typeface="Arial"/>
                <a:ea typeface="+mn-lt"/>
                <a:cs typeface="Arial"/>
              </a:rPr>
              <a:t>γγελί</a:t>
            </a:r>
            <a:r>
              <a:rPr lang="en-GB">
                <a:solidFill>
                  <a:schemeClr val="bg1"/>
                </a:solidFill>
                <a:latin typeface="Arial"/>
                <a:ea typeface="+mn-lt"/>
                <a:cs typeface="Arial"/>
              </a:rPr>
              <a:t>ας. </a:t>
            </a:r>
            <a:endParaRPr lang="en-US">
              <a:latin typeface="Arial"/>
              <a:cs typeface="Arial"/>
            </a:endParaRPr>
          </a:p>
        </p:txBody>
      </p:sp>
    </p:spTree>
    <p:extLst>
      <p:ext uri="{BB962C8B-B14F-4D97-AF65-F5344CB8AC3E}">
        <p14:creationId xmlns:p14="http://schemas.microsoft.com/office/powerpoint/2010/main" val="1267220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C1A8D1-06A4-B406-CE1A-6262A815C4E0}"/>
              </a:ext>
            </a:extLst>
          </p:cNvPr>
          <p:cNvSpPr>
            <a:spLocks noGrp="1"/>
          </p:cNvSpPr>
          <p:nvPr>
            <p:ph type="title"/>
          </p:nvPr>
        </p:nvSpPr>
        <p:spPr>
          <a:xfrm>
            <a:off x="1046922" y="1129932"/>
            <a:ext cx="10260764" cy="778381"/>
          </a:xfrm>
        </p:spPr>
        <p:txBody>
          <a:bodyPr/>
          <a:lstStyle/>
          <a:p>
            <a:r>
              <a:rPr lang="en-GB" sz="2400" b="1" dirty="0" err="1">
                <a:latin typeface="Arial"/>
                <a:cs typeface="Arial"/>
              </a:rPr>
              <a:t>Πολιτική</a:t>
            </a:r>
            <a:r>
              <a:rPr lang="en-GB" sz="2400" b="1" dirty="0">
                <a:latin typeface="Arial"/>
                <a:cs typeface="Arial"/>
              </a:rPr>
              <a:t> </a:t>
            </a:r>
            <a:r>
              <a:rPr lang="en-GB" sz="2400" b="1" dirty="0" err="1">
                <a:latin typeface="Arial"/>
                <a:cs typeface="Arial"/>
              </a:rPr>
              <a:t>γι</a:t>
            </a:r>
            <a:r>
              <a:rPr lang="en-GB" sz="2400" b="1" dirty="0">
                <a:latin typeface="Arial"/>
                <a:cs typeface="Arial"/>
              </a:rPr>
              <a:t>α </a:t>
            </a:r>
            <a:r>
              <a:rPr lang="en-GB" sz="2400" b="1" dirty="0" err="1">
                <a:latin typeface="Arial"/>
                <a:cs typeface="Arial"/>
              </a:rPr>
              <a:t>την</a:t>
            </a:r>
            <a:r>
              <a:rPr lang="en-GB" sz="2400" b="1" dirty="0">
                <a:latin typeface="Arial"/>
                <a:cs typeface="Arial"/>
              </a:rPr>
              <a:t> πα</a:t>
            </a:r>
            <a:r>
              <a:rPr lang="en-GB" sz="2400" b="1" dirty="0" err="1">
                <a:latin typeface="Arial"/>
                <a:cs typeface="Arial"/>
              </a:rPr>
              <a:t>ρενόχληση</a:t>
            </a:r>
            <a:r>
              <a:rPr lang="en-GB" sz="2400" b="1" dirty="0">
                <a:latin typeface="Arial"/>
                <a:cs typeface="Arial"/>
              </a:rPr>
              <a:t>, Central European University</a:t>
            </a:r>
          </a:p>
        </p:txBody>
      </p:sp>
      <p:pic>
        <p:nvPicPr>
          <p:cNvPr id="4" name="Picture 3" descr="A document with text on it&#10;&#10;Description automatically generated">
            <a:extLst>
              <a:ext uri="{FF2B5EF4-FFF2-40B4-BE49-F238E27FC236}">
                <a16:creationId xmlns:a16="http://schemas.microsoft.com/office/drawing/2014/main" id="{31E96CA6-8346-F31D-C5D7-805FB0C3F392}"/>
              </a:ext>
            </a:extLst>
          </p:cNvPr>
          <p:cNvPicPr>
            <a:picLocks noChangeAspect="1"/>
          </p:cNvPicPr>
          <p:nvPr/>
        </p:nvPicPr>
        <p:blipFill>
          <a:blip r:embed="rId3"/>
          <a:stretch>
            <a:fillRect/>
          </a:stretch>
        </p:blipFill>
        <p:spPr>
          <a:xfrm>
            <a:off x="2510287" y="2347026"/>
            <a:ext cx="6668218" cy="3874851"/>
          </a:xfrm>
          <a:prstGeom prst="rect">
            <a:avLst/>
          </a:prstGeom>
        </p:spPr>
      </p:pic>
    </p:spTree>
    <p:extLst>
      <p:ext uri="{BB962C8B-B14F-4D97-AF65-F5344CB8AC3E}">
        <p14:creationId xmlns:p14="http://schemas.microsoft.com/office/powerpoint/2010/main" val="12941501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54D17BC-310B-1F68-02BA-112B6EF1E012}"/>
              </a:ext>
            </a:extLst>
          </p:cNvPr>
          <p:cNvSpPr>
            <a:spLocks noGrp="1"/>
          </p:cNvSpPr>
          <p:nvPr>
            <p:ph type="title"/>
          </p:nvPr>
        </p:nvSpPr>
        <p:spPr>
          <a:xfrm>
            <a:off x="1052512" y="1129932"/>
            <a:ext cx="8014870" cy="778381"/>
          </a:xfrm>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την</a:t>
            </a:r>
            <a:r>
              <a:rPr lang="en-US" b="1" dirty="0">
                <a:latin typeface="Arial"/>
                <a:cs typeface="Arial"/>
              </a:rPr>
              <a:t> πα</a:t>
            </a:r>
            <a:r>
              <a:rPr lang="en-US" b="1" dirty="0" err="1">
                <a:latin typeface="Arial"/>
                <a:cs typeface="Arial"/>
              </a:rPr>
              <a:t>ροχή</a:t>
            </a:r>
            <a:r>
              <a:rPr lang="en-US" b="1" dirty="0">
                <a:latin typeface="Arial"/>
                <a:cs typeface="Arial"/>
              </a:rPr>
              <a:t> υπ</a:t>
            </a:r>
            <a:r>
              <a:rPr lang="en-US" b="1" dirty="0" err="1">
                <a:latin typeface="Arial"/>
                <a:cs typeface="Arial"/>
              </a:rPr>
              <a:t>ηρεσιών</a:t>
            </a:r>
          </a:p>
          <a:p>
            <a:endParaRPr lang="en-US" b="1" dirty="0"/>
          </a:p>
        </p:txBody>
      </p:sp>
      <p:sp>
        <p:nvSpPr>
          <p:cNvPr id="8" name="Shape 2549">
            <a:extLst>
              <a:ext uri="{FF2B5EF4-FFF2-40B4-BE49-F238E27FC236}">
                <a16:creationId xmlns:a16="http://schemas.microsoft.com/office/drawing/2014/main" id="{D71DEED8-C927-C683-9EA9-2436EADE03FB}"/>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8A8B371D-48C1-B864-BD31-67CB00F142D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0603DBC2-CD69-0697-D5BE-69202FCE2428}"/>
              </a:ext>
            </a:extLst>
          </p:cNvPr>
          <p:cNvSpPr/>
          <p:nvPr/>
        </p:nvSpPr>
        <p:spPr>
          <a:xfrm>
            <a:off x="6583219" y="2500825"/>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3" name="Shape 2748">
            <a:extLst>
              <a:ext uri="{FF2B5EF4-FFF2-40B4-BE49-F238E27FC236}">
                <a16:creationId xmlns:a16="http://schemas.microsoft.com/office/drawing/2014/main" id="{B826E0E5-1A67-8A71-F9ED-1F83F937FB63}"/>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Shape 2615">
            <a:extLst>
              <a:ext uri="{FF2B5EF4-FFF2-40B4-BE49-F238E27FC236}">
                <a16:creationId xmlns:a16="http://schemas.microsoft.com/office/drawing/2014/main" id="{E8D85BCA-63A4-7F89-8232-4C4FD6003A4E}"/>
              </a:ext>
            </a:extLst>
          </p:cNvPr>
          <p:cNvSpPr/>
          <p:nvPr/>
        </p:nvSpPr>
        <p:spPr>
          <a:xfrm>
            <a:off x="6553247" y="3634201"/>
            <a:ext cx="459172" cy="460403"/>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6" name="Shape 2712">
            <a:extLst>
              <a:ext uri="{FF2B5EF4-FFF2-40B4-BE49-F238E27FC236}">
                <a16:creationId xmlns:a16="http://schemas.microsoft.com/office/drawing/2014/main" id="{033E325C-C342-E966-AC46-172B8DB84229}"/>
              </a:ext>
            </a:extLst>
          </p:cNvPr>
          <p:cNvSpPr/>
          <p:nvPr/>
        </p:nvSpPr>
        <p:spPr>
          <a:xfrm>
            <a:off x="6542349" y="493867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4">
            <a:extLst>
              <a:ext uri="{FF2B5EF4-FFF2-40B4-BE49-F238E27FC236}">
                <a16:creationId xmlns:a16="http://schemas.microsoft.com/office/drawing/2014/main" id="{B52553A7-F245-C713-A936-D50304AD72FB}"/>
              </a:ext>
            </a:extLst>
          </p:cNvPr>
          <p:cNvSpPr txBox="1"/>
          <p:nvPr/>
        </p:nvSpPr>
        <p:spPr>
          <a:xfrm>
            <a:off x="1052512" y="2420006"/>
            <a:ext cx="47894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mn-lt"/>
                <a:cs typeface="Arial"/>
              </a:rPr>
              <a:t>Μι</a:t>
            </a:r>
            <a:r>
              <a:rPr lang="en-GB">
                <a:solidFill>
                  <a:srgbClr val="FFFFFF"/>
                </a:solidFill>
                <a:latin typeface="Arial"/>
                <a:ea typeface="+mn-lt"/>
                <a:cs typeface="Arial"/>
              </a:rPr>
              <a:t>α </a:t>
            </a:r>
            <a:r>
              <a:rPr lang="en-GB" err="1">
                <a:solidFill>
                  <a:srgbClr val="FFFFFF"/>
                </a:solidFill>
                <a:latin typeface="Arial"/>
                <a:ea typeface="+mn-lt"/>
                <a:cs typeface="Arial"/>
              </a:rPr>
              <a:t>κεντρική</a:t>
            </a:r>
            <a:r>
              <a:rPr lang="en-GB">
                <a:solidFill>
                  <a:srgbClr val="FFFFFF"/>
                </a:solidFill>
                <a:latin typeface="Arial"/>
                <a:ea typeface="+mn-lt"/>
                <a:cs typeface="Arial"/>
              </a:rPr>
              <a:t> </a:t>
            </a:r>
            <a:r>
              <a:rPr lang="en-GB" err="1">
                <a:solidFill>
                  <a:srgbClr val="FFFFFF"/>
                </a:solidFill>
                <a:latin typeface="Arial"/>
                <a:ea typeface="+mn-lt"/>
                <a:cs typeface="Arial"/>
              </a:rPr>
              <a:t>μονάδ</a:t>
            </a:r>
            <a:r>
              <a:rPr lang="en-GB">
                <a:solidFill>
                  <a:srgbClr val="FFFFFF"/>
                </a:solidFill>
                <a:latin typeface="Arial"/>
                <a:ea typeface="+mn-lt"/>
                <a:cs typeface="Arial"/>
              </a:rPr>
              <a:t>α </a:t>
            </a:r>
            <a:r>
              <a:rPr lang="en-GB" err="1">
                <a:solidFill>
                  <a:srgbClr val="FFFFFF"/>
                </a:solidFill>
                <a:latin typeface="Arial"/>
                <a:ea typeface="+mn-lt"/>
                <a:cs typeface="Arial"/>
              </a:rPr>
              <a:t>έχει</a:t>
            </a:r>
            <a:r>
              <a:rPr lang="en-GB">
                <a:solidFill>
                  <a:srgbClr val="FFFFFF"/>
                </a:solidFill>
                <a:latin typeface="Arial"/>
                <a:ea typeface="+mn-lt"/>
                <a:cs typeface="Arial"/>
              </a:rPr>
              <a:t> </a:t>
            </a:r>
            <a:r>
              <a:rPr lang="en-GB" err="1">
                <a:solidFill>
                  <a:srgbClr val="FFFFFF"/>
                </a:solidFill>
                <a:latin typeface="Arial"/>
                <a:ea typeface="+mn-lt"/>
                <a:cs typeface="Arial"/>
              </a:rPr>
              <a:t>την</a:t>
            </a:r>
            <a:r>
              <a:rPr lang="en-GB">
                <a:solidFill>
                  <a:srgbClr val="FFFFFF"/>
                </a:solidFill>
                <a:latin typeface="Arial"/>
                <a:ea typeface="+mn-lt"/>
                <a:cs typeface="Arial"/>
              </a:rPr>
              <a:t> εποπ</a:t>
            </a:r>
            <a:r>
              <a:rPr lang="en-GB" err="1">
                <a:solidFill>
                  <a:srgbClr val="FFFFFF"/>
                </a:solidFill>
                <a:latin typeface="Arial"/>
                <a:ea typeface="+mn-lt"/>
                <a:cs typeface="Arial"/>
              </a:rPr>
              <a:t>τεί</a:t>
            </a:r>
            <a:r>
              <a:rPr lang="en-GB">
                <a:solidFill>
                  <a:srgbClr val="FFFFFF"/>
                </a:solidFill>
                <a:latin typeface="Arial"/>
                <a:ea typeface="+mn-lt"/>
                <a:cs typeface="Arial"/>
              </a:rPr>
              <a:t>α </a:t>
            </a:r>
            <a:r>
              <a:rPr lang="en-GB" err="1">
                <a:solidFill>
                  <a:srgbClr val="FFFFFF"/>
                </a:solidFill>
                <a:latin typeface="Arial"/>
                <a:ea typeface="+mn-lt"/>
                <a:cs typeface="Arial"/>
              </a:rPr>
              <a:t>όλων</a:t>
            </a:r>
            <a:r>
              <a:rPr lang="en-GB">
                <a:solidFill>
                  <a:srgbClr val="FFFFFF"/>
                </a:solidFill>
                <a:latin typeface="Arial"/>
                <a:ea typeface="+mn-lt"/>
                <a:cs typeface="Arial"/>
              </a:rPr>
              <a:t> </a:t>
            </a:r>
            <a:r>
              <a:rPr lang="en-GB" err="1">
                <a:solidFill>
                  <a:srgbClr val="FFFFFF"/>
                </a:solidFill>
                <a:latin typeface="Arial"/>
                <a:ea typeface="+mn-lt"/>
                <a:cs typeface="Arial"/>
              </a:rPr>
              <a:t>των</a:t>
            </a:r>
            <a:r>
              <a:rPr lang="en-GB">
                <a:solidFill>
                  <a:srgbClr val="FFFFFF"/>
                </a:solidFill>
                <a:latin typeface="Arial"/>
                <a:ea typeface="+mn-lt"/>
                <a:cs typeface="Arial"/>
              </a:rPr>
              <a:t> </a:t>
            </a:r>
            <a:r>
              <a:rPr lang="en-GB" err="1">
                <a:solidFill>
                  <a:srgbClr val="FFFFFF"/>
                </a:solidFill>
                <a:latin typeface="Arial"/>
                <a:ea typeface="+mn-lt"/>
                <a:cs typeface="Arial"/>
              </a:rPr>
              <a:t>δι</a:t>
            </a:r>
            <a:r>
              <a:rPr lang="en-GB">
                <a:solidFill>
                  <a:srgbClr val="FFFFFF"/>
                </a:solidFill>
                <a:latin typeface="Arial"/>
                <a:ea typeface="+mn-lt"/>
                <a:cs typeface="Arial"/>
              </a:rPr>
              <a:t>α</a:t>
            </a:r>
            <a:r>
              <a:rPr lang="en-GB" err="1">
                <a:solidFill>
                  <a:srgbClr val="FFFFFF"/>
                </a:solidFill>
                <a:latin typeface="Arial"/>
                <a:ea typeface="+mn-lt"/>
                <a:cs typeface="Arial"/>
              </a:rPr>
              <a:t>θέσιμων</a:t>
            </a:r>
            <a:r>
              <a:rPr lang="en-GB">
                <a:solidFill>
                  <a:srgbClr val="FFFFFF"/>
                </a:solidFill>
                <a:latin typeface="Arial"/>
                <a:ea typeface="+mn-lt"/>
                <a:cs typeface="Arial"/>
              </a:rPr>
              <a:t> υπ</a:t>
            </a:r>
            <a:r>
              <a:rPr lang="en-GB" err="1">
                <a:solidFill>
                  <a:srgbClr val="FFFFFF"/>
                </a:solidFill>
                <a:latin typeface="Arial"/>
                <a:ea typeface="+mn-lt"/>
                <a:cs typeface="Arial"/>
              </a:rPr>
              <a:t>ηρεσιών</a:t>
            </a:r>
            <a:r>
              <a:rPr lang="en-GB">
                <a:solidFill>
                  <a:srgbClr val="FFFFFF"/>
                </a:solidFill>
                <a:latin typeface="Arial"/>
                <a:ea typeface="+mn-lt"/>
                <a:cs typeface="Arial"/>
              </a:rPr>
              <a:t> και μπ</a:t>
            </a:r>
            <a:r>
              <a:rPr lang="en-GB" err="1">
                <a:solidFill>
                  <a:srgbClr val="FFFFFF"/>
                </a:solidFill>
                <a:latin typeface="Arial"/>
                <a:ea typeface="+mn-lt"/>
                <a:cs typeface="Arial"/>
              </a:rPr>
              <a:t>ορεί</a:t>
            </a:r>
            <a:r>
              <a:rPr lang="en-GB">
                <a:solidFill>
                  <a:srgbClr val="FFFFFF"/>
                </a:solidFill>
                <a:latin typeface="Arial"/>
                <a:ea typeface="+mn-lt"/>
                <a:cs typeface="Arial"/>
              </a:rPr>
              <a:t> να </a:t>
            </a:r>
            <a:r>
              <a:rPr lang="en-GB" err="1">
                <a:solidFill>
                  <a:srgbClr val="FFFFFF"/>
                </a:solidFill>
                <a:latin typeface="Arial"/>
                <a:ea typeface="+mn-lt"/>
                <a:cs typeface="Arial"/>
              </a:rPr>
              <a:t>λειτουργήσει</a:t>
            </a:r>
            <a:r>
              <a:rPr lang="en-GB">
                <a:solidFill>
                  <a:srgbClr val="FFFFFF"/>
                </a:solidFill>
                <a:latin typeface="Arial"/>
                <a:ea typeface="+mn-lt"/>
                <a:cs typeface="Arial"/>
              </a:rPr>
              <a:t> </a:t>
            </a:r>
            <a:r>
              <a:rPr lang="en-GB" err="1">
                <a:solidFill>
                  <a:srgbClr val="FFFFFF"/>
                </a:solidFill>
                <a:latin typeface="Arial"/>
                <a:ea typeface="+mn-lt"/>
                <a:cs typeface="Arial"/>
              </a:rPr>
              <a:t>ως</a:t>
            </a:r>
            <a:r>
              <a:rPr lang="en-GB">
                <a:solidFill>
                  <a:srgbClr val="FFFFFF"/>
                </a:solidFill>
                <a:latin typeface="Arial"/>
                <a:ea typeface="+mn-lt"/>
                <a:cs typeface="Arial"/>
              </a:rPr>
              <a:t> "</a:t>
            </a:r>
            <a:r>
              <a:rPr lang="en-GB" err="1">
                <a:solidFill>
                  <a:srgbClr val="FFFFFF"/>
                </a:solidFill>
                <a:latin typeface="Arial"/>
                <a:ea typeface="+mn-lt"/>
                <a:cs typeface="Arial"/>
              </a:rPr>
              <a:t>κόμ</a:t>
            </a:r>
            <a:r>
              <a:rPr lang="en-GB">
                <a:solidFill>
                  <a:srgbClr val="FFFFFF"/>
                </a:solidFill>
                <a:latin typeface="Arial"/>
                <a:ea typeface="+mn-lt"/>
                <a:cs typeface="Arial"/>
              </a:rPr>
              <a:t>β</a:t>
            </a:r>
            <a:r>
              <a:rPr lang="en-GB" err="1">
                <a:solidFill>
                  <a:srgbClr val="FFFFFF"/>
                </a:solidFill>
                <a:latin typeface="Arial"/>
                <a:ea typeface="+mn-lt"/>
                <a:cs typeface="Arial"/>
              </a:rPr>
              <a:t>ος</a:t>
            </a:r>
            <a:r>
              <a:rPr lang="en-GB">
                <a:solidFill>
                  <a:srgbClr val="FFFFFF"/>
                </a:solidFill>
                <a:latin typeface="Arial"/>
                <a:ea typeface="+mn-lt"/>
                <a:cs typeface="Arial"/>
              </a:rPr>
              <a:t>".</a:t>
            </a:r>
            <a:endParaRPr lang="en-US">
              <a:solidFill>
                <a:srgbClr val="FFFFFF"/>
              </a:solidFill>
              <a:latin typeface="Arial"/>
              <a:cs typeface="Arial"/>
            </a:endParaRPr>
          </a:p>
        </p:txBody>
      </p:sp>
      <p:sp>
        <p:nvSpPr>
          <p:cNvPr id="17" name="TextBox 5">
            <a:extLst>
              <a:ext uri="{FF2B5EF4-FFF2-40B4-BE49-F238E27FC236}">
                <a16:creationId xmlns:a16="http://schemas.microsoft.com/office/drawing/2014/main" id="{1CE65454-ED34-AE2C-9D2D-2762BDF4CB38}"/>
              </a:ext>
            </a:extLst>
          </p:cNvPr>
          <p:cNvSpPr txBox="1"/>
          <p:nvPr/>
        </p:nvSpPr>
        <p:spPr>
          <a:xfrm>
            <a:off x="1052512" y="3518745"/>
            <a:ext cx="52593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rgbClr val="FFFFFF"/>
                </a:solidFill>
                <a:latin typeface="Arial"/>
                <a:ea typeface="+mn-lt"/>
                <a:cs typeface="Arial"/>
              </a:rPr>
              <a:t>Βε</a:t>
            </a:r>
            <a:r>
              <a:rPr lang="en-US">
                <a:solidFill>
                  <a:srgbClr val="FFFFFF"/>
                </a:solidFill>
                <a:latin typeface="Arial"/>
                <a:ea typeface="+mn-lt"/>
                <a:cs typeface="Arial"/>
              </a:rPr>
              <a:t>βα</a:t>
            </a:r>
            <a:r>
              <a:rPr lang="en-US" err="1">
                <a:solidFill>
                  <a:srgbClr val="FFFFFF"/>
                </a:solidFill>
                <a:latin typeface="Arial"/>
                <a:ea typeface="+mn-lt"/>
                <a:cs typeface="Arial"/>
              </a:rPr>
              <a:t>ιωθείτε</a:t>
            </a:r>
            <a:r>
              <a:rPr lang="en-US">
                <a:solidFill>
                  <a:srgbClr val="FFFFFF"/>
                </a:solidFill>
                <a:latin typeface="Arial"/>
                <a:ea typeface="+mn-lt"/>
                <a:cs typeface="Arial"/>
              </a:rPr>
              <a:t> </a:t>
            </a:r>
            <a:r>
              <a:rPr lang="en-US" err="1">
                <a:solidFill>
                  <a:srgbClr val="FFFFFF"/>
                </a:solidFill>
                <a:latin typeface="Arial"/>
                <a:ea typeface="+mn-lt"/>
                <a:cs typeface="Arial"/>
              </a:rPr>
              <a:t>ότι</a:t>
            </a:r>
            <a:r>
              <a:rPr lang="en-US">
                <a:solidFill>
                  <a:srgbClr val="FFFFFF"/>
                </a:solidFill>
                <a:latin typeface="Arial"/>
                <a:ea typeface="+mn-lt"/>
                <a:cs typeface="Arial"/>
              </a:rPr>
              <a:t> </a:t>
            </a:r>
            <a:r>
              <a:rPr lang="en-US" err="1">
                <a:solidFill>
                  <a:srgbClr val="FFFFFF"/>
                </a:solidFill>
                <a:latin typeface="Arial"/>
                <a:ea typeface="+mn-lt"/>
                <a:cs typeface="Arial"/>
              </a:rPr>
              <a:t>τουλάχιστον</a:t>
            </a:r>
            <a:r>
              <a:rPr lang="en-US">
                <a:solidFill>
                  <a:srgbClr val="FFFFFF"/>
                </a:solidFill>
                <a:latin typeface="Arial"/>
                <a:ea typeface="+mn-lt"/>
                <a:cs typeface="Arial"/>
              </a:rPr>
              <a:t> </a:t>
            </a:r>
            <a:r>
              <a:rPr lang="en-US" err="1">
                <a:solidFill>
                  <a:srgbClr val="FFFFFF"/>
                </a:solidFill>
                <a:latin typeface="Arial"/>
                <a:ea typeface="+mn-lt"/>
                <a:cs typeface="Arial"/>
              </a:rPr>
              <a:t>έν</a:t>
            </a:r>
            <a:r>
              <a:rPr lang="en-US">
                <a:solidFill>
                  <a:srgbClr val="FFFFFF"/>
                </a:solidFill>
                <a:latin typeface="Arial"/>
                <a:ea typeface="+mn-lt"/>
                <a:cs typeface="Arial"/>
              </a:rPr>
              <a:t>ας π</a:t>
            </a:r>
            <a:r>
              <a:rPr lang="en-US" err="1">
                <a:solidFill>
                  <a:srgbClr val="FFFFFF"/>
                </a:solidFill>
                <a:latin typeface="Arial"/>
                <a:ea typeface="+mn-lt"/>
                <a:cs typeface="Arial"/>
              </a:rPr>
              <a:t>ρώτος</a:t>
            </a:r>
            <a:r>
              <a:rPr lang="en-US">
                <a:solidFill>
                  <a:srgbClr val="FFFFFF"/>
                </a:solidFill>
                <a:latin typeface="Arial"/>
                <a:ea typeface="+mn-lt"/>
                <a:cs typeface="Arial"/>
              </a:rPr>
              <a:t> α</a:t>
            </a:r>
            <a:r>
              <a:rPr lang="en-US" err="1">
                <a:solidFill>
                  <a:srgbClr val="FFFFFF"/>
                </a:solidFill>
                <a:latin typeface="Arial"/>
                <a:ea typeface="+mn-lt"/>
                <a:cs typeface="Arial"/>
              </a:rPr>
              <a:t>ντ</a:t>
            </a:r>
            <a:r>
              <a:rPr lang="en-US">
                <a:solidFill>
                  <a:srgbClr val="FFFFFF"/>
                </a:solidFill>
                <a:latin typeface="Arial"/>
                <a:ea typeface="+mn-lt"/>
                <a:cs typeface="Arial"/>
              </a:rPr>
              <a:t>απ</a:t>
            </a:r>
            <a:r>
              <a:rPr lang="en-US" err="1">
                <a:solidFill>
                  <a:srgbClr val="FFFFFF"/>
                </a:solidFill>
                <a:latin typeface="Arial"/>
                <a:ea typeface="+mn-lt"/>
                <a:cs typeface="Arial"/>
              </a:rPr>
              <a:t>οκριτής</a:t>
            </a:r>
            <a:r>
              <a:rPr lang="en-US">
                <a:solidFill>
                  <a:srgbClr val="FFFFFF"/>
                </a:solidFill>
                <a:latin typeface="Arial"/>
                <a:ea typeface="+mn-lt"/>
                <a:cs typeface="Arial"/>
              </a:rPr>
              <a:t>/</a:t>
            </a:r>
            <a:r>
              <a:rPr lang="en-US" err="1">
                <a:solidFill>
                  <a:srgbClr val="FFFFFF"/>
                </a:solidFill>
                <a:latin typeface="Arial"/>
                <a:ea typeface="+mn-lt"/>
                <a:cs typeface="Arial"/>
              </a:rPr>
              <a:t>τρι</a:t>
            </a:r>
            <a:r>
              <a:rPr lang="en-US">
                <a:solidFill>
                  <a:srgbClr val="FFFFFF"/>
                </a:solidFill>
                <a:latin typeface="Arial"/>
                <a:ea typeface="+mn-lt"/>
                <a:cs typeface="Arial"/>
              </a:rPr>
              <a:t>ας </a:t>
            </a:r>
            <a:r>
              <a:rPr lang="en-US" err="1">
                <a:solidFill>
                  <a:srgbClr val="FFFFFF"/>
                </a:solidFill>
                <a:latin typeface="Arial"/>
                <a:ea typeface="+mn-lt"/>
                <a:cs typeface="Arial"/>
              </a:rPr>
              <a:t>είν</a:t>
            </a:r>
            <a:r>
              <a:rPr lang="en-US">
                <a:solidFill>
                  <a:srgbClr val="FFFFFF"/>
                </a:solidFill>
                <a:latin typeface="Arial"/>
                <a:ea typeface="+mn-lt"/>
                <a:cs typeface="Arial"/>
              </a:rPr>
              <a:t>αι </a:t>
            </a:r>
            <a:r>
              <a:rPr lang="en-US" err="1">
                <a:solidFill>
                  <a:srgbClr val="FFFFFF"/>
                </a:solidFill>
                <a:latin typeface="Arial"/>
                <a:ea typeface="+mn-lt"/>
                <a:cs typeface="Arial"/>
              </a:rPr>
              <a:t>δι</a:t>
            </a:r>
            <a:r>
              <a:rPr lang="en-US">
                <a:solidFill>
                  <a:srgbClr val="FFFFFF"/>
                </a:solidFill>
                <a:latin typeface="Arial"/>
                <a:ea typeface="+mn-lt"/>
                <a:cs typeface="Arial"/>
              </a:rPr>
              <a:t>α</a:t>
            </a:r>
            <a:r>
              <a:rPr lang="en-US" err="1">
                <a:solidFill>
                  <a:srgbClr val="FFFFFF"/>
                </a:solidFill>
                <a:latin typeface="Arial"/>
                <a:ea typeface="+mn-lt"/>
                <a:cs typeface="Arial"/>
              </a:rPr>
              <a:t>θέσιμος</a:t>
            </a:r>
            <a:r>
              <a:rPr lang="en-US">
                <a:solidFill>
                  <a:srgbClr val="FFFFFF"/>
                </a:solidFill>
                <a:latin typeface="Arial"/>
                <a:ea typeface="+mn-lt"/>
                <a:cs typeface="Arial"/>
              </a:rPr>
              <a:t> </a:t>
            </a:r>
            <a:r>
              <a:rPr lang="en-US" err="1">
                <a:solidFill>
                  <a:srgbClr val="FFFFFF"/>
                </a:solidFill>
                <a:latin typeface="Arial"/>
                <a:ea typeface="+mn-lt"/>
                <a:cs typeface="Arial"/>
              </a:rPr>
              <a:t>σε</a:t>
            </a:r>
            <a:r>
              <a:rPr lang="en-US">
                <a:solidFill>
                  <a:srgbClr val="FFFFFF"/>
                </a:solidFill>
                <a:latin typeface="Arial"/>
                <a:ea typeface="+mn-lt"/>
                <a:cs typeface="Arial"/>
              </a:rPr>
              <a:t> </a:t>
            </a:r>
            <a:r>
              <a:rPr lang="en-US" err="1">
                <a:solidFill>
                  <a:srgbClr val="FFFFFF"/>
                </a:solidFill>
                <a:latin typeface="Arial"/>
                <a:ea typeface="+mn-lt"/>
                <a:cs typeface="Arial"/>
              </a:rPr>
              <a:t>όλες</a:t>
            </a:r>
            <a:r>
              <a:rPr lang="en-US">
                <a:solidFill>
                  <a:srgbClr val="FFFFFF"/>
                </a:solidFill>
                <a:latin typeface="Arial"/>
                <a:ea typeface="+mn-lt"/>
                <a:cs typeface="Arial"/>
              </a:rPr>
              <a:t> </a:t>
            </a:r>
            <a:r>
              <a:rPr lang="en-US" err="1">
                <a:solidFill>
                  <a:srgbClr val="FFFFFF"/>
                </a:solidFill>
                <a:latin typeface="Arial"/>
                <a:ea typeface="+mn-lt"/>
                <a:cs typeface="Arial"/>
              </a:rPr>
              <a:t>τις</a:t>
            </a:r>
            <a:r>
              <a:rPr lang="en-US">
                <a:solidFill>
                  <a:srgbClr val="FFFFFF"/>
                </a:solidFill>
                <a:latin typeface="Arial"/>
                <a:ea typeface="+mn-lt"/>
                <a:cs typeface="Arial"/>
              </a:rPr>
              <a:t> πα</a:t>
            </a:r>
            <a:r>
              <a:rPr lang="en-US" err="1">
                <a:solidFill>
                  <a:srgbClr val="FFFFFF"/>
                </a:solidFill>
                <a:latin typeface="Arial"/>
                <a:ea typeface="+mn-lt"/>
                <a:cs typeface="Arial"/>
              </a:rPr>
              <a:t>νε</a:t>
            </a:r>
            <a:r>
              <a:rPr lang="en-US">
                <a:solidFill>
                  <a:srgbClr val="FFFFFF"/>
                </a:solidFill>
                <a:latin typeface="Arial"/>
                <a:ea typeface="+mn-lt"/>
                <a:cs typeface="Arial"/>
              </a:rPr>
              <a:t>π</a:t>
            </a:r>
            <a:r>
              <a:rPr lang="en-US" err="1">
                <a:solidFill>
                  <a:srgbClr val="FFFFFF"/>
                </a:solidFill>
                <a:latin typeface="Arial"/>
                <a:ea typeface="+mn-lt"/>
                <a:cs typeface="Arial"/>
              </a:rPr>
              <a:t>ιστημιου</a:t>
            </a:r>
            <a:r>
              <a:rPr lang="en-US">
                <a:solidFill>
                  <a:srgbClr val="FFFFFF"/>
                </a:solidFill>
                <a:latin typeface="Arial"/>
                <a:ea typeface="+mn-lt"/>
                <a:cs typeface="Arial"/>
              </a:rPr>
              <a:t>π</a:t>
            </a:r>
            <a:r>
              <a:rPr lang="en-US" err="1">
                <a:solidFill>
                  <a:srgbClr val="FFFFFF"/>
                </a:solidFill>
                <a:latin typeface="Arial"/>
                <a:ea typeface="+mn-lt"/>
                <a:cs typeface="Arial"/>
              </a:rPr>
              <a:t>όλεις</a:t>
            </a:r>
            <a:r>
              <a:rPr lang="en-US">
                <a:solidFill>
                  <a:srgbClr val="FFFFFF"/>
                </a:solidFill>
                <a:latin typeface="Arial"/>
                <a:ea typeface="+mn-lt"/>
                <a:cs typeface="Arial"/>
              </a:rPr>
              <a:t>, κα</a:t>
            </a:r>
            <a:r>
              <a:rPr lang="en-US" err="1">
                <a:solidFill>
                  <a:srgbClr val="FFFFFF"/>
                </a:solidFill>
                <a:latin typeface="Arial"/>
                <a:ea typeface="+mn-lt"/>
                <a:cs typeface="Arial"/>
              </a:rPr>
              <a:t>τά</a:t>
            </a:r>
            <a:r>
              <a:rPr lang="en-US">
                <a:solidFill>
                  <a:srgbClr val="FFFFFF"/>
                </a:solidFill>
                <a:latin typeface="Arial"/>
                <a:ea typeface="+mn-lt"/>
                <a:cs typeface="Arial"/>
              </a:rPr>
              <a:t> π</a:t>
            </a:r>
            <a:r>
              <a:rPr lang="en-US" err="1">
                <a:solidFill>
                  <a:srgbClr val="FFFFFF"/>
                </a:solidFill>
                <a:latin typeface="Arial"/>
                <a:ea typeface="+mn-lt"/>
                <a:cs typeface="Arial"/>
              </a:rPr>
              <a:t>ερί</a:t>
            </a:r>
            <a:r>
              <a:rPr lang="en-US">
                <a:solidFill>
                  <a:srgbClr val="FFFFFF"/>
                </a:solidFill>
                <a:latin typeface="Arial"/>
                <a:ea typeface="+mn-lt"/>
                <a:cs typeface="Arial"/>
              </a:rPr>
              <a:t>π</a:t>
            </a:r>
            <a:r>
              <a:rPr lang="en-US" err="1">
                <a:solidFill>
                  <a:srgbClr val="FFFFFF"/>
                </a:solidFill>
                <a:latin typeface="Arial"/>
                <a:ea typeface="+mn-lt"/>
                <a:cs typeface="Arial"/>
              </a:rPr>
              <a:t>τωση</a:t>
            </a:r>
            <a:r>
              <a:rPr lang="en-US">
                <a:solidFill>
                  <a:srgbClr val="FFFFFF"/>
                </a:solidFill>
                <a:latin typeface="Arial"/>
                <a:ea typeface="+mn-lt"/>
                <a:cs typeface="Arial"/>
              </a:rPr>
              <a:t>.</a:t>
            </a:r>
          </a:p>
        </p:txBody>
      </p:sp>
      <p:sp>
        <p:nvSpPr>
          <p:cNvPr id="18" name="TextBox 7">
            <a:extLst>
              <a:ext uri="{FF2B5EF4-FFF2-40B4-BE49-F238E27FC236}">
                <a16:creationId xmlns:a16="http://schemas.microsoft.com/office/drawing/2014/main" id="{BC43A9DD-DFFA-DACC-2812-1584DE588ADD}"/>
              </a:ext>
            </a:extLst>
          </p:cNvPr>
          <p:cNvSpPr txBox="1"/>
          <p:nvPr/>
        </p:nvSpPr>
        <p:spPr>
          <a:xfrm>
            <a:off x="7133167" y="2405818"/>
            <a:ext cx="4591050"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dirty="0" err="1">
                <a:solidFill>
                  <a:srgbClr val="FFFFFF"/>
                </a:solidFill>
                <a:latin typeface="Arial"/>
                <a:ea typeface="+mn-lt"/>
                <a:cs typeface="Arial"/>
              </a:rPr>
              <a:t>Προσφέρετε</a:t>
            </a:r>
            <a:r>
              <a:rPr lang="en-US" dirty="0">
                <a:solidFill>
                  <a:srgbClr val="FFFFFF"/>
                </a:solidFill>
                <a:latin typeface="Arial"/>
                <a:ea typeface="+mn-lt"/>
                <a:cs typeface="Arial"/>
              </a:rPr>
              <a:t> </a:t>
            </a:r>
            <a:r>
              <a:rPr lang="en-US" dirty="0" err="1">
                <a:solidFill>
                  <a:srgbClr val="FFFFFF"/>
                </a:solidFill>
                <a:latin typeface="Arial"/>
                <a:ea typeface="+mn-lt"/>
                <a:cs typeface="Arial"/>
              </a:rPr>
              <a:t>έν</a:t>
            </a:r>
            <a:r>
              <a:rPr lang="en-US" dirty="0">
                <a:solidFill>
                  <a:srgbClr val="FFFFFF"/>
                </a:solidFill>
                <a:latin typeface="Arial"/>
                <a:ea typeface="+mn-lt"/>
                <a:cs typeface="Arial"/>
              </a:rPr>
              <a:t>α </a:t>
            </a:r>
            <a:r>
              <a:rPr lang="en-US" dirty="0" err="1">
                <a:solidFill>
                  <a:srgbClr val="FFFFFF"/>
                </a:solidFill>
                <a:latin typeface="Arial"/>
                <a:ea typeface="+mn-lt"/>
                <a:cs typeface="Arial"/>
              </a:rPr>
              <a:t>εύκολ</a:t>
            </a:r>
            <a:r>
              <a:rPr lang="en-US" dirty="0">
                <a:solidFill>
                  <a:srgbClr val="FFFFFF"/>
                </a:solidFill>
                <a:latin typeface="Arial"/>
                <a:ea typeface="+mn-lt"/>
                <a:cs typeface="Arial"/>
              </a:rPr>
              <a:t>α π</a:t>
            </a:r>
            <a:r>
              <a:rPr lang="en-US" dirty="0" err="1">
                <a:solidFill>
                  <a:srgbClr val="FFFFFF"/>
                </a:solidFill>
                <a:latin typeface="Arial"/>
                <a:ea typeface="+mn-lt"/>
                <a:cs typeface="Arial"/>
              </a:rPr>
              <a:t>ροσ</a:t>
            </a:r>
            <a:r>
              <a:rPr lang="en-US" dirty="0">
                <a:solidFill>
                  <a:srgbClr val="FFFFFF"/>
                </a:solidFill>
                <a:latin typeface="Arial"/>
                <a:ea typeface="+mn-lt"/>
                <a:cs typeface="Arial"/>
              </a:rPr>
              <a:t>β</a:t>
            </a:r>
            <a:r>
              <a:rPr lang="en-US" dirty="0" err="1">
                <a:solidFill>
                  <a:srgbClr val="FFFFFF"/>
                </a:solidFill>
                <a:latin typeface="Arial"/>
                <a:ea typeface="+mn-lt"/>
                <a:cs typeface="Arial"/>
              </a:rPr>
              <a:t>άσιμο</a:t>
            </a:r>
            <a:r>
              <a:rPr lang="en-US" dirty="0">
                <a:solidFill>
                  <a:srgbClr val="FFFFFF"/>
                </a:solidFill>
                <a:latin typeface="Arial"/>
                <a:ea typeface="+mn-lt"/>
                <a:cs typeface="Arial"/>
              </a:rPr>
              <a:t> </a:t>
            </a:r>
            <a:r>
              <a:rPr lang="en-US" dirty="0" err="1">
                <a:solidFill>
                  <a:srgbClr val="FFFFFF"/>
                </a:solidFill>
                <a:latin typeface="Arial"/>
                <a:ea typeface="+mn-lt"/>
                <a:cs typeface="Arial"/>
              </a:rPr>
              <a:t>σύστημ</a:t>
            </a:r>
            <a:r>
              <a:rPr lang="en-US" dirty="0">
                <a:solidFill>
                  <a:srgbClr val="FFFFFF"/>
                </a:solidFill>
                <a:latin typeface="Arial"/>
                <a:ea typeface="+mn-lt"/>
                <a:cs typeface="Arial"/>
              </a:rPr>
              <a:t>α </a:t>
            </a:r>
            <a:r>
              <a:rPr lang="en-US" dirty="0" err="1">
                <a:solidFill>
                  <a:srgbClr val="FFFFFF"/>
                </a:solidFill>
                <a:latin typeface="Arial"/>
                <a:ea typeface="+mn-lt"/>
                <a:cs typeface="Arial"/>
              </a:rPr>
              <a:t>κρ</a:t>
            </a:r>
            <a:r>
              <a:rPr lang="en-US" dirty="0">
                <a:solidFill>
                  <a:srgbClr val="FFFFFF"/>
                </a:solidFill>
                <a:latin typeface="Arial"/>
                <a:ea typeface="+mn-lt"/>
                <a:cs typeface="Arial"/>
              </a:rPr>
              <a:t>α</a:t>
            </a:r>
            <a:r>
              <a:rPr lang="en-US" dirty="0" err="1">
                <a:solidFill>
                  <a:srgbClr val="FFFFFF"/>
                </a:solidFill>
                <a:latin typeface="Arial"/>
                <a:ea typeface="+mn-lt"/>
                <a:cs typeface="Arial"/>
              </a:rPr>
              <a:t>τήσεων</a:t>
            </a:r>
            <a:r>
              <a:rPr lang="en-US" dirty="0">
                <a:solidFill>
                  <a:srgbClr val="FFFFFF"/>
                </a:solidFill>
                <a:latin typeface="Arial"/>
                <a:ea typeface="+mn-lt"/>
                <a:cs typeface="Arial"/>
              </a:rPr>
              <a:t> </a:t>
            </a:r>
            <a:r>
              <a:rPr lang="en-US" dirty="0" err="1">
                <a:solidFill>
                  <a:srgbClr val="FFFFFF"/>
                </a:solidFill>
                <a:latin typeface="Arial"/>
                <a:ea typeface="+mn-lt"/>
                <a:cs typeface="Arial"/>
              </a:rPr>
              <a:t>γι</a:t>
            </a:r>
            <a:r>
              <a:rPr lang="en-US" dirty="0">
                <a:solidFill>
                  <a:srgbClr val="FFFFFF"/>
                </a:solidFill>
                <a:latin typeface="Arial"/>
                <a:ea typeface="+mn-lt"/>
                <a:cs typeface="Arial"/>
              </a:rPr>
              <a:t>α ρα</a:t>
            </a:r>
            <a:r>
              <a:rPr lang="en-US" dirty="0" err="1">
                <a:solidFill>
                  <a:srgbClr val="FFFFFF"/>
                </a:solidFill>
                <a:latin typeface="Arial"/>
                <a:ea typeface="+mn-lt"/>
                <a:cs typeface="Arial"/>
              </a:rPr>
              <a:t>ντε</a:t>
            </a:r>
            <a:r>
              <a:rPr lang="en-US" dirty="0">
                <a:solidFill>
                  <a:srgbClr val="FFFFFF"/>
                </a:solidFill>
                <a:latin typeface="Arial"/>
                <a:ea typeface="+mn-lt"/>
                <a:cs typeface="Arial"/>
              </a:rPr>
              <a:t>β</a:t>
            </a:r>
            <a:r>
              <a:rPr lang="en-US" dirty="0" err="1">
                <a:solidFill>
                  <a:srgbClr val="FFFFFF"/>
                </a:solidFill>
                <a:latin typeface="Arial"/>
                <a:ea typeface="+mn-lt"/>
                <a:cs typeface="Arial"/>
              </a:rPr>
              <a:t>ού</a:t>
            </a:r>
            <a:r>
              <a:rPr lang="en-US" dirty="0">
                <a:solidFill>
                  <a:srgbClr val="FFFFFF"/>
                </a:solidFill>
                <a:latin typeface="Arial"/>
                <a:ea typeface="+mn-lt"/>
                <a:cs typeface="Arial"/>
              </a:rPr>
              <a:t> </a:t>
            </a:r>
            <a:r>
              <a:rPr lang="en-US" dirty="0" err="1">
                <a:solidFill>
                  <a:srgbClr val="FFFFFF"/>
                </a:solidFill>
                <a:latin typeface="Arial"/>
                <a:ea typeface="+mn-lt"/>
                <a:cs typeface="Arial"/>
              </a:rPr>
              <a:t>με</a:t>
            </a:r>
            <a:r>
              <a:rPr lang="en-US" dirty="0">
                <a:solidFill>
                  <a:srgbClr val="FFFFFF"/>
                </a:solidFill>
                <a:latin typeface="Arial"/>
                <a:ea typeface="+mn-lt"/>
                <a:cs typeface="Arial"/>
              </a:rPr>
              <a:t> </a:t>
            </a:r>
            <a:r>
              <a:rPr lang="en-US" dirty="0" err="1">
                <a:solidFill>
                  <a:srgbClr val="FFFFFF"/>
                </a:solidFill>
                <a:latin typeface="Arial"/>
                <a:ea typeface="+mn-lt"/>
                <a:cs typeface="Arial"/>
              </a:rPr>
              <a:t>το</a:t>
            </a:r>
            <a:r>
              <a:rPr lang="en-US" dirty="0">
                <a:solidFill>
                  <a:srgbClr val="FFFFFF"/>
                </a:solidFill>
                <a:latin typeface="Arial"/>
                <a:ea typeface="+mn-lt"/>
                <a:cs typeface="Arial"/>
              </a:rPr>
              <a:t> π</a:t>
            </a:r>
            <a:r>
              <a:rPr lang="en-US" dirty="0" err="1">
                <a:solidFill>
                  <a:srgbClr val="FFFFFF"/>
                </a:solidFill>
                <a:latin typeface="Arial"/>
                <a:ea typeface="+mn-lt"/>
                <a:cs typeface="Arial"/>
              </a:rPr>
              <a:t>ροσω</a:t>
            </a:r>
            <a:r>
              <a:rPr lang="en-US" dirty="0">
                <a:solidFill>
                  <a:srgbClr val="FFFFFF"/>
                </a:solidFill>
                <a:latin typeface="Arial"/>
                <a:ea typeface="+mn-lt"/>
                <a:cs typeface="Arial"/>
              </a:rPr>
              <a:t>π</a:t>
            </a:r>
            <a:r>
              <a:rPr lang="en-US" dirty="0" err="1">
                <a:solidFill>
                  <a:srgbClr val="FFFFFF"/>
                </a:solidFill>
                <a:latin typeface="Arial"/>
                <a:ea typeface="+mn-lt"/>
                <a:cs typeface="Arial"/>
              </a:rPr>
              <a:t>ικό</a:t>
            </a:r>
            <a:r>
              <a:rPr lang="en-US" dirty="0">
                <a:solidFill>
                  <a:srgbClr val="FFFFFF"/>
                </a:solidFill>
                <a:latin typeface="Arial"/>
                <a:ea typeface="+mn-lt"/>
                <a:cs typeface="Arial"/>
              </a:rPr>
              <a:t> </a:t>
            </a:r>
            <a:r>
              <a:rPr lang="en-US" dirty="0" err="1">
                <a:solidFill>
                  <a:srgbClr val="FFFFFF"/>
                </a:solidFill>
                <a:latin typeface="Arial"/>
                <a:ea typeface="+mn-lt"/>
                <a:cs typeface="Arial"/>
              </a:rPr>
              <a:t>της</a:t>
            </a:r>
            <a:r>
              <a:rPr lang="en-US" dirty="0">
                <a:solidFill>
                  <a:srgbClr val="FFFFFF"/>
                </a:solidFill>
                <a:latin typeface="Arial"/>
                <a:ea typeface="+mn-lt"/>
                <a:cs typeface="Arial"/>
              </a:rPr>
              <a:t> υπ</a:t>
            </a:r>
            <a:r>
              <a:rPr lang="en-US" dirty="0" err="1">
                <a:solidFill>
                  <a:srgbClr val="FFFFFF"/>
                </a:solidFill>
                <a:latin typeface="Arial"/>
                <a:ea typeface="+mn-lt"/>
                <a:cs typeface="Arial"/>
              </a:rPr>
              <a:t>ηρεσί</a:t>
            </a:r>
            <a:r>
              <a:rPr lang="en-US" dirty="0">
                <a:solidFill>
                  <a:srgbClr val="FFFFFF"/>
                </a:solidFill>
                <a:latin typeface="Arial"/>
                <a:ea typeface="+mn-lt"/>
                <a:cs typeface="Arial"/>
              </a:rPr>
              <a:t>ας, </a:t>
            </a:r>
            <a:r>
              <a:rPr lang="en-US" dirty="0" err="1">
                <a:solidFill>
                  <a:srgbClr val="FFFFFF"/>
                </a:solidFill>
                <a:latin typeface="Arial"/>
                <a:ea typeface="+mn-lt"/>
                <a:cs typeface="Arial"/>
              </a:rPr>
              <a:t>γι</a:t>
            </a:r>
            <a:r>
              <a:rPr lang="en-US" dirty="0">
                <a:solidFill>
                  <a:srgbClr val="FFFFFF"/>
                </a:solidFill>
                <a:latin typeface="Arial"/>
                <a:ea typeface="+mn-lt"/>
                <a:cs typeface="Arial"/>
              </a:rPr>
              <a:t>α </a:t>
            </a:r>
            <a:r>
              <a:rPr lang="en-US" dirty="0" err="1">
                <a:solidFill>
                  <a:srgbClr val="FFFFFF"/>
                </a:solidFill>
                <a:latin typeface="Arial"/>
                <a:ea typeface="+mn-lt"/>
                <a:cs typeface="Arial"/>
              </a:rPr>
              <a:t>δι</a:t>
            </a:r>
            <a:r>
              <a:rPr lang="en-US" dirty="0">
                <a:solidFill>
                  <a:srgbClr val="FFFFFF"/>
                </a:solidFill>
                <a:latin typeface="Arial"/>
                <a:ea typeface="+mn-lt"/>
                <a:cs typeface="Arial"/>
              </a:rPr>
              <a:t>α </a:t>
            </a:r>
            <a:r>
              <a:rPr lang="en-US" dirty="0" err="1">
                <a:solidFill>
                  <a:srgbClr val="FFFFFF"/>
                </a:solidFill>
                <a:latin typeface="Arial"/>
                <a:ea typeface="+mn-lt"/>
                <a:cs typeface="Arial"/>
              </a:rPr>
              <a:t>ζώσης</a:t>
            </a:r>
            <a:r>
              <a:rPr lang="en-US" dirty="0">
                <a:solidFill>
                  <a:srgbClr val="FFFFFF"/>
                </a:solidFill>
                <a:latin typeface="Arial"/>
                <a:ea typeface="+mn-lt"/>
                <a:cs typeface="Arial"/>
              </a:rPr>
              <a:t> ή </a:t>
            </a:r>
            <a:r>
              <a:rPr lang="en-US" dirty="0" err="1">
                <a:solidFill>
                  <a:srgbClr val="FFFFFF"/>
                </a:solidFill>
                <a:latin typeface="Arial"/>
                <a:ea typeface="+mn-lt"/>
                <a:cs typeface="Arial"/>
              </a:rPr>
              <a:t>γι</a:t>
            </a:r>
            <a:r>
              <a:rPr lang="en-US" dirty="0">
                <a:solidFill>
                  <a:srgbClr val="FFFFFF"/>
                </a:solidFill>
                <a:latin typeface="Arial"/>
                <a:ea typeface="+mn-lt"/>
                <a:cs typeface="Arial"/>
              </a:rPr>
              <a:t>α </a:t>
            </a:r>
            <a:r>
              <a:rPr lang="en-US" dirty="0" err="1">
                <a:solidFill>
                  <a:srgbClr val="FFFFFF"/>
                </a:solidFill>
                <a:latin typeface="Arial"/>
                <a:ea typeface="+mn-lt"/>
                <a:cs typeface="Arial"/>
              </a:rPr>
              <a:t>ηλεκτρονικές</a:t>
            </a:r>
            <a:r>
              <a:rPr lang="en-US" dirty="0">
                <a:solidFill>
                  <a:srgbClr val="FFFFFF"/>
                </a:solidFill>
                <a:latin typeface="Arial"/>
                <a:ea typeface="+mn-lt"/>
                <a:cs typeface="Arial"/>
              </a:rPr>
              <a:t> </a:t>
            </a:r>
            <a:r>
              <a:rPr lang="en-US" dirty="0" err="1">
                <a:solidFill>
                  <a:srgbClr val="FFFFFF"/>
                </a:solidFill>
                <a:latin typeface="Arial"/>
                <a:ea typeface="+mn-lt"/>
                <a:cs typeface="Arial"/>
              </a:rPr>
              <a:t>συν</a:t>
            </a:r>
            <a:r>
              <a:rPr lang="en-US" dirty="0">
                <a:solidFill>
                  <a:srgbClr val="FFFFFF"/>
                </a:solidFill>
                <a:latin typeface="Arial"/>
                <a:ea typeface="+mn-lt"/>
                <a:cs typeface="Arial"/>
              </a:rPr>
              <a:t>α</a:t>
            </a:r>
            <a:r>
              <a:rPr lang="en-US" dirty="0" err="1">
                <a:solidFill>
                  <a:srgbClr val="FFFFFF"/>
                </a:solidFill>
                <a:latin typeface="Arial"/>
                <a:ea typeface="+mn-lt"/>
                <a:cs typeface="Arial"/>
              </a:rPr>
              <a:t>ντήσεις</a:t>
            </a:r>
            <a:r>
              <a:rPr lang="en-US" dirty="0">
                <a:solidFill>
                  <a:srgbClr val="FFFFFF"/>
                </a:solidFill>
                <a:latin typeface="Arial"/>
                <a:ea typeface="+mn-lt"/>
                <a:cs typeface="Arial"/>
              </a:rPr>
              <a:t>.</a:t>
            </a:r>
          </a:p>
        </p:txBody>
      </p:sp>
      <p:sp>
        <p:nvSpPr>
          <p:cNvPr id="19" name="TextBox 12">
            <a:extLst>
              <a:ext uri="{FF2B5EF4-FFF2-40B4-BE49-F238E27FC236}">
                <a16:creationId xmlns:a16="http://schemas.microsoft.com/office/drawing/2014/main" id="{46D9FFE4-D5FF-A43B-D3CF-4270ACCDB641}"/>
              </a:ext>
            </a:extLst>
          </p:cNvPr>
          <p:cNvSpPr txBox="1"/>
          <p:nvPr/>
        </p:nvSpPr>
        <p:spPr>
          <a:xfrm>
            <a:off x="1052512" y="4588581"/>
            <a:ext cx="4591050"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rgbClr val="FFFFFF"/>
                </a:solidFill>
                <a:latin typeface="Arial"/>
                <a:ea typeface="+mn-lt"/>
                <a:cs typeface="Arial"/>
              </a:rPr>
              <a:t>Οι</a:t>
            </a:r>
            <a:r>
              <a:rPr lang="en-US">
                <a:solidFill>
                  <a:srgbClr val="FFFFFF"/>
                </a:solidFill>
                <a:latin typeface="Arial"/>
                <a:ea typeface="+mn-lt"/>
                <a:cs typeface="Arial"/>
              </a:rPr>
              <a:t> υπ</a:t>
            </a:r>
            <a:r>
              <a:rPr lang="en-US" err="1">
                <a:solidFill>
                  <a:srgbClr val="FFFFFF"/>
                </a:solidFill>
                <a:latin typeface="Arial"/>
                <a:ea typeface="+mn-lt"/>
                <a:cs typeface="Arial"/>
              </a:rPr>
              <a:t>ηρεσίες</a:t>
            </a:r>
            <a:r>
              <a:rPr lang="en-US">
                <a:solidFill>
                  <a:srgbClr val="FFFFFF"/>
                </a:solidFill>
                <a:latin typeface="Arial"/>
                <a:ea typeface="+mn-lt"/>
                <a:cs typeface="Arial"/>
              </a:rPr>
              <a:t> θα π</a:t>
            </a:r>
            <a:r>
              <a:rPr lang="en-US" err="1">
                <a:solidFill>
                  <a:srgbClr val="FFFFFF"/>
                </a:solidFill>
                <a:latin typeface="Arial"/>
                <a:ea typeface="+mn-lt"/>
                <a:cs typeface="Arial"/>
              </a:rPr>
              <a:t>ρέ</a:t>
            </a:r>
            <a:r>
              <a:rPr lang="en-US">
                <a:solidFill>
                  <a:srgbClr val="FFFFFF"/>
                </a:solidFill>
                <a:latin typeface="Arial"/>
                <a:ea typeface="+mn-lt"/>
                <a:cs typeface="Arial"/>
              </a:rPr>
              <a:t>π</a:t>
            </a:r>
            <a:r>
              <a:rPr lang="en-US" err="1">
                <a:solidFill>
                  <a:srgbClr val="FFFFFF"/>
                </a:solidFill>
                <a:latin typeface="Arial"/>
                <a:ea typeface="+mn-lt"/>
                <a:cs typeface="Arial"/>
              </a:rPr>
              <a:t>ει</a:t>
            </a:r>
            <a:r>
              <a:rPr lang="en-US">
                <a:solidFill>
                  <a:srgbClr val="FFFFFF"/>
                </a:solidFill>
                <a:latin typeface="Arial"/>
                <a:ea typeface="+mn-lt"/>
                <a:cs typeface="Arial"/>
              </a:rPr>
              <a:t> να </a:t>
            </a:r>
            <a:r>
              <a:rPr lang="en-US" err="1">
                <a:solidFill>
                  <a:srgbClr val="FFFFFF"/>
                </a:solidFill>
                <a:latin typeface="Arial"/>
                <a:ea typeface="+mn-lt"/>
                <a:cs typeface="Arial"/>
              </a:rPr>
              <a:t>είν</a:t>
            </a:r>
            <a:r>
              <a:rPr lang="en-US">
                <a:solidFill>
                  <a:srgbClr val="FFFFFF"/>
                </a:solidFill>
                <a:latin typeface="Arial"/>
                <a:ea typeface="+mn-lt"/>
                <a:cs typeface="Arial"/>
              </a:rPr>
              <a:t>αι </a:t>
            </a:r>
            <a:r>
              <a:rPr lang="en-US" err="1">
                <a:solidFill>
                  <a:srgbClr val="FFFFFF"/>
                </a:solidFill>
                <a:latin typeface="Arial"/>
                <a:ea typeface="+mn-lt"/>
                <a:cs typeface="Arial"/>
              </a:rPr>
              <a:t>εξο</a:t>
            </a:r>
            <a:r>
              <a:rPr lang="en-US">
                <a:solidFill>
                  <a:srgbClr val="FFFFFF"/>
                </a:solidFill>
                <a:latin typeface="Arial"/>
                <a:ea typeface="+mn-lt"/>
                <a:cs typeface="Arial"/>
              </a:rPr>
              <a:t>π</a:t>
            </a:r>
            <a:r>
              <a:rPr lang="en-US" err="1">
                <a:solidFill>
                  <a:srgbClr val="FFFFFF"/>
                </a:solidFill>
                <a:latin typeface="Arial"/>
                <a:ea typeface="+mn-lt"/>
                <a:cs typeface="Arial"/>
              </a:rPr>
              <a:t>λισμένες</a:t>
            </a:r>
            <a:r>
              <a:rPr lang="en-US">
                <a:solidFill>
                  <a:srgbClr val="FFFFFF"/>
                </a:solidFill>
                <a:latin typeface="Arial"/>
                <a:ea typeface="+mn-lt"/>
                <a:cs typeface="Arial"/>
              </a:rPr>
              <a:t> και </a:t>
            </a:r>
            <a:r>
              <a:rPr lang="en-US" err="1">
                <a:solidFill>
                  <a:srgbClr val="FFFFFF"/>
                </a:solidFill>
                <a:latin typeface="Arial"/>
                <a:ea typeface="+mn-lt"/>
                <a:cs typeface="Arial"/>
              </a:rPr>
              <a:t>ικ</a:t>
            </a:r>
            <a:r>
              <a:rPr lang="en-US">
                <a:solidFill>
                  <a:srgbClr val="FFFFFF"/>
                </a:solidFill>
                <a:latin typeface="Arial"/>
                <a:ea typeface="+mn-lt"/>
                <a:cs typeface="Arial"/>
              </a:rPr>
              <a:t>α</a:t>
            </a:r>
            <a:r>
              <a:rPr lang="en-US" err="1">
                <a:solidFill>
                  <a:srgbClr val="FFFFFF"/>
                </a:solidFill>
                <a:latin typeface="Arial"/>
                <a:ea typeface="+mn-lt"/>
                <a:cs typeface="Arial"/>
              </a:rPr>
              <a:t>νές</a:t>
            </a:r>
            <a:r>
              <a:rPr lang="en-US">
                <a:solidFill>
                  <a:srgbClr val="FFFFFF"/>
                </a:solidFill>
                <a:latin typeface="Arial"/>
                <a:ea typeface="+mn-lt"/>
                <a:cs typeface="Arial"/>
              </a:rPr>
              <a:t> να α</a:t>
            </a:r>
            <a:r>
              <a:rPr lang="en-US" err="1">
                <a:solidFill>
                  <a:srgbClr val="FFFFFF"/>
                </a:solidFill>
                <a:latin typeface="Arial"/>
                <a:ea typeface="+mn-lt"/>
                <a:cs typeface="Arial"/>
              </a:rPr>
              <a:t>ντιμετω</a:t>
            </a:r>
            <a:r>
              <a:rPr lang="en-US">
                <a:solidFill>
                  <a:srgbClr val="FFFFFF"/>
                </a:solidFill>
                <a:latin typeface="Arial"/>
                <a:ea typeface="+mn-lt"/>
                <a:cs typeface="Arial"/>
              </a:rPr>
              <a:t>π</a:t>
            </a:r>
            <a:r>
              <a:rPr lang="en-US" err="1">
                <a:solidFill>
                  <a:srgbClr val="FFFFFF"/>
                </a:solidFill>
                <a:latin typeface="Arial"/>
                <a:ea typeface="+mn-lt"/>
                <a:cs typeface="Arial"/>
              </a:rPr>
              <a:t>ίζουν</a:t>
            </a:r>
            <a:r>
              <a:rPr lang="en-US" dirty="0">
                <a:solidFill>
                  <a:srgbClr val="FFFFFF"/>
                </a:solidFill>
                <a:latin typeface="Arial"/>
                <a:ea typeface="+mn-lt"/>
                <a:cs typeface="Arial"/>
              </a:rPr>
              <a:t> </a:t>
            </a:r>
            <a:r>
              <a:rPr lang="en-US" err="1">
                <a:solidFill>
                  <a:srgbClr val="FFFFFF"/>
                </a:solidFill>
                <a:latin typeface="Arial"/>
                <a:ea typeface="+mn-lt"/>
                <a:cs typeface="Arial"/>
              </a:rPr>
              <a:t>όλες</a:t>
            </a:r>
            <a:r>
              <a:rPr lang="en-US" dirty="0">
                <a:solidFill>
                  <a:srgbClr val="FFFFFF"/>
                </a:solidFill>
                <a:latin typeface="Arial"/>
                <a:ea typeface="+mn-lt"/>
                <a:cs typeface="Arial"/>
              </a:rPr>
              <a:t> </a:t>
            </a:r>
            <a:r>
              <a:rPr lang="en-US" err="1">
                <a:solidFill>
                  <a:srgbClr val="FFFFFF"/>
                </a:solidFill>
                <a:latin typeface="Arial"/>
                <a:ea typeface="+mn-lt"/>
                <a:cs typeface="Arial"/>
              </a:rPr>
              <a:t>τις</a:t>
            </a:r>
            <a:r>
              <a:rPr lang="en-US" dirty="0">
                <a:solidFill>
                  <a:srgbClr val="FFFFFF"/>
                </a:solidFill>
                <a:latin typeface="Arial"/>
                <a:ea typeface="+mn-lt"/>
                <a:cs typeface="Arial"/>
              </a:rPr>
              <a:t> </a:t>
            </a:r>
            <a:r>
              <a:rPr lang="en-US" err="1">
                <a:solidFill>
                  <a:srgbClr val="FFFFFF"/>
                </a:solidFill>
                <a:latin typeface="Arial"/>
                <a:ea typeface="+mn-lt"/>
                <a:cs typeface="Arial"/>
              </a:rPr>
              <a:t>μορφές</a:t>
            </a:r>
            <a:r>
              <a:rPr lang="en-US" dirty="0">
                <a:solidFill>
                  <a:srgbClr val="FFFFFF"/>
                </a:solidFill>
                <a:latin typeface="Arial"/>
                <a:ea typeface="+mn-lt"/>
                <a:cs typeface="Arial"/>
              </a:rPr>
              <a:t> </a:t>
            </a:r>
            <a:r>
              <a:rPr lang="en-US" err="1">
                <a:solidFill>
                  <a:srgbClr val="FFFFFF"/>
                </a:solidFill>
                <a:latin typeface="Arial"/>
                <a:ea typeface="+mn-lt"/>
                <a:cs typeface="Arial"/>
              </a:rPr>
              <a:t>έμφυλης</a:t>
            </a:r>
            <a:r>
              <a:rPr lang="en-US">
                <a:solidFill>
                  <a:srgbClr val="FFFFFF"/>
                </a:solidFill>
                <a:latin typeface="Arial"/>
                <a:ea typeface="+mn-lt"/>
                <a:cs typeface="Arial"/>
              </a:rPr>
              <a:t> βίας.</a:t>
            </a:r>
            <a:r>
              <a:rPr lang="en-US" dirty="0">
                <a:latin typeface="Arial"/>
                <a:ea typeface="+mn-lt"/>
                <a:cs typeface="Arial"/>
              </a:rPr>
              <a:t> </a:t>
            </a:r>
            <a:endParaRPr lang="en-US" dirty="0">
              <a:latin typeface="Arial"/>
              <a:cs typeface="Arial"/>
            </a:endParaRPr>
          </a:p>
        </p:txBody>
      </p:sp>
      <p:sp>
        <p:nvSpPr>
          <p:cNvPr id="20" name="TextBox 13">
            <a:extLst>
              <a:ext uri="{FF2B5EF4-FFF2-40B4-BE49-F238E27FC236}">
                <a16:creationId xmlns:a16="http://schemas.microsoft.com/office/drawing/2014/main" id="{9BAEE553-EA56-9555-6F7F-300D8702F819}"/>
              </a:ext>
            </a:extLst>
          </p:cNvPr>
          <p:cNvSpPr txBox="1"/>
          <p:nvPr/>
        </p:nvSpPr>
        <p:spPr>
          <a:xfrm>
            <a:off x="7133167" y="3735202"/>
            <a:ext cx="4591050"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dirty="0" err="1">
                <a:solidFill>
                  <a:srgbClr val="FFFFFF"/>
                </a:solidFill>
                <a:latin typeface="Arial"/>
                <a:ea typeface="+mn-lt"/>
                <a:cs typeface="Arial"/>
              </a:rPr>
              <a:t>Ότ</a:t>
            </a:r>
            <a:r>
              <a:rPr lang="en-US" dirty="0">
                <a:solidFill>
                  <a:srgbClr val="FFFFFF"/>
                </a:solidFill>
                <a:latin typeface="Arial"/>
                <a:ea typeface="+mn-lt"/>
                <a:cs typeface="Arial"/>
              </a:rPr>
              <a:t>αν </a:t>
            </a:r>
            <a:r>
              <a:rPr lang="en-US" dirty="0" err="1">
                <a:solidFill>
                  <a:srgbClr val="FFFFFF"/>
                </a:solidFill>
                <a:latin typeface="Arial"/>
                <a:ea typeface="+mn-lt"/>
                <a:cs typeface="Arial"/>
              </a:rPr>
              <a:t>δηλώνοντ</a:t>
            </a:r>
            <a:r>
              <a:rPr lang="en-US" dirty="0">
                <a:solidFill>
                  <a:srgbClr val="FFFFFF"/>
                </a:solidFill>
                <a:latin typeface="Arial"/>
                <a:ea typeface="+mn-lt"/>
                <a:cs typeface="Arial"/>
              </a:rPr>
              <a:t>αι π</a:t>
            </a:r>
            <a:r>
              <a:rPr lang="en-US" dirty="0" err="1">
                <a:solidFill>
                  <a:srgbClr val="FFFFFF"/>
                </a:solidFill>
                <a:latin typeface="Arial"/>
                <a:ea typeface="+mn-lt"/>
                <a:cs typeface="Arial"/>
              </a:rPr>
              <a:t>εριστ</a:t>
            </a:r>
            <a:r>
              <a:rPr lang="en-US" dirty="0">
                <a:solidFill>
                  <a:srgbClr val="FFFFFF"/>
                </a:solidFill>
                <a:latin typeface="Arial"/>
                <a:ea typeface="+mn-lt"/>
                <a:cs typeface="Arial"/>
              </a:rPr>
              <a:t>α</a:t>
            </a:r>
            <a:r>
              <a:rPr lang="en-US" dirty="0" err="1">
                <a:solidFill>
                  <a:srgbClr val="FFFFFF"/>
                </a:solidFill>
                <a:latin typeface="Arial"/>
                <a:ea typeface="+mn-lt"/>
                <a:cs typeface="Arial"/>
              </a:rPr>
              <a:t>τικά</a:t>
            </a:r>
            <a:r>
              <a:rPr lang="en-US" dirty="0">
                <a:solidFill>
                  <a:srgbClr val="FFFFFF"/>
                </a:solidFill>
                <a:latin typeface="Arial"/>
                <a:ea typeface="+mn-lt"/>
                <a:cs typeface="Arial"/>
              </a:rPr>
              <a:t>, πα</a:t>
            </a:r>
            <a:r>
              <a:rPr lang="en-US" dirty="0" err="1">
                <a:solidFill>
                  <a:srgbClr val="FFFFFF"/>
                </a:solidFill>
                <a:latin typeface="Arial"/>
                <a:ea typeface="+mn-lt"/>
                <a:cs typeface="Arial"/>
              </a:rPr>
              <a:t>ρέχετε</a:t>
            </a:r>
            <a:r>
              <a:rPr lang="en-US" dirty="0">
                <a:solidFill>
                  <a:srgbClr val="FFFFFF"/>
                </a:solidFill>
                <a:latin typeface="Arial"/>
                <a:ea typeface="+mn-lt"/>
                <a:cs typeface="Arial"/>
              </a:rPr>
              <a:t> π</a:t>
            </a:r>
            <a:r>
              <a:rPr lang="en-US" dirty="0" err="1">
                <a:solidFill>
                  <a:srgbClr val="FFFFFF"/>
                </a:solidFill>
                <a:latin typeface="Arial"/>
                <a:ea typeface="+mn-lt"/>
                <a:cs typeface="Arial"/>
              </a:rPr>
              <a:t>άντ</a:t>
            </a:r>
            <a:r>
              <a:rPr lang="en-US" dirty="0">
                <a:solidFill>
                  <a:srgbClr val="FFFFFF"/>
                </a:solidFill>
                <a:latin typeface="Arial"/>
                <a:ea typeface="+mn-lt"/>
                <a:cs typeface="Arial"/>
              </a:rPr>
              <a:t>α π</a:t>
            </a:r>
            <a:r>
              <a:rPr lang="en-US" dirty="0" err="1">
                <a:solidFill>
                  <a:srgbClr val="FFFFFF"/>
                </a:solidFill>
                <a:latin typeface="Arial"/>
                <a:ea typeface="+mn-lt"/>
                <a:cs typeface="Arial"/>
              </a:rPr>
              <a:t>ληροφορίες</a:t>
            </a:r>
            <a:r>
              <a:rPr lang="en-US" dirty="0">
                <a:solidFill>
                  <a:srgbClr val="FFFFFF"/>
                </a:solidFill>
                <a:latin typeface="Arial"/>
                <a:ea typeface="+mn-lt"/>
                <a:cs typeface="Arial"/>
              </a:rPr>
              <a:t> </a:t>
            </a:r>
            <a:r>
              <a:rPr lang="en-US" dirty="0" err="1">
                <a:solidFill>
                  <a:srgbClr val="FFFFFF"/>
                </a:solidFill>
                <a:latin typeface="Arial"/>
                <a:ea typeface="+mn-lt"/>
                <a:cs typeface="Arial"/>
              </a:rPr>
              <a:t>γι</a:t>
            </a:r>
            <a:r>
              <a:rPr lang="en-US" dirty="0">
                <a:solidFill>
                  <a:srgbClr val="FFFFFF"/>
                </a:solidFill>
                <a:latin typeface="Arial"/>
                <a:ea typeface="+mn-lt"/>
                <a:cs typeface="Arial"/>
              </a:rPr>
              <a:t>α </a:t>
            </a:r>
            <a:r>
              <a:rPr lang="en-US" dirty="0" err="1">
                <a:solidFill>
                  <a:srgbClr val="FFFFFF"/>
                </a:solidFill>
                <a:latin typeface="Arial"/>
                <a:ea typeface="+mn-lt"/>
                <a:cs typeface="Arial"/>
              </a:rPr>
              <a:t>τις</a:t>
            </a:r>
            <a:r>
              <a:rPr lang="en-US" dirty="0">
                <a:solidFill>
                  <a:srgbClr val="FFFFFF"/>
                </a:solidFill>
                <a:latin typeface="Arial"/>
                <a:ea typeface="+mn-lt"/>
                <a:cs typeface="Arial"/>
              </a:rPr>
              <a:t> </a:t>
            </a:r>
            <a:r>
              <a:rPr lang="en-US" dirty="0" err="1">
                <a:solidFill>
                  <a:srgbClr val="FFFFFF"/>
                </a:solidFill>
                <a:latin typeface="Arial"/>
                <a:ea typeface="+mn-lt"/>
                <a:cs typeface="Arial"/>
              </a:rPr>
              <a:t>δι</a:t>
            </a:r>
            <a:r>
              <a:rPr lang="en-US" dirty="0">
                <a:solidFill>
                  <a:srgbClr val="FFFFFF"/>
                </a:solidFill>
                <a:latin typeface="Arial"/>
                <a:ea typeface="+mn-lt"/>
                <a:cs typeface="Arial"/>
              </a:rPr>
              <a:t>α</a:t>
            </a:r>
            <a:r>
              <a:rPr lang="en-US" dirty="0" err="1">
                <a:solidFill>
                  <a:srgbClr val="FFFFFF"/>
                </a:solidFill>
                <a:latin typeface="Arial"/>
                <a:ea typeface="+mn-lt"/>
                <a:cs typeface="Arial"/>
              </a:rPr>
              <a:t>θέσιμες</a:t>
            </a:r>
            <a:r>
              <a:rPr lang="en-US" dirty="0">
                <a:solidFill>
                  <a:srgbClr val="FFFFFF"/>
                </a:solidFill>
                <a:latin typeface="Arial"/>
                <a:ea typeface="+mn-lt"/>
                <a:cs typeface="Arial"/>
              </a:rPr>
              <a:t> υπ</a:t>
            </a:r>
            <a:r>
              <a:rPr lang="en-US" dirty="0" err="1">
                <a:solidFill>
                  <a:srgbClr val="FFFFFF"/>
                </a:solidFill>
                <a:latin typeface="Arial"/>
                <a:ea typeface="+mn-lt"/>
                <a:cs typeface="Arial"/>
              </a:rPr>
              <a:t>ηρεσίες</a:t>
            </a:r>
            <a:r>
              <a:rPr lang="en-US" dirty="0">
                <a:solidFill>
                  <a:srgbClr val="FFFFFF"/>
                </a:solidFill>
                <a:latin typeface="Arial"/>
                <a:ea typeface="+mn-lt"/>
                <a:cs typeface="Arial"/>
              </a:rPr>
              <a:t>.</a:t>
            </a:r>
          </a:p>
        </p:txBody>
      </p:sp>
      <p:sp>
        <p:nvSpPr>
          <p:cNvPr id="21" name="TextBox 1">
            <a:extLst>
              <a:ext uri="{FF2B5EF4-FFF2-40B4-BE49-F238E27FC236}">
                <a16:creationId xmlns:a16="http://schemas.microsoft.com/office/drawing/2014/main" id="{43B72DDA-E65E-2C50-2D3F-C8FA29052463}"/>
              </a:ext>
            </a:extLst>
          </p:cNvPr>
          <p:cNvSpPr txBox="1"/>
          <p:nvPr/>
        </p:nvSpPr>
        <p:spPr>
          <a:xfrm>
            <a:off x="7134657" y="4946862"/>
            <a:ext cx="4789488"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dirty="0">
                <a:solidFill>
                  <a:srgbClr val="FFFFFF"/>
                </a:solidFill>
                <a:latin typeface="Arial"/>
                <a:ea typeface="+mn-lt"/>
                <a:cs typeface="Arial"/>
              </a:rPr>
              <a:t>Η </a:t>
            </a:r>
            <a:r>
              <a:rPr lang="en-US" dirty="0" err="1">
                <a:solidFill>
                  <a:srgbClr val="FFFFFF"/>
                </a:solidFill>
                <a:latin typeface="Arial"/>
                <a:ea typeface="+mn-lt"/>
                <a:cs typeface="Arial"/>
              </a:rPr>
              <a:t>δι</a:t>
            </a:r>
            <a:r>
              <a:rPr lang="en-US" dirty="0">
                <a:solidFill>
                  <a:srgbClr val="FFFFFF"/>
                </a:solidFill>
                <a:latin typeface="Arial"/>
                <a:ea typeface="+mn-lt"/>
                <a:cs typeface="Arial"/>
              </a:rPr>
              <a:t>α</a:t>
            </a:r>
            <a:r>
              <a:rPr lang="en-US" dirty="0" err="1">
                <a:solidFill>
                  <a:srgbClr val="FFFFFF"/>
                </a:solidFill>
                <a:latin typeface="Arial"/>
                <a:ea typeface="+mn-lt"/>
                <a:cs typeface="Arial"/>
              </a:rPr>
              <a:t>θεσιμότητ</a:t>
            </a:r>
            <a:r>
              <a:rPr lang="en-US" dirty="0">
                <a:solidFill>
                  <a:srgbClr val="FFFFFF"/>
                </a:solidFill>
                <a:latin typeface="Arial"/>
                <a:ea typeface="+mn-lt"/>
                <a:cs typeface="Arial"/>
              </a:rPr>
              <a:t>α οπ</a:t>
            </a:r>
            <a:r>
              <a:rPr lang="en-US" dirty="0" err="1">
                <a:solidFill>
                  <a:srgbClr val="FFFFFF"/>
                </a:solidFill>
                <a:latin typeface="Arial"/>
                <a:ea typeface="+mn-lt"/>
                <a:cs typeface="Arial"/>
              </a:rPr>
              <a:t>οιουδή</a:t>
            </a:r>
            <a:r>
              <a:rPr lang="en-US" dirty="0">
                <a:solidFill>
                  <a:srgbClr val="FFFFFF"/>
                </a:solidFill>
                <a:latin typeface="Arial"/>
                <a:ea typeface="+mn-lt"/>
                <a:cs typeface="Arial"/>
              </a:rPr>
              <a:t>π</a:t>
            </a:r>
            <a:r>
              <a:rPr lang="en-US" dirty="0" err="1">
                <a:solidFill>
                  <a:srgbClr val="FFFFFF"/>
                </a:solidFill>
                <a:latin typeface="Arial"/>
                <a:ea typeface="+mn-lt"/>
                <a:cs typeface="Arial"/>
              </a:rPr>
              <a:t>οτε</a:t>
            </a:r>
            <a:r>
              <a:rPr lang="en-US" dirty="0">
                <a:solidFill>
                  <a:srgbClr val="FFFFFF"/>
                </a:solidFill>
                <a:latin typeface="Arial"/>
                <a:ea typeface="+mn-lt"/>
                <a:cs typeface="Arial"/>
              </a:rPr>
              <a:t> </a:t>
            </a:r>
            <a:r>
              <a:rPr lang="en-US" dirty="0" err="1">
                <a:solidFill>
                  <a:srgbClr val="FFFFFF"/>
                </a:solidFill>
                <a:latin typeface="Arial"/>
                <a:ea typeface="+mn-lt"/>
                <a:cs typeface="Arial"/>
              </a:rPr>
              <a:t>τύ</a:t>
            </a:r>
            <a:r>
              <a:rPr lang="en-US" dirty="0">
                <a:solidFill>
                  <a:srgbClr val="FFFFFF"/>
                </a:solidFill>
                <a:latin typeface="Arial"/>
                <a:ea typeface="+mn-lt"/>
                <a:cs typeface="Arial"/>
              </a:rPr>
              <a:t>π</a:t>
            </a:r>
            <a:r>
              <a:rPr lang="en-US" dirty="0" err="1">
                <a:solidFill>
                  <a:srgbClr val="FFFFFF"/>
                </a:solidFill>
                <a:latin typeface="Arial"/>
                <a:ea typeface="+mn-lt"/>
                <a:cs typeface="Arial"/>
              </a:rPr>
              <a:t>ου</a:t>
            </a:r>
            <a:r>
              <a:rPr lang="en-US" dirty="0">
                <a:solidFill>
                  <a:srgbClr val="FFFFFF"/>
                </a:solidFill>
                <a:latin typeface="Arial"/>
                <a:ea typeface="+mn-lt"/>
                <a:cs typeface="Arial"/>
              </a:rPr>
              <a:t> υπ</a:t>
            </a:r>
            <a:r>
              <a:rPr lang="en-US" dirty="0" err="1">
                <a:solidFill>
                  <a:srgbClr val="FFFFFF"/>
                </a:solidFill>
                <a:latin typeface="Arial"/>
                <a:ea typeface="+mn-lt"/>
                <a:cs typeface="Arial"/>
              </a:rPr>
              <a:t>ηρεσιών</a:t>
            </a:r>
            <a:r>
              <a:rPr lang="en-US" dirty="0">
                <a:solidFill>
                  <a:srgbClr val="FFFFFF"/>
                </a:solidFill>
                <a:latin typeface="Arial"/>
                <a:ea typeface="+mn-lt"/>
                <a:cs typeface="Arial"/>
              </a:rPr>
              <a:t> π</a:t>
            </a:r>
            <a:r>
              <a:rPr lang="en-US" dirty="0" err="1">
                <a:solidFill>
                  <a:srgbClr val="FFFFFF"/>
                </a:solidFill>
                <a:latin typeface="Arial"/>
                <a:ea typeface="+mn-lt"/>
                <a:cs typeface="Arial"/>
              </a:rPr>
              <a:t>ρος</a:t>
            </a:r>
            <a:r>
              <a:rPr lang="en-US" dirty="0">
                <a:solidFill>
                  <a:srgbClr val="FFFFFF"/>
                </a:solidFill>
                <a:latin typeface="Arial"/>
                <a:ea typeface="+mn-lt"/>
                <a:cs typeface="Arial"/>
              </a:rPr>
              <a:t> </a:t>
            </a:r>
            <a:r>
              <a:rPr lang="en-US" dirty="0" err="1">
                <a:solidFill>
                  <a:srgbClr val="FFFFFF"/>
                </a:solidFill>
                <a:latin typeface="Arial"/>
                <a:ea typeface="+mn-lt"/>
                <a:cs typeface="Arial"/>
              </a:rPr>
              <a:t>έν</a:t>
            </a:r>
            <a:r>
              <a:rPr lang="en-US" dirty="0">
                <a:solidFill>
                  <a:srgbClr val="FFFFFF"/>
                </a:solidFill>
                <a:latin typeface="Arial"/>
                <a:ea typeface="+mn-lt"/>
                <a:cs typeface="Arial"/>
              </a:rPr>
              <a:t>α </a:t>
            </a:r>
            <a:r>
              <a:rPr lang="en-US" dirty="0" err="1">
                <a:solidFill>
                  <a:srgbClr val="FFFFFF"/>
                </a:solidFill>
                <a:latin typeface="Arial"/>
                <a:ea typeface="+mn-lt"/>
                <a:cs typeface="Arial"/>
              </a:rPr>
              <a:t>θύμ</a:t>
            </a:r>
            <a:r>
              <a:rPr lang="en-US" dirty="0">
                <a:solidFill>
                  <a:srgbClr val="FFFFFF"/>
                </a:solidFill>
                <a:latin typeface="Arial"/>
                <a:ea typeface="+mn-lt"/>
                <a:cs typeface="Arial"/>
              </a:rPr>
              <a:t>α- επ</a:t>
            </a:r>
            <a:r>
              <a:rPr lang="en-US" dirty="0" err="1">
                <a:solidFill>
                  <a:srgbClr val="FFFFFF"/>
                </a:solidFill>
                <a:latin typeface="Arial"/>
                <a:ea typeface="+mn-lt"/>
                <a:cs typeface="Arial"/>
              </a:rPr>
              <a:t>ιζώντ</a:t>
            </a:r>
            <a:r>
              <a:rPr lang="en-US" dirty="0">
                <a:solidFill>
                  <a:srgbClr val="FFFFFF"/>
                </a:solidFill>
                <a:latin typeface="Arial"/>
                <a:ea typeface="+mn-lt"/>
                <a:cs typeface="Arial"/>
              </a:rPr>
              <a:t>α </a:t>
            </a:r>
            <a:r>
              <a:rPr lang="en-US" dirty="0" err="1">
                <a:solidFill>
                  <a:srgbClr val="FFFFFF"/>
                </a:solidFill>
                <a:latin typeface="Arial"/>
                <a:ea typeface="+mn-lt"/>
                <a:cs typeface="Arial"/>
              </a:rPr>
              <a:t>δεν</a:t>
            </a:r>
            <a:r>
              <a:rPr lang="en-US" dirty="0">
                <a:solidFill>
                  <a:srgbClr val="FFFFFF"/>
                </a:solidFill>
                <a:latin typeface="Arial"/>
                <a:ea typeface="+mn-lt"/>
                <a:cs typeface="Arial"/>
              </a:rPr>
              <a:t> θα π</a:t>
            </a:r>
            <a:r>
              <a:rPr lang="en-US" dirty="0" err="1">
                <a:solidFill>
                  <a:srgbClr val="FFFFFF"/>
                </a:solidFill>
                <a:latin typeface="Arial"/>
                <a:ea typeface="+mn-lt"/>
                <a:cs typeface="Arial"/>
              </a:rPr>
              <a:t>ρέ</a:t>
            </a:r>
            <a:r>
              <a:rPr lang="en-US" dirty="0">
                <a:solidFill>
                  <a:srgbClr val="FFFFFF"/>
                </a:solidFill>
                <a:latin typeface="Arial"/>
                <a:ea typeface="+mn-lt"/>
                <a:cs typeface="Arial"/>
              </a:rPr>
              <a:t>π</a:t>
            </a:r>
            <a:r>
              <a:rPr lang="en-US" dirty="0" err="1">
                <a:solidFill>
                  <a:srgbClr val="FFFFFF"/>
                </a:solidFill>
                <a:latin typeface="Arial"/>
                <a:ea typeface="+mn-lt"/>
                <a:cs typeface="Arial"/>
              </a:rPr>
              <a:t>ει</a:t>
            </a:r>
            <a:r>
              <a:rPr lang="en-US" dirty="0">
                <a:solidFill>
                  <a:srgbClr val="FFFFFF"/>
                </a:solidFill>
                <a:latin typeface="Arial"/>
                <a:ea typeface="+mn-lt"/>
                <a:cs typeface="Arial"/>
              </a:rPr>
              <a:t> να </a:t>
            </a:r>
            <a:r>
              <a:rPr lang="en-US" dirty="0" err="1">
                <a:solidFill>
                  <a:srgbClr val="FFFFFF"/>
                </a:solidFill>
                <a:latin typeface="Arial"/>
                <a:ea typeface="+mn-lt"/>
                <a:cs typeface="Arial"/>
              </a:rPr>
              <a:t>εξ</a:t>
            </a:r>
            <a:r>
              <a:rPr lang="en-US" dirty="0">
                <a:solidFill>
                  <a:srgbClr val="FFFFFF"/>
                </a:solidFill>
                <a:latin typeface="Arial"/>
                <a:ea typeface="+mn-lt"/>
                <a:cs typeface="Arial"/>
              </a:rPr>
              <a:t>α</a:t>
            </a:r>
            <a:r>
              <a:rPr lang="en-US" dirty="0" err="1">
                <a:solidFill>
                  <a:srgbClr val="FFFFFF"/>
                </a:solidFill>
                <a:latin typeface="Arial"/>
                <a:ea typeface="+mn-lt"/>
                <a:cs typeface="Arial"/>
              </a:rPr>
              <a:t>ρτάτ</a:t>
            </a:r>
            <a:r>
              <a:rPr lang="en-US" dirty="0">
                <a:solidFill>
                  <a:srgbClr val="FFFFFF"/>
                </a:solidFill>
                <a:latin typeface="Arial"/>
                <a:ea typeface="+mn-lt"/>
                <a:cs typeface="Arial"/>
              </a:rPr>
              <a:t>αι από </a:t>
            </a:r>
            <a:r>
              <a:rPr lang="en-US" dirty="0" err="1">
                <a:solidFill>
                  <a:srgbClr val="FFFFFF"/>
                </a:solidFill>
                <a:latin typeface="Arial"/>
                <a:ea typeface="+mn-lt"/>
                <a:cs typeface="Arial"/>
              </a:rPr>
              <a:t>το</a:t>
            </a:r>
            <a:r>
              <a:rPr lang="en-US" dirty="0">
                <a:solidFill>
                  <a:srgbClr val="FFFFFF"/>
                </a:solidFill>
                <a:latin typeface="Arial"/>
                <a:ea typeface="+mn-lt"/>
                <a:cs typeface="Arial"/>
              </a:rPr>
              <a:t> </a:t>
            </a:r>
            <a:r>
              <a:rPr lang="en-US" dirty="0" err="1">
                <a:solidFill>
                  <a:srgbClr val="FFFFFF"/>
                </a:solidFill>
                <a:latin typeface="Arial"/>
                <a:ea typeface="+mn-lt"/>
                <a:cs typeface="Arial"/>
              </a:rPr>
              <a:t>χρονικό</a:t>
            </a:r>
            <a:r>
              <a:rPr lang="en-US" dirty="0">
                <a:solidFill>
                  <a:srgbClr val="FFFFFF"/>
                </a:solidFill>
                <a:latin typeface="Arial"/>
                <a:ea typeface="+mn-lt"/>
                <a:cs typeface="Arial"/>
              </a:rPr>
              <a:t> πλα</a:t>
            </a:r>
            <a:r>
              <a:rPr lang="en-US" dirty="0" err="1">
                <a:solidFill>
                  <a:srgbClr val="FFFFFF"/>
                </a:solidFill>
                <a:latin typeface="Arial"/>
                <a:ea typeface="+mn-lt"/>
                <a:cs typeface="Arial"/>
              </a:rPr>
              <a:t>ίσιο</a:t>
            </a:r>
            <a:r>
              <a:rPr lang="en-US" dirty="0">
                <a:solidFill>
                  <a:srgbClr val="FFFFFF"/>
                </a:solidFill>
                <a:latin typeface="Arial"/>
                <a:ea typeface="+mn-lt"/>
                <a:cs typeface="Arial"/>
              </a:rPr>
              <a:t> </a:t>
            </a:r>
            <a:r>
              <a:rPr lang="en-US" dirty="0" err="1">
                <a:solidFill>
                  <a:srgbClr val="FFFFFF"/>
                </a:solidFill>
                <a:latin typeface="Arial"/>
                <a:ea typeface="+mn-lt"/>
                <a:cs typeface="Arial"/>
              </a:rPr>
              <a:t>του</a:t>
            </a:r>
            <a:r>
              <a:rPr lang="en-US" dirty="0">
                <a:solidFill>
                  <a:srgbClr val="FFFFFF"/>
                </a:solidFill>
                <a:latin typeface="Arial"/>
                <a:ea typeface="+mn-lt"/>
                <a:cs typeface="Arial"/>
              </a:rPr>
              <a:t> </a:t>
            </a:r>
            <a:r>
              <a:rPr lang="en-US" dirty="0" err="1">
                <a:solidFill>
                  <a:srgbClr val="FFFFFF"/>
                </a:solidFill>
                <a:latin typeface="Arial"/>
                <a:ea typeface="+mn-lt"/>
                <a:cs typeface="Arial"/>
              </a:rPr>
              <a:t>συμ</a:t>
            </a:r>
            <a:r>
              <a:rPr lang="en-US" dirty="0">
                <a:solidFill>
                  <a:srgbClr val="FFFFFF"/>
                </a:solidFill>
                <a:latin typeface="Arial"/>
                <a:ea typeface="+mn-lt"/>
                <a:cs typeface="Arial"/>
              </a:rPr>
              <a:t>β</a:t>
            </a:r>
            <a:r>
              <a:rPr lang="en-US" dirty="0" err="1">
                <a:solidFill>
                  <a:srgbClr val="FFFFFF"/>
                </a:solidFill>
                <a:latin typeface="Arial"/>
                <a:ea typeface="+mn-lt"/>
                <a:cs typeface="Arial"/>
              </a:rPr>
              <a:t>άντος</a:t>
            </a:r>
            <a:r>
              <a:rPr lang="en-US" dirty="0">
                <a:solidFill>
                  <a:srgbClr val="FFFFFF"/>
                </a:solidFill>
                <a:latin typeface="Arial"/>
                <a:ea typeface="+mn-lt"/>
                <a:cs typeface="Arial"/>
              </a:rPr>
              <a:t>.</a:t>
            </a:r>
            <a:endParaRPr lang="en-US" dirty="0">
              <a:latin typeface="Arial"/>
              <a:ea typeface="+mn-lt"/>
              <a:cs typeface="Arial"/>
            </a:endParaRPr>
          </a:p>
        </p:txBody>
      </p:sp>
    </p:spTree>
    <p:extLst>
      <p:ext uri="{BB962C8B-B14F-4D97-AF65-F5344CB8AC3E}">
        <p14:creationId xmlns:p14="http://schemas.microsoft.com/office/powerpoint/2010/main" val="24964092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5185DB-4501-9CAD-C732-F0D97400B35C}"/>
              </a:ext>
            </a:extLst>
          </p:cNvPr>
          <p:cNvSpPr>
            <a:spLocks noGrp="1"/>
          </p:cNvSpPr>
          <p:nvPr>
            <p:ph type="title"/>
          </p:nvPr>
        </p:nvSpPr>
        <p:spPr>
          <a:xfrm>
            <a:off x="1065880" y="1129932"/>
            <a:ext cx="7867818" cy="778381"/>
          </a:xfrm>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την</a:t>
            </a:r>
            <a:r>
              <a:rPr lang="en-US" b="1" dirty="0">
                <a:latin typeface="Arial"/>
                <a:cs typeface="Arial"/>
              </a:rPr>
              <a:t> πα</a:t>
            </a:r>
            <a:r>
              <a:rPr lang="en-US" b="1" dirty="0" err="1">
                <a:latin typeface="Arial"/>
                <a:cs typeface="Arial"/>
              </a:rPr>
              <a:t>ροχή</a:t>
            </a:r>
            <a:r>
              <a:rPr lang="en-US" b="1" dirty="0">
                <a:latin typeface="Arial"/>
                <a:cs typeface="Arial"/>
              </a:rPr>
              <a:t> υπ</a:t>
            </a:r>
            <a:r>
              <a:rPr lang="en-US" b="1" dirty="0" err="1">
                <a:latin typeface="Arial"/>
                <a:cs typeface="Arial"/>
              </a:rPr>
              <a:t>ηρεσιών</a:t>
            </a:r>
            <a:endParaRPr lang="en-US" dirty="0" err="1">
              <a:solidFill>
                <a:srgbClr val="000000"/>
              </a:solidFill>
              <a:latin typeface="Arial"/>
              <a:cs typeface="Arial"/>
            </a:endParaRPr>
          </a:p>
          <a:p>
            <a:endParaRPr lang="en-US" dirty="0">
              <a:solidFill>
                <a:srgbClr val="000000"/>
              </a:solidFill>
              <a:latin typeface="Arial"/>
              <a:cs typeface="Arial"/>
            </a:endParaRPr>
          </a:p>
          <a:p>
            <a:endParaRPr lang="en-US" b="1" dirty="0"/>
          </a:p>
        </p:txBody>
      </p:sp>
      <p:sp>
        <p:nvSpPr>
          <p:cNvPr id="8" name="Shape 2550">
            <a:extLst>
              <a:ext uri="{FF2B5EF4-FFF2-40B4-BE49-F238E27FC236}">
                <a16:creationId xmlns:a16="http://schemas.microsoft.com/office/drawing/2014/main" id="{72C0A2C5-474E-6666-59A8-E20F3F81933C}"/>
              </a:ext>
            </a:extLst>
          </p:cNvPr>
          <p:cNvSpPr/>
          <p:nvPr/>
        </p:nvSpPr>
        <p:spPr>
          <a:xfrm>
            <a:off x="5911096" y="3583038"/>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616">
            <a:extLst>
              <a:ext uri="{FF2B5EF4-FFF2-40B4-BE49-F238E27FC236}">
                <a16:creationId xmlns:a16="http://schemas.microsoft.com/office/drawing/2014/main" id="{3DE1B4B7-A947-2E4F-CE8A-03F7450AE4F9}"/>
              </a:ext>
            </a:extLst>
          </p:cNvPr>
          <p:cNvSpPr/>
          <p:nvPr/>
        </p:nvSpPr>
        <p:spPr>
          <a:xfrm>
            <a:off x="5937568" y="2519782"/>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588">
            <a:extLst>
              <a:ext uri="{FF2B5EF4-FFF2-40B4-BE49-F238E27FC236}">
                <a16:creationId xmlns:a16="http://schemas.microsoft.com/office/drawing/2014/main" id="{EE0F0B6C-0C2D-1F34-64AA-9DFC37D505C6}"/>
              </a:ext>
            </a:extLst>
          </p:cNvPr>
          <p:cNvSpPr/>
          <p:nvPr/>
        </p:nvSpPr>
        <p:spPr>
          <a:xfrm>
            <a:off x="417652" y="2532330"/>
            <a:ext cx="391143" cy="3666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54">
            <a:extLst>
              <a:ext uri="{FF2B5EF4-FFF2-40B4-BE49-F238E27FC236}">
                <a16:creationId xmlns:a16="http://schemas.microsoft.com/office/drawing/2014/main" id="{DC7CA6FD-8A09-4E72-4035-1B282DA34396}"/>
              </a:ext>
            </a:extLst>
          </p:cNvPr>
          <p:cNvSpPr/>
          <p:nvPr/>
        </p:nvSpPr>
        <p:spPr>
          <a:xfrm>
            <a:off x="401307" y="351843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TextBox 5">
            <a:extLst>
              <a:ext uri="{FF2B5EF4-FFF2-40B4-BE49-F238E27FC236}">
                <a16:creationId xmlns:a16="http://schemas.microsoft.com/office/drawing/2014/main" id="{1CE65454-ED34-AE2C-9D2D-2762BDF4CB38}"/>
              </a:ext>
            </a:extLst>
          </p:cNvPr>
          <p:cNvSpPr txBox="1"/>
          <p:nvPr/>
        </p:nvSpPr>
        <p:spPr>
          <a:xfrm>
            <a:off x="1067870" y="2459013"/>
            <a:ext cx="5259388" cy="369332"/>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rgbClr val="FFFFFF"/>
                </a:solidFill>
                <a:latin typeface="Arial"/>
                <a:ea typeface="+mn-lt"/>
                <a:cs typeface="Arial"/>
              </a:rPr>
              <a:t>Προσφέρετε</a:t>
            </a:r>
            <a:r>
              <a:rPr lang="en-US">
                <a:solidFill>
                  <a:srgbClr val="FFFFFF"/>
                </a:solidFill>
                <a:latin typeface="Arial"/>
                <a:ea typeface="+mn-lt"/>
                <a:cs typeface="Arial"/>
              </a:rPr>
              <a:t> </a:t>
            </a:r>
            <a:r>
              <a:rPr lang="en-US" err="1">
                <a:solidFill>
                  <a:srgbClr val="FFFFFF"/>
                </a:solidFill>
                <a:latin typeface="Arial"/>
                <a:ea typeface="+mn-lt"/>
                <a:cs typeface="Arial"/>
              </a:rPr>
              <a:t>ψυχολογική</a:t>
            </a:r>
            <a:r>
              <a:rPr lang="en-US">
                <a:solidFill>
                  <a:srgbClr val="FFFFFF"/>
                </a:solidFill>
                <a:latin typeface="Arial"/>
                <a:ea typeface="+mn-lt"/>
                <a:cs typeface="Arial"/>
              </a:rPr>
              <a:t> υπ</a:t>
            </a:r>
            <a:r>
              <a:rPr lang="en-US" err="1">
                <a:solidFill>
                  <a:srgbClr val="FFFFFF"/>
                </a:solidFill>
                <a:latin typeface="Arial"/>
                <a:ea typeface="+mn-lt"/>
                <a:cs typeface="Arial"/>
              </a:rPr>
              <a:t>οστήριξη</a:t>
            </a:r>
            <a:r>
              <a:rPr lang="en-US">
                <a:solidFill>
                  <a:srgbClr val="FFFFFF"/>
                </a:solidFill>
                <a:latin typeface="Arial"/>
                <a:ea typeface="+mn-lt"/>
                <a:cs typeface="Arial"/>
              </a:rPr>
              <a:t>.</a:t>
            </a:r>
          </a:p>
        </p:txBody>
      </p:sp>
      <p:sp>
        <p:nvSpPr>
          <p:cNvPr id="15" name="TextBox 6">
            <a:extLst>
              <a:ext uri="{FF2B5EF4-FFF2-40B4-BE49-F238E27FC236}">
                <a16:creationId xmlns:a16="http://schemas.microsoft.com/office/drawing/2014/main" id="{770D06BD-7F30-BAB2-AFAC-2483AE59CF51}"/>
              </a:ext>
            </a:extLst>
          </p:cNvPr>
          <p:cNvSpPr txBox="1"/>
          <p:nvPr/>
        </p:nvSpPr>
        <p:spPr>
          <a:xfrm>
            <a:off x="6545711" y="2462339"/>
            <a:ext cx="5174306"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FFFFFF"/>
                </a:solidFill>
                <a:latin typeface="Arial"/>
                <a:ea typeface="+mn-lt"/>
                <a:cs typeface="Arial"/>
              </a:rPr>
              <a:t>Πα</a:t>
            </a:r>
            <a:r>
              <a:rPr lang="en-US" err="1">
                <a:solidFill>
                  <a:srgbClr val="FFFFFF"/>
                </a:solidFill>
                <a:latin typeface="Arial"/>
                <a:ea typeface="+mn-lt"/>
                <a:cs typeface="Arial"/>
              </a:rPr>
              <a:t>ρέχετε</a:t>
            </a:r>
            <a:r>
              <a:rPr lang="en-US">
                <a:solidFill>
                  <a:srgbClr val="FFFFFF"/>
                </a:solidFill>
                <a:latin typeface="Arial"/>
                <a:ea typeface="+mn-lt"/>
                <a:cs typeface="Arial"/>
              </a:rPr>
              <a:t> </a:t>
            </a:r>
            <a:r>
              <a:rPr lang="en-US" err="1">
                <a:solidFill>
                  <a:srgbClr val="FFFFFF"/>
                </a:solidFill>
                <a:latin typeface="Arial"/>
                <a:ea typeface="+mn-lt"/>
                <a:cs typeface="Arial"/>
              </a:rPr>
              <a:t>έν</a:t>
            </a:r>
            <a:r>
              <a:rPr lang="en-US">
                <a:solidFill>
                  <a:srgbClr val="FFFFFF"/>
                </a:solidFill>
                <a:latin typeface="Arial"/>
                <a:ea typeface="+mn-lt"/>
                <a:cs typeface="Arial"/>
              </a:rPr>
              <a:t>αν </a:t>
            </a:r>
            <a:r>
              <a:rPr lang="en-US" err="1">
                <a:solidFill>
                  <a:srgbClr val="FFFFFF"/>
                </a:solidFill>
                <a:latin typeface="Arial"/>
                <a:ea typeface="+mn-lt"/>
                <a:cs typeface="Arial"/>
              </a:rPr>
              <a:t>σύντομο</a:t>
            </a:r>
            <a:r>
              <a:rPr lang="en-US">
                <a:solidFill>
                  <a:srgbClr val="FFFFFF"/>
                </a:solidFill>
                <a:latin typeface="Arial"/>
                <a:ea typeface="+mn-lt"/>
                <a:cs typeface="Arial"/>
              </a:rPr>
              <a:t> </a:t>
            </a:r>
            <a:r>
              <a:rPr lang="en-US" err="1">
                <a:solidFill>
                  <a:srgbClr val="FFFFFF"/>
                </a:solidFill>
                <a:latin typeface="Arial"/>
                <a:ea typeface="+mn-lt"/>
                <a:cs typeface="Arial"/>
              </a:rPr>
              <a:t>οδηγό</a:t>
            </a:r>
            <a:r>
              <a:rPr lang="en-US">
                <a:solidFill>
                  <a:srgbClr val="FFFFFF"/>
                </a:solidFill>
                <a:latin typeface="Arial"/>
                <a:ea typeface="+mn-lt"/>
                <a:cs typeface="Arial"/>
              </a:rPr>
              <a:t> </a:t>
            </a:r>
            <a:r>
              <a:rPr lang="en-US" err="1">
                <a:solidFill>
                  <a:srgbClr val="FFFFFF"/>
                </a:solidFill>
                <a:latin typeface="Arial"/>
                <a:ea typeface="+mn-lt"/>
                <a:cs typeface="Arial"/>
              </a:rPr>
              <a:t>γι</a:t>
            </a:r>
            <a:r>
              <a:rPr lang="en-US">
                <a:solidFill>
                  <a:srgbClr val="FFFFFF"/>
                </a:solidFill>
                <a:latin typeface="Arial"/>
                <a:ea typeface="+mn-lt"/>
                <a:cs typeface="Arial"/>
              </a:rPr>
              <a:t>α </a:t>
            </a:r>
            <a:r>
              <a:rPr lang="en-US" err="1">
                <a:solidFill>
                  <a:srgbClr val="FFFFFF"/>
                </a:solidFill>
                <a:latin typeface="Arial"/>
                <a:ea typeface="+mn-lt"/>
                <a:cs typeface="Arial"/>
              </a:rPr>
              <a:t>τους</a:t>
            </a:r>
            <a:r>
              <a:rPr lang="en-US">
                <a:solidFill>
                  <a:srgbClr val="FFFFFF"/>
                </a:solidFill>
                <a:latin typeface="Arial"/>
                <a:ea typeface="+mn-lt"/>
                <a:cs typeface="Arial"/>
              </a:rPr>
              <a:t> </a:t>
            </a:r>
            <a:r>
              <a:rPr lang="en-US" err="1">
                <a:solidFill>
                  <a:srgbClr val="FFFFFF"/>
                </a:solidFill>
                <a:latin typeface="Arial"/>
                <a:ea typeface="+mn-lt"/>
                <a:cs typeface="Arial"/>
              </a:rPr>
              <a:t>φορείς</a:t>
            </a:r>
            <a:r>
              <a:rPr lang="en-US">
                <a:solidFill>
                  <a:srgbClr val="FFFFFF"/>
                </a:solidFill>
                <a:latin typeface="Arial"/>
                <a:ea typeface="+mn-lt"/>
                <a:cs typeface="Arial"/>
              </a:rPr>
              <a:t> π</a:t>
            </a:r>
            <a:r>
              <a:rPr lang="en-US" err="1">
                <a:solidFill>
                  <a:srgbClr val="FFFFFF"/>
                </a:solidFill>
                <a:latin typeface="Arial"/>
                <a:ea typeface="+mn-lt"/>
                <a:cs typeface="Arial"/>
              </a:rPr>
              <a:t>ρώτης</a:t>
            </a:r>
            <a:r>
              <a:rPr lang="en-US">
                <a:solidFill>
                  <a:srgbClr val="FFFFFF"/>
                </a:solidFill>
                <a:latin typeface="Arial"/>
                <a:ea typeface="+mn-lt"/>
                <a:cs typeface="Arial"/>
              </a:rPr>
              <a:t> α</a:t>
            </a:r>
            <a:r>
              <a:rPr lang="en-US" err="1">
                <a:solidFill>
                  <a:srgbClr val="FFFFFF"/>
                </a:solidFill>
                <a:latin typeface="Arial"/>
                <a:ea typeface="+mn-lt"/>
                <a:cs typeface="Arial"/>
              </a:rPr>
              <a:t>ντ</a:t>
            </a:r>
            <a:r>
              <a:rPr lang="en-US">
                <a:solidFill>
                  <a:srgbClr val="FFFFFF"/>
                </a:solidFill>
                <a:latin typeface="Arial"/>
                <a:ea typeface="+mn-lt"/>
                <a:cs typeface="Arial"/>
              </a:rPr>
              <a:t>απ</a:t>
            </a:r>
            <a:r>
              <a:rPr lang="en-US" err="1">
                <a:solidFill>
                  <a:srgbClr val="FFFFFF"/>
                </a:solidFill>
                <a:latin typeface="Arial"/>
                <a:ea typeface="+mn-lt"/>
                <a:cs typeface="Arial"/>
              </a:rPr>
              <a:t>όκρισης</a:t>
            </a:r>
            <a:r>
              <a:rPr lang="en-US">
                <a:solidFill>
                  <a:srgbClr val="FFFFFF"/>
                </a:solidFill>
                <a:latin typeface="Arial"/>
                <a:ea typeface="+mn-lt"/>
                <a:cs typeface="Arial"/>
              </a:rPr>
              <a:t> </a:t>
            </a:r>
            <a:r>
              <a:rPr lang="en-US" err="1">
                <a:solidFill>
                  <a:srgbClr val="FFFFFF"/>
                </a:solidFill>
                <a:latin typeface="Arial"/>
                <a:ea typeface="+mn-lt"/>
                <a:cs typeface="Arial"/>
              </a:rPr>
              <a:t>σχετικά</a:t>
            </a:r>
            <a:r>
              <a:rPr lang="en-US">
                <a:solidFill>
                  <a:srgbClr val="FFFFFF"/>
                </a:solidFill>
                <a:latin typeface="Arial"/>
                <a:ea typeface="+mn-lt"/>
                <a:cs typeface="Arial"/>
              </a:rPr>
              <a:t> </a:t>
            </a:r>
            <a:r>
              <a:rPr lang="en-US" err="1">
                <a:solidFill>
                  <a:srgbClr val="FFFFFF"/>
                </a:solidFill>
                <a:latin typeface="Arial"/>
                <a:ea typeface="+mn-lt"/>
                <a:cs typeface="Arial"/>
              </a:rPr>
              <a:t>με</a:t>
            </a:r>
            <a:r>
              <a:rPr lang="en-US">
                <a:solidFill>
                  <a:srgbClr val="FFFFFF"/>
                </a:solidFill>
                <a:latin typeface="Arial"/>
                <a:ea typeface="+mn-lt"/>
                <a:cs typeface="Arial"/>
              </a:rPr>
              <a:t> </a:t>
            </a:r>
            <a:r>
              <a:rPr lang="en-US" err="1">
                <a:solidFill>
                  <a:srgbClr val="FFFFFF"/>
                </a:solidFill>
                <a:latin typeface="Arial"/>
                <a:ea typeface="+mn-lt"/>
                <a:cs typeface="Arial"/>
              </a:rPr>
              <a:t>το</a:t>
            </a:r>
            <a:r>
              <a:rPr lang="en-US">
                <a:solidFill>
                  <a:srgbClr val="FFFFFF"/>
                </a:solidFill>
                <a:latin typeface="Arial"/>
                <a:ea typeface="+mn-lt"/>
                <a:cs typeface="Arial"/>
              </a:rPr>
              <a:t> π</a:t>
            </a:r>
            <a:r>
              <a:rPr lang="en-US" err="1">
                <a:solidFill>
                  <a:srgbClr val="FFFFFF"/>
                </a:solidFill>
                <a:latin typeface="Arial"/>
                <a:ea typeface="+mn-lt"/>
                <a:cs typeface="Arial"/>
              </a:rPr>
              <a:t>ώς</a:t>
            </a:r>
            <a:r>
              <a:rPr lang="en-US">
                <a:solidFill>
                  <a:srgbClr val="FFFFFF"/>
                </a:solidFill>
                <a:latin typeface="Arial"/>
                <a:ea typeface="+mn-lt"/>
                <a:cs typeface="Arial"/>
              </a:rPr>
              <a:t> μπ</a:t>
            </a:r>
            <a:r>
              <a:rPr lang="en-US" err="1">
                <a:solidFill>
                  <a:srgbClr val="FFFFFF"/>
                </a:solidFill>
                <a:latin typeface="Arial"/>
                <a:ea typeface="+mn-lt"/>
                <a:cs typeface="Arial"/>
              </a:rPr>
              <a:t>ορούν</a:t>
            </a:r>
            <a:r>
              <a:rPr lang="en-US">
                <a:solidFill>
                  <a:srgbClr val="FFFFFF"/>
                </a:solidFill>
                <a:latin typeface="Arial"/>
                <a:ea typeface="+mn-lt"/>
                <a:cs typeface="Arial"/>
              </a:rPr>
              <a:t> να </a:t>
            </a:r>
            <a:r>
              <a:rPr lang="en-US" err="1">
                <a:solidFill>
                  <a:srgbClr val="FFFFFF"/>
                </a:solidFill>
                <a:latin typeface="Arial"/>
                <a:ea typeface="+mn-lt"/>
                <a:cs typeface="Arial"/>
              </a:rPr>
              <a:t>ενεργήσουν</a:t>
            </a:r>
            <a:r>
              <a:rPr lang="en-US">
                <a:solidFill>
                  <a:srgbClr val="FFFFFF"/>
                </a:solidFill>
                <a:latin typeface="Arial"/>
                <a:ea typeface="+mn-lt"/>
                <a:cs typeface="Arial"/>
              </a:rPr>
              <a:t> υπ</a:t>
            </a:r>
            <a:r>
              <a:rPr lang="en-US" err="1">
                <a:solidFill>
                  <a:srgbClr val="FFFFFF"/>
                </a:solidFill>
                <a:latin typeface="Arial"/>
                <a:ea typeface="+mn-lt"/>
                <a:cs typeface="Arial"/>
              </a:rPr>
              <a:t>οστηρικτικά</a:t>
            </a:r>
            <a:r>
              <a:rPr lang="en-US">
                <a:solidFill>
                  <a:srgbClr val="FFFFFF"/>
                </a:solidFill>
                <a:latin typeface="Arial"/>
                <a:ea typeface="+mn-lt"/>
                <a:cs typeface="Arial"/>
              </a:rPr>
              <a:t>. </a:t>
            </a:r>
          </a:p>
        </p:txBody>
      </p:sp>
      <p:sp>
        <p:nvSpPr>
          <p:cNvPr id="16" name="TextBox 7">
            <a:extLst>
              <a:ext uri="{FF2B5EF4-FFF2-40B4-BE49-F238E27FC236}">
                <a16:creationId xmlns:a16="http://schemas.microsoft.com/office/drawing/2014/main" id="{BC43A9DD-DFFA-DACC-2812-1584DE588ADD}"/>
              </a:ext>
            </a:extLst>
          </p:cNvPr>
          <p:cNvSpPr txBox="1"/>
          <p:nvPr/>
        </p:nvSpPr>
        <p:spPr>
          <a:xfrm>
            <a:off x="6568978" y="3852874"/>
            <a:ext cx="4591050"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FFFFFF"/>
                </a:solidFill>
                <a:latin typeface="Arial"/>
                <a:ea typeface="+mn-lt"/>
                <a:cs typeface="Arial"/>
              </a:rPr>
              <a:t>Η </a:t>
            </a:r>
            <a:r>
              <a:rPr lang="en-US" err="1">
                <a:solidFill>
                  <a:srgbClr val="FFFFFF"/>
                </a:solidFill>
                <a:latin typeface="Arial"/>
                <a:ea typeface="+mn-lt"/>
                <a:cs typeface="Arial"/>
              </a:rPr>
              <a:t>δι</a:t>
            </a:r>
            <a:r>
              <a:rPr lang="en-US">
                <a:solidFill>
                  <a:srgbClr val="FFFFFF"/>
                </a:solidFill>
                <a:latin typeface="Arial"/>
                <a:ea typeface="+mn-lt"/>
                <a:cs typeface="Arial"/>
              </a:rPr>
              <a:t>α</a:t>
            </a:r>
            <a:r>
              <a:rPr lang="en-US" err="1">
                <a:solidFill>
                  <a:srgbClr val="FFFFFF"/>
                </a:solidFill>
                <a:latin typeface="Arial"/>
                <a:ea typeface="+mn-lt"/>
                <a:cs typeface="Arial"/>
              </a:rPr>
              <a:t>μεσολά</a:t>
            </a:r>
            <a:r>
              <a:rPr lang="en-US">
                <a:solidFill>
                  <a:srgbClr val="FFFFFF"/>
                </a:solidFill>
                <a:latin typeface="Arial"/>
                <a:ea typeface="+mn-lt"/>
                <a:cs typeface="Arial"/>
              </a:rPr>
              <a:t>β</a:t>
            </a:r>
            <a:r>
              <a:rPr lang="en-US" err="1">
                <a:solidFill>
                  <a:srgbClr val="FFFFFF"/>
                </a:solidFill>
                <a:latin typeface="Arial"/>
                <a:ea typeface="+mn-lt"/>
                <a:cs typeface="Arial"/>
              </a:rPr>
              <a:t>ηση</a:t>
            </a:r>
            <a:r>
              <a:rPr lang="en-US">
                <a:solidFill>
                  <a:srgbClr val="FFFFFF"/>
                </a:solidFill>
                <a:latin typeface="Arial"/>
                <a:ea typeface="+mn-lt"/>
                <a:cs typeface="Arial"/>
              </a:rPr>
              <a:t> </a:t>
            </a:r>
            <a:r>
              <a:rPr lang="en-US" err="1">
                <a:solidFill>
                  <a:srgbClr val="FFFFFF"/>
                </a:solidFill>
                <a:latin typeface="Arial"/>
                <a:ea typeface="+mn-lt"/>
                <a:cs typeface="Arial"/>
              </a:rPr>
              <a:t>δεν</a:t>
            </a:r>
            <a:r>
              <a:rPr lang="en-US">
                <a:solidFill>
                  <a:srgbClr val="FFFFFF"/>
                </a:solidFill>
                <a:latin typeface="Arial"/>
                <a:ea typeface="+mn-lt"/>
                <a:cs typeface="Arial"/>
              </a:rPr>
              <a:t> π</a:t>
            </a:r>
            <a:r>
              <a:rPr lang="en-US" err="1">
                <a:solidFill>
                  <a:srgbClr val="FFFFFF"/>
                </a:solidFill>
                <a:latin typeface="Arial"/>
                <a:ea typeface="+mn-lt"/>
                <a:cs typeface="Arial"/>
              </a:rPr>
              <a:t>ρέ</a:t>
            </a:r>
            <a:r>
              <a:rPr lang="en-US">
                <a:solidFill>
                  <a:srgbClr val="FFFFFF"/>
                </a:solidFill>
                <a:latin typeface="Arial"/>
                <a:ea typeface="+mn-lt"/>
                <a:cs typeface="Arial"/>
              </a:rPr>
              <a:t>π</a:t>
            </a:r>
            <a:r>
              <a:rPr lang="en-US" err="1">
                <a:solidFill>
                  <a:srgbClr val="FFFFFF"/>
                </a:solidFill>
                <a:latin typeface="Arial"/>
                <a:ea typeface="+mn-lt"/>
                <a:cs typeface="Arial"/>
              </a:rPr>
              <a:t>ει</a:t>
            </a:r>
            <a:r>
              <a:rPr lang="en-US">
                <a:solidFill>
                  <a:srgbClr val="FFFFFF"/>
                </a:solidFill>
                <a:latin typeface="Arial"/>
                <a:ea typeface="+mn-lt"/>
                <a:cs typeface="Arial"/>
              </a:rPr>
              <a:t> π</a:t>
            </a:r>
            <a:r>
              <a:rPr lang="en-US" err="1">
                <a:solidFill>
                  <a:srgbClr val="FFFFFF"/>
                </a:solidFill>
                <a:latin typeface="Arial"/>
                <a:ea typeface="+mn-lt"/>
                <a:cs typeface="Arial"/>
              </a:rPr>
              <a:t>οτέ</a:t>
            </a:r>
            <a:r>
              <a:rPr lang="en-US">
                <a:solidFill>
                  <a:srgbClr val="FFFFFF"/>
                </a:solidFill>
                <a:latin typeface="Arial"/>
                <a:ea typeface="+mn-lt"/>
                <a:cs typeface="Arial"/>
              </a:rPr>
              <a:t> να επιβ</a:t>
            </a:r>
            <a:r>
              <a:rPr lang="en-US" err="1">
                <a:solidFill>
                  <a:srgbClr val="FFFFFF"/>
                </a:solidFill>
                <a:latin typeface="Arial"/>
                <a:ea typeface="+mn-lt"/>
                <a:cs typeface="Arial"/>
              </a:rPr>
              <a:t>άλλετ</a:t>
            </a:r>
            <a:r>
              <a:rPr lang="en-US">
                <a:solidFill>
                  <a:srgbClr val="FFFFFF"/>
                </a:solidFill>
                <a:latin typeface="Arial"/>
                <a:ea typeface="+mn-lt"/>
                <a:cs typeface="Arial"/>
              </a:rPr>
              <a:t>αι, α</a:t>
            </a:r>
            <a:r>
              <a:rPr lang="en-US" err="1">
                <a:solidFill>
                  <a:srgbClr val="FFFFFF"/>
                </a:solidFill>
                <a:latin typeface="Arial"/>
                <a:ea typeface="+mn-lt"/>
                <a:cs typeface="Arial"/>
              </a:rPr>
              <a:t>λλά</a:t>
            </a:r>
            <a:r>
              <a:rPr lang="en-US">
                <a:solidFill>
                  <a:srgbClr val="FFFFFF"/>
                </a:solidFill>
                <a:latin typeface="Arial"/>
                <a:ea typeface="+mn-lt"/>
                <a:cs typeface="Arial"/>
              </a:rPr>
              <a:t> μπ</a:t>
            </a:r>
            <a:r>
              <a:rPr lang="en-US" err="1">
                <a:solidFill>
                  <a:srgbClr val="FFFFFF"/>
                </a:solidFill>
                <a:latin typeface="Arial"/>
                <a:ea typeface="+mn-lt"/>
                <a:cs typeface="Arial"/>
              </a:rPr>
              <a:t>ορεί</a:t>
            </a:r>
            <a:r>
              <a:rPr lang="en-US">
                <a:solidFill>
                  <a:srgbClr val="FFFFFF"/>
                </a:solidFill>
                <a:latin typeface="Arial"/>
                <a:ea typeface="+mn-lt"/>
                <a:cs typeface="Arial"/>
              </a:rPr>
              <a:t> να π</a:t>
            </a:r>
            <a:r>
              <a:rPr lang="en-US" err="1">
                <a:solidFill>
                  <a:srgbClr val="FFFFFF"/>
                </a:solidFill>
                <a:latin typeface="Arial"/>
                <a:ea typeface="+mn-lt"/>
                <a:cs typeface="Arial"/>
              </a:rPr>
              <a:t>ροσφέρετ</a:t>
            </a:r>
            <a:r>
              <a:rPr lang="en-US">
                <a:solidFill>
                  <a:srgbClr val="FFFFFF"/>
                </a:solidFill>
                <a:latin typeface="Arial"/>
                <a:ea typeface="+mn-lt"/>
                <a:cs typeface="Arial"/>
              </a:rPr>
              <a:t>αι </a:t>
            </a:r>
            <a:r>
              <a:rPr lang="en-US" err="1">
                <a:solidFill>
                  <a:srgbClr val="FFFFFF"/>
                </a:solidFill>
                <a:latin typeface="Arial"/>
                <a:ea typeface="+mn-lt"/>
                <a:cs typeface="Arial"/>
              </a:rPr>
              <a:t>ως</a:t>
            </a:r>
            <a:r>
              <a:rPr lang="en-US">
                <a:solidFill>
                  <a:srgbClr val="FFFFFF"/>
                </a:solidFill>
                <a:latin typeface="Arial"/>
                <a:ea typeface="+mn-lt"/>
                <a:cs typeface="Arial"/>
              </a:rPr>
              <a:t> επ</a:t>
            </a:r>
            <a:r>
              <a:rPr lang="en-US" err="1">
                <a:solidFill>
                  <a:srgbClr val="FFFFFF"/>
                </a:solidFill>
                <a:latin typeface="Arial"/>
                <a:ea typeface="+mn-lt"/>
                <a:cs typeface="Arial"/>
              </a:rPr>
              <a:t>ιλογή</a:t>
            </a:r>
            <a:r>
              <a:rPr lang="en-US">
                <a:solidFill>
                  <a:srgbClr val="FFFFFF"/>
                </a:solidFill>
                <a:latin typeface="Arial"/>
                <a:ea typeface="+mn-lt"/>
                <a:cs typeface="Arial"/>
              </a:rPr>
              <a:t>.</a:t>
            </a:r>
          </a:p>
        </p:txBody>
      </p:sp>
      <p:sp>
        <p:nvSpPr>
          <p:cNvPr id="17" name="TextBox 12">
            <a:extLst>
              <a:ext uri="{FF2B5EF4-FFF2-40B4-BE49-F238E27FC236}">
                <a16:creationId xmlns:a16="http://schemas.microsoft.com/office/drawing/2014/main" id="{46D9FFE4-D5FF-A43B-D3CF-4270ACCDB641}"/>
              </a:ext>
            </a:extLst>
          </p:cNvPr>
          <p:cNvSpPr txBox="1"/>
          <p:nvPr/>
        </p:nvSpPr>
        <p:spPr>
          <a:xfrm>
            <a:off x="1115903" y="3543435"/>
            <a:ext cx="4591050" cy="369332"/>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FFFFFF"/>
                </a:solidFill>
                <a:latin typeface="Arial"/>
                <a:ea typeface="+mn-lt"/>
                <a:cs typeface="Arial"/>
              </a:rPr>
              <a:t>Πα</a:t>
            </a:r>
            <a:r>
              <a:rPr lang="en-US" err="1">
                <a:solidFill>
                  <a:srgbClr val="FFFFFF"/>
                </a:solidFill>
                <a:latin typeface="Arial"/>
                <a:ea typeface="+mn-lt"/>
                <a:cs typeface="Arial"/>
              </a:rPr>
              <a:t>ροχή</a:t>
            </a:r>
            <a:r>
              <a:rPr lang="en-US">
                <a:solidFill>
                  <a:srgbClr val="FFFFFF"/>
                </a:solidFill>
                <a:latin typeface="Arial"/>
                <a:ea typeface="+mn-lt"/>
                <a:cs typeface="Arial"/>
              </a:rPr>
              <a:t> </a:t>
            </a:r>
            <a:r>
              <a:rPr lang="en-US" err="1">
                <a:solidFill>
                  <a:srgbClr val="FFFFFF"/>
                </a:solidFill>
                <a:latin typeface="Arial"/>
                <a:ea typeface="+mn-lt"/>
                <a:cs typeface="Arial"/>
              </a:rPr>
              <a:t>οδηγιών</a:t>
            </a:r>
            <a:r>
              <a:rPr lang="en-US">
                <a:solidFill>
                  <a:srgbClr val="FFFFFF"/>
                </a:solidFill>
                <a:latin typeface="Arial"/>
                <a:ea typeface="+mn-lt"/>
                <a:cs typeface="Arial"/>
              </a:rPr>
              <a:t> π</a:t>
            </a:r>
            <a:r>
              <a:rPr lang="en-US" err="1">
                <a:solidFill>
                  <a:srgbClr val="FFFFFF"/>
                </a:solidFill>
                <a:latin typeface="Arial"/>
                <a:ea typeface="+mn-lt"/>
                <a:cs typeface="Arial"/>
              </a:rPr>
              <a:t>ρώτων</a:t>
            </a:r>
            <a:r>
              <a:rPr lang="en-US">
                <a:solidFill>
                  <a:srgbClr val="FFFFFF"/>
                </a:solidFill>
                <a:latin typeface="Arial"/>
                <a:ea typeface="+mn-lt"/>
                <a:cs typeface="Arial"/>
              </a:rPr>
              <a:t> β</a:t>
            </a:r>
            <a:r>
              <a:rPr lang="en-US" err="1">
                <a:solidFill>
                  <a:srgbClr val="FFFFFF"/>
                </a:solidFill>
                <a:latin typeface="Arial"/>
                <a:ea typeface="+mn-lt"/>
                <a:cs typeface="Arial"/>
              </a:rPr>
              <a:t>οηθειών</a:t>
            </a:r>
            <a:r>
              <a:rPr lang="en-US">
                <a:solidFill>
                  <a:srgbClr val="FFFFFF"/>
                </a:solidFill>
                <a:latin typeface="Arial"/>
                <a:ea typeface="+mn-lt"/>
                <a:cs typeface="Arial"/>
              </a:rPr>
              <a:t>.</a:t>
            </a:r>
          </a:p>
        </p:txBody>
      </p:sp>
    </p:spTree>
    <p:extLst>
      <p:ext uri="{BB962C8B-B14F-4D97-AF65-F5344CB8AC3E}">
        <p14:creationId xmlns:p14="http://schemas.microsoft.com/office/powerpoint/2010/main" val="27006108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FF8165-C591-401E-E8B0-E856321298A8}"/>
              </a:ext>
            </a:extLst>
          </p:cNvPr>
          <p:cNvSpPr>
            <a:spLocks noGrp="1"/>
          </p:cNvSpPr>
          <p:nvPr>
            <p:ph type="title"/>
          </p:nvPr>
        </p:nvSpPr>
        <p:spPr>
          <a:xfrm>
            <a:off x="1046922" y="1129932"/>
            <a:ext cx="10086975" cy="778381"/>
          </a:xfrm>
        </p:spPr>
        <p:txBody>
          <a:bodyPr/>
          <a:lstStyle/>
          <a:p>
            <a:r>
              <a:rPr lang="en-GB" b="1" dirty="0" err="1">
                <a:latin typeface="Arial"/>
                <a:cs typeface="Arial"/>
              </a:rPr>
              <a:t>Κέντρο</a:t>
            </a:r>
            <a:r>
              <a:rPr lang="en-GB" b="1" dirty="0">
                <a:latin typeface="Arial"/>
                <a:cs typeface="Arial"/>
              </a:rPr>
              <a:t> </a:t>
            </a:r>
            <a:r>
              <a:rPr lang="en-GB" b="1" dirty="0" err="1">
                <a:latin typeface="Arial"/>
                <a:cs typeface="Arial"/>
              </a:rPr>
              <a:t>έρευν</a:t>
            </a:r>
            <a:r>
              <a:rPr lang="en-GB" b="1" dirty="0">
                <a:latin typeface="Arial"/>
                <a:cs typeface="Arial"/>
              </a:rPr>
              <a:t>ας, University of Dundee</a:t>
            </a:r>
            <a:endParaRPr lang="en-GB" dirty="0">
              <a:latin typeface="Arial"/>
              <a:cs typeface="Arial"/>
            </a:endParaRPr>
          </a:p>
        </p:txBody>
      </p:sp>
      <p:pic>
        <p:nvPicPr>
          <p:cNvPr id="4" name="Picture 3" descr="A screenshot of a message&#10;&#10;Description automatically generated">
            <a:extLst>
              <a:ext uri="{FF2B5EF4-FFF2-40B4-BE49-F238E27FC236}">
                <a16:creationId xmlns:a16="http://schemas.microsoft.com/office/drawing/2014/main" id="{CFDD277A-F339-3D5A-6768-9E3B4D544F0B}"/>
              </a:ext>
            </a:extLst>
          </p:cNvPr>
          <p:cNvPicPr>
            <a:picLocks noChangeAspect="1"/>
          </p:cNvPicPr>
          <p:nvPr/>
        </p:nvPicPr>
        <p:blipFill>
          <a:blip r:embed="rId3"/>
          <a:stretch>
            <a:fillRect/>
          </a:stretch>
        </p:blipFill>
        <p:spPr>
          <a:xfrm>
            <a:off x="5874588" y="2250154"/>
            <a:ext cx="6064370" cy="4183616"/>
          </a:xfrm>
          <a:prstGeom prst="rect">
            <a:avLst/>
          </a:prstGeom>
        </p:spPr>
      </p:pic>
      <p:pic>
        <p:nvPicPr>
          <p:cNvPr id="5" name="Picture 4" descr="A screen shot of a message&#10;&#10;Description automatically generated">
            <a:extLst>
              <a:ext uri="{FF2B5EF4-FFF2-40B4-BE49-F238E27FC236}">
                <a16:creationId xmlns:a16="http://schemas.microsoft.com/office/drawing/2014/main" id="{04C0943D-97DA-B71F-EDB4-ADD0B8B98A4D}"/>
              </a:ext>
            </a:extLst>
          </p:cNvPr>
          <p:cNvPicPr>
            <a:picLocks noChangeAspect="1"/>
          </p:cNvPicPr>
          <p:nvPr/>
        </p:nvPicPr>
        <p:blipFill>
          <a:blip r:embed="rId4"/>
          <a:stretch>
            <a:fillRect/>
          </a:stretch>
        </p:blipFill>
        <p:spPr>
          <a:xfrm>
            <a:off x="195532" y="2871502"/>
            <a:ext cx="5532407" cy="2480845"/>
          </a:xfrm>
          <a:prstGeom prst="rect">
            <a:avLst/>
          </a:prstGeom>
        </p:spPr>
      </p:pic>
    </p:spTree>
    <p:extLst>
      <p:ext uri="{BB962C8B-B14F-4D97-AF65-F5344CB8AC3E}">
        <p14:creationId xmlns:p14="http://schemas.microsoft.com/office/powerpoint/2010/main" val="2850247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dirty="0" err="1">
                <a:latin typeface="Arial"/>
                <a:cs typeface="Arial"/>
              </a:rPr>
              <a:t>Ατζέντ</a:t>
            </a:r>
            <a:r>
              <a:rPr lang="en-GB" b="1" dirty="0">
                <a:latin typeface="Arial"/>
                <a:cs typeface="Arial"/>
              </a:rPr>
              <a:t>α</a:t>
            </a:r>
            <a:endParaRPr lang="en-GB" dirty="0">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570608" y="2277070"/>
            <a:ext cx="11155302"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600" dirty="0">
                <a:solidFill>
                  <a:schemeClr val="bg1"/>
                </a:solidFill>
                <a:latin typeface="Arial"/>
                <a:ea typeface="Open Sans"/>
                <a:cs typeface="Arial"/>
              </a:rPr>
              <a:t>09:15 </a:t>
            </a:r>
            <a:r>
              <a:rPr lang="el-GR" sz="1600" dirty="0">
                <a:solidFill>
                  <a:schemeClr val="bg1"/>
                </a:solidFill>
                <a:latin typeface="Arial"/>
                <a:ea typeface="Calibri"/>
                <a:cs typeface="Arial"/>
              </a:rPr>
              <a:t>– </a:t>
            </a:r>
            <a:r>
              <a:rPr lang="el-GR" sz="1600">
                <a:solidFill>
                  <a:schemeClr val="bg1"/>
                </a:solidFill>
                <a:latin typeface="Arial"/>
                <a:ea typeface="Open Sans"/>
                <a:cs typeface="Arial"/>
              </a:rPr>
              <a:t>09:30  </a:t>
            </a:r>
            <a:r>
              <a:rPr lang="el-GR" sz="1600">
                <a:solidFill>
                  <a:schemeClr val="bg1"/>
                </a:solidFill>
                <a:latin typeface="Arial"/>
                <a:ea typeface="+mn-lt"/>
                <a:cs typeface="Arial"/>
              </a:rPr>
              <a:t>MIRO demo</a:t>
            </a:r>
            <a:r>
              <a:rPr lang="el-GR" sz="1600">
                <a:solidFill>
                  <a:schemeClr val="bg1"/>
                </a:solidFill>
                <a:latin typeface="Arial"/>
                <a:ea typeface="Open Sans"/>
                <a:cs typeface="Arial"/>
              </a:rPr>
              <a:t> (προαιρετικά) </a:t>
            </a:r>
          </a:p>
          <a:p>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09:30 – 09:50  Εισαγωγή και σύντομη παρουσίαση της ατζέντας και των προσδοκιών  </a:t>
            </a:r>
            <a:endParaRPr lang="el-GR" sz="1600" dirty="0">
              <a:solidFill>
                <a:schemeClr val="bg1"/>
              </a:solidFill>
              <a:latin typeface="Arial" panose="020B0604020202020204" pitchFamily="34" charset="0"/>
              <a:ea typeface="Open Sans"/>
              <a:cs typeface="Arial" panose="020B0604020202020204" pitchFamily="34" charset="0"/>
            </a:endParaRPr>
          </a:p>
          <a:p>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09:50 </a:t>
            </a:r>
            <a:r>
              <a:rPr lang="el-GR" sz="1600" dirty="0">
                <a:solidFill>
                  <a:schemeClr val="bg1"/>
                </a:solidFill>
                <a:latin typeface="Arial"/>
                <a:ea typeface="Calibri"/>
                <a:cs typeface="Arial"/>
              </a:rPr>
              <a:t>– </a:t>
            </a:r>
            <a:r>
              <a:rPr lang="el-GR" sz="1600" dirty="0">
                <a:solidFill>
                  <a:schemeClr val="bg1"/>
                </a:solidFill>
                <a:latin typeface="Arial"/>
                <a:ea typeface="Open Sans"/>
                <a:cs typeface="Arial"/>
              </a:rPr>
              <a:t>10:10  Δραστηριότητα γνωριμίας: Μια ιστορία περίπτωσης</a:t>
            </a:r>
            <a:endParaRPr lang="el-GR" sz="1600" dirty="0">
              <a:solidFill>
                <a:schemeClr val="bg1"/>
              </a:solidFill>
              <a:latin typeface="Arial" panose="020B0604020202020204" pitchFamily="34" charset="0"/>
              <a:ea typeface="Open Sans"/>
              <a:cs typeface="Arial" panose="020B0604020202020204" pitchFamily="34" charset="0"/>
            </a:endParaRPr>
          </a:p>
          <a:p>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10:10 – 10:30  Κατανόηση της </a:t>
            </a:r>
            <a:r>
              <a:rPr lang="el-GR" sz="1600" dirty="0" err="1">
                <a:solidFill>
                  <a:schemeClr val="bg1"/>
                </a:solidFill>
                <a:latin typeface="Arial"/>
                <a:ea typeface="Open Sans"/>
                <a:cs typeface="Arial"/>
              </a:rPr>
              <a:t>έμφυλης</a:t>
            </a:r>
            <a:r>
              <a:rPr lang="el-GR" sz="1600" dirty="0">
                <a:solidFill>
                  <a:schemeClr val="bg1"/>
                </a:solidFill>
                <a:latin typeface="Arial"/>
                <a:ea typeface="Open Sans"/>
                <a:cs typeface="Arial"/>
              </a:rPr>
              <a:t> βίας - Ορισμοί και στοιχεία στην ακαδημαϊκή κοινότητα </a:t>
            </a:r>
            <a:br>
              <a:rPr lang="el-GR" sz="1600" dirty="0">
                <a:latin typeface="Arial"/>
                <a:ea typeface="Open Sans"/>
                <a:cs typeface="Arial"/>
              </a:rPr>
            </a:br>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10:30 </a:t>
            </a:r>
            <a:r>
              <a:rPr lang="el-GR" sz="1600" dirty="0">
                <a:solidFill>
                  <a:schemeClr val="bg1"/>
                </a:solidFill>
                <a:latin typeface="Arial"/>
                <a:ea typeface="Calibri"/>
                <a:cs typeface="Arial"/>
              </a:rPr>
              <a:t>– </a:t>
            </a:r>
            <a:r>
              <a:rPr lang="el-GR" sz="1600" dirty="0">
                <a:solidFill>
                  <a:schemeClr val="bg1"/>
                </a:solidFill>
                <a:latin typeface="Arial"/>
                <a:ea typeface="Open Sans"/>
                <a:cs typeface="Arial"/>
              </a:rPr>
              <a:t> 10:50 Άσκηση 1: Κατηγοριοποίηση των μορφών </a:t>
            </a:r>
            <a:r>
              <a:rPr lang="el-GR" sz="1600" dirty="0" err="1">
                <a:solidFill>
                  <a:schemeClr val="bg1"/>
                </a:solidFill>
                <a:latin typeface="Arial"/>
                <a:ea typeface="Open Sans"/>
                <a:cs typeface="Arial"/>
              </a:rPr>
              <a:t>έμφυλης</a:t>
            </a:r>
            <a:r>
              <a:rPr lang="el-GR" sz="1600" dirty="0">
                <a:solidFill>
                  <a:schemeClr val="bg1"/>
                </a:solidFill>
                <a:latin typeface="Arial"/>
                <a:ea typeface="Open Sans"/>
                <a:cs typeface="Arial"/>
              </a:rPr>
              <a:t> βίας </a:t>
            </a:r>
          </a:p>
          <a:p>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10:50 – 11:10  Παρουσίαση του ερευνητικού μοντέλου 7P και της εργαλειοθήκης του </a:t>
            </a:r>
            <a:r>
              <a:rPr lang="el-GR" sz="1600" dirty="0" err="1">
                <a:solidFill>
                  <a:schemeClr val="bg1"/>
                </a:solidFill>
                <a:latin typeface="Arial"/>
                <a:ea typeface="Open Sans"/>
                <a:cs typeface="Arial"/>
              </a:rPr>
              <a:t>UniSAFE</a:t>
            </a:r>
            <a:r>
              <a:rPr lang="el-GR" sz="1600" dirty="0">
                <a:solidFill>
                  <a:schemeClr val="bg1"/>
                </a:solidFill>
                <a:latin typeface="Arial"/>
                <a:ea typeface="Open Sans"/>
                <a:cs typeface="Arial"/>
              </a:rPr>
              <a:t> </a:t>
            </a:r>
          </a:p>
          <a:p>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11:10 – 11:20  Διάλειμμα </a:t>
            </a:r>
            <a:endParaRPr lang="el-GR" sz="1600" dirty="0">
              <a:solidFill>
                <a:schemeClr val="bg1"/>
              </a:solidFill>
              <a:latin typeface="Arial" panose="020B0604020202020204" pitchFamily="34" charset="0"/>
              <a:ea typeface="Open Sans"/>
              <a:cs typeface="Arial" panose="020B0604020202020204" pitchFamily="34" charset="0"/>
            </a:endParaRPr>
          </a:p>
          <a:p>
            <a:endParaRPr lang="el-GR" sz="1600" dirty="0">
              <a:solidFill>
                <a:schemeClr val="bg1"/>
              </a:solidFill>
              <a:latin typeface="Arial" panose="020B0604020202020204" pitchFamily="34" charset="0"/>
              <a:ea typeface="Open Sans"/>
              <a:cs typeface="Arial" panose="020B0604020202020204" pitchFamily="34" charset="0"/>
            </a:endParaRPr>
          </a:p>
          <a:p>
            <a:r>
              <a:rPr lang="el-GR" sz="1600" dirty="0">
                <a:solidFill>
                  <a:schemeClr val="bg1"/>
                </a:solidFill>
                <a:latin typeface="Arial"/>
                <a:ea typeface="Open Sans"/>
                <a:cs typeface="Arial"/>
              </a:rPr>
              <a:t>11:20 </a:t>
            </a:r>
            <a:r>
              <a:rPr lang="el-GR" sz="1600" dirty="0">
                <a:solidFill>
                  <a:schemeClr val="bg1"/>
                </a:solidFill>
                <a:latin typeface="Arial"/>
                <a:ea typeface="Calibri"/>
                <a:cs typeface="Arial"/>
              </a:rPr>
              <a:t>– 11:40  Συλλογή δεδομένων και αναγνώριση της υφιστάμενης κατάστασης (</a:t>
            </a:r>
            <a:r>
              <a:rPr lang="el-GR" sz="1600" dirty="0" err="1">
                <a:solidFill>
                  <a:schemeClr val="bg1"/>
                </a:solidFill>
                <a:latin typeface="Arial"/>
                <a:ea typeface="Calibri"/>
                <a:cs typeface="Arial"/>
              </a:rPr>
              <a:t>Prevalence</a:t>
            </a:r>
            <a:r>
              <a:rPr lang="el-GR" sz="1600" dirty="0">
                <a:solidFill>
                  <a:schemeClr val="bg1"/>
                </a:solidFill>
                <a:latin typeface="Arial"/>
                <a:ea typeface="Calibri"/>
                <a:cs typeface="Arial"/>
              </a:rPr>
              <a:t>)</a:t>
            </a:r>
            <a:endParaRPr lang="el-GR" sz="1600" dirty="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6007093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EFF0BB8-19D6-D2CA-F5BD-2BC1A97DB31C}"/>
              </a:ext>
            </a:extLst>
          </p:cNvPr>
          <p:cNvSpPr>
            <a:spLocks noGrp="1"/>
          </p:cNvSpPr>
          <p:nvPr>
            <p:ph type="title"/>
          </p:nvPr>
        </p:nvSpPr>
        <p:spPr>
          <a:xfrm>
            <a:off x="1060500" y="1104905"/>
            <a:ext cx="10848975" cy="778381"/>
          </a:xfrm>
        </p:spPr>
        <p:txBody>
          <a:bodyPr/>
          <a:lstStyle/>
          <a:p>
            <a:r>
              <a:rPr lang="en-GB" b="1" dirty="0" err="1">
                <a:latin typeface="Arial"/>
                <a:cs typeface="Arial"/>
              </a:rPr>
              <a:t>Γρ</a:t>
            </a:r>
            <a:r>
              <a:rPr lang="en-GB" b="1" dirty="0">
                <a:latin typeface="Arial"/>
                <a:cs typeface="Arial"/>
              </a:rPr>
              <a:t>α</a:t>
            </a:r>
            <a:r>
              <a:rPr lang="en-GB" b="1" dirty="0" err="1">
                <a:latin typeface="Arial"/>
                <a:cs typeface="Arial"/>
              </a:rPr>
              <a:t>φείο</a:t>
            </a:r>
            <a:r>
              <a:rPr lang="en-GB" b="1" dirty="0">
                <a:latin typeface="Arial"/>
                <a:cs typeface="Arial"/>
              </a:rPr>
              <a:t> β</a:t>
            </a:r>
            <a:r>
              <a:rPr lang="en-GB" b="1" dirty="0" err="1">
                <a:latin typeface="Arial"/>
                <a:cs typeface="Arial"/>
              </a:rPr>
              <a:t>οήθει</a:t>
            </a:r>
            <a:r>
              <a:rPr lang="en-GB" b="1" dirty="0">
                <a:latin typeface="Arial"/>
                <a:cs typeface="Arial"/>
              </a:rPr>
              <a:t>ας </a:t>
            </a:r>
            <a:r>
              <a:rPr lang="en-GB" b="1" dirty="0" err="1">
                <a:latin typeface="Arial"/>
                <a:cs typeface="Arial"/>
              </a:rPr>
              <a:t>γι</a:t>
            </a:r>
            <a:r>
              <a:rPr lang="en-GB" b="1" dirty="0">
                <a:latin typeface="Arial"/>
                <a:cs typeface="Arial"/>
              </a:rPr>
              <a:t>α </a:t>
            </a:r>
            <a:r>
              <a:rPr lang="en-GB" b="1" dirty="0" err="1">
                <a:latin typeface="Arial"/>
                <a:cs typeface="Arial"/>
              </a:rPr>
              <a:t>την</a:t>
            </a:r>
            <a:r>
              <a:rPr lang="en-GB" b="1" dirty="0">
                <a:latin typeface="Arial"/>
                <a:cs typeface="Arial"/>
              </a:rPr>
              <a:t> α</a:t>
            </a:r>
            <a:r>
              <a:rPr lang="en-GB" b="1" dirty="0" err="1">
                <a:latin typeface="Arial"/>
                <a:cs typeface="Arial"/>
              </a:rPr>
              <a:t>ντιμετώ</a:t>
            </a:r>
            <a:r>
              <a:rPr lang="en-GB" b="1" dirty="0">
                <a:latin typeface="Arial"/>
                <a:cs typeface="Arial"/>
              </a:rPr>
              <a:t>π</a:t>
            </a:r>
            <a:r>
              <a:rPr lang="en-GB" b="1" dirty="0" err="1">
                <a:latin typeface="Arial"/>
                <a:cs typeface="Arial"/>
              </a:rPr>
              <a:t>ιση</a:t>
            </a:r>
            <a:r>
              <a:rPr lang="en-GB" b="1" dirty="0">
                <a:latin typeface="Arial"/>
                <a:cs typeface="Arial"/>
              </a:rPr>
              <a:t> </a:t>
            </a:r>
            <a:r>
              <a:rPr lang="en-GB" b="1" dirty="0" err="1">
                <a:latin typeface="Arial"/>
                <a:cs typeface="Arial"/>
              </a:rPr>
              <a:t>της</a:t>
            </a:r>
            <a:r>
              <a:rPr lang="en-GB" b="1" dirty="0">
                <a:latin typeface="Arial"/>
                <a:cs typeface="Arial"/>
              </a:rPr>
              <a:t> </a:t>
            </a:r>
            <a:r>
              <a:rPr lang="en-GB" b="1" dirty="0" err="1">
                <a:latin typeface="Arial"/>
                <a:cs typeface="Arial"/>
              </a:rPr>
              <a:t>έμφυλης</a:t>
            </a:r>
            <a:r>
              <a:rPr lang="en-GB" b="1" dirty="0">
                <a:latin typeface="Arial"/>
                <a:cs typeface="Arial"/>
              </a:rPr>
              <a:t> βίας, University of Bologna </a:t>
            </a:r>
          </a:p>
        </p:txBody>
      </p:sp>
      <p:pic>
        <p:nvPicPr>
          <p:cNvPr id="4" name="Picture 5" descr="Text&#10;&#10;Description automatically generated">
            <a:extLst>
              <a:ext uri="{FF2B5EF4-FFF2-40B4-BE49-F238E27FC236}">
                <a16:creationId xmlns:a16="http://schemas.microsoft.com/office/drawing/2014/main" id="{0578722B-6748-3588-4AF3-9CC0206E9166}"/>
              </a:ext>
            </a:extLst>
          </p:cNvPr>
          <p:cNvPicPr>
            <a:picLocks noChangeAspect="1"/>
          </p:cNvPicPr>
          <p:nvPr/>
        </p:nvPicPr>
        <p:blipFill>
          <a:blip r:embed="rId3"/>
          <a:stretch>
            <a:fillRect/>
          </a:stretch>
        </p:blipFill>
        <p:spPr>
          <a:xfrm>
            <a:off x="6869289" y="2126116"/>
            <a:ext cx="4944533" cy="4341431"/>
          </a:xfrm>
          <a:prstGeom prst="rect">
            <a:avLst/>
          </a:prstGeom>
        </p:spPr>
      </p:pic>
      <p:pic>
        <p:nvPicPr>
          <p:cNvPr id="5" name="Picture 6" descr="Graphical user interface, text, application, email&#10;&#10;Description automatically generated">
            <a:extLst>
              <a:ext uri="{FF2B5EF4-FFF2-40B4-BE49-F238E27FC236}">
                <a16:creationId xmlns:a16="http://schemas.microsoft.com/office/drawing/2014/main" id="{56393247-D425-DB7A-B653-6E3BECAEC7AF}"/>
              </a:ext>
            </a:extLst>
          </p:cNvPr>
          <p:cNvPicPr>
            <a:picLocks noChangeAspect="1"/>
          </p:cNvPicPr>
          <p:nvPr/>
        </p:nvPicPr>
        <p:blipFill>
          <a:blip r:embed="rId4"/>
          <a:stretch>
            <a:fillRect/>
          </a:stretch>
        </p:blipFill>
        <p:spPr>
          <a:xfrm>
            <a:off x="426094" y="2365904"/>
            <a:ext cx="6115755" cy="3772697"/>
          </a:xfrm>
          <a:prstGeom prst="rect">
            <a:avLst/>
          </a:prstGeom>
        </p:spPr>
      </p:pic>
    </p:spTree>
    <p:extLst>
      <p:ext uri="{BB962C8B-B14F-4D97-AF65-F5344CB8AC3E}">
        <p14:creationId xmlns:p14="http://schemas.microsoft.com/office/powerpoint/2010/main" val="14023743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BA75-C580-7E61-88E4-899B904274C9}"/>
              </a:ext>
            </a:extLst>
          </p:cNvPr>
          <p:cNvSpPr>
            <a:spLocks noGrp="1"/>
          </p:cNvSpPr>
          <p:nvPr>
            <p:ph type="title"/>
          </p:nvPr>
        </p:nvSpPr>
        <p:spPr/>
        <p:txBody>
          <a:bodyPr/>
          <a:lstStyle/>
          <a:p>
            <a:r>
              <a:rPr lang="en-US" b="1" dirty="0" err="1">
                <a:latin typeface="Arial"/>
                <a:cs typeface="Arial"/>
              </a:rPr>
              <a:t>Συνεργ</a:t>
            </a:r>
            <a:r>
              <a:rPr lang="en-US" b="1" dirty="0">
                <a:latin typeface="Arial"/>
                <a:cs typeface="Arial"/>
              </a:rPr>
              <a:t>α</a:t>
            </a:r>
            <a:r>
              <a:rPr lang="en-US" b="1" dirty="0" err="1">
                <a:latin typeface="Arial"/>
                <a:cs typeface="Arial"/>
              </a:rPr>
              <a:t>σίες</a:t>
            </a:r>
            <a:r>
              <a:rPr lang="en-US" b="1" dirty="0">
                <a:latin typeface="Arial"/>
                <a:cs typeface="Arial"/>
              </a:rPr>
              <a:t> (Partnerships)</a:t>
            </a:r>
            <a:endParaRPr lang="en-GB" b="1" dirty="0"/>
          </a:p>
        </p:txBody>
      </p:sp>
      <p:sp>
        <p:nvSpPr>
          <p:cNvPr id="6" name="TextBox 5">
            <a:extLst>
              <a:ext uri="{FF2B5EF4-FFF2-40B4-BE49-F238E27FC236}">
                <a16:creationId xmlns:a16="http://schemas.microsoft.com/office/drawing/2014/main" id="{044B8B12-85B3-41C7-C8FD-7BA4DBF4EC41}"/>
              </a:ext>
            </a:extLst>
          </p:cNvPr>
          <p:cNvSpPr txBox="1"/>
          <p:nvPr/>
        </p:nvSpPr>
        <p:spPr>
          <a:xfrm>
            <a:off x="442912" y="2381897"/>
            <a:ext cx="11380120" cy="3970318"/>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dirty="0" err="1">
                <a:latin typeface="Arial"/>
                <a:ea typeface="+mn-lt"/>
                <a:cs typeface="Arial"/>
              </a:rPr>
              <a:t>Στο</a:t>
            </a:r>
            <a:r>
              <a:rPr lang="en-US" dirty="0">
                <a:latin typeface="Arial"/>
                <a:ea typeface="+mn-lt"/>
                <a:cs typeface="Arial"/>
              </a:rPr>
              <a:t> πλα</a:t>
            </a:r>
            <a:r>
              <a:rPr lang="en-US" dirty="0" err="1">
                <a:latin typeface="Arial"/>
                <a:ea typeface="+mn-lt"/>
                <a:cs typeface="Arial"/>
              </a:rPr>
              <a:t>ίσιο</a:t>
            </a:r>
            <a:r>
              <a:rPr lang="en-US" dirty="0">
                <a:latin typeface="Arial"/>
                <a:ea typeface="+mn-lt"/>
                <a:cs typeface="Arial"/>
              </a:rPr>
              <a:t> </a:t>
            </a:r>
            <a:r>
              <a:rPr lang="en-US" dirty="0" err="1">
                <a:latin typeface="Arial"/>
                <a:ea typeface="+mn-lt"/>
                <a:cs typeface="Arial"/>
              </a:rPr>
              <a:t>των</a:t>
            </a:r>
            <a:r>
              <a:rPr lang="en-US" dirty="0">
                <a:latin typeface="Arial"/>
                <a:ea typeface="+mn-lt"/>
                <a:cs typeface="Arial"/>
              </a:rPr>
              <a:t> </a:t>
            </a:r>
            <a:r>
              <a:rPr lang="en-US" dirty="0" err="1">
                <a:latin typeface="Arial"/>
                <a:ea typeface="+mn-lt"/>
                <a:cs typeface="Arial"/>
              </a:rPr>
              <a:t>ερευνητικών</a:t>
            </a:r>
            <a:r>
              <a:rPr lang="en-US" dirty="0">
                <a:latin typeface="Arial"/>
                <a:ea typeface="+mn-lt"/>
                <a:cs typeface="Arial"/>
              </a:rPr>
              <a:t> </a:t>
            </a:r>
            <a:r>
              <a:rPr lang="en-US" dirty="0" err="1">
                <a:latin typeface="Arial"/>
                <a:ea typeface="+mn-lt"/>
                <a:cs typeface="Arial"/>
              </a:rPr>
              <a:t>οργ</a:t>
            </a:r>
            <a:r>
              <a:rPr lang="en-US" dirty="0">
                <a:latin typeface="Arial"/>
                <a:ea typeface="+mn-lt"/>
                <a:cs typeface="Arial"/>
              </a:rPr>
              <a:t>α</a:t>
            </a:r>
            <a:r>
              <a:rPr lang="en-US" dirty="0" err="1">
                <a:latin typeface="Arial"/>
                <a:ea typeface="+mn-lt"/>
                <a:cs typeface="Arial"/>
              </a:rPr>
              <a:t>νισμών</a:t>
            </a:r>
            <a:r>
              <a:rPr lang="en-US" dirty="0">
                <a:latin typeface="Arial"/>
                <a:ea typeface="+mn-lt"/>
                <a:cs typeface="Arial"/>
              </a:rPr>
              <a:t>, παρα</a:t>
            </a:r>
            <a:r>
              <a:rPr lang="en-US" dirty="0" err="1">
                <a:latin typeface="Arial"/>
                <a:ea typeface="+mn-lt"/>
                <a:cs typeface="Arial"/>
              </a:rPr>
              <a:t>δείγμ</a:t>
            </a:r>
            <a:r>
              <a:rPr lang="en-US" dirty="0">
                <a:latin typeface="Arial"/>
                <a:ea typeface="+mn-lt"/>
                <a:cs typeface="Arial"/>
              </a:rPr>
              <a:t>ατα </a:t>
            </a:r>
            <a:r>
              <a:rPr lang="en-US" dirty="0" err="1">
                <a:latin typeface="Arial"/>
                <a:ea typeface="+mn-lt"/>
                <a:cs typeface="Arial"/>
              </a:rPr>
              <a:t>εξωτερικών</a:t>
            </a:r>
            <a:r>
              <a:rPr lang="en-US" dirty="0">
                <a:latin typeface="Arial"/>
                <a:ea typeface="+mn-lt"/>
                <a:cs typeface="Arial"/>
              </a:rPr>
              <a:t> </a:t>
            </a:r>
            <a:r>
              <a:rPr lang="en-US" dirty="0" err="1">
                <a:latin typeface="Arial"/>
                <a:ea typeface="+mn-lt"/>
                <a:cs typeface="Arial"/>
              </a:rPr>
              <a:t>συμ</a:t>
            </a:r>
            <a:r>
              <a:rPr lang="en-US" dirty="0">
                <a:latin typeface="Arial"/>
                <a:ea typeface="+mn-lt"/>
                <a:cs typeface="Arial"/>
              </a:rPr>
              <a:t>π</a:t>
            </a:r>
            <a:r>
              <a:rPr lang="en-US" dirty="0" err="1">
                <a:latin typeface="Arial"/>
                <a:ea typeface="+mn-lt"/>
                <a:cs typeface="Arial"/>
              </a:rPr>
              <a:t>ράξεων</a:t>
            </a:r>
            <a:r>
              <a:rPr lang="en-US" dirty="0">
                <a:latin typeface="Arial"/>
                <a:ea typeface="+mn-lt"/>
                <a:cs typeface="Arial"/>
              </a:rPr>
              <a:t> μπ</a:t>
            </a:r>
            <a:r>
              <a:rPr lang="en-US" dirty="0" err="1">
                <a:latin typeface="Arial"/>
                <a:ea typeface="+mn-lt"/>
                <a:cs typeface="Arial"/>
              </a:rPr>
              <a:t>ορεί</a:t>
            </a:r>
            <a:r>
              <a:rPr lang="en-US" dirty="0">
                <a:latin typeface="Arial"/>
                <a:ea typeface="+mn-lt"/>
                <a:cs typeface="Arial"/>
              </a:rPr>
              <a:t> να απ</a:t>
            </a:r>
            <a:r>
              <a:rPr lang="en-US" dirty="0" err="1">
                <a:latin typeface="Arial"/>
                <a:ea typeface="+mn-lt"/>
                <a:cs typeface="Arial"/>
              </a:rPr>
              <a:t>οτελούν</a:t>
            </a:r>
            <a:r>
              <a:rPr lang="en-US" dirty="0">
                <a:latin typeface="Arial"/>
                <a:ea typeface="+mn-lt"/>
                <a:cs typeface="Arial"/>
              </a:rPr>
              <a:t> </a:t>
            </a:r>
            <a:r>
              <a:rPr lang="en-US" dirty="0" err="1">
                <a:latin typeface="Arial"/>
                <a:ea typeface="+mn-lt"/>
                <a:cs typeface="Arial"/>
              </a:rPr>
              <a:t>οι</a:t>
            </a:r>
            <a:r>
              <a:rPr lang="en-US" dirty="0">
                <a:latin typeface="Arial"/>
                <a:ea typeface="+mn-lt"/>
                <a:cs typeface="Arial"/>
              </a:rPr>
              <a:t> </a:t>
            </a:r>
            <a:r>
              <a:rPr lang="en-US" dirty="0" err="1">
                <a:latin typeface="Arial"/>
                <a:ea typeface="+mn-lt"/>
                <a:cs typeface="Arial"/>
              </a:rPr>
              <a:t>συμ</a:t>
            </a:r>
            <a:r>
              <a:rPr lang="en-US" dirty="0">
                <a:latin typeface="Arial"/>
                <a:ea typeface="+mn-lt"/>
                <a:cs typeface="Arial"/>
              </a:rPr>
              <a:t>π</a:t>
            </a:r>
            <a:r>
              <a:rPr lang="en-US" dirty="0" err="1">
                <a:latin typeface="Arial"/>
                <a:ea typeface="+mn-lt"/>
                <a:cs typeface="Arial"/>
              </a:rPr>
              <a:t>ράξεις</a:t>
            </a:r>
            <a:r>
              <a:rPr lang="en-US" dirty="0">
                <a:latin typeface="Arial"/>
                <a:ea typeface="+mn-lt"/>
                <a:cs typeface="Arial"/>
              </a:rPr>
              <a:t> </a:t>
            </a:r>
            <a:r>
              <a:rPr lang="en-US" dirty="0" err="1">
                <a:latin typeface="Arial"/>
                <a:ea typeface="+mn-lt"/>
                <a:cs typeface="Arial"/>
              </a:rPr>
              <a:t>με</a:t>
            </a:r>
            <a:r>
              <a:rPr lang="en-US" dirty="0">
                <a:latin typeface="Arial"/>
                <a:ea typeface="+mn-lt"/>
                <a:cs typeface="Arial"/>
              </a:rPr>
              <a:t>: </a:t>
            </a:r>
            <a:endParaRPr lang="en-US" dirty="0">
              <a:latin typeface="Arial"/>
              <a:ea typeface="Open Sans"/>
              <a:cs typeface="Arial"/>
            </a:endParaRPr>
          </a:p>
          <a:p>
            <a:endParaRPr lang="en-US">
              <a:latin typeface="Arial"/>
              <a:cs typeface="Arial"/>
            </a:endParaRPr>
          </a:p>
          <a:p>
            <a:pPr marL="285750" indent="-285750">
              <a:buFont typeface="Arial"/>
              <a:buChar char="•"/>
            </a:pPr>
            <a:r>
              <a:rPr lang="en-US" dirty="0" err="1">
                <a:latin typeface="Arial"/>
                <a:ea typeface="+mn-lt"/>
                <a:cs typeface="Arial"/>
              </a:rPr>
              <a:t>Το</a:t>
            </a:r>
            <a:r>
              <a:rPr lang="en-US" dirty="0">
                <a:latin typeface="Arial"/>
                <a:ea typeface="+mn-lt"/>
                <a:cs typeface="Arial"/>
              </a:rPr>
              <a:t>π</a:t>
            </a:r>
            <a:r>
              <a:rPr lang="en-US" dirty="0" err="1">
                <a:latin typeface="Arial"/>
                <a:ea typeface="+mn-lt"/>
                <a:cs typeface="Arial"/>
              </a:rPr>
              <a:t>ικούς</a:t>
            </a:r>
            <a:r>
              <a:rPr lang="en-US" dirty="0">
                <a:latin typeface="Arial"/>
                <a:ea typeface="+mn-lt"/>
                <a:cs typeface="Arial"/>
              </a:rPr>
              <a:t> και </a:t>
            </a:r>
            <a:r>
              <a:rPr lang="en-US" dirty="0" err="1">
                <a:latin typeface="Arial"/>
                <a:ea typeface="+mn-lt"/>
                <a:cs typeface="Arial"/>
              </a:rPr>
              <a:t>εθνικούς</a:t>
            </a:r>
            <a:r>
              <a:rPr lang="en-US" dirty="0">
                <a:latin typeface="Arial"/>
                <a:ea typeface="+mn-lt"/>
                <a:cs typeface="Arial"/>
              </a:rPr>
              <a:t> </a:t>
            </a:r>
            <a:r>
              <a:rPr lang="en-US" dirty="0" err="1">
                <a:latin typeface="Arial"/>
                <a:ea typeface="+mn-lt"/>
                <a:cs typeface="Arial"/>
              </a:rPr>
              <a:t>κυ</a:t>
            </a:r>
            <a:r>
              <a:rPr lang="en-US" dirty="0">
                <a:latin typeface="Arial"/>
                <a:ea typeface="+mn-lt"/>
                <a:cs typeface="Arial"/>
              </a:rPr>
              <a:t>β</a:t>
            </a:r>
            <a:r>
              <a:rPr lang="en-US" dirty="0" err="1">
                <a:latin typeface="Arial"/>
                <a:ea typeface="+mn-lt"/>
                <a:cs typeface="Arial"/>
              </a:rPr>
              <a:t>ερνητικούς</a:t>
            </a:r>
            <a:r>
              <a:rPr lang="en-US" dirty="0">
                <a:latin typeface="Arial"/>
                <a:ea typeface="+mn-lt"/>
                <a:cs typeface="Arial"/>
              </a:rPr>
              <a:t> </a:t>
            </a:r>
            <a:r>
              <a:rPr lang="en-US" dirty="0" err="1">
                <a:latin typeface="Arial"/>
                <a:ea typeface="+mn-lt"/>
                <a:cs typeface="Arial"/>
              </a:rPr>
              <a:t>φορείς</a:t>
            </a:r>
            <a:r>
              <a:rPr lang="en-US" dirty="0">
                <a:latin typeface="Arial"/>
                <a:ea typeface="+mn-lt"/>
                <a:cs typeface="Arial"/>
              </a:rPr>
              <a:t>, </a:t>
            </a:r>
            <a:r>
              <a:rPr lang="en-US" dirty="0" err="1">
                <a:latin typeface="Arial"/>
                <a:ea typeface="+mn-lt"/>
                <a:cs typeface="Arial"/>
              </a:rPr>
              <a:t>συμ</a:t>
            </a:r>
            <a:r>
              <a:rPr lang="en-US" dirty="0">
                <a:latin typeface="Arial"/>
                <a:ea typeface="+mn-lt"/>
                <a:cs typeface="Arial"/>
              </a:rPr>
              <a:t>π</a:t>
            </a:r>
            <a:r>
              <a:rPr lang="en-US" dirty="0" err="1">
                <a:latin typeface="Arial"/>
                <a:ea typeface="+mn-lt"/>
                <a:cs typeface="Arial"/>
              </a:rPr>
              <a:t>εριλ</a:t>
            </a:r>
            <a:r>
              <a:rPr lang="en-US" dirty="0">
                <a:latin typeface="Arial"/>
                <a:ea typeface="+mn-lt"/>
                <a:cs typeface="Arial"/>
              </a:rPr>
              <a:t>αμβα</a:t>
            </a:r>
            <a:r>
              <a:rPr lang="en-US" dirty="0" err="1">
                <a:latin typeface="Arial"/>
                <a:ea typeface="+mn-lt"/>
                <a:cs typeface="Arial"/>
              </a:rPr>
              <a:t>νομένων</a:t>
            </a:r>
            <a:r>
              <a:rPr lang="en-US" dirty="0">
                <a:latin typeface="Arial"/>
                <a:ea typeface="+mn-lt"/>
                <a:cs typeface="Arial"/>
              </a:rPr>
              <a:t> </a:t>
            </a:r>
            <a:r>
              <a:rPr lang="en-US" dirty="0" err="1">
                <a:latin typeface="Arial"/>
                <a:ea typeface="+mn-lt"/>
                <a:cs typeface="Arial"/>
              </a:rPr>
              <a:t>των</a:t>
            </a:r>
            <a:r>
              <a:rPr lang="en-US" dirty="0">
                <a:latin typeface="Arial"/>
                <a:ea typeface="+mn-lt"/>
                <a:cs typeface="Arial"/>
              </a:rPr>
              <a:t> </a:t>
            </a:r>
            <a:r>
              <a:rPr lang="en-US" dirty="0" err="1">
                <a:latin typeface="Arial"/>
                <a:ea typeface="+mn-lt"/>
                <a:cs typeface="Arial"/>
              </a:rPr>
              <a:t>νομικών</a:t>
            </a:r>
            <a:r>
              <a:rPr lang="en-US" dirty="0">
                <a:latin typeface="Arial"/>
                <a:ea typeface="+mn-lt"/>
                <a:cs typeface="Arial"/>
              </a:rPr>
              <a:t>, α</a:t>
            </a:r>
            <a:r>
              <a:rPr lang="en-US" dirty="0" err="1">
                <a:latin typeface="Arial"/>
                <a:ea typeface="+mn-lt"/>
                <a:cs typeface="Arial"/>
              </a:rPr>
              <a:t>στυνομικών</a:t>
            </a:r>
            <a:r>
              <a:rPr lang="en-US" dirty="0">
                <a:latin typeface="Arial"/>
                <a:ea typeface="+mn-lt"/>
                <a:cs typeface="Arial"/>
              </a:rPr>
              <a:t> και </a:t>
            </a:r>
            <a:r>
              <a:rPr lang="en-US" dirty="0" err="1">
                <a:latin typeface="Arial"/>
                <a:ea typeface="+mn-lt"/>
                <a:cs typeface="Arial"/>
              </a:rPr>
              <a:t>οργ</a:t>
            </a:r>
            <a:r>
              <a:rPr lang="en-US" dirty="0">
                <a:latin typeface="Arial"/>
                <a:ea typeface="+mn-lt"/>
                <a:cs typeface="Arial"/>
              </a:rPr>
              <a:t>α</a:t>
            </a:r>
            <a:r>
              <a:rPr lang="en-US" dirty="0" err="1">
                <a:latin typeface="Arial"/>
                <a:ea typeface="+mn-lt"/>
                <a:cs typeface="Arial"/>
              </a:rPr>
              <a:t>νισμών</a:t>
            </a:r>
            <a:r>
              <a:rPr lang="en-US" dirty="0">
                <a:latin typeface="Arial"/>
                <a:ea typeface="+mn-lt"/>
                <a:cs typeface="Arial"/>
              </a:rPr>
              <a:t> </a:t>
            </a:r>
            <a:r>
              <a:rPr lang="en-US" dirty="0" err="1">
                <a:latin typeface="Arial"/>
                <a:ea typeface="+mn-lt"/>
                <a:cs typeface="Arial"/>
              </a:rPr>
              <a:t>του</a:t>
            </a:r>
            <a:r>
              <a:rPr lang="en-US" dirty="0">
                <a:latin typeface="Arial"/>
                <a:ea typeface="+mn-lt"/>
                <a:cs typeface="Arial"/>
              </a:rPr>
              <a:t> </a:t>
            </a:r>
            <a:r>
              <a:rPr lang="en-US" dirty="0" err="1">
                <a:latin typeface="Arial"/>
                <a:ea typeface="+mn-lt"/>
                <a:cs typeface="Arial"/>
              </a:rPr>
              <a:t>τομέ</a:t>
            </a:r>
            <a:r>
              <a:rPr lang="en-US" dirty="0">
                <a:latin typeface="Arial"/>
                <a:ea typeface="+mn-lt"/>
                <a:cs typeface="Arial"/>
              </a:rPr>
              <a:t>α </a:t>
            </a:r>
            <a:r>
              <a:rPr lang="en-US" dirty="0" err="1">
                <a:latin typeface="Arial"/>
                <a:ea typeface="+mn-lt"/>
                <a:cs typeface="Arial"/>
              </a:rPr>
              <a:t>της</a:t>
            </a:r>
            <a:r>
              <a:rPr lang="en-US" dirty="0">
                <a:latin typeface="Arial"/>
                <a:ea typeface="+mn-lt"/>
                <a:cs typeface="Arial"/>
              </a:rPr>
              <a:t> π</a:t>
            </a:r>
            <a:r>
              <a:rPr lang="en-US" dirty="0" err="1">
                <a:latin typeface="Arial"/>
                <a:ea typeface="+mn-lt"/>
                <a:cs typeface="Arial"/>
              </a:rPr>
              <a:t>οινικής</a:t>
            </a:r>
            <a:r>
              <a:rPr lang="en-US" dirty="0">
                <a:latin typeface="Arial"/>
                <a:ea typeface="+mn-lt"/>
                <a:cs typeface="Arial"/>
              </a:rPr>
              <a:t> </a:t>
            </a:r>
            <a:r>
              <a:rPr lang="en-US" dirty="0" err="1">
                <a:latin typeface="Arial"/>
                <a:ea typeface="+mn-lt"/>
                <a:cs typeface="Arial"/>
              </a:rPr>
              <a:t>δικ</a:t>
            </a:r>
            <a:r>
              <a:rPr lang="en-US" dirty="0">
                <a:latin typeface="Arial"/>
                <a:ea typeface="+mn-lt"/>
                <a:cs typeface="Arial"/>
              </a:rPr>
              <a:t>α</a:t>
            </a:r>
            <a:r>
              <a:rPr lang="en-US" dirty="0" err="1">
                <a:latin typeface="Arial"/>
                <a:ea typeface="+mn-lt"/>
                <a:cs typeface="Arial"/>
              </a:rPr>
              <a:t>ιοσύνης</a:t>
            </a:r>
            <a:r>
              <a:rPr lang="en-US" dirty="0">
                <a:latin typeface="Arial"/>
                <a:ea typeface="+mn-lt"/>
                <a:cs typeface="Arial"/>
              </a:rPr>
              <a:t>.</a:t>
            </a:r>
          </a:p>
          <a:p>
            <a:pPr marL="285750" indent="-285750">
              <a:buFont typeface="Arial"/>
              <a:buChar char="•"/>
            </a:pPr>
            <a:r>
              <a:rPr lang="en-US" dirty="0" err="1">
                <a:latin typeface="Arial"/>
                <a:ea typeface="+mn-lt"/>
                <a:cs typeface="Arial"/>
              </a:rPr>
              <a:t>Οργ</a:t>
            </a:r>
            <a:r>
              <a:rPr lang="en-US" dirty="0">
                <a:latin typeface="Arial"/>
                <a:ea typeface="+mn-lt"/>
                <a:cs typeface="Arial"/>
              </a:rPr>
              <a:t>α</a:t>
            </a:r>
            <a:r>
              <a:rPr lang="en-US" dirty="0" err="1">
                <a:latin typeface="Arial"/>
                <a:ea typeface="+mn-lt"/>
                <a:cs typeface="Arial"/>
              </a:rPr>
              <a:t>νώσεις</a:t>
            </a:r>
            <a:r>
              <a:rPr lang="en-US" dirty="0">
                <a:latin typeface="Arial"/>
                <a:ea typeface="+mn-lt"/>
                <a:cs typeface="Arial"/>
              </a:rPr>
              <a:t> </a:t>
            </a:r>
            <a:r>
              <a:rPr lang="en-US" dirty="0" err="1">
                <a:latin typeface="Arial"/>
                <a:ea typeface="+mn-lt"/>
                <a:cs typeface="Arial"/>
              </a:rPr>
              <a:t>της</a:t>
            </a:r>
            <a:r>
              <a:rPr lang="en-US" dirty="0">
                <a:latin typeface="Arial"/>
                <a:ea typeface="+mn-lt"/>
                <a:cs typeface="Arial"/>
              </a:rPr>
              <a:t> </a:t>
            </a:r>
            <a:r>
              <a:rPr lang="en-US" dirty="0" err="1">
                <a:latin typeface="Arial"/>
                <a:ea typeface="+mn-lt"/>
                <a:cs typeface="Arial"/>
              </a:rPr>
              <a:t>κοινωνί</a:t>
            </a:r>
            <a:r>
              <a:rPr lang="en-US" dirty="0">
                <a:latin typeface="Arial"/>
                <a:ea typeface="+mn-lt"/>
                <a:cs typeface="Arial"/>
              </a:rPr>
              <a:t>ας </a:t>
            </a:r>
            <a:r>
              <a:rPr lang="en-US" dirty="0" err="1">
                <a:latin typeface="Arial"/>
                <a:ea typeface="+mn-lt"/>
                <a:cs typeface="Arial"/>
              </a:rPr>
              <a:t>των</a:t>
            </a:r>
            <a:r>
              <a:rPr lang="en-US" dirty="0">
                <a:latin typeface="Arial"/>
                <a:ea typeface="+mn-lt"/>
                <a:cs typeface="Arial"/>
              </a:rPr>
              <a:t> π</a:t>
            </a:r>
            <a:r>
              <a:rPr lang="en-US" dirty="0" err="1">
                <a:latin typeface="Arial"/>
                <a:ea typeface="+mn-lt"/>
                <a:cs typeface="Arial"/>
              </a:rPr>
              <a:t>ολιτών</a:t>
            </a:r>
            <a:endParaRPr lang="en-US" dirty="0" err="1">
              <a:latin typeface="Arial"/>
              <a:ea typeface="Open Sans"/>
              <a:cs typeface="Arial"/>
            </a:endParaRPr>
          </a:p>
          <a:p>
            <a:pPr marL="285750" indent="-285750">
              <a:buFont typeface="Arial"/>
              <a:buChar char="•"/>
            </a:pPr>
            <a:r>
              <a:rPr lang="en-US" dirty="0" err="1">
                <a:latin typeface="Arial"/>
                <a:ea typeface="+mn-lt"/>
                <a:cs typeface="Arial"/>
              </a:rPr>
              <a:t>Ομάδες</a:t>
            </a:r>
            <a:r>
              <a:rPr lang="en-US" dirty="0">
                <a:latin typeface="Arial"/>
                <a:ea typeface="+mn-lt"/>
                <a:cs typeface="Arial"/>
              </a:rPr>
              <a:t> και </a:t>
            </a:r>
            <a:r>
              <a:rPr lang="en-US" dirty="0" err="1">
                <a:latin typeface="Arial"/>
                <a:ea typeface="+mn-lt"/>
                <a:cs typeface="Arial"/>
              </a:rPr>
              <a:t>ενώσεις</a:t>
            </a:r>
            <a:r>
              <a:rPr lang="en-US" dirty="0">
                <a:latin typeface="Arial"/>
                <a:ea typeface="+mn-lt"/>
                <a:cs typeface="Arial"/>
              </a:rPr>
              <a:t> </a:t>
            </a:r>
            <a:r>
              <a:rPr lang="en-US" dirty="0" err="1">
                <a:latin typeface="Arial"/>
                <a:ea typeface="+mn-lt"/>
                <a:cs typeface="Arial"/>
              </a:rPr>
              <a:t>φοιτητών</a:t>
            </a:r>
            <a:r>
              <a:rPr lang="en-US" dirty="0">
                <a:latin typeface="Arial"/>
                <a:ea typeface="+mn-lt"/>
                <a:cs typeface="Arial"/>
              </a:rPr>
              <a:t>/</a:t>
            </a:r>
            <a:r>
              <a:rPr lang="en-US" dirty="0" err="1">
                <a:latin typeface="Arial"/>
                <a:ea typeface="+mn-lt"/>
                <a:cs typeface="Arial"/>
              </a:rPr>
              <a:t>τριών</a:t>
            </a:r>
            <a:r>
              <a:rPr lang="en-US" dirty="0">
                <a:latin typeface="Arial"/>
                <a:ea typeface="+mn-lt"/>
                <a:cs typeface="Arial"/>
              </a:rPr>
              <a:t> </a:t>
            </a:r>
            <a:r>
              <a:rPr lang="en-US" dirty="0" err="1">
                <a:latin typeface="Arial"/>
                <a:ea typeface="+mn-lt"/>
                <a:cs typeface="Arial"/>
              </a:rPr>
              <a:t>γι</a:t>
            </a:r>
            <a:r>
              <a:rPr lang="en-US" dirty="0">
                <a:latin typeface="Arial"/>
                <a:ea typeface="+mn-lt"/>
                <a:cs typeface="Arial"/>
              </a:rPr>
              <a:t>α </a:t>
            </a:r>
            <a:r>
              <a:rPr lang="en-US" dirty="0" err="1">
                <a:latin typeface="Arial"/>
                <a:ea typeface="+mn-lt"/>
                <a:cs typeface="Arial"/>
              </a:rPr>
              <a:t>τη</a:t>
            </a:r>
            <a:r>
              <a:rPr lang="en-US" dirty="0">
                <a:latin typeface="Arial"/>
                <a:ea typeface="+mn-lt"/>
                <a:cs typeface="Arial"/>
              </a:rPr>
              <a:t> </a:t>
            </a:r>
            <a:r>
              <a:rPr lang="en-US" dirty="0" err="1">
                <a:latin typeface="Arial"/>
                <a:ea typeface="+mn-lt"/>
                <a:cs typeface="Arial"/>
              </a:rPr>
              <a:t>συμμετοχή</a:t>
            </a:r>
            <a:r>
              <a:rPr lang="en-US" dirty="0">
                <a:latin typeface="Arial"/>
                <a:ea typeface="+mn-lt"/>
                <a:cs typeface="Arial"/>
              </a:rPr>
              <a:t> </a:t>
            </a:r>
            <a:r>
              <a:rPr lang="en-US" dirty="0" err="1">
                <a:latin typeface="Arial"/>
                <a:ea typeface="+mn-lt"/>
                <a:cs typeface="Arial"/>
              </a:rPr>
              <a:t>φοιτητών</a:t>
            </a:r>
            <a:r>
              <a:rPr lang="en-US" dirty="0">
                <a:latin typeface="Arial"/>
                <a:ea typeface="+mn-lt"/>
                <a:cs typeface="Arial"/>
              </a:rPr>
              <a:t>/</a:t>
            </a:r>
            <a:r>
              <a:rPr lang="en-US" dirty="0" err="1">
                <a:latin typeface="Arial"/>
                <a:ea typeface="+mn-lt"/>
                <a:cs typeface="Arial"/>
              </a:rPr>
              <a:t>τριών</a:t>
            </a:r>
            <a:r>
              <a:rPr lang="en-US" dirty="0">
                <a:latin typeface="Arial"/>
                <a:ea typeface="+mn-lt"/>
                <a:cs typeface="Arial"/>
              </a:rPr>
              <a:t> από </a:t>
            </a:r>
            <a:r>
              <a:rPr lang="en-US" dirty="0" err="1">
                <a:latin typeface="Arial"/>
                <a:ea typeface="+mn-lt"/>
                <a:cs typeface="Arial"/>
              </a:rPr>
              <a:t>διάφορ</a:t>
            </a:r>
            <a:r>
              <a:rPr lang="en-US" dirty="0">
                <a:latin typeface="Arial"/>
                <a:ea typeface="+mn-lt"/>
                <a:cs typeface="Arial"/>
              </a:rPr>
              <a:t>α </a:t>
            </a:r>
            <a:r>
              <a:rPr lang="en-US" dirty="0" err="1">
                <a:latin typeface="Arial"/>
                <a:ea typeface="+mn-lt"/>
                <a:cs typeface="Arial"/>
              </a:rPr>
              <a:t>ιδρύμ</a:t>
            </a:r>
            <a:r>
              <a:rPr lang="en-US" dirty="0">
                <a:latin typeface="Arial"/>
                <a:ea typeface="+mn-lt"/>
                <a:cs typeface="Arial"/>
              </a:rPr>
              <a:t>ατα </a:t>
            </a:r>
            <a:r>
              <a:rPr lang="en-US" dirty="0" err="1">
                <a:latin typeface="Arial"/>
                <a:ea typeface="+mn-lt"/>
                <a:cs typeface="Arial"/>
              </a:rPr>
              <a:t>τριτο</a:t>
            </a:r>
            <a:r>
              <a:rPr lang="en-US" dirty="0">
                <a:latin typeface="Arial"/>
                <a:ea typeface="+mn-lt"/>
                <a:cs typeface="Arial"/>
              </a:rPr>
              <a:t>β</a:t>
            </a:r>
            <a:r>
              <a:rPr lang="en-US" dirty="0" err="1">
                <a:latin typeface="Arial"/>
                <a:ea typeface="+mn-lt"/>
                <a:cs typeface="Arial"/>
              </a:rPr>
              <a:t>άθμι</a:t>
            </a:r>
            <a:r>
              <a:rPr lang="en-US" dirty="0">
                <a:latin typeface="Arial"/>
                <a:ea typeface="+mn-lt"/>
                <a:cs typeface="Arial"/>
              </a:rPr>
              <a:t>ας </a:t>
            </a:r>
            <a:r>
              <a:rPr lang="en-US" dirty="0" err="1">
                <a:latin typeface="Arial"/>
                <a:ea typeface="+mn-lt"/>
                <a:cs typeface="Arial"/>
              </a:rPr>
              <a:t>εκ</a:t>
            </a:r>
            <a:r>
              <a:rPr lang="en-US" dirty="0">
                <a:latin typeface="Arial"/>
                <a:ea typeface="+mn-lt"/>
                <a:cs typeface="Arial"/>
              </a:rPr>
              <a:t>πα</a:t>
            </a:r>
            <a:r>
              <a:rPr lang="en-US" dirty="0" err="1">
                <a:latin typeface="Arial"/>
                <a:ea typeface="+mn-lt"/>
                <a:cs typeface="Arial"/>
              </a:rPr>
              <a:t>ίδευσης</a:t>
            </a:r>
            <a:r>
              <a:rPr lang="en-US" dirty="0">
                <a:latin typeface="Arial"/>
                <a:ea typeface="+mn-lt"/>
                <a:cs typeface="Arial"/>
              </a:rPr>
              <a:t> και </a:t>
            </a:r>
            <a:r>
              <a:rPr lang="en-US" dirty="0" err="1">
                <a:latin typeface="Arial"/>
                <a:ea typeface="+mn-lt"/>
                <a:cs typeface="Arial"/>
              </a:rPr>
              <a:t>ερευνητικούς</a:t>
            </a:r>
            <a:r>
              <a:rPr lang="en-US" dirty="0">
                <a:latin typeface="Arial"/>
                <a:ea typeface="+mn-lt"/>
                <a:cs typeface="Arial"/>
              </a:rPr>
              <a:t> </a:t>
            </a:r>
            <a:r>
              <a:rPr lang="en-US" dirty="0" err="1">
                <a:latin typeface="Arial"/>
                <a:ea typeface="+mn-lt"/>
                <a:cs typeface="Arial"/>
              </a:rPr>
              <a:t>οργ</a:t>
            </a:r>
            <a:r>
              <a:rPr lang="en-US" dirty="0">
                <a:latin typeface="Arial"/>
                <a:ea typeface="+mn-lt"/>
                <a:cs typeface="Arial"/>
              </a:rPr>
              <a:t>α</a:t>
            </a:r>
            <a:r>
              <a:rPr lang="en-US" dirty="0" err="1">
                <a:latin typeface="Arial"/>
                <a:ea typeface="+mn-lt"/>
                <a:cs typeface="Arial"/>
              </a:rPr>
              <a:t>νισμούς</a:t>
            </a:r>
            <a:r>
              <a:rPr lang="en-US" dirty="0">
                <a:latin typeface="Arial"/>
                <a:ea typeface="+mn-lt"/>
                <a:cs typeface="Arial"/>
              </a:rPr>
              <a:t> </a:t>
            </a:r>
            <a:r>
              <a:rPr lang="en-US" dirty="0" err="1">
                <a:latin typeface="Arial"/>
                <a:ea typeface="+mn-lt"/>
                <a:cs typeface="Arial"/>
              </a:rPr>
              <a:t>στις</a:t>
            </a:r>
            <a:r>
              <a:rPr lang="en-US" dirty="0">
                <a:latin typeface="Arial"/>
                <a:ea typeface="+mn-lt"/>
                <a:cs typeface="Arial"/>
              </a:rPr>
              <a:t> π</a:t>
            </a:r>
            <a:r>
              <a:rPr lang="en-US" dirty="0" err="1">
                <a:latin typeface="Arial"/>
                <a:ea typeface="+mn-lt"/>
                <a:cs typeface="Arial"/>
              </a:rPr>
              <a:t>ροσ</a:t>
            </a:r>
            <a:r>
              <a:rPr lang="en-US" dirty="0">
                <a:latin typeface="Arial"/>
                <a:ea typeface="+mn-lt"/>
                <a:cs typeface="Arial"/>
              </a:rPr>
              <a:t>π</a:t>
            </a:r>
            <a:r>
              <a:rPr lang="en-US" dirty="0" err="1">
                <a:latin typeface="Arial"/>
                <a:ea typeface="+mn-lt"/>
                <a:cs typeface="Arial"/>
              </a:rPr>
              <a:t>άθειες</a:t>
            </a:r>
            <a:r>
              <a:rPr lang="en-US" dirty="0">
                <a:latin typeface="Arial"/>
                <a:ea typeface="+mn-lt"/>
                <a:cs typeface="Arial"/>
              </a:rPr>
              <a:t> π</a:t>
            </a:r>
            <a:r>
              <a:rPr lang="en-US" dirty="0" err="1">
                <a:latin typeface="Arial"/>
                <a:ea typeface="+mn-lt"/>
                <a:cs typeface="Arial"/>
              </a:rPr>
              <a:t>ρόληψης</a:t>
            </a:r>
            <a:endParaRPr lang="en-US" dirty="0">
              <a:latin typeface="Arial"/>
              <a:ea typeface="+mn-lt"/>
              <a:cs typeface="Arial"/>
            </a:endParaRPr>
          </a:p>
          <a:p>
            <a:pPr marL="285750" indent="-285750">
              <a:buFont typeface="Arial"/>
              <a:buChar char="•"/>
            </a:pPr>
            <a:r>
              <a:rPr lang="en-US" dirty="0" err="1">
                <a:latin typeface="Arial"/>
                <a:ea typeface="+mn-lt"/>
                <a:cs typeface="Arial"/>
              </a:rPr>
              <a:t>Το</a:t>
            </a:r>
            <a:r>
              <a:rPr lang="en-US" dirty="0">
                <a:latin typeface="Arial"/>
                <a:ea typeface="+mn-lt"/>
                <a:cs typeface="Arial"/>
              </a:rPr>
              <a:t>π</a:t>
            </a:r>
            <a:r>
              <a:rPr lang="en-US" dirty="0" err="1">
                <a:latin typeface="Arial"/>
                <a:ea typeface="+mn-lt"/>
                <a:cs typeface="Arial"/>
              </a:rPr>
              <a:t>ικές</a:t>
            </a:r>
            <a:r>
              <a:rPr lang="en-US" dirty="0">
                <a:latin typeface="Arial"/>
                <a:ea typeface="+mn-lt"/>
                <a:cs typeface="Arial"/>
              </a:rPr>
              <a:t> </a:t>
            </a:r>
            <a:r>
              <a:rPr lang="en-US" dirty="0" err="1">
                <a:latin typeface="Arial"/>
                <a:ea typeface="+mn-lt"/>
                <a:cs typeface="Arial"/>
              </a:rPr>
              <a:t>οργ</a:t>
            </a:r>
            <a:r>
              <a:rPr lang="en-US" dirty="0">
                <a:latin typeface="Arial"/>
                <a:ea typeface="+mn-lt"/>
                <a:cs typeface="Arial"/>
              </a:rPr>
              <a:t>α</a:t>
            </a:r>
            <a:r>
              <a:rPr lang="en-US" dirty="0" err="1">
                <a:latin typeface="Arial"/>
                <a:ea typeface="+mn-lt"/>
                <a:cs typeface="Arial"/>
              </a:rPr>
              <a:t>νώσεις</a:t>
            </a:r>
            <a:r>
              <a:rPr lang="en-US" dirty="0">
                <a:latin typeface="Arial"/>
                <a:ea typeface="+mn-lt"/>
                <a:cs typeface="Arial"/>
              </a:rPr>
              <a:t> </a:t>
            </a:r>
            <a:r>
              <a:rPr lang="en-US" dirty="0" err="1">
                <a:latin typeface="Arial"/>
                <a:ea typeface="+mn-lt"/>
                <a:cs typeface="Arial"/>
              </a:rPr>
              <a:t>της</a:t>
            </a:r>
            <a:r>
              <a:rPr lang="en-US" dirty="0">
                <a:latin typeface="Arial"/>
                <a:ea typeface="+mn-lt"/>
                <a:cs typeface="Arial"/>
              </a:rPr>
              <a:t> </a:t>
            </a:r>
            <a:r>
              <a:rPr lang="en-US" dirty="0" err="1">
                <a:latin typeface="Arial"/>
                <a:ea typeface="+mn-lt"/>
                <a:cs typeface="Arial"/>
              </a:rPr>
              <a:t>κοινότητ</a:t>
            </a:r>
            <a:r>
              <a:rPr lang="en-US" dirty="0">
                <a:latin typeface="Arial"/>
                <a:ea typeface="+mn-lt"/>
                <a:cs typeface="Arial"/>
              </a:rPr>
              <a:t>ας και </a:t>
            </a:r>
            <a:r>
              <a:rPr lang="en-US" dirty="0" err="1">
                <a:latin typeface="Arial"/>
                <a:ea typeface="+mn-lt"/>
                <a:cs typeface="Arial"/>
              </a:rPr>
              <a:t>της</a:t>
            </a:r>
            <a:r>
              <a:rPr lang="en-US" dirty="0">
                <a:latin typeface="Arial"/>
                <a:ea typeface="+mn-lt"/>
                <a:cs typeface="Arial"/>
              </a:rPr>
              <a:t> </a:t>
            </a:r>
            <a:r>
              <a:rPr lang="en-US" dirty="0" err="1">
                <a:latin typeface="Arial"/>
                <a:ea typeface="+mn-lt"/>
                <a:cs typeface="Arial"/>
              </a:rPr>
              <a:t>υγειονομικής</a:t>
            </a:r>
            <a:r>
              <a:rPr lang="en-US" dirty="0">
                <a:latin typeface="Arial"/>
                <a:ea typeface="+mn-lt"/>
                <a:cs typeface="Arial"/>
              </a:rPr>
              <a:t> π</a:t>
            </a:r>
            <a:r>
              <a:rPr lang="en-US" dirty="0" err="1">
                <a:latin typeface="Arial"/>
                <a:ea typeface="+mn-lt"/>
                <a:cs typeface="Arial"/>
              </a:rPr>
              <a:t>ερίθ</a:t>
            </a:r>
            <a:r>
              <a:rPr lang="en-US" dirty="0">
                <a:latin typeface="Arial"/>
                <a:ea typeface="+mn-lt"/>
                <a:cs typeface="Arial"/>
              </a:rPr>
              <a:t>α</a:t>
            </a:r>
            <a:r>
              <a:rPr lang="en-US" dirty="0" err="1">
                <a:latin typeface="Arial"/>
                <a:ea typeface="+mn-lt"/>
                <a:cs typeface="Arial"/>
              </a:rPr>
              <a:t>λψης</a:t>
            </a:r>
            <a:r>
              <a:rPr lang="en-US" dirty="0">
                <a:latin typeface="Arial"/>
                <a:ea typeface="+mn-lt"/>
                <a:cs typeface="Arial"/>
              </a:rPr>
              <a:t> </a:t>
            </a:r>
            <a:r>
              <a:rPr lang="en-US" dirty="0" err="1">
                <a:latin typeface="Arial"/>
                <a:ea typeface="+mn-lt"/>
                <a:cs typeface="Arial"/>
              </a:rPr>
              <a:t>γι</a:t>
            </a:r>
            <a:r>
              <a:rPr lang="en-US" dirty="0">
                <a:latin typeface="Arial"/>
                <a:ea typeface="+mn-lt"/>
                <a:cs typeface="Arial"/>
              </a:rPr>
              <a:t>α </a:t>
            </a:r>
            <a:r>
              <a:rPr lang="en-US" dirty="0" err="1">
                <a:latin typeface="Arial"/>
                <a:ea typeface="+mn-lt"/>
                <a:cs typeface="Arial"/>
              </a:rPr>
              <a:t>το</a:t>
            </a:r>
            <a:r>
              <a:rPr lang="en-US" dirty="0">
                <a:latin typeface="Arial"/>
                <a:ea typeface="+mn-lt"/>
                <a:cs typeface="Arial"/>
              </a:rPr>
              <a:t> </a:t>
            </a:r>
            <a:r>
              <a:rPr lang="en-US" dirty="0" err="1">
                <a:latin typeface="Arial"/>
                <a:ea typeface="+mn-lt"/>
                <a:cs typeface="Arial"/>
              </a:rPr>
              <a:t>συντονισμό</a:t>
            </a:r>
            <a:r>
              <a:rPr lang="en-US" dirty="0">
                <a:latin typeface="Arial"/>
                <a:ea typeface="+mn-lt"/>
                <a:cs typeface="Arial"/>
              </a:rPr>
              <a:t> </a:t>
            </a:r>
            <a:r>
              <a:rPr lang="en-US" dirty="0" err="1">
                <a:latin typeface="Arial"/>
                <a:ea typeface="+mn-lt"/>
                <a:cs typeface="Arial"/>
              </a:rPr>
              <a:t>των</a:t>
            </a:r>
            <a:r>
              <a:rPr lang="en-US" dirty="0">
                <a:latin typeface="Arial"/>
                <a:ea typeface="+mn-lt"/>
                <a:cs typeface="Arial"/>
              </a:rPr>
              <a:t> υπ</a:t>
            </a:r>
            <a:r>
              <a:rPr lang="en-US" dirty="0" err="1">
                <a:latin typeface="Arial"/>
                <a:ea typeface="+mn-lt"/>
                <a:cs typeface="Arial"/>
              </a:rPr>
              <a:t>ηρεσιών</a:t>
            </a:r>
            <a:r>
              <a:rPr lang="en-US" dirty="0">
                <a:latin typeface="Arial"/>
                <a:ea typeface="+mn-lt"/>
                <a:cs typeface="Arial"/>
              </a:rPr>
              <a:t> και </a:t>
            </a:r>
            <a:r>
              <a:rPr lang="en-US" dirty="0" err="1">
                <a:latin typeface="Arial"/>
                <a:ea typeface="+mn-lt"/>
                <a:cs typeface="Arial"/>
              </a:rPr>
              <a:t>την</a:t>
            </a:r>
            <a:r>
              <a:rPr lang="en-US" dirty="0">
                <a:latin typeface="Arial"/>
                <a:ea typeface="+mn-lt"/>
                <a:cs typeface="Arial"/>
              </a:rPr>
              <a:t> πα</a:t>
            </a:r>
            <a:r>
              <a:rPr lang="en-US" dirty="0" err="1">
                <a:latin typeface="Arial"/>
                <a:ea typeface="+mn-lt"/>
                <a:cs typeface="Arial"/>
              </a:rPr>
              <a:t>ροχή</a:t>
            </a:r>
            <a:r>
              <a:rPr lang="en-US" dirty="0">
                <a:latin typeface="Arial"/>
                <a:ea typeface="+mn-lt"/>
                <a:cs typeface="Arial"/>
              </a:rPr>
              <a:t> υπ</a:t>
            </a:r>
            <a:r>
              <a:rPr lang="en-US" dirty="0" err="1">
                <a:latin typeface="Arial"/>
                <a:ea typeface="+mn-lt"/>
                <a:cs typeface="Arial"/>
              </a:rPr>
              <a:t>οστήριξης</a:t>
            </a:r>
            <a:r>
              <a:rPr lang="en-US" dirty="0">
                <a:latin typeface="Arial"/>
                <a:ea typeface="+mn-lt"/>
                <a:cs typeface="Arial"/>
              </a:rPr>
              <a:t> </a:t>
            </a:r>
            <a:r>
              <a:rPr lang="en-US" dirty="0" err="1">
                <a:latin typeface="Arial"/>
                <a:ea typeface="+mn-lt"/>
                <a:cs typeface="Arial"/>
              </a:rPr>
              <a:t>σε</a:t>
            </a:r>
            <a:r>
              <a:rPr lang="en-US" dirty="0">
                <a:latin typeface="Arial"/>
                <a:ea typeface="+mn-lt"/>
                <a:cs typeface="Arial"/>
              </a:rPr>
              <a:t> </a:t>
            </a:r>
            <a:r>
              <a:rPr lang="en-US" dirty="0" err="1">
                <a:latin typeface="Arial"/>
                <a:ea typeface="+mn-lt"/>
                <a:cs typeface="Arial"/>
              </a:rPr>
              <a:t>άτομ</a:t>
            </a:r>
            <a:r>
              <a:rPr lang="en-US" dirty="0">
                <a:latin typeface="Arial"/>
                <a:ea typeface="+mn-lt"/>
                <a:cs typeface="Arial"/>
              </a:rPr>
              <a:t>α π</a:t>
            </a:r>
            <a:r>
              <a:rPr lang="en-US" dirty="0" err="1">
                <a:latin typeface="Arial"/>
                <a:ea typeface="+mn-lt"/>
                <a:cs typeface="Arial"/>
              </a:rPr>
              <a:t>ου</a:t>
            </a:r>
            <a:r>
              <a:rPr lang="en-US" dirty="0">
                <a:latin typeface="Arial"/>
                <a:ea typeface="+mn-lt"/>
                <a:cs typeface="Arial"/>
              </a:rPr>
              <a:t> β</a:t>
            </a:r>
            <a:r>
              <a:rPr lang="en-US" dirty="0" err="1">
                <a:latin typeface="Arial"/>
                <a:ea typeface="+mn-lt"/>
                <a:cs typeface="Arial"/>
              </a:rPr>
              <a:t>ιώνουν</a:t>
            </a:r>
            <a:r>
              <a:rPr lang="en-US" dirty="0">
                <a:latin typeface="Arial"/>
                <a:ea typeface="+mn-lt"/>
                <a:cs typeface="Arial"/>
              </a:rPr>
              <a:t> </a:t>
            </a:r>
            <a:r>
              <a:rPr lang="en-US" dirty="0" err="1">
                <a:latin typeface="Arial"/>
                <a:ea typeface="+mn-lt"/>
                <a:cs typeface="Arial"/>
              </a:rPr>
              <a:t>έμφυλη</a:t>
            </a:r>
            <a:r>
              <a:rPr lang="en-US" dirty="0">
                <a:latin typeface="Arial"/>
                <a:ea typeface="+mn-lt"/>
                <a:cs typeface="Arial"/>
              </a:rPr>
              <a:t> βία.</a:t>
            </a:r>
          </a:p>
          <a:p>
            <a:pPr marL="285750" indent="-285750">
              <a:buFont typeface="Arial"/>
              <a:buChar char="•"/>
            </a:pPr>
            <a:r>
              <a:rPr lang="en-US" dirty="0" err="1">
                <a:latin typeface="Arial"/>
                <a:ea typeface="+mn-lt"/>
                <a:cs typeface="Arial"/>
              </a:rPr>
              <a:t>Ιδιωτικός</a:t>
            </a:r>
            <a:r>
              <a:rPr lang="en-US" dirty="0">
                <a:latin typeface="Arial"/>
                <a:ea typeface="+mn-lt"/>
                <a:cs typeface="Arial"/>
              </a:rPr>
              <a:t> </a:t>
            </a:r>
            <a:r>
              <a:rPr lang="en-US" dirty="0" err="1">
                <a:latin typeface="Arial"/>
                <a:ea typeface="+mn-lt"/>
                <a:cs typeface="Arial"/>
              </a:rPr>
              <a:t>τομέ</a:t>
            </a:r>
            <a:r>
              <a:rPr lang="en-US" dirty="0">
                <a:latin typeface="Arial"/>
                <a:ea typeface="+mn-lt"/>
                <a:cs typeface="Arial"/>
              </a:rPr>
              <a:t>ας </a:t>
            </a:r>
            <a:r>
              <a:rPr lang="en-US" dirty="0" err="1">
                <a:latin typeface="Arial"/>
                <a:ea typeface="+mn-lt"/>
                <a:cs typeface="Arial"/>
              </a:rPr>
              <a:t>γι</a:t>
            </a:r>
            <a:r>
              <a:rPr lang="en-US" dirty="0">
                <a:latin typeface="Arial"/>
                <a:ea typeface="+mn-lt"/>
                <a:cs typeface="Arial"/>
              </a:rPr>
              <a:t>α </a:t>
            </a:r>
            <a:r>
              <a:rPr lang="en-US" dirty="0" err="1">
                <a:latin typeface="Arial"/>
                <a:ea typeface="+mn-lt"/>
                <a:cs typeface="Arial"/>
              </a:rPr>
              <a:t>την</a:t>
            </a:r>
            <a:r>
              <a:rPr lang="en-US" dirty="0">
                <a:latin typeface="Arial"/>
                <a:ea typeface="+mn-lt"/>
                <a:cs typeface="Arial"/>
              </a:rPr>
              <a:t> πα</a:t>
            </a:r>
            <a:r>
              <a:rPr lang="en-US" dirty="0" err="1">
                <a:latin typeface="Arial"/>
                <a:ea typeface="+mn-lt"/>
                <a:cs typeface="Arial"/>
              </a:rPr>
              <a:t>ροχή</a:t>
            </a:r>
            <a:r>
              <a:rPr lang="en-US" dirty="0">
                <a:latin typeface="Arial"/>
                <a:ea typeface="+mn-lt"/>
                <a:cs typeface="Arial"/>
              </a:rPr>
              <a:t> </a:t>
            </a:r>
            <a:r>
              <a:rPr lang="en-US" dirty="0" err="1">
                <a:latin typeface="Arial"/>
                <a:ea typeface="+mn-lt"/>
                <a:cs typeface="Arial"/>
              </a:rPr>
              <a:t>ειδικής</a:t>
            </a:r>
            <a:r>
              <a:rPr lang="en-US" dirty="0">
                <a:latin typeface="Arial"/>
                <a:ea typeface="+mn-lt"/>
                <a:cs typeface="Arial"/>
              </a:rPr>
              <a:t> </a:t>
            </a:r>
            <a:r>
              <a:rPr lang="en-US" dirty="0" err="1">
                <a:latin typeface="Arial"/>
                <a:ea typeface="+mn-lt"/>
                <a:cs typeface="Arial"/>
              </a:rPr>
              <a:t>εμ</a:t>
            </a:r>
            <a:r>
              <a:rPr lang="en-US" dirty="0">
                <a:latin typeface="Arial"/>
                <a:ea typeface="+mn-lt"/>
                <a:cs typeface="Arial"/>
              </a:rPr>
              <a:t>π</a:t>
            </a:r>
            <a:r>
              <a:rPr lang="en-US" dirty="0" err="1">
                <a:latin typeface="Arial"/>
                <a:ea typeface="+mn-lt"/>
                <a:cs typeface="Arial"/>
              </a:rPr>
              <a:t>ειρογνωμοσύνης</a:t>
            </a:r>
            <a:r>
              <a:rPr lang="en-US" dirty="0">
                <a:latin typeface="Arial"/>
                <a:ea typeface="+mn-lt"/>
                <a:cs typeface="Arial"/>
              </a:rPr>
              <a:t>, όπ</a:t>
            </a:r>
            <a:r>
              <a:rPr lang="en-US" dirty="0" err="1">
                <a:latin typeface="Arial"/>
                <a:ea typeface="+mn-lt"/>
                <a:cs typeface="Arial"/>
              </a:rPr>
              <a:t>ως</a:t>
            </a:r>
            <a:r>
              <a:rPr lang="en-US" dirty="0">
                <a:latin typeface="Arial"/>
                <a:ea typeface="+mn-lt"/>
                <a:cs typeface="Arial"/>
              </a:rPr>
              <a:t> τα </a:t>
            </a:r>
            <a:r>
              <a:rPr lang="en-US" dirty="0" err="1">
                <a:latin typeface="Arial"/>
                <a:ea typeface="+mn-lt"/>
                <a:cs typeface="Arial"/>
              </a:rPr>
              <a:t>σεμινάρι</a:t>
            </a:r>
            <a:r>
              <a:rPr lang="en-US" dirty="0">
                <a:latin typeface="Arial"/>
                <a:ea typeface="+mn-lt"/>
                <a:cs typeface="Arial"/>
              </a:rPr>
              <a:t>α ή η </a:t>
            </a:r>
            <a:r>
              <a:rPr lang="en-US" dirty="0" err="1">
                <a:latin typeface="Arial"/>
                <a:ea typeface="+mn-lt"/>
                <a:cs typeface="Arial"/>
              </a:rPr>
              <a:t>δημιουργί</a:t>
            </a:r>
            <a:r>
              <a:rPr lang="en-US" dirty="0">
                <a:latin typeface="Arial"/>
                <a:ea typeface="+mn-lt"/>
                <a:cs typeface="Arial"/>
              </a:rPr>
              <a:t>α </a:t>
            </a:r>
            <a:r>
              <a:rPr lang="en-US" dirty="0" err="1">
                <a:latin typeface="Arial"/>
                <a:ea typeface="+mn-lt"/>
                <a:cs typeface="Arial"/>
              </a:rPr>
              <a:t>ειδικών</a:t>
            </a:r>
            <a:r>
              <a:rPr lang="en-US" dirty="0">
                <a:latin typeface="Arial"/>
                <a:ea typeface="+mn-lt"/>
                <a:cs typeface="Arial"/>
              </a:rPr>
              <a:t> </a:t>
            </a:r>
            <a:r>
              <a:rPr lang="en-US" dirty="0" err="1">
                <a:latin typeface="Arial"/>
                <a:ea typeface="+mn-lt"/>
                <a:cs typeface="Arial"/>
              </a:rPr>
              <a:t>εργ</a:t>
            </a:r>
            <a:r>
              <a:rPr lang="en-US" dirty="0">
                <a:latin typeface="Arial"/>
                <a:ea typeface="+mn-lt"/>
                <a:cs typeface="Arial"/>
              </a:rPr>
              <a:t>α</a:t>
            </a:r>
            <a:r>
              <a:rPr lang="en-US" dirty="0" err="1">
                <a:latin typeface="Arial"/>
                <a:ea typeface="+mn-lt"/>
                <a:cs typeface="Arial"/>
              </a:rPr>
              <a:t>λείων</a:t>
            </a:r>
            <a:r>
              <a:rPr lang="en-US" dirty="0">
                <a:latin typeface="Arial"/>
                <a:ea typeface="+mn-lt"/>
                <a:cs typeface="Arial"/>
              </a:rPr>
              <a:t> και π</a:t>
            </a:r>
            <a:r>
              <a:rPr lang="en-US" dirty="0" err="1">
                <a:latin typeface="Arial"/>
                <a:ea typeface="+mn-lt"/>
                <a:cs typeface="Arial"/>
              </a:rPr>
              <a:t>όρων</a:t>
            </a:r>
            <a:r>
              <a:rPr lang="en-US" dirty="0">
                <a:latin typeface="Arial"/>
                <a:ea typeface="+mn-lt"/>
                <a:cs typeface="Arial"/>
              </a:rPr>
              <a:t> </a:t>
            </a:r>
            <a:r>
              <a:rPr lang="en-US" dirty="0" err="1">
                <a:latin typeface="Arial"/>
                <a:ea typeface="+mn-lt"/>
                <a:cs typeface="Arial"/>
              </a:rPr>
              <a:t>γι</a:t>
            </a:r>
            <a:r>
              <a:rPr lang="en-US" dirty="0">
                <a:latin typeface="Arial"/>
                <a:ea typeface="+mn-lt"/>
                <a:cs typeface="Arial"/>
              </a:rPr>
              <a:t>α </a:t>
            </a:r>
            <a:r>
              <a:rPr lang="en-US" dirty="0" err="1">
                <a:latin typeface="Arial"/>
                <a:ea typeface="+mn-lt"/>
                <a:cs typeface="Arial"/>
              </a:rPr>
              <a:t>την</a:t>
            </a:r>
            <a:r>
              <a:rPr lang="en-US" dirty="0">
                <a:latin typeface="Arial"/>
                <a:ea typeface="+mn-lt"/>
                <a:cs typeface="Arial"/>
              </a:rPr>
              <a:t> π</a:t>
            </a:r>
            <a:r>
              <a:rPr lang="en-US" dirty="0" err="1">
                <a:latin typeface="Arial"/>
                <a:ea typeface="+mn-lt"/>
                <a:cs typeface="Arial"/>
              </a:rPr>
              <a:t>ρόληψη</a:t>
            </a:r>
            <a:r>
              <a:rPr lang="en-US" dirty="0">
                <a:latin typeface="Arial"/>
                <a:ea typeface="+mn-lt"/>
                <a:cs typeface="Arial"/>
              </a:rPr>
              <a:t> </a:t>
            </a:r>
            <a:r>
              <a:rPr lang="en-US" dirty="0" err="1">
                <a:latin typeface="Arial"/>
                <a:ea typeface="+mn-lt"/>
                <a:cs typeface="Arial"/>
              </a:rPr>
              <a:t>έμφυλης</a:t>
            </a:r>
            <a:r>
              <a:rPr lang="en-US" dirty="0">
                <a:latin typeface="Arial"/>
                <a:ea typeface="+mn-lt"/>
                <a:cs typeface="Arial"/>
              </a:rPr>
              <a:t> βίας.</a:t>
            </a:r>
            <a:endParaRPr lang="en-US" dirty="0">
              <a:latin typeface="Arial"/>
              <a:ea typeface="Open Sans"/>
              <a:cs typeface="Arial"/>
            </a:endParaRPr>
          </a:p>
          <a:p>
            <a:pPr marL="285750" indent="-285750">
              <a:buFont typeface="Arial"/>
              <a:buChar char="•"/>
            </a:pPr>
            <a:r>
              <a:rPr lang="en-US" dirty="0" err="1">
                <a:latin typeface="Arial"/>
                <a:ea typeface="+mn-lt"/>
                <a:cs typeface="Arial"/>
              </a:rPr>
              <a:t>Άλλ</a:t>
            </a:r>
            <a:r>
              <a:rPr lang="en-US" dirty="0">
                <a:latin typeface="Arial"/>
                <a:ea typeface="+mn-lt"/>
                <a:cs typeface="Arial"/>
              </a:rPr>
              <a:t>α </a:t>
            </a:r>
            <a:r>
              <a:rPr lang="en-US" dirty="0" err="1">
                <a:latin typeface="Arial"/>
                <a:ea typeface="+mn-lt"/>
                <a:cs typeface="Arial"/>
              </a:rPr>
              <a:t>ιδρύμ</a:t>
            </a:r>
            <a:r>
              <a:rPr lang="en-US" dirty="0">
                <a:latin typeface="Arial"/>
                <a:ea typeface="+mn-lt"/>
                <a:cs typeface="Arial"/>
              </a:rPr>
              <a:t>ατα </a:t>
            </a:r>
            <a:r>
              <a:rPr lang="en-US" dirty="0" err="1">
                <a:latin typeface="Arial"/>
                <a:ea typeface="+mn-lt"/>
                <a:cs typeface="Arial"/>
              </a:rPr>
              <a:t>τριτο</a:t>
            </a:r>
            <a:r>
              <a:rPr lang="en-US" dirty="0">
                <a:latin typeface="Arial"/>
                <a:ea typeface="+mn-lt"/>
                <a:cs typeface="Arial"/>
              </a:rPr>
              <a:t>β</a:t>
            </a:r>
            <a:r>
              <a:rPr lang="en-US" dirty="0" err="1">
                <a:latin typeface="Arial"/>
                <a:ea typeface="+mn-lt"/>
                <a:cs typeface="Arial"/>
              </a:rPr>
              <a:t>άθμι</a:t>
            </a:r>
            <a:r>
              <a:rPr lang="en-US" dirty="0">
                <a:latin typeface="Arial"/>
                <a:ea typeface="+mn-lt"/>
                <a:cs typeface="Arial"/>
              </a:rPr>
              <a:t>ας </a:t>
            </a:r>
            <a:r>
              <a:rPr lang="en-US" dirty="0" err="1">
                <a:latin typeface="Arial"/>
                <a:ea typeface="+mn-lt"/>
                <a:cs typeface="Arial"/>
              </a:rPr>
              <a:t>εκ</a:t>
            </a:r>
            <a:r>
              <a:rPr lang="en-US" dirty="0">
                <a:latin typeface="Arial"/>
                <a:ea typeface="+mn-lt"/>
                <a:cs typeface="Arial"/>
              </a:rPr>
              <a:t>πα</a:t>
            </a:r>
            <a:r>
              <a:rPr lang="en-US" dirty="0" err="1">
                <a:latin typeface="Arial"/>
                <a:ea typeface="+mn-lt"/>
                <a:cs typeface="Arial"/>
              </a:rPr>
              <a:t>ίδευσης</a:t>
            </a:r>
            <a:r>
              <a:rPr lang="en-US" dirty="0">
                <a:latin typeface="Arial"/>
                <a:ea typeface="+mn-lt"/>
                <a:cs typeface="Arial"/>
              </a:rPr>
              <a:t> και </a:t>
            </a:r>
            <a:r>
              <a:rPr lang="en-US" dirty="0" err="1">
                <a:latin typeface="Arial"/>
                <a:ea typeface="+mn-lt"/>
                <a:cs typeface="Arial"/>
              </a:rPr>
              <a:t>ερευνητικοί</a:t>
            </a:r>
            <a:r>
              <a:rPr lang="en-US" dirty="0">
                <a:latin typeface="Arial"/>
                <a:ea typeface="+mn-lt"/>
                <a:cs typeface="Arial"/>
              </a:rPr>
              <a:t> </a:t>
            </a:r>
            <a:r>
              <a:rPr lang="en-US" dirty="0" err="1">
                <a:latin typeface="Arial"/>
                <a:ea typeface="+mn-lt"/>
                <a:cs typeface="Arial"/>
              </a:rPr>
              <a:t>οργ</a:t>
            </a:r>
            <a:r>
              <a:rPr lang="en-US" dirty="0">
                <a:latin typeface="Arial"/>
                <a:ea typeface="+mn-lt"/>
                <a:cs typeface="Arial"/>
              </a:rPr>
              <a:t>α</a:t>
            </a:r>
            <a:r>
              <a:rPr lang="en-US" dirty="0" err="1">
                <a:latin typeface="Arial"/>
                <a:ea typeface="+mn-lt"/>
                <a:cs typeface="Arial"/>
              </a:rPr>
              <a:t>νισμοί</a:t>
            </a:r>
            <a:r>
              <a:rPr lang="en-US" dirty="0">
                <a:latin typeface="Arial"/>
                <a:ea typeface="+mn-lt"/>
                <a:cs typeface="Arial"/>
              </a:rPr>
              <a:t> </a:t>
            </a:r>
            <a:r>
              <a:rPr lang="en-US" dirty="0" err="1">
                <a:latin typeface="Arial"/>
                <a:ea typeface="+mn-lt"/>
                <a:cs typeface="Arial"/>
              </a:rPr>
              <a:t>γι</a:t>
            </a:r>
            <a:r>
              <a:rPr lang="en-US" dirty="0">
                <a:latin typeface="Arial"/>
                <a:ea typeface="+mn-lt"/>
                <a:cs typeface="Arial"/>
              </a:rPr>
              <a:t>α α</a:t>
            </a:r>
            <a:r>
              <a:rPr lang="en-US" dirty="0" err="1">
                <a:latin typeface="Arial"/>
                <a:ea typeface="+mn-lt"/>
                <a:cs typeface="Arial"/>
              </a:rPr>
              <a:t>μοι</a:t>
            </a:r>
            <a:r>
              <a:rPr lang="en-US" dirty="0">
                <a:latin typeface="Arial"/>
                <a:ea typeface="+mn-lt"/>
                <a:cs typeface="Arial"/>
              </a:rPr>
              <a:t>βαία </a:t>
            </a:r>
            <a:r>
              <a:rPr lang="en-US" dirty="0" err="1">
                <a:latin typeface="Arial"/>
                <a:ea typeface="+mn-lt"/>
                <a:cs typeface="Arial"/>
              </a:rPr>
              <a:t>μάθηση</a:t>
            </a:r>
            <a:r>
              <a:rPr lang="en-US" dirty="0">
                <a:latin typeface="Arial"/>
                <a:ea typeface="+mn-lt"/>
                <a:cs typeface="Arial"/>
              </a:rPr>
              <a:t> και α</a:t>
            </a:r>
            <a:r>
              <a:rPr lang="en-US" dirty="0" err="1">
                <a:latin typeface="Arial"/>
                <a:ea typeface="+mn-lt"/>
                <a:cs typeface="Arial"/>
              </a:rPr>
              <a:t>ντ</a:t>
            </a:r>
            <a:r>
              <a:rPr lang="en-US" dirty="0">
                <a:latin typeface="Arial"/>
                <a:ea typeface="+mn-lt"/>
                <a:cs typeface="Arial"/>
              </a:rPr>
              <a:t>α</a:t>
            </a:r>
            <a:r>
              <a:rPr lang="en-US" dirty="0" err="1">
                <a:latin typeface="Arial"/>
                <a:ea typeface="+mn-lt"/>
                <a:cs typeface="Arial"/>
              </a:rPr>
              <a:t>λλ</a:t>
            </a:r>
            <a:r>
              <a:rPr lang="en-US" dirty="0">
                <a:latin typeface="Arial"/>
                <a:ea typeface="+mn-lt"/>
                <a:cs typeface="Arial"/>
              </a:rPr>
              <a:t>α</a:t>
            </a:r>
            <a:r>
              <a:rPr lang="en-US" dirty="0" err="1">
                <a:latin typeface="Arial"/>
                <a:ea typeface="+mn-lt"/>
                <a:cs typeface="Arial"/>
              </a:rPr>
              <a:t>γή</a:t>
            </a:r>
            <a:r>
              <a:rPr lang="en-US" dirty="0">
                <a:latin typeface="Arial"/>
                <a:ea typeface="+mn-lt"/>
                <a:cs typeface="Arial"/>
              </a:rPr>
              <a:t> κα</a:t>
            </a:r>
            <a:r>
              <a:rPr lang="en-US" dirty="0" err="1">
                <a:latin typeface="Arial"/>
                <a:ea typeface="+mn-lt"/>
                <a:cs typeface="Arial"/>
              </a:rPr>
              <a:t>λών</a:t>
            </a:r>
            <a:r>
              <a:rPr lang="en-US" dirty="0">
                <a:latin typeface="Arial"/>
                <a:ea typeface="+mn-lt"/>
                <a:cs typeface="Arial"/>
              </a:rPr>
              <a:t> πρα</a:t>
            </a:r>
            <a:r>
              <a:rPr lang="en-US" dirty="0" err="1">
                <a:latin typeface="Arial"/>
                <a:ea typeface="+mn-lt"/>
                <a:cs typeface="Arial"/>
              </a:rPr>
              <a:t>κτικών</a:t>
            </a:r>
            <a:r>
              <a:rPr lang="en-US" dirty="0">
                <a:latin typeface="Arial"/>
                <a:ea typeface="+mn-lt"/>
                <a:cs typeface="Arial"/>
              </a:rPr>
              <a:t> και π</a:t>
            </a:r>
            <a:r>
              <a:rPr lang="en-US" dirty="0" err="1">
                <a:latin typeface="Arial"/>
                <a:ea typeface="+mn-lt"/>
                <a:cs typeface="Arial"/>
              </a:rPr>
              <a:t>όρων</a:t>
            </a:r>
            <a:r>
              <a:rPr lang="en-US" dirty="0">
                <a:latin typeface="Arial"/>
                <a:ea typeface="+mn-lt"/>
                <a:cs typeface="Arial"/>
              </a:rPr>
              <a:t>.</a:t>
            </a:r>
            <a:endParaRPr lang="LID4096">
              <a:latin typeface="Arial"/>
              <a:ea typeface="+mn-lt"/>
              <a:cs typeface="Arial"/>
            </a:endParaRPr>
          </a:p>
        </p:txBody>
      </p:sp>
    </p:spTree>
    <p:extLst>
      <p:ext uri="{BB962C8B-B14F-4D97-AF65-F5344CB8AC3E}">
        <p14:creationId xmlns:p14="http://schemas.microsoft.com/office/powerpoint/2010/main" val="15648218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5F6C9-001B-288E-B150-7E4E02B9E556}"/>
              </a:ext>
            </a:extLst>
          </p:cNvPr>
          <p:cNvSpPr>
            <a:spLocks noGrp="1"/>
          </p:cNvSpPr>
          <p:nvPr>
            <p:ph type="title"/>
          </p:nvPr>
        </p:nvSpPr>
        <p:spPr>
          <a:xfrm>
            <a:off x="1052512" y="1129932"/>
            <a:ext cx="10086975" cy="778381"/>
          </a:xfrm>
        </p:spPr>
        <p:txBody>
          <a:body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τις</a:t>
            </a:r>
            <a:r>
              <a:rPr lang="en-US" b="1" dirty="0">
                <a:latin typeface="Arial"/>
                <a:cs typeface="Arial"/>
              </a:rPr>
              <a:t> </a:t>
            </a:r>
            <a:r>
              <a:rPr lang="en-US" b="1" dirty="0" err="1">
                <a:latin typeface="Arial"/>
                <a:cs typeface="Arial"/>
              </a:rPr>
              <a:t>συνεργ</a:t>
            </a:r>
            <a:r>
              <a:rPr lang="en-US" b="1" dirty="0">
                <a:latin typeface="Arial"/>
                <a:cs typeface="Arial"/>
              </a:rPr>
              <a:t>α</a:t>
            </a:r>
            <a:r>
              <a:rPr lang="en-US" b="1" dirty="0" err="1">
                <a:latin typeface="Arial"/>
                <a:cs typeface="Arial"/>
              </a:rPr>
              <a:t>σίες</a:t>
            </a:r>
          </a:p>
          <a:p>
            <a:endParaRPr lang="en-US" b="1" dirty="0"/>
          </a:p>
        </p:txBody>
      </p:sp>
      <p:sp>
        <p:nvSpPr>
          <p:cNvPr id="8" name="Shape 2549">
            <a:extLst>
              <a:ext uri="{FF2B5EF4-FFF2-40B4-BE49-F238E27FC236}">
                <a16:creationId xmlns:a16="http://schemas.microsoft.com/office/drawing/2014/main" id="{A2FDC339-6421-4004-6A6A-5B9195859103}"/>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16072131-5BC6-344D-548A-5C6D9E45FBF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1E28C929-604A-24B1-64BA-CEB14EAE8AAE}"/>
              </a:ext>
            </a:extLst>
          </p:cNvPr>
          <p:cNvSpPr/>
          <p:nvPr/>
        </p:nvSpPr>
        <p:spPr>
          <a:xfrm>
            <a:off x="6401312" y="3650117"/>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616">
            <a:extLst>
              <a:ext uri="{FF2B5EF4-FFF2-40B4-BE49-F238E27FC236}">
                <a16:creationId xmlns:a16="http://schemas.microsoft.com/office/drawing/2014/main" id="{F77A6B29-F79D-AB6D-4FD9-D24F7B55EF74}"/>
              </a:ext>
            </a:extLst>
          </p:cNvPr>
          <p:cNvSpPr/>
          <p:nvPr/>
        </p:nvSpPr>
        <p:spPr>
          <a:xfrm>
            <a:off x="6389124" y="2477449"/>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3" name="Shape 2748">
            <a:extLst>
              <a:ext uri="{FF2B5EF4-FFF2-40B4-BE49-F238E27FC236}">
                <a16:creationId xmlns:a16="http://schemas.microsoft.com/office/drawing/2014/main" id="{5DA0D258-5A54-6030-147F-66AA15BDDBE0}"/>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4">
            <a:extLst>
              <a:ext uri="{FF2B5EF4-FFF2-40B4-BE49-F238E27FC236}">
                <a16:creationId xmlns:a16="http://schemas.microsoft.com/office/drawing/2014/main" id="{51958BB6-6317-955C-DE07-10624EB4BA4B}"/>
              </a:ext>
            </a:extLst>
          </p:cNvPr>
          <p:cNvSpPr txBox="1"/>
          <p:nvPr/>
        </p:nvSpPr>
        <p:spPr>
          <a:xfrm>
            <a:off x="1052512" y="2420006"/>
            <a:ext cx="4789488"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mn-lt"/>
                <a:cs typeface="Arial"/>
              </a:rPr>
              <a:t>Συμμετάσχετε</a:t>
            </a:r>
            <a:r>
              <a:rPr lang="en-GB">
                <a:solidFill>
                  <a:srgbClr val="FFFFFF"/>
                </a:solidFill>
                <a:latin typeface="Arial"/>
                <a:ea typeface="+mn-lt"/>
                <a:cs typeface="Arial"/>
              </a:rPr>
              <a:t> </a:t>
            </a:r>
            <a:r>
              <a:rPr lang="en-GB" err="1">
                <a:solidFill>
                  <a:srgbClr val="FFFFFF"/>
                </a:solidFill>
                <a:latin typeface="Arial"/>
                <a:ea typeface="+mn-lt"/>
                <a:cs typeface="Arial"/>
              </a:rPr>
              <a:t>σε</a:t>
            </a:r>
            <a:r>
              <a:rPr lang="en-GB">
                <a:solidFill>
                  <a:srgbClr val="FFFFFF"/>
                </a:solidFill>
                <a:latin typeface="Arial"/>
                <a:ea typeface="+mn-lt"/>
                <a:cs typeface="Arial"/>
              </a:rPr>
              <a:t> </a:t>
            </a:r>
            <a:r>
              <a:rPr lang="en-GB" err="1">
                <a:solidFill>
                  <a:srgbClr val="FFFFFF"/>
                </a:solidFill>
                <a:latin typeface="Arial"/>
                <a:ea typeface="+mn-lt"/>
                <a:cs typeface="Arial"/>
              </a:rPr>
              <a:t>μι</a:t>
            </a:r>
            <a:r>
              <a:rPr lang="en-GB">
                <a:solidFill>
                  <a:srgbClr val="FFFFFF"/>
                </a:solidFill>
                <a:latin typeface="Arial"/>
                <a:ea typeface="+mn-lt"/>
                <a:cs typeface="Arial"/>
              </a:rPr>
              <a:t>α </a:t>
            </a:r>
            <a:r>
              <a:rPr lang="en-GB" err="1">
                <a:solidFill>
                  <a:srgbClr val="FFFFFF"/>
                </a:solidFill>
                <a:latin typeface="Arial"/>
                <a:ea typeface="+mn-lt"/>
                <a:cs typeface="Arial"/>
              </a:rPr>
              <a:t>ευρω</a:t>
            </a:r>
            <a:r>
              <a:rPr lang="en-GB">
                <a:solidFill>
                  <a:srgbClr val="FFFFFF"/>
                </a:solidFill>
                <a:latin typeface="Arial"/>
                <a:ea typeface="+mn-lt"/>
                <a:cs typeface="Arial"/>
              </a:rPr>
              <a:t>πα</a:t>
            </a:r>
            <a:r>
              <a:rPr lang="en-GB" err="1">
                <a:solidFill>
                  <a:srgbClr val="FFFFFF"/>
                </a:solidFill>
                <a:latin typeface="Arial"/>
                <a:ea typeface="+mn-lt"/>
                <a:cs typeface="Arial"/>
              </a:rPr>
              <a:t>ϊκή</a:t>
            </a:r>
            <a:r>
              <a:rPr lang="en-GB">
                <a:solidFill>
                  <a:srgbClr val="FFFFFF"/>
                </a:solidFill>
                <a:latin typeface="Arial"/>
                <a:ea typeface="+mn-lt"/>
                <a:cs typeface="Arial"/>
              </a:rPr>
              <a:t> </a:t>
            </a:r>
            <a:r>
              <a:rPr lang="en-GB" err="1">
                <a:solidFill>
                  <a:srgbClr val="FFFFFF"/>
                </a:solidFill>
                <a:latin typeface="Arial"/>
                <a:ea typeface="+mn-lt"/>
                <a:cs typeface="Arial"/>
              </a:rPr>
              <a:t>συμμ</a:t>
            </a:r>
            <a:r>
              <a:rPr lang="en-GB">
                <a:solidFill>
                  <a:srgbClr val="FFFFFF"/>
                </a:solidFill>
                <a:latin typeface="Arial"/>
                <a:ea typeface="+mn-lt"/>
                <a:cs typeface="Arial"/>
              </a:rPr>
              <a:t>α</a:t>
            </a:r>
            <a:r>
              <a:rPr lang="en-GB" err="1">
                <a:solidFill>
                  <a:srgbClr val="FFFFFF"/>
                </a:solidFill>
                <a:latin typeface="Arial"/>
                <a:ea typeface="+mn-lt"/>
                <a:cs typeface="Arial"/>
              </a:rPr>
              <a:t>χί</a:t>
            </a:r>
            <a:r>
              <a:rPr lang="en-GB">
                <a:solidFill>
                  <a:srgbClr val="FFFFFF"/>
                </a:solidFill>
                <a:latin typeface="Arial"/>
                <a:ea typeface="+mn-lt"/>
                <a:cs typeface="Arial"/>
              </a:rPr>
              <a:t>α ή </a:t>
            </a:r>
            <a:r>
              <a:rPr lang="en-GB" err="1">
                <a:solidFill>
                  <a:srgbClr val="FFFFFF"/>
                </a:solidFill>
                <a:latin typeface="Arial"/>
                <a:ea typeface="+mn-lt"/>
                <a:cs typeface="Arial"/>
              </a:rPr>
              <a:t>έν</a:t>
            </a:r>
            <a:r>
              <a:rPr lang="en-GB">
                <a:solidFill>
                  <a:srgbClr val="FFFFFF"/>
                </a:solidFill>
                <a:latin typeface="Arial"/>
                <a:ea typeface="+mn-lt"/>
                <a:cs typeface="Arial"/>
              </a:rPr>
              <a:t>α </a:t>
            </a:r>
            <a:r>
              <a:rPr lang="en-GB" err="1">
                <a:solidFill>
                  <a:srgbClr val="FFFFFF"/>
                </a:solidFill>
                <a:latin typeface="Arial"/>
                <a:ea typeface="+mn-lt"/>
                <a:cs typeface="Arial"/>
              </a:rPr>
              <a:t>διεθνές</a:t>
            </a:r>
            <a:r>
              <a:rPr lang="en-GB">
                <a:solidFill>
                  <a:srgbClr val="FFFFFF"/>
                </a:solidFill>
                <a:latin typeface="Arial"/>
                <a:ea typeface="+mn-lt"/>
                <a:cs typeface="Arial"/>
              </a:rPr>
              <a:t> </a:t>
            </a:r>
            <a:r>
              <a:rPr lang="en-GB" err="1">
                <a:solidFill>
                  <a:srgbClr val="FFFFFF"/>
                </a:solidFill>
                <a:latin typeface="Arial"/>
                <a:ea typeface="+mn-lt"/>
                <a:cs typeface="Arial"/>
              </a:rPr>
              <a:t>έργο</a:t>
            </a:r>
            <a:r>
              <a:rPr lang="en-GB">
                <a:solidFill>
                  <a:srgbClr val="FFFFFF"/>
                </a:solidFill>
                <a:latin typeface="Arial"/>
                <a:ea typeface="+mn-lt"/>
                <a:cs typeface="Arial"/>
              </a:rPr>
              <a:t>.</a:t>
            </a:r>
            <a:endParaRPr lang="en-US">
              <a:solidFill>
                <a:srgbClr val="FFFFFF"/>
              </a:solidFill>
              <a:latin typeface="Arial"/>
              <a:ea typeface="+mn-lt"/>
              <a:cs typeface="Arial"/>
            </a:endParaRPr>
          </a:p>
        </p:txBody>
      </p:sp>
      <p:sp>
        <p:nvSpPr>
          <p:cNvPr id="15" name="TextBox 5">
            <a:extLst>
              <a:ext uri="{FF2B5EF4-FFF2-40B4-BE49-F238E27FC236}">
                <a16:creationId xmlns:a16="http://schemas.microsoft.com/office/drawing/2014/main" id="{E617E4A6-8202-7965-1F03-9303010167FE}"/>
              </a:ext>
            </a:extLst>
          </p:cNvPr>
          <p:cNvSpPr txBox="1"/>
          <p:nvPr/>
        </p:nvSpPr>
        <p:spPr>
          <a:xfrm>
            <a:off x="1052512" y="3518745"/>
            <a:ext cx="4587317"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rgbClr val="FFFFFF"/>
                </a:solidFill>
                <a:latin typeface="Arial"/>
                <a:ea typeface="+mn-lt"/>
                <a:cs typeface="Arial"/>
              </a:rPr>
              <a:t>Αξιο</a:t>
            </a:r>
            <a:r>
              <a:rPr lang="en-US">
                <a:solidFill>
                  <a:srgbClr val="FFFFFF"/>
                </a:solidFill>
                <a:latin typeface="Arial"/>
                <a:ea typeface="+mn-lt"/>
                <a:cs typeface="Arial"/>
              </a:rPr>
              <a:t>π</a:t>
            </a:r>
            <a:r>
              <a:rPr lang="en-US" err="1">
                <a:solidFill>
                  <a:srgbClr val="FFFFFF"/>
                </a:solidFill>
                <a:latin typeface="Arial"/>
                <a:ea typeface="+mn-lt"/>
                <a:cs typeface="Arial"/>
              </a:rPr>
              <a:t>οίηση</a:t>
            </a:r>
            <a:r>
              <a:rPr lang="en-US">
                <a:solidFill>
                  <a:srgbClr val="FFFFFF"/>
                </a:solidFill>
                <a:latin typeface="Arial"/>
                <a:ea typeface="+mn-lt"/>
                <a:cs typeface="Arial"/>
              </a:rPr>
              <a:t> </a:t>
            </a:r>
            <a:r>
              <a:rPr lang="en-US" err="1">
                <a:solidFill>
                  <a:srgbClr val="FFFFFF"/>
                </a:solidFill>
                <a:latin typeface="Arial"/>
                <a:ea typeface="+mn-lt"/>
                <a:cs typeface="Arial"/>
              </a:rPr>
              <a:t>τυχόν</a:t>
            </a:r>
            <a:r>
              <a:rPr lang="en-US">
                <a:solidFill>
                  <a:srgbClr val="FFFFFF"/>
                </a:solidFill>
                <a:latin typeface="Arial"/>
                <a:ea typeface="+mn-lt"/>
                <a:cs typeface="Arial"/>
              </a:rPr>
              <a:t> </a:t>
            </a:r>
            <a:r>
              <a:rPr lang="en-US" err="1">
                <a:solidFill>
                  <a:srgbClr val="FFFFFF"/>
                </a:solidFill>
                <a:latin typeface="Arial"/>
                <a:ea typeface="+mn-lt"/>
                <a:cs typeface="Arial"/>
              </a:rPr>
              <a:t>ευκ</a:t>
            </a:r>
            <a:r>
              <a:rPr lang="en-US">
                <a:solidFill>
                  <a:srgbClr val="FFFFFF"/>
                </a:solidFill>
                <a:latin typeface="Arial"/>
                <a:ea typeface="+mn-lt"/>
                <a:cs typeface="Arial"/>
              </a:rPr>
              <a:t>α</a:t>
            </a:r>
            <a:r>
              <a:rPr lang="en-US" err="1">
                <a:solidFill>
                  <a:srgbClr val="FFFFFF"/>
                </a:solidFill>
                <a:latin typeface="Arial"/>
                <a:ea typeface="+mn-lt"/>
                <a:cs typeface="Arial"/>
              </a:rPr>
              <a:t>ιριών</a:t>
            </a:r>
            <a:r>
              <a:rPr lang="en-US">
                <a:solidFill>
                  <a:srgbClr val="FFFFFF"/>
                </a:solidFill>
                <a:latin typeface="Arial"/>
                <a:ea typeface="+mn-lt"/>
                <a:cs typeface="Arial"/>
              </a:rPr>
              <a:t> </a:t>
            </a:r>
            <a:r>
              <a:rPr lang="en-US" err="1">
                <a:solidFill>
                  <a:srgbClr val="FFFFFF"/>
                </a:solidFill>
                <a:latin typeface="Arial"/>
                <a:ea typeface="+mn-lt"/>
                <a:cs typeface="Arial"/>
              </a:rPr>
              <a:t>χρημ</a:t>
            </a:r>
            <a:r>
              <a:rPr lang="en-US">
                <a:solidFill>
                  <a:srgbClr val="FFFFFF"/>
                </a:solidFill>
                <a:latin typeface="Arial"/>
                <a:ea typeface="+mn-lt"/>
                <a:cs typeface="Arial"/>
              </a:rPr>
              <a:t>α</a:t>
            </a:r>
            <a:r>
              <a:rPr lang="en-US" err="1">
                <a:solidFill>
                  <a:srgbClr val="FFFFFF"/>
                </a:solidFill>
                <a:latin typeface="Arial"/>
                <a:ea typeface="+mn-lt"/>
                <a:cs typeface="Arial"/>
              </a:rPr>
              <a:t>τοδότησης</a:t>
            </a:r>
            <a:r>
              <a:rPr lang="en-US">
                <a:solidFill>
                  <a:srgbClr val="FFFFFF"/>
                </a:solidFill>
                <a:latin typeface="Arial"/>
                <a:ea typeface="+mn-lt"/>
                <a:cs typeface="Arial"/>
              </a:rPr>
              <a:t> </a:t>
            </a:r>
            <a:r>
              <a:rPr lang="en-US" err="1">
                <a:solidFill>
                  <a:srgbClr val="FFFFFF"/>
                </a:solidFill>
                <a:latin typeface="Arial"/>
                <a:ea typeface="+mn-lt"/>
                <a:cs typeface="Arial"/>
              </a:rPr>
              <a:t>γι</a:t>
            </a:r>
            <a:r>
              <a:rPr lang="en-US">
                <a:solidFill>
                  <a:srgbClr val="FFFFFF"/>
                </a:solidFill>
                <a:latin typeface="Arial"/>
                <a:ea typeface="+mn-lt"/>
                <a:cs typeface="Arial"/>
              </a:rPr>
              <a:t>α </a:t>
            </a:r>
            <a:r>
              <a:rPr lang="en-US" err="1">
                <a:solidFill>
                  <a:srgbClr val="FFFFFF"/>
                </a:solidFill>
                <a:latin typeface="Arial"/>
                <a:ea typeface="+mn-lt"/>
                <a:cs typeface="Arial"/>
              </a:rPr>
              <a:t>τη</a:t>
            </a:r>
            <a:r>
              <a:rPr lang="en-US">
                <a:solidFill>
                  <a:srgbClr val="FFFFFF"/>
                </a:solidFill>
                <a:latin typeface="Arial"/>
                <a:ea typeface="+mn-lt"/>
                <a:cs typeface="Arial"/>
              </a:rPr>
              <a:t> </a:t>
            </a:r>
            <a:r>
              <a:rPr lang="en-US" err="1">
                <a:solidFill>
                  <a:srgbClr val="FFFFFF"/>
                </a:solidFill>
                <a:latin typeface="Arial"/>
                <a:ea typeface="+mn-lt"/>
                <a:cs typeface="Arial"/>
              </a:rPr>
              <a:t>στήριξη</a:t>
            </a:r>
            <a:r>
              <a:rPr lang="en-US">
                <a:solidFill>
                  <a:srgbClr val="FFFFFF"/>
                </a:solidFill>
                <a:latin typeface="Arial"/>
                <a:ea typeface="+mn-lt"/>
                <a:cs typeface="Arial"/>
              </a:rPr>
              <a:t> </a:t>
            </a:r>
            <a:r>
              <a:rPr lang="en-US" err="1">
                <a:solidFill>
                  <a:srgbClr val="FFFFFF"/>
                </a:solidFill>
                <a:latin typeface="Arial"/>
                <a:ea typeface="+mn-lt"/>
                <a:cs typeface="Arial"/>
              </a:rPr>
              <a:t>των</a:t>
            </a:r>
            <a:r>
              <a:rPr lang="en-US">
                <a:solidFill>
                  <a:srgbClr val="FFFFFF"/>
                </a:solidFill>
                <a:latin typeface="Arial"/>
                <a:ea typeface="+mn-lt"/>
                <a:cs typeface="Arial"/>
              </a:rPr>
              <a:t> </a:t>
            </a:r>
            <a:r>
              <a:rPr lang="en-US" err="1">
                <a:solidFill>
                  <a:srgbClr val="FFFFFF"/>
                </a:solidFill>
                <a:latin typeface="Arial"/>
                <a:ea typeface="+mn-lt"/>
                <a:cs typeface="Arial"/>
              </a:rPr>
              <a:t>συμ</a:t>
            </a:r>
            <a:r>
              <a:rPr lang="en-US">
                <a:solidFill>
                  <a:srgbClr val="FFFFFF"/>
                </a:solidFill>
                <a:latin typeface="Arial"/>
                <a:ea typeface="+mn-lt"/>
                <a:cs typeface="Arial"/>
              </a:rPr>
              <a:t>π</a:t>
            </a:r>
            <a:r>
              <a:rPr lang="en-US" err="1">
                <a:solidFill>
                  <a:srgbClr val="FFFFFF"/>
                </a:solidFill>
                <a:latin typeface="Arial"/>
                <a:ea typeface="+mn-lt"/>
                <a:cs typeface="Arial"/>
              </a:rPr>
              <a:t>ράξεων</a:t>
            </a:r>
            <a:r>
              <a:rPr lang="en-US">
                <a:solidFill>
                  <a:srgbClr val="FFFFFF"/>
                </a:solidFill>
                <a:latin typeface="Arial"/>
                <a:ea typeface="+mn-lt"/>
                <a:cs typeface="Arial"/>
              </a:rPr>
              <a:t>.</a:t>
            </a:r>
          </a:p>
        </p:txBody>
      </p:sp>
      <p:sp>
        <p:nvSpPr>
          <p:cNvPr id="16" name="TextBox 7">
            <a:extLst>
              <a:ext uri="{FF2B5EF4-FFF2-40B4-BE49-F238E27FC236}">
                <a16:creationId xmlns:a16="http://schemas.microsoft.com/office/drawing/2014/main" id="{A1C738D4-07B3-AD98-7284-73E293FE96FC}"/>
              </a:ext>
            </a:extLst>
          </p:cNvPr>
          <p:cNvSpPr txBox="1"/>
          <p:nvPr/>
        </p:nvSpPr>
        <p:spPr>
          <a:xfrm>
            <a:off x="7040931" y="2372545"/>
            <a:ext cx="4591050"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a:solidFill>
                  <a:srgbClr val="FFFFFF"/>
                </a:solidFill>
                <a:latin typeface="Arial"/>
                <a:ea typeface="+mn-lt"/>
                <a:cs typeface="Arial"/>
              </a:rPr>
              <a:t>Απ</a:t>
            </a:r>
            <a:r>
              <a:rPr lang="en-US" err="1">
                <a:solidFill>
                  <a:srgbClr val="FFFFFF"/>
                </a:solidFill>
                <a:latin typeface="Arial"/>
                <a:ea typeface="+mn-lt"/>
                <a:cs typeface="Arial"/>
              </a:rPr>
              <a:t>οφύγετε</a:t>
            </a:r>
            <a:r>
              <a:rPr lang="en-US">
                <a:solidFill>
                  <a:srgbClr val="FFFFFF"/>
                </a:solidFill>
                <a:latin typeface="Arial"/>
                <a:ea typeface="+mn-lt"/>
                <a:cs typeface="Arial"/>
              </a:rPr>
              <a:t> να βα</a:t>
            </a:r>
            <a:r>
              <a:rPr lang="en-US" err="1">
                <a:solidFill>
                  <a:srgbClr val="FFFFFF"/>
                </a:solidFill>
                <a:latin typeface="Arial"/>
                <a:ea typeface="+mn-lt"/>
                <a:cs typeface="Arial"/>
              </a:rPr>
              <a:t>σίζεστε</a:t>
            </a:r>
            <a:r>
              <a:rPr lang="en-US">
                <a:solidFill>
                  <a:srgbClr val="FFFFFF"/>
                </a:solidFill>
                <a:latin typeface="Arial"/>
                <a:ea typeface="+mn-lt"/>
                <a:cs typeface="Arial"/>
              </a:rPr>
              <a:t> </a:t>
            </a:r>
            <a:r>
              <a:rPr lang="en-US" err="1">
                <a:solidFill>
                  <a:srgbClr val="FFFFFF"/>
                </a:solidFill>
                <a:latin typeface="Arial"/>
                <a:ea typeface="+mn-lt"/>
                <a:cs typeface="Arial"/>
              </a:rPr>
              <a:t>σε</a:t>
            </a:r>
            <a:r>
              <a:rPr lang="en-US">
                <a:solidFill>
                  <a:srgbClr val="FFFFFF"/>
                </a:solidFill>
                <a:latin typeface="Arial"/>
                <a:ea typeface="+mn-lt"/>
                <a:cs typeface="Arial"/>
              </a:rPr>
              <a:t> α</a:t>
            </a:r>
            <a:r>
              <a:rPr lang="en-US" err="1">
                <a:solidFill>
                  <a:srgbClr val="FFFFFF"/>
                </a:solidFill>
                <a:latin typeface="Arial"/>
                <a:ea typeface="+mn-lt"/>
                <a:cs typeface="Arial"/>
              </a:rPr>
              <a:t>μισθί</a:t>
            </a:r>
            <a:r>
              <a:rPr lang="en-US">
                <a:solidFill>
                  <a:srgbClr val="FFFFFF"/>
                </a:solidFill>
                <a:latin typeface="Arial"/>
                <a:ea typeface="+mn-lt"/>
                <a:cs typeface="Arial"/>
              </a:rPr>
              <a:t> </a:t>
            </a:r>
            <a:r>
              <a:rPr lang="en-US" err="1">
                <a:solidFill>
                  <a:srgbClr val="FFFFFF"/>
                </a:solidFill>
                <a:latin typeface="Arial"/>
                <a:ea typeface="+mn-lt"/>
                <a:cs typeface="Arial"/>
              </a:rPr>
              <a:t>εθελοντές</a:t>
            </a:r>
            <a:r>
              <a:rPr lang="en-US">
                <a:solidFill>
                  <a:srgbClr val="FFFFFF"/>
                </a:solidFill>
                <a:latin typeface="Arial"/>
                <a:ea typeface="+mn-lt"/>
                <a:cs typeface="Arial"/>
              </a:rPr>
              <a:t>/</a:t>
            </a:r>
            <a:r>
              <a:rPr lang="en-US" err="1">
                <a:solidFill>
                  <a:srgbClr val="FFFFFF"/>
                </a:solidFill>
                <a:latin typeface="Arial"/>
                <a:ea typeface="+mn-lt"/>
                <a:cs typeface="Arial"/>
              </a:rPr>
              <a:t>τριες</a:t>
            </a:r>
            <a:r>
              <a:rPr lang="en-US">
                <a:solidFill>
                  <a:srgbClr val="FFFFFF"/>
                </a:solidFill>
                <a:latin typeface="Arial"/>
                <a:ea typeface="+mn-lt"/>
                <a:cs typeface="Arial"/>
              </a:rPr>
              <a:t>. </a:t>
            </a:r>
            <a:r>
              <a:rPr lang="en-US" err="1">
                <a:solidFill>
                  <a:srgbClr val="FFFFFF"/>
                </a:solidFill>
                <a:latin typeface="Arial"/>
                <a:ea typeface="+mn-lt"/>
                <a:cs typeface="Arial"/>
              </a:rPr>
              <a:t>Τυ</a:t>
            </a:r>
            <a:r>
              <a:rPr lang="en-US">
                <a:solidFill>
                  <a:srgbClr val="FFFFFF"/>
                </a:solidFill>
                <a:latin typeface="Arial"/>
                <a:ea typeface="+mn-lt"/>
                <a:cs typeface="Arial"/>
              </a:rPr>
              <a:t>ποπ</a:t>
            </a:r>
            <a:r>
              <a:rPr lang="en-US" err="1">
                <a:solidFill>
                  <a:srgbClr val="FFFFFF"/>
                </a:solidFill>
                <a:latin typeface="Arial"/>
                <a:ea typeface="+mn-lt"/>
                <a:cs typeface="Arial"/>
              </a:rPr>
              <a:t>οιήστε</a:t>
            </a:r>
            <a:r>
              <a:rPr lang="en-US">
                <a:solidFill>
                  <a:srgbClr val="FFFFFF"/>
                </a:solidFill>
                <a:latin typeface="Arial"/>
                <a:ea typeface="+mn-lt"/>
                <a:cs typeface="Arial"/>
              </a:rPr>
              <a:t> και ανα</a:t>
            </a:r>
            <a:r>
              <a:rPr lang="en-US" err="1">
                <a:solidFill>
                  <a:srgbClr val="FFFFFF"/>
                </a:solidFill>
                <a:latin typeface="Arial"/>
                <a:ea typeface="+mn-lt"/>
                <a:cs typeface="Arial"/>
              </a:rPr>
              <a:t>δείξτε</a:t>
            </a:r>
            <a:r>
              <a:rPr lang="en-US">
                <a:solidFill>
                  <a:srgbClr val="FFFFFF"/>
                </a:solidFill>
                <a:latin typeface="Arial"/>
                <a:ea typeface="+mn-lt"/>
                <a:cs typeface="Arial"/>
              </a:rPr>
              <a:t> </a:t>
            </a:r>
            <a:r>
              <a:rPr lang="en-US" err="1">
                <a:solidFill>
                  <a:srgbClr val="FFFFFF"/>
                </a:solidFill>
                <a:latin typeface="Arial"/>
                <a:ea typeface="+mn-lt"/>
                <a:cs typeface="Arial"/>
              </a:rPr>
              <a:t>τις</a:t>
            </a:r>
            <a:r>
              <a:rPr lang="en-US">
                <a:solidFill>
                  <a:srgbClr val="FFFFFF"/>
                </a:solidFill>
                <a:latin typeface="Arial"/>
                <a:ea typeface="+mn-lt"/>
                <a:cs typeface="Arial"/>
              </a:rPr>
              <a:t> α</a:t>
            </a:r>
            <a:r>
              <a:rPr lang="en-US" err="1">
                <a:solidFill>
                  <a:srgbClr val="FFFFFF"/>
                </a:solidFill>
                <a:latin typeface="Arial"/>
                <a:ea typeface="+mn-lt"/>
                <a:cs typeface="Arial"/>
              </a:rPr>
              <a:t>ρμοδιότητες</a:t>
            </a:r>
            <a:r>
              <a:rPr lang="en-US">
                <a:solidFill>
                  <a:srgbClr val="FFFFFF"/>
                </a:solidFill>
                <a:latin typeface="Arial"/>
                <a:ea typeface="+mn-lt"/>
                <a:cs typeface="Arial"/>
              </a:rPr>
              <a:t>.</a:t>
            </a:r>
          </a:p>
        </p:txBody>
      </p:sp>
      <p:sp>
        <p:nvSpPr>
          <p:cNvPr id="17" name="TextBox 12">
            <a:extLst>
              <a:ext uri="{FF2B5EF4-FFF2-40B4-BE49-F238E27FC236}">
                <a16:creationId xmlns:a16="http://schemas.microsoft.com/office/drawing/2014/main" id="{66975726-C8E8-FC42-336D-F89312BBE52A}"/>
              </a:ext>
            </a:extLst>
          </p:cNvPr>
          <p:cNvSpPr txBox="1"/>
          <p:nvPr/>
        </p:nvSpPr>
        <p:spPr>
          <a:xfrm>
            <a:off x="1048779" y="4735917"/>
            <a:ext cx="4591050"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err="1">
                <a:solidFill>
                  <a:srgbClr val="FFFFFF"/>
                </a:solidFill>
                <a:latin typeface="Arial"/>
                <a:ea typeface="+mn-lt"/>
                <a:cs typeface="Arial"/>
              </a:rPr>
              <a:t>Δημιουργί</a:t>
            </a:r>
            <a:r>
              <a:rPr lang="en-US">
                <a:solidFill>
                  <a:srgbClr val="FFFFFF"/>
                </a:solidFill>
                <a:latin typeface="Arial"/>
                <a:ea typeface="+mn-lt"/>
                <a:cs typeface="Arial"/>
              </a:rPr>
              <a:t>α </a:t>
            </a:r>
            <a:r>
              <a:rPr lang="en-US" err="1">
                <a:solidFill>
                  <a:srgbClr val="FFFFFF"/>
                </a:solidFill>
                <a:latin typeface="Arial"/>
                <a:ea typeface="+mn-lt"/>
                <a:cs typeface="Arial"/>
              </a:rPr>
              <a:t>άτυ</a:t>
            </a:r>
            <a:r>
              <a:rPr lang="en-US">
                <a:solidFill>
                  <a:srgbClr val="FFFFFF"/>
                </a:solidFill>
                <a:latin typeface="Arial"/>
                <a:ea typeface="+mn-lt"/>
                <a:cs typeface="Arial"/>
              </a:rPr>
              <a:t>π</a:t>
            </a:r>
            <a:r>
              <a:rPr lang="en-US" err="1">
                <a:solidFill>
                  <a:srgbClr val="FFFFFF"/>
                </a:solidFill>
                <a:latin typeface="Arial"/>
                <a:ea typeface="+mn-lt"/>
                <a:cs typeface="Arial"/>
              </a:rPr>
              <a:t>ων</a:t>
            </a:r>
            <a:r>
              <a:rPr lang="en-US">
                <a:solidFill>
                  <a:srgbClr val="FFFFFF"/>
                </a:solidFill>
                <a:latin typeface="Arial"/>
                <a:ea typeface="+mn-lt"/>
                <a:cs typeface="Arial"/>
              </a:rPr>
              <a:t> </a:t>
            </a:r>
            <a:r>
              <a:rPr lang="en-US" err="1">
                <a:solidFill>
                  <a:srgbClr val="FFFFFF"/>
                </a:solidFill>
                <a:latin typeface="Arial"/>
                <a:ea typeface="+mn-lt"/>
                <a:cs typeface="Arial"/>
              </a:rPr>
              <a:t>δικτύων</a:t>
            </a:r>
            <a:r>
              <a:rPr lang="en-US">
                <a:solidFill>
                  <a:srgbClr val="FFFFFF"/>
                </a:solidFill>
                <a:latin typeface="Arial"/>
                <a:ea typeface="+mn-lt"/>
                <a:cs typeface="Arial"/>
              </a:rPr>
              <a:t> </a:t>
            </a:r>
            <a:r>
              <a:rPr lang="en-US" err="1">
                <a:solidFill>
                  <a:srgbClr val="FFFFFF"/>
                </a:solidFill>
                <a:latin typeface="Arial"/>
                <a:ea typeface="+mn-lt"/>
                <a:cs typeface="Arial"/>
              </a:rPr>
              <a:t>με</a:t>
            </a:r>
            <a:r>
              <a:rPr lang="en-US">
                <a:solidFill>
                  <a:srgbClr val="FFFFFF"/>
                </a:solidFill>
                <a:latin typeface="Arial"/>
                <a:ea typeface="+mn-lt"/>
                <a:cs typeface="Arial"/>
              </a:rPr>
              <a:t> βα</a:t>
            </a:r>
            <a:r>
              <a:rPr lang="en-US" err="1">
                <a:solidFill>
                  <a:srgbClr val="FFFFFF"/>
                </a:solidFill>
                <a:latin typeface="Arial"/>
                <a:ea typeface="+mn-lt"/>
                <a:cs typeface="Arial"/>
              </a:rPr>
              <a:t>σικούς</a:t>
            </a:r>
            <a:r>
              <a:rPr lang="en-US">
                <a:solidFill>
                  <a:srgbClr val="FFFFFF"/>
                </a:solidFill>
                <a:latin typeface="Arial"/>
                <a:ea typeface="+mn-lt"/>
                <a:cs typeface="Arial"/>
              </a:rPr>
              <a:t> </a:t>
            </a:r>
            <a:r>
              <a:rPr lang="en-US" err="1">
                <a:solidFill>
                  <a:srgbClr val="FFFFFF"/>
                </a:solidFill>
                <a:latin typeface="Arial"/>
                <a:ea typeface="+mn-lt"/>
                <a:cs typeface="Arial"/>
              </a:rPr>
              <a:t>φορείς</a:t>
            </a:r>
            <a:r>
              <a:rPr lang="en-US">
                <a:solidFill>
                  <a:srgbClr val="FFFFFF"/>
                </a:solidFill>
                <a:latin typeface="Arial"/>
                <a:ea typeface="+mn-lt"/>
                <a:cs typeface="Arial"/>
              </a:rPr>
              <a:t>.</a:t>
            </a:r>
          </a:p>
        </p:txBody>
      </p:sp>
      <p:sp>
        <p:nvSpPr>
          <p:cNvPr id="18" name="TextBox 1">
            <a:extLst>
              <a:ext uri="{FF2B5EF4-FFF2-40B4-BE49-F238E27FC236}">
                <a16:creationId xmlns:a16="http://schemas.microsoft.com/office/drawing/2014/main" id="{085F658C-F1AB-594E-36A1-5D0C4CE97F7D}"/>
              </a:ext>
            </a:extLst>
          </p:cNvPr>
          <p:cNvSpPr txBox="1"/>
          <p:nvPr/>
        </p:nvSpPr>
        <p:spPr>
          <a:xfrm>
            <a:off x="6943496" y="3524306"/>
            <a:ext cx="4309696"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ea typeface="+mn-lt"/>
                <a:cs typeface="Arial"/>
              </a:rPr>
              <a:t>Δημιουργί</a:t>
            </a:r>
            <a:r>
              <a:rPr lang="en-GB">
                <a:solidFill>
                  <a:srgbClr val="FFFFFF"/>
                </a:solidFill>
                <a:latin typeface="Arial"/>
                <a:ea typeface="+mn-lt"/>
                <a:cs typeface="Arial"/>
              </a:rPr>
              <a:t>α </a:t>
            </a:r>
            <a:r>
              <a:rPr lang="en-GB" err="1">
                <a:solidFill>
                  <a:srgbClr val="FFFFFF"/>
                </a:solidFill>
                <a:latin typeface="Arial"/>
                <a:ea typeface="+mn-lt"/>
                <a:cs typeface="Arial"/>
              </a:rPr>
              <a:t>εξωτερικών</a:t>
            </a:r>
            <a:r>
              <a:rPr lang="en-GB">
                <a:solidFill>
                  <a:srgbClr val="FFFFFF"/>
                </a:solidFill>
                <a:latin typeface="Arial"/>
                <a:ea typeface="+mn-lt"/>
                <a:cs typeface="Arial"/>
              </a:rPr>
              <a:t> </a:t>
            </a:r>
            <a:r>
              <a:rPr lang="en-GB" err="1">
                <a:solidFill>
                  <a:srgbClr val="FFFFFF"/>
                </a:solidFill>
                <a:latin typeface="Arial"/>
                <a:ea typeface="+mn-lt"/>
                <a:cs typeface="Arial"/>
              </a:rPr>
              <a:t>συμ</a:t>
            </a:r>
            <a:r>
              <a:rPr lang="en-GB">
                <a:solidFill>
                  <a:srgbClr val="FFFFFF"/>
                </a:solidFill>
                <a:latin typeface="Arial"/>
                <a:ea typeface="+mn-lt"/>
                <a:cs typeface="Arial"/>
              </a:rPr>
              <a:t>π</a:t>
            </a:r>
            <a:r>
              <a:rPr lang="en-GB" err="1">
                <a:solidFill>
                  <a:srgbClr val="FFFFFF"/>
                </a:solidFill>
                <a:latin typeface="Arial"/>
                <a:ea typeface="+mn-lt"/>
                <a:cs typeface="Arial"/>
              </a:rPr>
              <a:t>ράξεων</a:t>
            </a:r>
            <a:r>
              <a:rPr lang="en-GB">
                <a:solidFill>
                  <a:srgbClr val="FFFFFF"/>
                </a:solidFill>
                <a:latin typeface="Arial"/>
                <a:ea typeface="+mn-lt"/>
                <a:cs typeface="Arial"/>
              </a:rPr>
              <a:t> </a:t>
            </a:r>
            <a:r>
              <a:rPr lang="en-GB" err="1">
                <a:solidFill>
                  <a:srgbClr val="FFFFFF"/>
                </a:solidFill>
                <a:latin typeface="Arial"/>
                <a:ea typeface="+mn-lt"/>
                <a:cs typeface="Arial"/>
              </a:rPr>
              <a:t>γι</a:t>
            </a:r>
            <a:r>
              <a:rPr lang="en-GB">
                <a:solidFill>
                  <a:srgbClr val="FFFFFF"/>
                </a:solidFill>
                <a:latin typeface="Arial"/>
                <a:ea typeface="+mn-lt"/>
                <a:cs typeface="Arial"/>
              </a:rPr>
              <a:t>α </a:t>
            </a:r>
            <a:r>
              <a:rPr lang="en-GB" err="1">
                <a:solidFill>
                  <a:srgbClr val="FFFFFF"/>
                </a:solidFill>
                <a:latin typeface="Arial"/>
                <a:ea typeface="+mn-lt"/>
                <a:cs typeface="Arial"/>
              </a:rPr>
              <a:t>μονάδες</a:t>
            </a:r>
            <a:r>
              <a:rPr lang="en-GB">
                <a:solidFill>
                  <a:srgbClr val="FFFFFF"/>
                </a:solidFill>
                <a:latin typeface="Arial"/>
                <a:ea typeface="+mn-lt"/>
                <a:cs typeface="Arial"/>
              </a:rPr>
              <a:t> π</a:t>
            </a:r>
            <a:r>
              <a:rPr lang="en-GB" err="1">
                <a:solidFill>
                  <a:srgbClr val="FFFFFF"/>
                </a:solidFill>
                <a:latin typeface="Arial"/>
                <a:ea typeface="+mn-lt"/>
                <a:cs typeface="Arial"/>
              </a:rPr>
              <a:t>ου</a:t>
            </a:r>
            <a:r>
              <a:rPr lang="en-GB">
                <a:solidFill>
                  <a:srgbClr val="FFFFFF"/>
                </a:solidFill>
                <a:latin typeface="Arial"/>
                <a:ea typeface="+mn-lt"/>
                <a:cs typeface="Arial"/>
              </a:rPr>
              <a:t> </a:t>
            </a:r>
            <a:r>
              <a:rPr lang="en-GB" err="1">
                <a:solidFill>
                  <a:srgbClr val="FFFFFF"/>
                </a:solidFill>
                <a:latin typeface="Arial"/>
                <a:ea typeface="+mn-lt"/>
                <a:cs typeface="Arial"/>
              </a:rPr>
              <a:t>δεν</a:t>
            </a:r>
            <a:r>
              <a:rPr lang="en-GB">
                <a:solidFill>
                  <a:srgbClr val="FFFFFF"/>
                </a:solidFill>
                <a:latin typeface="Arial"/>
                <a:ea typeface="+mn-lt"/>
                <a:cs typeface="Arial"/>
              </a:rPr>
              <a:t> </a:t>
            </a:r>
            <a:r>
              <a:rPr lang="en-GB" err="1">
                <a:solidFill>
                  <a:srgbClr val="FFFFFF"/>
                </a:solidFill>
                <a:latin typeface="Arial"/>
                <a:ea typeface="+mn-lt"/>
                <a:cs typeface="Arial"/>
              </a:rPr>
              <a:t>δι</a:t>
            </a:r>
            <a:r>
              <a:rPr lang="en-GB">
                <a:solidFill>
                  <a:srgbClr val="FFFFFF"/>
                </a:solidFill>
                <a:latin typeface="Arial"/>
                <a:ea typeface="+mn-lt"/>
                <a:cs typeface="Arial"/>
              </a:rPr>
              <a:t>α</a:t>
            </a:r>
            <a:r>
              <a:rPr lang="en-GB" err="1">
                <a:solidFill>
                  <a:srgbClr val="FFFFFF"/>
                </a:solidFill>
                <a:latin typeface="Arial"/>
                <a:ea typeface="+mn-lt"/>
                <a:cs typeface="Arial"/>
              </a:rPr>
              <a:t>θέτουν</a:t>
            </a:r>
            <a:r>
              <a:rPr lang="en-GB">
                <a:solidFill>
                  <a:srgbClr val="FFFFFF"/>
                </a:solidFill>
                <a:latin typeface="Arial"/>
                <a:ea typeface="+mn-lt"/>
                <a:cs typeface="Arial"/>
              </a:rPr>
              <a:t> επα</a:t>
            </a:r>
            <a:r>
              <a:rPr lang="en-GB" err="1">
                <a:solidFill>
                  <a:srgbClr val="FFFFFF"/>
                </a:solidFill>
                <a:latin typeface="Arial"/>
                <a:ea typeface="+mn-lt"/>
                <a:cs typeface="Arial"/>
              </a:rPr>
              <a:t>ρκείς</a:t>
            </a:r>
            <a:r>
              <a:rPr lang="en-GB">
                <a:solidFill>
                  <a:srgbClr val="FFFFFF"/>
                </a:solidFill>
                <a:latin typeface="Arial"/>
                <a:ea typeface="+mn-lt"/>
                <a:cs typeface="Arial"/>
              </a:rPr>
              <a:t> π</a:t>
            </a:r>
            <a:r>
              <a:rPr lang="en-GB" err="1">
                <a:solidFill>
                  <a:srgbClr val="FFFFFF"/>
                </a:solidFill>
                <a:latin typeface="Arial"/>
                <a:ea typeface="+mn-lt"/>
                <a:cs typeface="Arial"/>
              </a:rPr>
              <a:t>όρους</a:t>
            </a:r>
            <a:r>
              <a:rPr lang="en-GB">
                <a:solidFill>
                  <a:srgbClr val="FFFFFF"/>
                </a:solidFill>
                <a:latin typeface="Arial"/>
                <a:ea typeface="+mn-lt"/>
                <a:cs typeface="Arial"/>
              </a:rPr>
              <a:t>.</a:t>
            </a:r>
            <a:endParaRPr lang="en-US">
              <a:solidFill>
                <a:srgbClr val="FFFFFF"/>
              </a:solidFill>
              <a:latin typeface="Arial"/>
              <a:ea typeface="+mn-lt"/>
              <a:cs typeface="Arial"/>
            </a:endParaRPr>
          </a:p>
        </p:txBody>
      </p:sp>
    </p:spTree>
    <p:extLst>
      <p:ext uri="{BB962C8B-B14F-4D97-AF65-F5344CB8AC3E}">
        <p14:creationId xmlns:p14="http://schemas.microsoft.com/office/powerpoint/2010/main" val="3251506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9F6D2CB-D59C-DAD5-7AC5-C3C0A83FAF29}"/>
              </a:ext>
            </a:extLst>
          </p:cNvPr>
          <p:cNvSpPr>
            <a:spLocks noGrp="1"/>
          </p:cNvSpPr>
          <p:nvPr>
            <p:ph type="title"/>
          </p:nvPr>
        </p:nvSpPr>
        <p:spPr>
          <a:xfrm>
            <a:off x="1177735" y="770836"/>
            <a:ext cx="10135404" cy="778381"/>
          </a:xfrm>
          <a:effectLst/>
        </p:spPr>
        <p:txBody>
          <a:bodyPr vert="horz" lIns="0" tIns="192024" rIns="0" bIns="0" rtlCol="0" anchor="t" anchorCtr="0">
            <a:noAutofit/>
          </a:bodyPr>
          <a:lstStyle/>
          <a:p>
            <a:r>
              <a:rPr lang="en-GB" b="1" dirty="0">
                <a:latin typeface="Arial"/>
                <a:cs typeface="Arial"/>
              </a:rPr>
              <a:t>Ask for Angela” </a:t>
            </a:r>
            <a:r>
              <a:rPr lang="en-GB" b="1" dirty="0" err="1">
                <a:latin typeface="Arial"/>
                <a:cs typeface="Arial"/>
              </a:rPr>
              <a:t>σε</a:t>
            </a:r>
            <a:r>
              <a:rPr lang="en-GB" b="1" dirty="0">
                <a:latin typeface="Arial"/>
                <a:cs typeface="Arial"/>
              </a:rPr>
              <a:t> </a:t>
            </a:r>
            <a:r>
              <a:rPr lang="en-GB" b="1" dirty="0" err="1">
                <a:latin typeface="Arial"/>
                <a:cs typeface="Arial"/>
              </a:rPr>
              <a:t>συνεργ</a:t>
            </a:r>
            <a:r>
              <a:rPr lang="en-GB" b="1" dirty="0">
                <a:latin typeface="Arial"/>
                <a:cs typeface="Arial"/>
              </a:rPr>
              <a:t>α</a:t>
            </a:r>
            <a:r>
              <a:rPr lang="en-GB" b="1" dirty="0" err="1">
                <a:latin typeface="Arial"/>
                <a:cs typeface="Arial"/>
              </a:rPr>
              <a:t>σί</a:t>
            </a:r>
            <a:r>
              <a:rPr lang="en-GB" b="1" dirty="0">
                <a:latin typeface="Arial"/>
                <a:cs typeface="Arial"/>
              </a:rPr>
              <a:t>α </a:t>
            </a:r>
            <a:r>
              <a:rPr lang="en-GB" b="1" dirty="0" err="1">
                <a:latin typeface="Arial"/>
                <a:cs typeface="Arial"/>
              </a:rPr>
              <a:t>με</a:t>
            </a:r>
            <a:r>
              <a:rPr lang="en-GB" b="1" dirty="0">
                <a:latin typeface="Arial"/>
                <a:cs typeface="Arial"/>
              </a:rPr>
              <a:t> </a:t>
            </a:r>
            <a:r>
              <a:rPr lang="en-GB" b="1" dirty="0" err="1">
                <a:latin typeface="Arial"/>
                <a:cs typeface="Arial"/>
              </a:rPr>
              <a:t>το</a:t>
            </a:r>
            <a:r>
              <a:rPr lang="en-GB" b="1" dirty="0">
                <a:latin typeface="Arial"/>
                <a:cs typeface="Arial"/>
              </a:rPr>
              <a:t>π</a:t>
            </a:r>
            <a:r>
              <a:rPr lang="en-GB" b="1" dirty="0" err="1">
                <a:latin typeface="Arial"/>
                <a:cs typeface="Arial"/>
              </a:rPr>
              <a:t>ικά</a:t>
            </a:r>
            <a:r>
              <a:rPr lang="en-GB" b="1" dirty="0">
                <a:latin typeface="Arial"/>
                <a:cs typeface="Arial"/>
              </a:rPr>
              <a:t> μπαρ, α</a:t>
            </a:r>
            <a:r>
              <a:rPr lang="en-GB" b="1" dirty="0" err="1">
                <a:latin typeface="Arial"/>
                <a:cs typeface="Arial"/>
              </a:rPr>
              <a:t>θλητικούς</a:t>
            </a:r>
            <a:r>
              <a:rPr lang="en-GB" b="1" dirty="0">
                <a:latin typeface="Arial"/>
                <a:cs typeface="Arial"/>
              </a:rPr>
              <a:t> </a:t>
            </a:r>
            <a:r>
              <a:rPr lang="en-GB" b="1" dirty="0" err="1">
                <a:latin typeface="Arial"/>
                <a:cs typeface="Arial"/>
              </a:rPr>
              <a:t>συλλόγους</a:t>
            </a:r>
            <a:r>
              <a:rPr lang="en-GB" b="1" dirty="0">
                <a:latin typeface="Arial"/>
                <a:cs typeface="Arial"/>
              </a:rPr>
              <a:t> και </a:t>
            </a:r>
            <a:r>
              <a:rPr lang="en-GB" b="1" dirty="0" err="1">
                <a:latin typeface="Arial"/>
                <a:cs typeface="Arial"/>
              </a:rPr>
              <a:t>την</a:t>
            </a:r>
            <a:r>
              <a:rPr lang="en-GB" b="1" dirty="0">
                <a:latin typeface="Arial"/>
                <a:cs typeface="Arial"/>
              </a:rPr>
              <a:t> α</a:t>
            </a:r>
            <a:r>
              <a:rPr lang="en-GB" b="1" dirty="0" err="1">
                <a:latin typeface="Arial"/>
                <a:cs typeface="Arial"/>
              </a:rPr>
              <a:t>στυνομί</a:t>
            </a:r>
            <a:r>
              <a:rPr lang="en-GB" b="1" dirty="0">
                <a:latin typeface="Arial"/>
                <a:cs typeface="Arial"/>
              </a:rPr>
              <a:t>α</a:t>
            </a:r>
            <a:endParaRPr lang="en-US" dirty="0"/>
          </a:p>
        </p:txBody>
      </p:sp>
      <p:pic>
        <p:nvPicPr>
          <p:cNvPr id="4" name="Picture 4" descr="Text&#10;&#10;Description automatically generated">
            <a:extLst>
              <a:ext uri="{FF2B5EF4-FFF2-40B4-BE49-F238E27FC236}">
                <a16:creationId xmlns:a16="http://schemas.microsoft.com/office/drawing/2014/main" id="{E42AD9CB-B4C5-A1A3-91F4-6D6A9F47550E}"/>
              </a:ext>
            </a:extLst>
          </p:cNvPr>
          <p:cNvPicPr>
            <a:picLocks noChangeAspect="1"/>
          </p:cNvPicPr>
          <p:nvPr/>
        </p:nvPicPr>
        <p:blipFill>
          <a:blip r:embed="rId3"/>
          <a:stretch>
            <a:fillRect/>
          </a:stretch>
        </p:blipFill>
        <p:spPr>
          <a:xfrm>
            <a:off x="2222047" y="2439761"/>
            <a:ext cx="3657600" cy="3781425"/>
          </a:xfrm>
          <a:prstGeom prst="rect">
            <a:avLst/>
          </a:prstGeom>
        </p:spPr>
      </p:pic>
      <p:pic>
        <p:nvPicPr>
          <p:cNvPr id="5" name="Picture 7" descr="Text&#10;&#10;Description automatically generated">
            <a:extLst>
              <a:ext uri="{FF2B5EF4-FFF2-40B4-BE49-F238E27FC236}">
                <a16:creationId xmlns:a16="http://schemas.microsoft.com/office/drawing/2014/main" id="{CE5CA07C-7733-F117-DF8B-43EEF1FB8B32}"/>
              </a:ext>
            </a:extLst>
          </p:cNvPr>
          <p:cNvPicPr>
            <a:picLocks noChangeAspect="1"/>
          </p:cNvPicPr>
          <p:nvPr/>
        </p:nvPicPr>
        <p:blipFill>
          <a:blip r:embed="rId4"/>
          <a:stretch>
            <a:fillRect/>
          </a:stretch>
        </p:blipFill>
        <p:spPr>
          <a:xfrm>
            <a:off x="6732814" y="2639786"/>
            <a:ext cx="3933825" cy="3286125"/>
          </a:xfrm>
          <a:prstGeom prst="rect">
            <a:avLst/>
          </a:prstGeom>
        </p:spPr>
      </p:pic>
    </p:spTree>
    <p:extLst>
      <p:ext uri="{BB962C8B-B14F-4D97-AF65-F5344CB8AC3E}">
        <p14:creationId xmlns:p14="http://schemas.microsoft.com/office/powerpoint/2010/main" val="7959571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B3DE30D-6FFE-EEC7-BCCA-940E2C0FB601}"/>
              </a:ext>
            </a:extLst>
          </p:cNvPr>
          <p:cNvSpPr>
            <a:spLocks noGrp="1"/>
          </p:cNvSpPr>
          <p:nvPr>
            <p:ph type="title"/>
          </p:nvPr>
        </p:nvSpPr>
        <p:spPr>
          <a:xfrm>
            <a:off x="1046922" y="1129932"/>
            <a:ext cx="11222786" cy="778381"/>
          </a:xfrm>
        </p:spPr>
        <p:txBody>
          <a:bodyPr/>
          <a:lstStyle/>
          <a:p>
            <a:r>
              <a:rPr lang="en-GB" sz="2400" b="1" dirty="0">
                <a:latin typeface="Arial"/>
                <a:cs typeface="Arial"/>
              </a:rPr>
              <a:t>«</a:t>
            </a:r>
            <a:r>
              <a:rPr lang="en-GB" sz="2400" b="1" dirty="0" err="1">
                <a:latin typeface="Arial"/>
                <a:cs typeface="Arial"/>
              </a:rPr>
              <a:t>Γι</a:t>
            </a:r>
            <a:r>
              <a:rPr lang="en-GB" sz="2400" b="1" dirty="0">
                <a:latin typeface="Arial"/>
                <a:cs typeface="Arial"/>
              </a:rPr>
              <a:t>α</a:t>
            </a:r>
            <a:r>
              <a:rPr lang="en-GB" sz="2400" b="1" dirty="0" err="1">
                <a:latin typeface="Arial"/>
                <a:cs typeface="Arial"/>
              </a:rPr>
              <a:t>τί</a:t>
            </a:r>
            <a:r>
              <a:rPr lang="en-GB" sz="2400" b="1" dirty="0">
                <a:latin typeface="Arial"/>
                <a:cs typeface="Arial"/>
              </a:rPr>
              <a:t> </a:t>
            </a:r>
            <a:r>
              <a:rPr lang="en-GB" sz="2400" b="1" dirty="0" err="1">
                <a:latin typeface="Arial"/>
                <a:cs typeface="Arial"/>
              </a:rPr>
              <a:t>δεν</a:t>
            </a:r>
            <a:r>
              <a:rPr lang="en-GB" sz="2400" b="1" dirty="0">
                <a:latin typeface="Arial"/>
                <a:cs typeface="Arial"/>
              </a:rPr>
              <a:t> </a:t>
            </a:r>
            <a:r>
              <a:rPr lang="en-GB" sz="2400" b="1" dirty="0" err="1">
                <a:latin typeface="Arial"/>
                <a:cs typeface="Arial"/>
              </a:rPr>
              <a:t>κάν</a:t>
            </a:r>
            <a:r>
              <a:rPr lang="en-GB" sz="2400" b="1" dirty="0">
                <a:latin typeface="Arial"/>
                <a:cs typeface="Arial"/>
              </a:rPr>
              <a:t>α</a:t>
            </a:r>
            <a:r>
              <a:rPr lang="en-GB" sz="2400" b="1" dirty="0" err="1">
                <a:latin typeface="Arial"/>
                <a:cs typeface="Arial"/>
              </a:rPr>
              <a:t>με</a:t>
            </a:r>
            <a:r>
              <a:rPr lang="en-GB" sz="2400" b="1" dirty="0">
                <a:latin typeface="Arial"/>
                <a:cs typeface="Arial"/>
              </a:rPr>
              <a:t> ανα</a:t>
            </a:r>
            <a:r>
              <a:rPr lang="en-GB" sz="2400" b="1" dirty="0" err="1">
                <a:latin typeface="Arial"/>
                <a:cs typeface="Arial"/>
              </a:rPr>
              <a:t>φορά</a:t>
            </a:r>
            <a:r>
              <a:rPr lang="en-GB" sz="2400" b="1" dirty="0">
                <a:latin typeface="Arial"/>
                <a:cs typeface="Arial"/>
              </a:rPr>
              <a:t>» </a:t>
            </a:r>
            <a:r>
              <a:rPr lang="en-GB" sz="2400" b="1" dirty="0" err="1">
                <a:latin typeface="Arial"/>
                <a:cs typeface="Arial"/>
              </a:rPr>
              <a:t>σε</a:t>
            </a:r>
            <a:r>
              <a:rPr lang="en-GB" sz="2400" b="1" dirty="0">
                <a:latin typeface="Arial"/>
                <a:cs typeface="Arial"/>
              </a:rPr>
              <a:t> </a:t>
            </a:r>
            <a:r>
              <a:rPr lang="en-GB" sz="2400" b="1" dirty="0" err="1">
                <a:latin typeface="Arial"/>
                <a:cs typeface="Arial"/>
              </a:rPr>
              <a:t>συνεργ</a:t>
            </a:r>
            <a:r>
              <a:rPr lang="en-GB" sz="2400" b="1" dirty="0">
                <a:latin typeface="Arial"/>
                <a:cs typeface="Arial"/>
              </a:rPr>
              <a:t>α</a:t>
            </a:r>
            <a:r>
              <a:rPr lang="en-GB" sz="2400" b="1" dirty="0" err="1">
                <a:latin typeface="Arial"/>
                <a:cs typeface="Arial"/>
              </a:rPr>
              <a:t>σί</a:t>
            </a:r>
            <a:r>
              <a:rPr lang="en-GB" sz="2400" b="1" dirty="0">
                <a:latin typeface="Arial"/>
                <a:cs typeface="Arial"/>
              </a:rPr>
              <a:t>α </a:t>
            </a:r>
            <a:r>
              <a:rPr lang="en-GB" sz="2400" b="1" dirty="0" err="1">
                <a:latin typeface="Arial"/>
                <a:cs typeface="Arial"/>
              </a:rPr>
              <a:t>με</a:t>
            </a:r>
            <a:r>
              <a:rPr lang="en-GB" sz="2400" b="1" dirty="0">
                <a:latin typeface="Arial"/>
                <a:cs typeface="Arial"/>
              </a:rPr>
              <a:t> </a:t>
            </a:r>
            <a:r>
              <a:rPr lang="en-GB" sz="2400" b="1" dirty="0" err="1">
                <a:latin typeface="Arial"/>
                <a:cs typeface="Arial"/>
              </a:rPr>
              <a:t>φοιτητικούς</a:t>
            </a:r>
            <a:r>
              <a:rPr lang="en-GB" sz="2400" b="1" dirty="0">
                <a:latin typeface="Arial"/>
                <a:cs typeface="Arial"/>
              </a:rPr>
              <a:t> </a:t>
            </a:r>
            <a:r>
              <a:rPr lang="en-GB" sz="2400" b="1" dirty="0" err="1">
                <a:latin typeface="Arial"/>
                <a:cs typeface="Arial"/>
              </a:rPr>
              <a:t>συλλόγους</a:t>
            </a:r>
            <a:endParaRPr lang="en-US" b="1"/>
          </a:p>
        </p:txBody>
      </p:sp>
      <p:pic>
        <p:nvPicPr>
          <p:cNvPr id="4" name="Picture 3" descr="A screenshot of a paper with writing&#10;&#10;Description automatically generated">
            <a:extLst>
              <a:ext uri="{FF2B5EF4-FFF2-40B4-BE49-F238E27FC236}">
                <a16:creationId xmlns:a16="http://schemas.microsoft.com/office/drawing/2014/main" id="{C940C3A7-A0F2-18C4-5F2C-284876ADDC86}"/>
              </a:ext>
            </a:extLst>
          </p:cNvPr>
          <p:cNvPicPr>
            <a:picLocks noChangeAspect="1"/>
          </p:cNvPicPr>
          <p:nvPr/>
        </p:nvPicPr>
        <p:blipFill>
          <a:blip r:embed="rId3"/>
          <a:stretch>
            <a:fillRect/>
          </a:stretch>
        </p:blipFill>
        <p:spPr>
          <a:xfrm>
            <a:off x="195532" y="2868686"/>
            <a:ext cx="6409426" cy="2874665"/>
          </a:xfrm>
          <a:prstGeom prst="rect">
            <a:avLst/>
          </a:prstGeom>
        </p:spPr>
      </p:pic>
      <p:pic>
        <p:nvPicPr>
          <p:cNvPr id="5" name="Picture 4" descr="A collage of papers with writing&#10;&#10;Description automatically generated">
            <a:extLst>
              <a:ext uri="{FF2B5EF4-FFF2-40B4-BE49-F238E27FC236}">
                <a16:creationId xmlns:a16="http://schemas.microsoft.com/office/drawing/2014/main" id="{C90F2CD3-B5FF-4972-C02B-BCDA6182BBC9}"/>
              </a:ext>
            </a:extLst>
          </p:cNvPr>
          <p:cNvPicPr>
            <a:picLocks noChangeAspect="1"/>
          </p:cNvPicPr>
          <p:nvPr/>
        </p:nvPicPr>
        <p:blipFill>
          <a:blip r:embed="rId4"/>
          <a:stretch>
            <a:fillRect/>
          </a:stretch>
        </p:blipFill>
        <p:spPr>
          <a:xfrm>
            <a:off x="6924136" y="2546492"/>
            <a:ext cx="4942935" cy="3504677"/>
          </a:xfrm>
          <a:prstGeom prst="rect">
            <a:avLst/>
          </a:prstGeom>
        </p:spPr>
      </p:pic>
    </p:spTree>
    <p:extLst>
      <p:ext uri="{BB962C8B-B14F-4D97-AF65-F5344CB8AC3E}">
        <p14:creationId xmlns:p14="http://schemas.microsoft.com/office/powerpoint/2010/main" val="33146765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dirty="0" err="1">
                <a:latin typeface="Arial"/>
                <a:cs typeface="Arial"/>
              </a:rPr>
              <a:t>Πολιτικές</a:t>
            </a:r>
            <a:r>
              <a:rPr lang="en-US" sz="3200" b="1" dirty="0">
                <a:latin typeface="Arial"/>
                <a:cs typeface="Arial"/>
              </a:rPr>
              <a:t> (Policies)</a:t>
            </a:r>
            <a:endParaRPr lang="en-US" sz="3200" b="1" dirty="0"/>
          </a:p>
        </p:txBody>
      </p:sp>
      <p:cxnSp>
        <p:nvCxnSpPr>
          <p:cNvPr id="4" name="Straight Connector 3">
            <a:extLst>
              <a:ext uri="{FF2B5EF4-FFF2-40B4-BE49-F238E27FC236}">
                <a16:creationId xmlns:a16="http://schemas.microsoft.com/office/drawing/2014/main" id="{3E047F2C-197A-392C-53DA-464D72E1420F}"/>
              </a:ext>
            </a:extLst>
          </p:cNvPr>
          <p:cNvCxnSpPr>
            <a:cxnSpLocks/>
          </p:cNvCxnSpPr>
          <p:nvPr/>
        </p:nvCxnSpPr>
        <p:spPr>
          <a:xfrm flipH="1">
            <a:off x="546512" y="2280559"/>
            <a:ext cx="14377" cy="183363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2" name="TextBox 2">
            <a:extLst>
              <a:ext uri="{FF2B5EF4-FFF2-40B4-BE49-F238E27FC236}">
                <a16:creationId xmlns:a16="http://schemas.microsoft.com/office/drawing/2014/main" id="{704B807E-EE53-A3F1-F8A2-A47855EFF159}"/>
              </a:ext>
            </a:extLst>
          </p:cNvPr>
          <p:cNvSpPr txBox="1"/>
          <p:nvPr/>
        </p:nvSpPr>
        <p:spPr>
          <a:xfrm>
            <a:off x="728406" y="2191537"/>
            <a:ext cx="10734173" cy="180735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1600" dirty="0" err="1">
                <a:solidFill>
                  <a:srgbClr val="FFFFFF"/>
                </a:solidFill>
                <a:latin typeface="Arial"/>
                <a:ea typeface="+mn-lt"/>
                <a:cs typeface="Arial"/>
              </a:rPr>
              <a:t>Οι</a:t>
            </a:r>
            <a:r>
              <a:rPr lang="en-GB" sz="1600" dirty="0">
                <a:solidFill>
                  <a:srgbClr val="FFFFFF"/>
                </a:solidFill>
                <a:latin typeface="Arial"/>
                <a:ea typeface="+mn-lt"/>
                <a:cs typeface="Arial"/>
              </a:rPr>
              <a:t> π</a:t>
            </a:r>
            <a:r>
              <a:rPr lang="en-GB" sz="1600" dirty="0" err="1">
                <a:solidFill>
                  <a:srgbClr val="FFFFFF"/>
                </a:solidFill>
                <a:latin typeface="Arial"/>
                <a:ea typeface="+mn-lt"/>
                <a:cs typeface="Arial"/>
              </a:rPr>
              <a:t>ολιτικές</a:t>
            </a:r>
            <a:r>
              <a:rPr lang="en-GB" sz="1600" dirty="0">
                <a:solidFill>
                  <a:srgbClr val="FFFFFF"/>
                </a:solidFill>
                <a:latin typeface="Arial"/>
                <a:ea typeface="+mn-lt"/>
                <a:cs typeface="Arial"/>
              </a:rPr>
              <a:t> κα</a:t>
            </a:r>
            <a:r>
              <a:rPr lang="en-GB" sz="1600" dirty="0" err="1">
                <a:solidFill>
                  <a:srgbClr val="FFFFFF"/>
                </a:solidFill>
                <a:latin typeface="Arial"/>
                <a:ea typeface="+mn-lt"/>
                <a:cs typeface="Arial"/>
              </a:rPr>
              <a:t>λύ</a:t>
            </a:r>
            <a:r>
              <a:rPr lang="en-GB" sz="1600" dirty="0">
                <a:solidFill>
                  <a:srgbClr val="FFFFFF"/>
                </a:solidFill>
                <a:latin typeface="Arial"/>
                <a:ea typeface="+mn-lt"/>
                <a:cs typeface="Arial"/>
              </a:rPr>
              <a:t>π</a:t>
            </a:r>
            <a:r>
              <a:rPr lang="en-GB" sz="1600" dirty="0" err="1">
                <a:solidFill>
                  <a:srgbClr val="FFFFFF"/>
                </a:solidFill>
                <a:latin typeface="Arial"/>
                <a:ea typeface="+mn-lt"/>
                <a:cs typeface="Arial"/>
              </a:rPr>
              <a:t>τουν</a:t>
            </a:r>
            <a:r>
              <a:rPr lang="en-GB" sz="1600" dirty="0">
                <a:solidFill>
                  <a:srgbClr val="FFFFFF"/>
                </a:solidFill>
                <a:latin typeface="Arial"/>
                <a:ea typeface="+mn-lt"/>
                <a:cs typeface="Arial"/>
              </a:rPr>
              <a:t>:</a:t>
            </a:r>
            <a:endParaRPr lang="en-GB" sz="1600" dirty="0">
              <a:solidFill>
                <a:srgbClr val="FFFFFF"/>
              </a:solidFill>
              <a:latin typeface="Arial"/>
              <a:ea typeface="Open Sans"/>
              <a:cs typeface="Arial"/>
            </a:endParaRPr>
          </a:p>
          <a:p>
            <a:r>
              <a:rPr lang="en-GB" sz="1600" dirty="0">
                <a:solidFill>
                  <a:srgbClr val="FFFFFF"/>
                </a:solidFill>
                <a:latin typeface="Arial"/>
                <a:ea typeface="+mn-lt"/>
                <a:cs typeface="Arial"/>
              </a:rPr>
              <a:t>α) πλα</a:t>
            </a:r>
            <a:r>
              <a:rPr lang="en-GB" sz="1600" dirty="0" err="1">
                <a:solidFill>
                  <a:srgbClr val="FFFFFF"/>
                </a:solidFill>
                <a:latin typeface="Arial"/>
                <a:ea typeface="+mn-lt"/>
                <a:cs typeface="Arial"/>
              </a:rPr>
              <a:t>ίσι</a:t>
            </a:r>
            <a:r>
              <a:rPr lang="en-GB" sz="1600" dirty="0">
                <a:solidFill>
                  <a:srgbClr val="FFFFFF"/>
                </a:solidFill>
                <a:latin typeface="Arial"/>
                <a:ea typeface="+mn-lt"/>
                <a:cs typeface="Arial"/>
              </a:rPr>
              <a:t>α π</a:t>
            </a:r>
            <a:r>
              <a:rPr lang="en-GB" sz="1600" dirty="0" err="1">
                <a:solidFill>
                  <a:srgbClr val="FFFFFF"/>
                </a:solidFill>
                <a:latin typeface="Arial"/>
                <a:ea typeface="+mn-lt"/>
                <a:cs typeface="Arial"/>
              </a:rPr>
              <a:t>ολιτικής</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έν</a:t>
            </a:r>
            <a:r>
              <a:rPr lang="en-GB" sz="1600" dirty="0">
                <a:solidFill>
                  <a:srgbClr val="FFFFFF"/>
                </a:solidFill>
                <a:latin typeface="Arial"/>
                <a:ea typeface="+mn-lt"/>
                <a:cs typeface="Arial"/>
              </a:rPr>
              <a:t>α </a:t>
            </a:r>
            <a:r>
              <a:rPr lang="en-GB" sz="1600" dirty="0" err="1">
                <a:solidFill>
                  <a:srgbClr val="FFFFFF"/>
                </a:solidFill>
                <a:latin typeface="Arial"/>
                <a:ea typeface="+mn-lt"/>
                <a:cs typeface="Arial"/>
              </a:rPr>
              <a:t>συνεκτικό</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σύνολο</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μέτρων</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με</a:t>
            </a:r>
            <a:r>
              <a:rPr lang="en-GB" sz="1600" dirty="0">
                <a:solidFill>
                  <a:srgbClr val="FFFFFF"/>
                </a:solidFill>
                <a:latin typeface="Arial"/>
                <a:ea typeface="+mn-lt"/>
                <a:cs typeface="Arial"/>
              </a:rPr>
              <a:t> σα</a:t>
            </a:r>
            <a:r>
              <a:rPr lang="en-GB" sz="1600" dirty="0" err="1">
                <a:solidFill>
                  <a:srgbClr val="FFFFFF"/>
                </a:solidFill>
                <a:latin typeface="Arial"/>
                <a:ea typeface="+mn-lt"/>
                <a:cs typeface="Arial"/>
              </a:rPr>
              <a:t>φές</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όρ</a:t>
            </a:r>
            <a:r>
              <a:rPr lang="en-GB" sz="1600" dirty="0">
                <a:solidFill>
                  <a:srgbClr val="FFFFFF"/>
                </a:solidFill>
                <a:latin typeface="Arial"/>
                <a:ea typeface="+mn-lt"/>
                <a:cs typeface="Arial"/>
              </a:rPr>
              <a:t>αμα και </a:t>
            </a:r>
            <a:r>
              <a:rPr lang="en-GB" sz="1600" dirty="0" err="1">
                <a:solidFill>
                  <a:srgbClr val="FFFFFF"/>
                </a:solidFill>
                <a:latin typeface="Arial"/>
                <a:ea typeface="+mn-lt"/>
                <a:cs typeface="Arial"/>
              </a:rPr>
              <a:t>ολοκληρωμένη</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στρ</a:t>
            </a:r>
            <a:r>
              <a:rPr lang="en-GB" sz="1600" dirty="0">
                <a:solidFill>
                  <a:srgbClr val="FFFFFF"/>
                </a:solidFill>
                <a:latin typeface="Arial"/>
                <a:ea typeface="+mn-lt"/>
                <a:cs typeface="Arial"/>
              </a:rPr>
              <a:t>α</a:t>
            </a:r>
            <a:r>
              <a:rPr lang="en-GB" sz="1600" dirty="0" err="1">
                <a:solidFill>
                  <a:srgbClr val="FFFFFF"/>
                </a:solidFill>
                <a:latin typeface="Arial"/>
                <a:ea typeface="+mn-lt"/>
                <a:cs typeface="Arial"/>
              </a:rPr>
              <a:t>τηγική</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γι</a:t>
            </a:r>
            <a:r>
              <a:rPr lang="en-GB" sz="1600" dirty="0">
                <a:solidFill>
                  <a:srgbClr val="FFFFFF"/>
                </a:solidFill>
                <a:latin typeface="Arial"/>
                <a:ea typeface="+mn-lt"/>
                <a:cs typeface="Arial"/>
              </a:rPr>
              <a:t>α </a:t>
            </a:r>
            <a:r>
              <a:rPr lang="en-GB" sz="1600" dirty="0" err="1">
                <a:solidFill>
                  <a:srgbClr val="FFFFFF"/>
                </a:solidFill>
                <a:latin typeface="Arial"/>
                <a:ea typeface="+mn-lt"/>
                <a:cs typeface="Arial"/>
              </a:rPr>
              <a:t>την</a:t>
            </a:r>
            <a:r>
              <a:rPr lang="en-GB" sz="1600" dirty="0">
                <a:solidFill>
                  <a:srgbClr val="FFFFFF"/>
                </a:solidFill>
                <a:latin typeface="Arial"/>
                <a:ea typeface="+mn-lt"/>
                <a:cs typeface="Arial"/>
              </a:rPr>
              <a:t> α</a:t>
            </a:r>
            <a:r>
              <a:rPr lang="en-GB" sz="1600" dirty="0" err="1">
                <a:solidFill>
                  <a:srgbClr val="FFFFFF"/>
                </a:solidFill>
                <a:latin typeface="Arial"/>
                <a:ea typeface="+mn-lt"/>
                <a:cs typeface="Arial"/>
              </a:rPr>
              <a:t>ντιμετώ</a:t>
            </a:r>
            <a:r>
              <a:rPr lang="en-GB" sz="1600" dirty="0">
                <a:solidFill>
                  <a:srgbClr val="FFFFFF"/>
                </a:solidFill>
                <a:latin typeface="Arial"/>
                <a:ea typeface="+mn-lt"/>
                <a:cs typeface="Arial"/>
              </a:rPr>
              <a:t>π</a:t>
            </a:r>
            <a:r>
              <a:rPr lang="en-GB" sz="1600" dirty="0" err="1">
                <a:solidFill>
                  <a:srgbClr val="FFFFFF"/>
                </a:solidFill>
                <a:latin typeface="Arial"/>
                <a:ea typeface="+mn-lt"/>
                <a:cs typeface="Arial"/>
              </a:rPr>
              <a:t>ιση</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της</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έμφυλης</a:t>
            </a:r>
            <a:r>
              <a:rPr lang="en-GB" sz="1600" dirty="0">
                <a:solidFill>
                  <a:srgbClr val="FFFFFF"/>
                </a:solidFill>
                <a:latin typeface="Arial"/>
                <a:ea typeface="+mn-lt"/>
                <a:cs typeface="Arial"/>
              </a:rPr>
              <a:t> βίας κα</a:t>
            </a:r>
            <a:r>
              <a:rPr lang="en-GB" sz="1600" dirty="0" err="1">
                <a:solidFill>
                  <a:srgbClr val="FFFFFF"/>
                </a:solidFill>
                <a:latin typeface="Arial"/>
                <a:ea typeface="+mn-lt"/>
                <a:cs typeface="Arial"/>
              </a:rPr>
              <a:t>τά</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τρό</a:t>
            </a:r>
            <a:r>
              <a:rPr lang="en-GB" sz="1600" dirty="0">
                <a:solidFill>
                  <a:srgbClr val="FFFFFF"/>
                </a:solidFill>
                <a:latin typeface="Arial"/>
                <a:ea typeface="+mn-lt"/>
                <a:cs typeface="Arial"/>
              </a:rPr>
              <a:t>πο </a:t>
            </a:r>
            <a:r>
              <a:rPr lang="en-GB" sz="1600" dirty="0" err="1">
                <a:solidFill>
                  <a:srgbClr val="FFFFFF"/>
                </a:solidFill>
                <a:latin typeface="Arial"/>
                <a:ea typeface="+mn-lt"/>
                <a:cs typeface="Arial"/>
              </a:rPr>
              <a:t>ολοκληρωμένο</a:t>
            </a:r>
            <a:r>
              <a:rPr lang="en-GB" sz="1600" dirty="0">
                <a:solidFill>
                  <a:srgbClr val="FFFFFF"/>
                </a:solidFill>
                <a:latin typeface="Arial"/>
                <a:ea typeface="+mn-lt"/>
                <a:cs typeface="Arial"/>
              </a:rPr>
              <a:t> και </a:t>
            </a:r>
            <a:r>
              <a:rPr lang="en-GB" sz="1600" dirty="0" err="1">
                <a:solidFill>
                  <a:srgbClr val="FFFFFF"/>
                </a:solidFill>
                <a:latin typeface="Arial"/>
                <a:ea typeface="+mn-lt"/>
                <a:cs typeface="Arial"/>
              </a:rPr>
              <a:t>δομημένο</a:t>
            </a:r>
            <a:endParaRPr lang="en-GB" dirty="0" err="1">
              <a:latin typeface="Arial"/>
              <a:cs typeface="Arial"/>
            </a:endParaRPr>
          </a:p>
          <a:p>
            <a:endParaRPr lang="en-GB" err="1">
              <a:solidFill>
                <a:srgbClr val="000000"/>
              </a:solidFill>
              <a:latin typeface="Arial"/>
              <a:ea typeface="+mn-lt"/>
              <a:cs typeface="Arial"/>
            </a:endParaRPr>
          </a:p>
          <a:p>
            <a:pPr>
              <a:lnSpc>
                <a:spcPct val="150000"/>
              </a:lnSpc>
            </a:pPr>
            <a:r>
              <a:rPr lang="en-GB" sz="1600" dirty="0">
                <a:solidFill>
                  <a:srgbClr val="FFFFFF"/>
                </a:solidFill>
                <a:latin typeface="Arial"/>
                <a:ea typeface="+mn-lt"/>
                <a:cs typeface="Arial"/>
              </a:rPr>
              <a:t>β) </a:t>
            </a:r>
            <a:r>
              <a:rPr lang="en-GB" sz="1600" dirty="0" err="1">
                <a:solidFill>
                  <a:srgbClr val="FFFFFF"/>
                </a:solidFill>
                <a:latin typeface="Arial"/>
                <a:ea typeface="+mn-lt"/>
                <a:cs typeface="Arial"/>
              </a:rPr>
              <a:t>έγγρ</a:t>
            </a:r>
            <a:r>
              <a:rPr lang="en-GB" sz="1600" dirty="0">
                <a:solidFill>
                  <a:srgbClr val="FFFFFF"/>
                </a:solidFill>
                <a:latin typeface="Arial"/>
                <a:ea typeface="+mn-lt"/>
                <a:cs typeface="Arial"/>
              </a:rPr>
              <a:t>αφα π</a:t>
            </a:r>
            <a:r>
              <a:rPr lang="en-GB" sz="1600" dirty="0" err="1">
                <a:solidFill>
                  <a:srgbClr val="FFFFFF"/>
                </a:solidFill>
                <a:latin typeface="Arial"/>
                <a:ea typeface="+mn-lt"/>
                <a:cs typeface="Arial"/>
              </a:rPr>
              <a:t>ολιτικής</a:t>
            </a:r>
            <a:r>
              <a:rPr lang="en-GB" sz="1600" dirty="0">
                <a:solidFill>
                  <a:srgbClr val="FFFFFF"/>
                </a:solidFill>
                <a:latin typeface="Arial"/>
                <a:ea typeface="+mn-lt"/>
                <a:cs typeface="Arial"/>
              </a:rPr>
              <a:t>, τα οπ</a:t>
            </a:r>
            <a:r>
              <a:rPr lang="en-GB" sz="1600" dirty="0" err="1">
                <a:solidFill>
                  <a:srgbClr val="FFFFFF"/>
                </a:solidFill>
                <a:latin typeface="Arial"/>
                <a:ea typeface="+mn-lt"/>
                <a:cs typeface="Arial"/>
              </a:rPr>
              <a:t>οί</a:t>
            </a:r>
            <a:r>
              <a:rPr lang="en-GB" sz="1600" dirty="0">
                <a:solidFill>
                  <a:srgbClr val="FFFFFF"/>
                </a:solidFill>
                <a:latin typeface="Arial"/>
                <a:ea typeface="+mn-lt"/>
                <a:cs typeface="Arial"/>
              </a:rPr>
              <a:t>α επ</a:t>
            </a:r>
            <a:r>
              <a:rPr lang="en-GB" sz="1600" dirty="0" err="1">
                <a:solidFill>
                  <a:srgbClr val="FFFFFF"/>
                </a:solidFill>
                <a:latin typeface="Arial"/>
                <a:ea typeface="+mn-lt"/>
                <a:cs typeface="Arial"/>
              </a:rPr>
              <a:t>ισημο</a:t>
            </a:r>
            <a:r>
              <a:rPr lang="en-GB" sz="1600" dirty="0">
                <a:solidFill>
                  <a:srgbClr val="FFFFFF"/>
                </a:solidFill>
                <a:latin typeface="Arial"/>
                <a:ea typeface="+mn-lt"/>
                <a:cs typeface="Arial"/>
              </a:rPr>
              <a:t>π</a:t>
            </a:r>
            <a:r>
              <a:rPr lang="en-GB" sz="1600" dirty="0" err="1">
                <a:solidFill>
                  <a:srgbClr val="FFFFFF"/>
                </a:solidFill>
                <a:latin typeface="Arial"/>
                <a:ea typeface="+mn-lt"/>
                <a:cs typeface="Arial"/>
              </a:rPr>
              <a:t>οιούν</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ρητά</a:t>
            </a:r>
            <a:r>
              <a:rPr lang="en-GB" sz="1600" dirty="0">
                <a:solidFill>
                  <a:srgbClr val="FFFFFF"/>
                </a:solidFill>
                <a:latin typeface="Arial"/>
                <a:ea typeface="+mn-lt"/>
                <a:cs typeface="Arial"/>
              </a:rPr>
              <a:t> και </a:t>
            </a:r>
            <a:r>
              <a:rPr lang="en-GB" sz="1600" dirty="0" err="1">
                <a:solidFill>
                  <a:srgbClr val="FFFFFF"/>
                </a:solidFill>
                <a:latin typeface="Arial"/>
                <a:ea typeface="+mn-lt"/>
                <a:cs typeface="Arial"/>
              </a:rPr>
              <a:t>συγκεκριμέν</a:t>
            </a:r>
            <a:r>
              <a:rPr lang="en-GB" sz="1600" dirty="0">
                <a:solidFill>
                  <a:srgbClr val="FFFFFF"/>
                </a:solidFill>
                <a:latin typeface="Arial"/>
                <a:ea typeface="+mn-lt"/>
                <a:cs typeface="Arial"/>
              </a:rPr>
              <a:t>α </a:t>
            </a:r>
            <a:r>
              <a:rPr lang="en-GB" sz="1600" dirty="0" err="1">
                <a:solidFill>
                  <a:srgbClr val="FFFFFF"/>
                </a:solidFill>
                <a:latin typeface="Arial"/>
                <a:ea typeface="+mn-lt"/>
                <a:cs typeface="Arial"/>
              </a:rPr>
              <a:t>τη</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δέσμευση</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του</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οργ</a:t>
            </a:r>
            <a:r>
              <a:rPr lang="en-GB" sz="1600" dirty="0">
                <a:solidFill>
                  <a:srgbClr val="FFFFFF"/>
                </a:solidFill>
                <a:latin typeface="Arial"/>
                <a:ea typeface="+mn-lt"/>
                <a:cs typeface="Arial"/>
              </a:rPr>
              <a:t>α</a:t>
            </a:r>
            <a:r>
              <a:rPr lang="en-GB" sz="1600" dirty="0" err="1">
                <a:solidFill>
                  <a:srgbClr val="FFFFFF"/>
                </a:solidFill>
                <a:latin typeface="Arial"/>
                <a:ea typeface="+mn-lt"/>
                <a:cs typeface="Arial"/>
              </a:rPr>
              <a:t>νισμού</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γι</a:t>
            </a:r>
            <a:r>
              <a:rPr lang="en-GB" sz="1600" dirty="0">
                <a:solidFill>
                  <a:srgbClr val="FFFFFF"/>
                </a:solidFill>
                <a:latin typeface="Arial"/>
                <a:ea typeface="+mn-lt"/>
                <a:cs typeface="Arial"/>
              </a:rPr>
              <a:t>α </a:t>
            </a:r>
            <a:r>
              <a:rPr lang="en-GB" sz="1600" dirty="0" err="1">
                <a:solidFill>
                  <a:srgbClr val="FFFFFF"/>
                </a:solidFill>
                <a:latin typeface="Arial"/>
                <a:ea typeface="+mn-lt"/>
                <a:cs typeface="Arial"/>
              </a:rPr>
              <a:t>την</a:t>
            </a:r>
            <a:r>
              <a:rPr lang="en-GB" sz="1600" dirty="0">
                <a:solidFill>
                  <a:srgbClr val="FFFFFF"/>
                </a:solidFill>
                <a:latin typeface="Arial"/>
                <a:ea typeface="+mn-lt"/>
                <a:cs typeface="Arial"/>
              </a:rPr>
              <a:t> καταπ</a:t>
            </a:r>
            <a:r>
              <a:rPr lang="en-GB" sz="1600" dirty="0" err="1">
                <a:solidFill>
                  <a:srgbClr val="FFFFFF"/>
                </a:solidFill>
                <a:latin typeface="Arial"/>
                <a:ea typeface="+mn-lt"/>
                <a:cs typeface="Arial"/>
              </a:rPr>
              <a:t>ολέμηση</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της</a:t>
            </a:r>
            <a:r>
              <a:rPr lang="en-GB" sz="1600" dirty="0">
                <a:solidFill>
                  <a:srgbClr val="FFFFFF"/>
                </a:solidFill>
                <a:latin typeface="Arial"/>
                <a:ea typeface="+mn-lt"/>
                <a:cs typeface="Arial"/>
              </a:rPr>
              <a:t> </a:t>
            </a:r>
            <a:r>
              <a:rPr lang="en-GB" sz="1600" dirty="0" err="1">
                <a:solidFill>
                  <a:srgbClr val="FFFFFF"/>
                </a:solidFill>
                <a:latin typeface="Arial"/>
                <a:ea typeface="+mn-lt"/>
                <a:cs typeface="Arial"/>
              </a:rPr>
              <a:t>έμφυλης</a:t>
            </a:r>
            <a:r>
              <a:rPr lang="en-GB" sz="1600" dirty="0">
                <a:solidFill>
                  <a:srgbClr val="FFFFFF"/>
                </a:solidFill>
                <a:latin typeface="Arial"/>
                <a:ea typeface="+mn-lt"/>
                <a:cs typeface="Arial"/>
              </a:rPr>
              <a:t> βίας. </a:t>
            </a:r>
            <a:endParaRPr lang="en-US" dirty="0" err="1">
              <a:latin typeface="Arial"/>
              <a:cs typeface="Arial"/>
            </a:endParaRPr>
          </a:p>
        </p:txBody>
      </p:sp>
      <p:sp>
        <p:nvSpPr>
          <p:cNvPr id="8" name="TextBox 4">
            <a:extLst>
              <a:ext uri="{FF2B5EF4-FFF2-40B4-BE49-F238E27FC236}">
                <a16:creationId xmlns:a16="http://schemas.microsoft.com/office/drawing/2014/main" id="{E5EC6307-A734-6CD4-0750-F701D78E5EA6}"/>
              </a:ext>
            </a:extLst>
          </p:cNvPr>
          <p:cNvSpPr txBox="1"/>
          <p:nvPr/>
        </p:nvSpPr>
        <p:spPr>
          <a:xfrm>
            <a:off x="728394" y="4162933"/>
            <a:ext cx="10493542" cy="209288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1600" err="1">
                <a:solidFill>
                  <a:srgbClr val="FFFFFF"/>
                </a:solidFill>
                <a:latin typeface="Arial"/>
                <a:ea typeface="+mn-lt"/>
                <a:cs typeface="Arial"/>
              </a:rPr>
              <a:t>Οι</a:t>
            </a:r>
            <a:r>
              <a:rPr lang="en-GB" sz="1600">
                <a:solidFill>
                  <a:srgbClr val="FFFFFF"/>
                </a:solidFill>
                <a:latin typeface="Arial"/>
                <a:ea typeface="+mn-lt"/>
                <a:cs typeface="Arial"/>
              </a:rPr>
              <a:t> π</a:t>
            </a:r>
            <a:r>
              <a:rPr lang="en-GB" sz="1600" err="1">
                <a:solidFill>
                  <a:srgbClr val="FFFFFF"/>
                </a:solidFill>
                <a:latin typeface="Arial"/>
                <a:ea typeface="+mn-lt"/>
                <a:cs typeface="Arial"/>
              </a:rPr>
              <a:t>ολιτικές</a:t>
            </a:r>
            <a:r>
              <a:rPr lang="en-GB" sz="1600">
                <a:solidFill>
                  <a:srgbClr val="FFFFFF"/>
                </a:solidFill>
                <a:latin typeface="Arial"/>
                <a:ea typeface="+mn-lt"/>
                <a:cs typeface="Arial"/>
              </a:rPr>
              <a:t> μπ</a:t>
            </a:r>
            <a:r>
              <a:rPr lang="en-GB" sz="1600" err="1">
                <a:solidFill>
                  <a:srgbClr val="FFFFFF"/>
                </a:solidFill>
                <a:latin typeface="Arial"/>
                <a:ea typeface="+mn-lt"/>
                <a:cs typeface="Arial"/>
              </a:rPr>
              <a:t>ορούν</a:t>
            </a:r>
            <a:r>
              <a:rPr lang="en-GB" sz="1600">
                <a:solidFill>
                  <a:srgbClr val="FFFFFF"/>
                </a:solidFill>
                <a:latin typeface="Arial"/>
                <a:ea typeface="+mn-lt"/>
                <a:cs typeface="Arial"/>
              </a:rPr>
              <a:t> να </a:t>
            </a:r>
            <a:r>
              <a:rPr lang="en-GB" sz="1600" err="1">
                <a:solidFill>
                  <a:srgbClr val="FFFFFF"/>
                </a:solidFill>
                <a:latin typeface="Arial"/>
                <a:ea typeface="+mn-lt"/>
                <a:cs typeface="Arial"/>
              </a:rPr>
              <a:t>λά</a:t>
            </a:r>
            <a:r>
              <a:rPr lang="en-GB" sz="1600">
                <a:solidFill>
                  <a:srgbClr val="FFFFFF"/>
                </a:solidFill>
                <a:latin typeface="Arial"/>
                <a:ea typeface="+mn-lt"/>
                <a:cs typeface="Arial"/>
              </a:rPr>
              <a:t>β</a:t>
            </a:r>
            <a:r>
              <a:rPr lang="en-GB" sz="1600" err="1">
                <a:solidFill>
                  <a:srgbClr val="FFFFFF"/>
                </a:solidFill>
                <a:latin typeface="Arial"/>
                <a:ea typeface="+mn-lt"/>
                <a:cs typeface="Arial"/>
              </a:rPr>
              <a:t>ουν</a:t>
            </a:r>
            <a:r>
              <a:rPr lang="en-GB" sz="1600">
                <a:solidFill>
                  <a:srgbClr val="FFFFFF"/>
                </a:solidFill>
                <a:latin typeface="Arial"/>
                <a:ea typeface="+mn-lt"/>
                <a:cs typeface="Arial"/>
              </a:rPr>
              <a:t> </a:t>
            </a:r>
            <a:r>
              <a:rPr lang="en-GB" sz="1600" err="1">
                <a:solidFill>
                  <a:srgbClr val="FFFFFF"/>
                </a:solidFill>
                <a:latin typeface="Arial"/>
                <a:ea typeface="+mn-lt"/>
                <a:cs typeface="Arial"/>
              </a:rPr>
              <a:t>διάφορες</a:t>
            </a:r>
            <a:r>
              <a:rPr lang="en-GB" sz="1600">
                <a:solidFill>
                  <a:srgbClr val="FFFFFF"/>
                </a:solidFill>
                <a:latin typeface="Arial"/>
                <a:ea typeface="+mn-lt"/>
                <a:cs typeface="Arial"/>
              </a:rPr>
              <a:t> </a:t>
            </a:r>
            <a:r>
              <a:rPr lang="en-GB" sz="1600" err="1">
                <a:solidFill>
                  <a:srgbClr val="FFFFFF"/>
                </a:solidFill>
                <a:latin typeface="Arial"/>
                <a:ea typeface="+mn-lt"/>
                <a:cs typeface="Arial"/>
              </a:rPr>
              <a:t>μορφές</a:t>
            </a:r>
            <a:r>
              <a:rPr lang="en-GB" sz="1600">
                <a:solidFill>
                  <a:srgbClr val="FFFFFF"/>
                </a:solidFill>
                <a:latin typeface="Arial"/>
                <a:ea typeface="+mn-lt"/>
                <a:cs typeface="Arial"/>
              </a:rPr>
              <a:t>, όπ</a:t>
            </a:r>
            <a:r>
              <a:rPr lang="en-GB" sz="1600" err="1">
                <a:solidFill>
                  <a:srgbClr val="FFFFFF"/>
                </a:solidFill>
                <a:latin typeface="Arial"/>
                <a:ea typeface="+mn-lt"/>
                <a:cs typeface="Arial"/>
              </a:rPr>
              <a:t>ως</a:t>
            </a:r>
            <a:r>
              <a:rPr lang="en-GB" sz="1600">
                <a:solidFill>
                  <a:srgbClr val="FFFFFF"/>
                </a:solidFill>
                <a:latin typeface="Arial"/>
                <a:ea typeface="+mn-lt"/>
                <a:cs typeface="Arial"/>
              </a:rPr>
              <a:t>: </a:t>
            </a:r>
            <a:endParaRPr lang="en-GB" sz="1600">
              <a:solidFill>
                <a:srgbClr val="FFFFFF"/>
              </a:solidFill>
              <a:latin typeface="Arial"/>
              <a:ea typeface="Open Sans"/>
              <a:cs typeface="Arial"/>
            </a:endParaRPr>
          </a:p>
          <a:p>
            <a:endParaRPr lang="en-GB">
              <a:latin typeface="Arial"/>
              <a:cs typeface="Arial"/>
            </a:endParaRPr>
          </a:p>
          <a:p>
            <a:pPr marL="285750" indent="-285750">
              <a:buFont typeface="Arial"/>
              <a:buChar char="•"/>
            </a:pPr>
            <a:r>
              <a:rPr lang="en-GB" sz="1600" err="1">
                <a:solidFill>
                  <a:srgbClr val="FFFFFF"/>
                </a:solidFill>
                <a:latin typeface="Arial"/>
                <a:ea typeface="+mn-lt"/>
                <a:cs typeface="Arial"/>
              </a:rPr>
              <a:t>Πρωτόκολλ</a:t>
            </a:r>
            <a:r>
              <a:rPr lang="en-GB" sz="1600">
                <a:solidFill>
                  <a:srgbClr val="FFFFFF"/>
                </a:solidFill>
                <a:latin typeface="Arial"/>
                <a:ea typeface="+mn-lt"/>
                <a:cs typeface="Arial"/>
              </a:rPr>
              <a:t>α</a:t>
            </a:r>
            <a:endParaRPr lang="en-US">
              <a:latin typeface="Arial"/>
              <a:ea typeface="Open Sans"/>
              <a:cs typeface="Arial"/>
            </a:endParaRPr>
          </a:p>
          <a:p>
            <a:pPr marL="285750" indent="-285750">
              <a:buFont typeface="Arial"/>
              <a:buChar char="•"/>
            </a:pPr>
            <a:r>
              <a:rPr lang="en-GB" sz="1600" err="1">
                <a:solidFill>
                  <a:srgbClr val="FFFFFF"/>
                </a:solidFill>
                <a:latin typeface="Arial"/>
                <a:ea typeface="+mn-lt"/>
                <a:cs typeface="Arial"/>
              </a:rPr>
              <a:t>Σχέδι</a:t>
            </a:r>
            <a:r>
              <a:rPr lang="en-GB" sz="1600">
                <a:solidFill>
                  <a:srgbClr val="FFFFFF"/>
                </a:solidFill>
                <a:latin typeface="Arial"/>
                <a:ea typeface="+mn-lt"/>
                <a:cs typeface="Arial"/>
              </a:rPr>
              <a:t>α </a:t>
            </a:r>
            <a:r>
              <a:rPr lang="en-GB" sz="1600" err="1">
                <a:solidFill>
                  <a:srgbClr val="FFFFFF"/>
                </a:solidFill>
                <a:latin typeface="Arial"/>
                <a:ea typeface="+mn-lt"/>
                <a:cs typeface="Arial"/>
              </a:rPr>
              <a:t>δράσης</a:t>
            </a:r>
            <a:endParaRPr lang="en-GB" err="1">
              <a:solidFill>
                <a:srgbClr val="000000"/>
              </a:solidFill>
              <a:latin typeface="Arial"/>
              <a:ea typeface="+mn-lt"/>
              <a:cs typeface="Arial"/>
            </a:endParaRPr>
          </a:p>
          <a:p>
            <a:pPr marL="285750" indent="-285750">
              <a:buFont typeface="Arial"/>
              <a:buChar char="•"/>
            </a:pPr>
            <a:r>
              <a:rPr lang="en-GB" sz="1600" err="1">
                <a:solidFill>
                  <a:srgbClr val="FFFFFF"/>
                </a:solidFill>
                <a:latin typeface="Arial"/>
                <a:ea typeface="+mn-lt"/>
                <a:cs typeface="Arial"/>
              </a:rPr>
              <a:t>Ενημερωτικά</a:t>
            </a:r>
            <a:r>
              <a:rPr lang="en-GB" sz="1600">
                <a:solidFill>
                  <a:srgbClr val="FFFFFF"/>
                </a:solidFill>
                <a:latin typeface="Arial"/>
                <a:ea typeface="+mn-lt"/>
                <a:cs typeface="Arial"/>
              </a:rPr>
              <a:t> ή επ</a:t>
            </a:r>
            <a:r>
              <a:rPr lang="en-GB" sz="1600" err="1">
                <a:solidFill>
                  <a:srgbClr val="FFFFFF"/>
                </a:solidFill>
                <a:latin typeface="Arial"/>
                <a:ea typeface="+mn-lt"/>
                <a:cs typeface="Arial"/>
              </a:rPr>
              <a:t>εξηγημ</a:t>
            </a:r>
            <a:r>
              <a:rPr lang="en-GB" sz="1600">
                <a:solidFill>
                  <a:srgbClr val="FFFFFF"/>
                </a:solidFill>
                <a:latin typeface="Arial"/>
                <a:ea typeface="+mn-lt"/>
                <a:cs typeface="Arial"/>
              </a:rPr>
              <a:t>α</a:t>
            </a:r>
            <a:r>
              <a:rPr lang="en-GB" sz="1600" err="1">
                <a:solidFill>
                  <a:srgbClr val="FFFFFF"/>
                </a:solidFill>
                <a:latin typeface="Arial"/>
                <a:ea typeface="+mn-lt"/>
                <a:cs typeface="Arial"/>
              </a:rPr>
              <a:t>τικά</a:t>
            </a:r>
            <a:r>
              <a:rPr lang="en-GB" sz="1600">
                <a:solidFill>
                  <a:srgbClr val="FFFFFF"/>
                </a:solidFill>
                <a:latin typeface="Arial"/>
                <a:ea typeface="+mn-lt"/>
                <a:cs typeface="Arial"/>
              </a:rPr>
              <a:t> </a:t>
            </a:r>
            <a:r>
              <a:rPr lang="en-GB" sz="1600" err="1">
                <a:solidFill>
                  <a:srgbClr val="FFFFFF"/>
                </a:solidFill>
                <a:latin typeface="Arial"/>
                <a:ea typeface="+mn-lt"/>
                <a:cs typeface="Arial"/>
              </a:rPr>
              <a:t>έγγρ</a:t>
            </a:r>
            <a:r>
              <a:rPr lang="en-GB" sz="1600">
                <a:solidFill>
                  <a:srgbClr val="FFFFFF"/>
                </a:solidFill>
                <a:latin typeface="Arial"/>
                <a:ea typeface="+mn-lt"/>
                <a:cs typeface="Arial"/>
              </a:rPr>
              <a:t>αφα</a:t>
            </a:r>
            <a:endParaRPr lang="en-GB">
              <a:solidFill>
                <a:srgbClr val="000000"/>
              </a:solidFill>
              <a:latin typeface="Arial"/>
              <a:ea typeface="+mn-lt"/>
              <a:cs typeface="Arial"/>
            </a:endParaRPr>
          </a:p>
          <a:p>
            <a:pPr marL="285750" indent="-285750">
              <a:buFont typeface="Arial"/>
              <a:buChar char="•"/>
            </a:pPr>
            <a:r>
              <a:rPr lang="en-GB" sz="1600" err="1">
                <a:solidFill>
                  <a:srgbClr val="FFFFFF"/>
                </a:solidFill>
                <a:latin typeface="Arial"/>
                <a:ea typeface="+mn-lt"/>
                <a:cs typeface="Arial"/>
              </a:rPr>
              <a:t>Στρ</a:t>
            </a:r>
            <a:r>
              <a:rPr lang="en-GB" sz="1600">
                <a:solidFill>
                  <a:srgbClr val="FFFFFF"/>
                </a:solidFill>
                <a:latin typeface="Arial"/>
                <a:ea typeface="+mn-lt"/>
                <a:cs typeface="Arial"/>
              </a:rPr>
              <a:t>α</a:t>
            </a:r>
            <a:r>
              <a:rPr lang="en-GB" sz="1600" err="1">
                <a:solidFill>
                  <a:srgbClr val="FFFFFF"/>
                </a:solidFill>
                <a:latin typeface="Arial"/>
                <a:ea typeface="+mn-lt"/>
                <a:cs typeface="Arial"/>
              </a:rPr>
              <a:t>τηγικές</a:t>
            </a:r>
            <a:r>
              <a:rPr lang="en-GB" sz="1600">
                <a:solidFill>
                  <a:srgbClr val="FFFFFF"/>
                </a:solidFill>
                <a:latin typeface="Arial"/>
                <a:ea typeface="+mn-lt"/>
                <a:cs typeface="Arial"/>
              </a:rPr>
              <a:t>, κα</a:t>
            </a:r>
            <a:r>
              <a:rPr lang="en-GB" sz="1600" err="1">
                <a:solidFill>
                  <a:srgbClr val="FFFFFF"/>
                </a:solidFill>
                <a:latin typeface="Arial"/>
                <a:ea typeface="+mn-lt"/>
                <a:cs typeface="Arial"/>
              </a:rPr>
              <a:t>νονισμοί</a:t>
            </a:r>
            <a:r>
              <a:rPr lang="en-GB" sz="1600">
                <a:solidFill>
                  <a:srgbClr val="FFFFFF"/>
                </a:solidFill>
                <a:latin typeface="Arial"/>
                <a:ea typeface="+mn-lt"/>
                <a:cs typeface="Arial"/>
              </a:rPr>
              <a:t>, </a:t>
            </a:r>
            <a:r>
              <a:rPr lang="en-GB" sz="1600" err="1">
                <a:solidFill>
                  <a:srgbClr val="FFFFFF"/>
                </a:solidFill>
                <a:latin typeface="Arial"/>
                <a:ea typeface="+mn-lt"/>
                <a:cs typeface="Arial"/>
              </a:rPr>
              <a:t>οδηγίες</a:t>
            </a:r>
            <a:endParaRPr lang="en-GB" err="1">
              <a:solidFill>
                <a:srgbClr val="000000"/>
              </a:solidFill>
              <a:latin typeface="Arial"/>
              <a:ea typeface="+mn-lt"/>
              <a:cs typeface="Arial"/>
            </a:endParaRPr>
          </a:p>
          <a:p>
            <a:pPr marL="285750" indent="-285750">
              <a:buFont typeface="Arial"/>
              <a:buChar char="•"/>
            </a:pPr>
            <a:r>
              <a:rPr lang="en-GB" sz="1600" err="1">
                <a:solidFill>
                  <a:srgbClr val="FFFFFF"/>
                </a:solidFill>
                <a:latin typeface="Arial"/>
                <a:ea typeface="+mn-lt"/>
                <a:cs typeface="Arial"/>
              </a:rPr>
              <a:t>Κώδικες</a:t>
            </a:r>
            <a:r>
              <a:rPr lang="en-GB" sz="1600">
                <a:solidFill>
                  <a:srgbClr val="FFFFFF"/>
                </a:solidFill>
                <a:latin typeface="Arial"/>
                <a:ea typeface="+mn-lt"/>
                <a:cs typeface="Arial"/>
              </a:rPr>
              <a:t> </a:t>
            </a:r>
            <a:r>
              <a:rPr lang="en-GB" sz="1600" err="1">
                <a:solidFill>
                  <a:srgbClr val="FFFFFF"/>
                </a:solidFill>
                <a:latin typeface="Arial"/>
                <a:ea typeface="+mn-lt"/>
                <a:cs typeface="Arial"/>
              </a:rPr>
              <a:t>δεοντολογί</a:t>
            </a:r>
            <a:r>
              <a:rPr lang="en-GB" sz="1600">
                <a:solidFill>
                  <a:srgbClr val="FFFFFF"/>
                </a:solidFill>
                <a:latin typeface="Arial"/>
                <a:ea typeface="+mn-lt"/>
                <a:cs typeface="Arial"/>
              </a:rPr>
              <a:t>ας</a:t>
            </a:r>
            <a:endParaRPr lang="en-GB">
              <a:latin typeface="Arial"/>
              <a:ea typeface="Open Sans"/>
              <a:cs typeface="Arial"/>
            </a:endParaRPr>
          </a:p>
          <a:p>
            <a:pPr marL="285750" indent="-285750">
              <a:buFont typeface="Arial"/>
              <a:buChar char="•"/>
            </a:pPr>
            <a:r>
              <a:rPr lang="en-GB" sz="1600" err="1">
                <a:solidFill>
                  <a:srgbClr val="FFFFFF"/>
                </a:solidFill>
                <a:latin typeface="Arial"/>
                <a:ea typeface="+mn-lt"/>
                <a:cs typeface="Arial"/>
              </a:rPr>
              <a:t>Δι</a:t>
            </a:r>
            <a:r>
              <a:rPr lang="en-GB" sz="1600">
                <a:solidFill>
                  <a:srgbClr val="FFFFFF"/>
                </a:solidFill>
                <a:latin typeface="Arial"/>
                <a:ea typeface="+mn-lt"/>
                <a:cs typeface="Arial"/>
              </a:rPr>
              <a:t>α</a:t>
            </a:r>
            <a:r>
              <a:rPr lang="en-GB" sz="1600" err="1">
                <a:solidFill>
                  <a:srgbClr val="FFFFFF"/>
                </a:solidFill>
                <a:latin typeface="Arial"/>
                <a:ea typeface="+mn-lt"/>
                <a:cs typeface="Arial"/>
              </a:rPr>
              <a:t>δικ</a:t>
            </a:r>
            <a:r>
              <a:rPr lang="en-GB" sz="1600">
                <a:solidFill>
                  <a:srgbClr val="FFFFFF"/>
                </a:solidFill>
                <a:latin typeface="Arial"/>
                <a:ea typeface="+mn-lt"/>
                <a:cs typeface="Arial"/>
              </a:rPr>
              <a:t>α</a:t>
            </a:r>
            <a:r>
              <a:rPr lang="en-GB" sz="1600" err="1">
                <a:solidFill>
                  <a:srgbClr val="FFFFFF"/>
                </a:solidFill>
                <a:latin typeface="Arial"/>
                <a:ea typeface="+mn-lt"/>
                <a:cs typeface="Arial"/>
              </a:rPr>
              <a:t>σίες</a:t>
            </a:r>
            <a:r>
              <a:rPr lang="en-GB" sz="1600">
                <a:solidFill>
                  <a:srgbClr val="FFFFFF"/>
                </a:solidFill>
                <a:latin typeface="Arial"/>
                <a:ea typeface="+mn-lt"/>
                <a:cs typeface="Arial"/>
              </a:rPr>
              <a:t> ανα</a:t>
            </a:r>
            <a:r>
              <a:rPr lang="en-GB" sz="1600" err="1">
                <a:solidFill>
                  <a:srgbClr val="FFFFFF"/>
                </a:solidFill>
                <a:latin typeface="Arial"/>
                <a:ea typeface="+mn-lt"/>
                <a:cs typeface="Arial"/>
              </a:rPr>
              <a:t>φοράς</a:t>
            </a:r>
            <a:r>
              <a:rPr lang="en-GB" sz="1600">
                <a:solidFill>
                  <a:srgbClr val="FFFFFF"/>
                </a:solidFill>
                <a:latin typeface="Arial"/>
                <a:ea typeface="+mn-lt"/>
                <a:cs typeface="Arial"/>
              </a:rPr>
              <a:t> και α</a:t>
            </a:r>
            <a:r>
              <a:rPr lang="en-GB" sz="1600" err="1">
                <a:solidFill>
                  <a:srgbClr val="FFFFFF"/>
                </a:solidFill>
                <a:latin typeface="Arial"/>
                <a:ea typeface="+mn-lt"/>
                <a:cs typeface="Arial"/>
              </a:rPr>
              <a:t>ντιμετώ</a:t>
            </a:r>
            <a:r>
              <a:rPr lang="en-GB" sz="1600">
                <a:solidFill>
                  <a:srgbClr val="FFFFFF"/>
                </a:solidFill>
                <a:latin typeface="Arial"/>
                <a:ea typeface="+mn-lt"/>
                <a:cs typeface="Arial"/>
              </a:rPr>
              <a:t>π</a:t>
            </a:r>
            <a:r>
              <a:rPr lang="en-GB" sz="1600" err="1">
                <a:solidFill>
                  <a:srgbClr val="FFFFFF"/>
                </a:solidFill>
                <a:latin typeface="Arial"/>
                <a:ea typeface="+mn-lt"/>
                <a:cs typeface="Arial"/>
              </a:rPr>
              <a:t>ισης</a:t>
            </a:r>
            <a:r>
              <a:rPr lang="en-GB" sz="1600">
                <a:solidFill>
                  <a:srgbClr val="FFFFFF"/>
                </a:solidFill>
                <a:latin typeface="Arial"/>
                <a:ea typeface="+mn-lt"/>
                <a:cs typeface="Arial"/>
              </a:rPr>
              <a:t> π</a:t>
            </a:r>
            <a:r>
              <a:rPr lang="en-GB" sz="1600" err="1">
                <a:solidFill>
                  <a:srgbClr val="FFFFFF"/>
                </a:solidFill>
                <a:latin typeface="Arial"/>
                <a:ea typeface="+mn-lt"/>
                <a:cs typeface="Arial"/>
              </a:rPr>
              <a:t>εριστ</a:t>
            </a:r>
            <a:r>
              <a:rPr lang="en-GB" sz="1600">
                <a:solidFill>
                  <a:srgbClr val="FFFFFF"/>
                </a:solidFill>
                <a:latin typeface="Arial"/>
                <a:ea typeface="+mn-lt"/>
                <a:cs typeface="Arial"/>
              </a:rPr>
              <a:t>α</a:t>
            </a:r>
            <a:r>
              <a:rPr lang="en-GB" sz="1600" err="1">
                <a:solidFill>
                  <a:srgbClr val="FFFFFF"/>
                </a:solidFill>
                <a:latin typeface="Arial"/>
                <a:ea typeface="+mn-lt"/>
                <a:cs typeface="Arial"/>
              </a:rPr>
              <a:t>τικών</a:t>
            </a:r>
            <a:r>
              <a:rPr lang="en-GB" sz="1600">
                <a:solidFill>
                  <a:srgbClr val="FFFFFF"/>
                </a:solidFill>
                <a:latin typeface="Arial"/>
                <a:ea typeface="+mn-lt"/>
                <a:cs typeface="Arial"/>
              </a:rPr>
              <a:t> </a:t>
            </a:r>
            <a:r>
              <a:rPr lang="en-GB" sz="1600" err="1">
                <a:solidFill>
                  <a:srgbClr val="FFFFFF"/>
                </a:solidFill>
                <a:latin typeface="Arial"/>
                <a:ea typeface="+mn-lt"/>
                <a:cs typeface="Arial"/>
              </a:rPr>
              <a:t>έμφυλης</a:t>
            </a:r>
            <a:r>
              <a:rPr lang="en-GB" sz="1600">
                <a:solidFill>
                  <a:srgbClr val="FFFFFF"/>
                </a:solidFill>
                <a:latin typeface="Arial"/>
                <a:ea typeface="+mn-lt"/>
                <a:cs typeface="Arial"/>
              </a:rPr>
              <a:t> βίας </a:t>
            </a:r>
            <a:r>
              <a:rPr lang="en-GB" sz="1600" err="1">
                <a:solidFill>
                  <a:srgbClr val="FFFFFF"/>
                </a:solidFill>
                <a:latin typeface="Arial"/>
                <a:ea typeface="+mn-lt"/>
                <a:cs typeface="Arial"/>
              </a:rPr>
              <a:t>κ.λ</a:t>
            </a:r>
            <a:r>
              <a:rPr lang="en-GB" sz="1600">
                <a:solidFill>
                  <a:srgbClr val="FFFFFF"/>
                </a:solidFill>
                <a:latin typeface="Arial"/>
                <a:ea typeface="+mn-lt"/>
                <a:cs typeface="Arial"/>
              </a:rPr>
              <a:t>π. </a:t>
            </a:r>
            <a:endParaRPr lang="en-GB">
              <a:latin typeface="Arial"/>
              <a:ea typeface="Open Sans"/>
              <a:cs typeface="Arial"/>
            </a:endParaRPr>
          </a:p>
        </p:txBody>
      </p:sp>
    </p:spTree>
    <p:extLst>
      <p:ext uri="{BB962C8B-B14F-4D97-AF65-F5344CB8AC3E}">
        <p14:creationId xmlns:p14="http://schemas.microsoft.com/office/powerpoint/2010/main" val="33827473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dirty="0" err="1">
                <a:latin typeface="Arial"/>
                <a:cs typeface="Arial"/>
              </a:rPr>
              <a:t>Πολιτικές</a:t>
            </a:r>
            <a:endParaRPr lang="en-US" sz="3200" b="1" dirty="0" err="1"/>
          </a:p>
        </p:txBody>
      </p:sp>
      <p:sp>
        <p:nvSpPr>
          <p:cNvPr id="6" name="TextBox 5">
            <a:extLst>
              <a:ext uri="{FF2B5EF4-FFF2-40B4-BE49-F238E27FC236}">
                <a16:creationId xmlns:a16="http://schemas.microsoft.com/office/drawing/2014/main" id="{B5911089-CC80-7CBB-BD45-0159D59A18A9}"/>
              </a:ext>
            </a:extLst>
          </p:cNvPr>
          <p:cNvSpPr txBox="1"/>
          <p:nvPr/>
        </p:nvSpPr>
        <p:spPr>
          <a:xfrm>
            <a:off x="577436" y="2259631"/>
            <a:ext cx="11293722" cy="39002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err="1">
                <a:solidFill>
                  <a:schemeClr val="bg1"/>
                </a:solidFill>
                <a:latin typeface="Arial"/>
                <a:ea typeface="+mn-lt"/>
                <a:cs typeface="Arial"/>
              </a:rPr>
              <a:t>Υφιστάμενο</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νομικό</a:t>
            </a:r>
            <a:r>
              <a:rPr lang="en-US" sz="1600" b="1" dirty="0">
                <a:solidFill>
                  <a:schemeClr val="bg1"/>
                </a:solidFill>
                <a:latin typeface="Arial"/>
                <a:ea typeface="+mn-lt"/>
                <a:cs typeface="Arial"/>
              </a:rPr>
              <a:t> υπόβα</a:t>
            </a:r>
            <a:r>
              <a:rPr lang="en-US" sz="1600" b="1" dirty="0" err="1">
                <a:solidFill>
                  <a:schemeClr val="bg1"/>
                </a:solidFill>
                <a:latin typeface="Arial"/>
                <a:ea typeface="+mn-lt"/>
                <a:cs typeface="Arial"/>
              </a:rPr>
              <a:t>θρο</a:t>
            </a:r>
            <a:r>
              <a:rPr lang="en-US" sz="1600" b="1" dirty="0">
                <a:solidFill>
                  <a:schemeClr val="bg1"/>
                </a:solidFill>
                <a:latin typeface="Arial"/>
                <a:ea typeface="+mn-lt"/>
                <a:cs typeface="Arial"/>
              </a:rPr>
              <a:t> και π</a:t>
            </a:r>
            <a:r>
              <a:rPr lang="en-US" sz="1600" b="1" dirty="0" err="1">
                <a:solidFill>
                  <a:schemeClr val="bg1"/>
                </a:solidFill>
                <a:latin typeface="Arial"/>
                <a:ea typeface="+mn-lt"/>
                <a:cs typeface="Arial"/>
              </a:rPr>
              <a:t>ολιτικές</a:t>
            </a:r>
            <a:endParaRPr lang="en-US" b="1" dirty="0" err="1">
              <a:solidFill>
                <a:schemeClr val="bg1"/>
              </a:solidFill>
              <a:latin typeface="Arial"/>
              <a:cs typeface="Arial"/>
            </a:endParaRPr>
          </a:p>
          <a:p>
            <a:endParaRPr lang="en-US">
              <a:latin typeface="Arial"/>
              <a:cs typeface="Arial"/>
            </a:endParaRPr>
          </a:p>
          <a:p>
            <a:pPr marL="285750" indent="-285750">
              <a:buFont typeface="Arial"/>
              <a:buChar char="•"/>
            </a:pPr>
            <a:r>
              <a:rPr lang="en-US" sz="1600" dirty="0" err="1">
                <a:solidFill>
                  <a:schemeClr val="bg1"/>
                </a:solidFill>
                <a:latin typeface="Arial"/>
                <a:ea typeface="+mn-lt"/>
                <a:cs typeface="Arial"/>
              </a:rPr>
              <a:t>Οι</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θεσμικές</a:t>
            </a:r>
            <a:r>
              <a:rPr lang="en-US" sz="1600" dirty="0">
                <a:solidFill>
                  <a:schemeClr val="bg1"/>
                </a:solidFill>
                <a:latin typeface="Arial"/>
                <a:ea typeface="+mn-lt"/>
                <a:cs typeface="Arial"/>
              </a:rPr>
              <a:t> π</a:t>
            </a:r>
            <a:r>
              <a:rPr lang="en-US" sz="1600" dirty="0" err="1">
                <a:solidFill>
                  <a:schemeClr val="bg1"/>
                </a:solidFill>
                <a:latin typeface="Arial"/>
                <a:ea typeface="+mn-lt"/>
                <a:cs typeface="Arial"/>
              </a:rPr>
              <a:t>ολιτικές</a:t>
            </a:r>
            <a:r>
              <a:rPr lang="en-US" sz="1600" dirty="0">
                <a:solidFill>
                  <a:schemeClr val="bg1"/>
                </a:solidFill>
                <a:latin typeface="Arial"/>
                <a:ea typeface="+mn-lt"/>
                <a:cs typeface="Arial"/>
              </a:rPr>
              <a:t> π</a:t>
            </a:r>
            <a:r>
              <a:rPr lang="en-US" sz="1600" dirty="0" err="1">
                <a:solidFill>
                  <a:schemeClr val="bg1"/>
                </a:solidFill>
                <a:latin typeface="Arial"/>
                <a:ea typeface="+mn-lt"/>
                <a:cs typeface="Arial"/>
              </a:rPr>
              <a:t>ρέ</a:t>
            </a:r>
            <a:r>
              <a:rPr lang="en-US" sz="1600" dirty="0">
                <a:solidFill>
                  <a:schemeClr val="bg1"/>
                </a:solidFill>
                <a:latin typeface="Arial"/>
                <a:ea typeface="+mn-lt"/>
                <a:cs typeface="Arial"/>
              </a:rPr>
              <a:t>π</a:t>
            </a:r>
            <a:r>
              <a:rPr lang="en-US" sz="1600" dirty="0" err="1">
                <a:solidFill>
                  <a:schemeClr val="bg1"/>
                </a:solidFill>
                <a:latin typeface="Arial"/>
                <a:ea typeface="+mn-lt"/>
                <a:cs typeface="Arial"/>
              </a:rPr>
              <a:t>ει</a:t>
            </a:r>
            <a:r>
              <a:rPr lang="en-US" sz="1600" dirty="0">
                <a:solidFill>
                  <a:schemeClr val="bg1"/>
                </a:solidFill>
                <a:latin typeface="Arial"/>
                <a:ea typeface="+mn-lt"/>
                <a:cs typeface="Arial"/>
              </a:rPr>
              <a:t> να </a:t>
            </a:r>
            <a:r>
              <a:rPr lang="en-US" sz="1600" dirty="0" err="1">
                <a:solidFill>
                  <a:schemeClr val="bg1"/>
                </a:solidFill>
                <a:latin typeface="Arial"/>
                <a:ea typeface="+mn-lt"/>
                <a:cs typeface="Arial"/>
              </a:rPr>
              <a:t>ευθυγρ</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μμίζοντ</a:t>
            </a:r>
            <a:r>
              <a:rPr lang="en-US" sz="1600" dirty="0">
                <a:solidFill>
                  <a:schemeClr val="bg1"/>
                </a:solidFill>
                <a:latin typeface="Arial"/>
                <a:ea typeface="+mn-lt"/>
                <a:cs typeface="Arial"/>
              </a:rPr>
              <a:t>αι </a:t>
            </a:r>
            <a:r>
              <a:rPr lang="en-US" sz="1600" dirty="0" err="1">
                <a:solidFill>
                  <a:schemeClr val="bg1"/>
                </a:solidFill>
                <a:latin typeface="Arial"/>
                <a:ea typeface="+mn-lt"/>
                <a:cs typeface="Arial"/>
              </a:rPr>
              <a:t>με</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κάθε</a:t>
            </a:r>
            <a:r>
              <a:rPr lang="en-US" sz="1600" dirty="0">
                <a:solidFill>
                  <a:schemeClr val="bg1"/>
                </a:solidFill>
                <a:latin typeface="Arial"/>
                <a:ea typeface="+mn-lt"/>
                <a:cs typeface="Arial"/>
              </a:rPr>
              <a:t> π</a:t>
            </a:r>
            <a:r>
              <a:rPr lang="en-US" sz="1600" dirty="0" err="1">
                <a:solidFill>
                  <a:schemeClr val="bg1"/>
                </a:solidFill>
                <a:latin typeface="Arial"/>
                <a:ea typeface="+mn-lt"/>
                <a:cs typeface="Arial"/>
              </a:rPr>
              <a:t>εριφερει</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κό</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εθνικό</a:t>
            </a:r>
            <a:r>
              <a:rPr lang="en-US" sz="1600" dirty="0">
                <a:solidFill>
                  <a:schemeClr val="bg1"/>
                </a:solidFill>
                <a:latin typeface="Arial"/>
                <a:ea typeface="+mn-lt"/>
                <a:cs typeface="Arial"/>
              </a:rPr>
              <a:t> ή/και </a:t>
            </a:r>
            <a:r>
              <a:rPr lang="en-US" sz="1600" dirty="0" err="1">
                <a:solidFill>
                  <a:schemeClr val="bg1"/>
                </a:solidFill>
                <a:latin typeface="Arial"/>
                <a:ea typeface="+mn-lt"/>
                <a:cs typeface="Arial"/>
              </a:rPr>
              <a:t>ευρω</a:t>
            </a:r>
            <a:r>
              <a:rPr lang="en-US" sz="1600" dirty="0">
                <a:solidFill>
                  <a:schemeClr val="bg1"/>
                </a:solidFill>
                <a:latin typeface="Arial"/>
                <a:ea typeface="+mn-lt"/>
                <a:cs typeface="Arial"/>
              </a:rPr>
              <a:t>πα</a:t>
            </a:r>
            <a:r>
              <a:rPr lang="en-US" sz="1600" dirty="0" err="1">
                <a:solidFill>
                  <a:schemeClr val="bg1"/>
                </a:solidFill>
                <a:latin typeface="Arial"/>
                <a:ea typeface="+mn-lt"/>
                <a:cs typeface="Arial"/>
              </a:rPr>
              <a:t>ϊκό</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νομικό</a:t>
            </a:r>
            <a:r>
              <a:rPr lang="en-US" sz="1600" dirty="0">
                <a:solidFill>
                  <a:schemeClr val="bg1"/>
                </a:solidFill>
                <a:latin typeface="Arial"/>
                <a:ea typeface="+mn-lt"/>
                <a:cs typeface="Arial"/>
              </a:rPr>
              <a:t> πλα</a:t>
            </a:r>
            <a:r>
              <a:rPr lang="en-US" sz="1600" dirty="0" err="1">
                <a:solidFill>
                  <a:schemeClr val="bg1"/>
                </a:solidFill>
                <a:latin typeface="Arial"/>
                <a:ea typeface="+mn-lt"/>
                <a:cs typeface="Arial"/>
              </a:rPr>
              <a:t>ίσιο</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Ξεκινήστε</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με</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τη</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διερεύνηση</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του</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νομικού</a:t>
            </a:r>
            <a:r>
              <a:rPr lang="en-US" sz="1600" dirty="0">
                <a:solidFill>
                  <a:schemeClr val="bg1"/>
                </a:solidFill>
                <a:latin typeface="Arial"/>
                <a:ea typeface="+mn-lt"/>
                <a:cs typeface="Arial"/>
              </a:rPr>
              <a:t> υπόβα</a:t>
            </a:r>
            <a:r>
              <a:rPr lang="en-US" sz="1600" dirty="0" err="1">
                <a:solidFill>
                  <a:schemeClr val="bg1"/>
                </a:solidFill>
                <a:latin typeface="Arial"/>
                <a:ea typeface="+mn-lt"/>
                <a:cs typeface="Arial"/>
              </a:rPr>
              <a:t>θρου</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σε</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εθνικό</a:t>
            </a:r>
            <a:r>
              <a:rPr lang="en-US" sz="1600" dirty="0">
                <a:solidFill>
                  <a:schemeClr val="bg1"/>
                </a:solidFill>
                <a:latin typeface="Arial"/>
                <a:ea typeface="+mn-lt"/>
                <a:cs typeface="Arial"/>
              </a:rPr>
              <a:t> και </a:t>
            </a:r>
            <a:r>
              <a:rPr lang="en-US" sz="1600" dirty="0" err="1">
                <a:solidFill>
                  <a:schemeClr val="bg1"/>
                </a:solidFill>
                <a:latin typeface="Arial"/>
                <a:ea typeface="+mn-lt"/>
                <a:cs typeface="Arial"/>
              </a:rPr>
              <a:t>ευρω</a:t>
            </a:r>
            <a:r>
              <a:rPr lang="en-US" sz="1600" dirty="0">
                <a:solidFill>
                  <a:schemeClr val="bg1"/>
                </a:solidFill>
                <a:latin typeface="Arial"/>
                <a:ea typeface="+mn-lt"/>
                <a:cs typeface="Arial"/>
              </a:rPr>
              <a:t>πα</a:t>
            </a:r>
            <a:r>
              <a:rPr lang="en-US" sz="1600" dirty="0" err="1">
                <a:solidFill>
                  <a:schemeClr val="bg1"/>
                </a:solidFill>
                <a:latin typeface="Arial"/>
                <a:ea typeface="+mn-lt"/>
                <a:cs typeface="Arial"/>
              </a:rPr>
              <a:t>ϊκό</a:t>
            </a:r>
            <a:r>
              <a:rPr lang="en-US" sz="1600" dirty="0">
                <a:solidFill>
                  <a:schemeClr val="bg1"/>
                </a:solidFill>
                <a:latin typeface="Arial"/>
                <a:ea typeface="+mn-lt"/>
                <a:cs typeface="Arial"/>
              </a:rPr>
              <a:t> επίπ</a:t>
            </a:r>
            <a:r>
              <a:rPr lang="en-US" sz="1600" dirty="0" err="1">
                <a:solidFill>
                  <a:schemeClr val="bg1"/>
                </a:solidFill>
                <a:latin typeface="Arial"/>
                <a:ea typeface="+mn-lt"/>
                <a:cs typeface="Arial"/>
              </a:rPr>
              <a:t>εδο</a:t>
            </a:r>
            <a:r>
              <a:rPr lang="en-US" sz="1600" dirty="0">
                <a:solidFill>
                  <a:schemeClr val="bg1"/>
                </a:solidFill>
                <a:latin typeface="Arial"/>
                <a:ea typeface="+mn-lt"/>
                <a:cs typeface="Arial"/>
              </a:rPr>
              <a:t>. </a:t>
            </a:r>
            <a:endParaRPr lang="en-US" dirty="0">
              <a:solidFill>
                <a:schemeClr val="bg1"/>
              </a:solidFill>
              <a:latin typeface="Arial"/>
              <a:ea typeface="+mn-lt"/>
              <a:cs typeface="Arial"/>
            </a:endParaRPr>
          </a:p>
          <a:p>
            <a:endParaRPr lang="en-US">
              <a:latin typeface="Arial"/>
              <a:ea typeface="Open Sans"/>
              <a:cs typeface="Arial"/>
            </a:endParaRPr>
          </a:p>
          <a:p>
            <a:r>
              <a:rPr lang="en-US" sz="1600" b="1" err="1">
                <a:solidFill>
                  <a:schemeClr val="bg1"/>
                </a:solidFill>
                <a:latin typeface="Arial"/>
                <a:ea typeface="+mn-lt"/>
                <a:cs typeface="Arial"/>
              </a:rPr>
              <a:t>Θεσμικό</a:t>
            </a:r>
            <a:r>
              <a:rPr lang="en-US" sz="1600" b="1" dirty="0">
                <a:solidFill>
                  <a:schemeClr val="bg1"/>
                </a:solidFill>
                <a:latin typeface="Arial"/>
                <a:ea typeface="+mn-lt"/>
                <a:cs typeface="Arial"/>
              </a:rPr>
              <a:t> πλα</a:t>
            </a:r>
            <a:r>
              <a:rPr lang="en-US" sz="1600" b="1" err="1">
                <a:solidFill>
                  <a:schemeClr val="bg1"/>
                </a:solidFill>
                <a:latin typeface="Arial"/>
                <a:ea typeface="+mn-lt"/>
                <a:cs typeface="Arial"/>
              </a:rPr>
              <a:t>ίσιο</a:t>
            </a:r>
            <a:r>
              <a:rPr lang="en-US" sz="1600" b="1" dirty="0">
                <a:solidFill>
                  <a:schemeClr val="bg1"/>
                </a:solidFill>
                <a:latin typeface="Arial"/>
                <a:ea typeface="+mn-lt"/>
                <a:cs typeface="Arial"/>
              </a:rPr>
              <a:t> και </a:t>
            </a:r>
            <a:r>
              <a:rPr lang="en-US" sz="1600" b="1" err="1">
                <a:solidFill>
                  <a:schemeClr val="bg1"/>
                </a:solidFill>
                <a:latin typeface="Arial"/>
                <a:ea typeface="+mn-lt"/>
                <a:cs typeface="Arial"/>
              </a:rPr>
              <a:t>εσωτερική</a:t>
            </a:r>
            <a:r>
              <a:rPr lang="en-US" sz="1600" b="1" dirty="0">
                <a:solidFill>
                  <a:schemeClr val="bg1"/>
                </a:solidFill>
                <a:latin typeface="Arial"/>
                <a:ea typeface="+mn-lt"/>
                <a:cs typeface="Arial"/>
              </a:rPr>
              <a:t> α</a:t>
            </a:r>
            <a:r>
              <a:rPr lang="en-US" sz="1600" b="1" err="1">
                <a:solidFill>
                  <a:schemeClr val="bg1"/>
                </a:solidFill>
                <a:latin typeface="Arial"/>
                <a:ea typeface="+mn-lt"/>
                <a:cs typeface="Arial"/>
              </a:rPr>
              <a:t>ξιολόγηση</a:t>
            </a:r>
            <a:endParaRPr lang="en-US" b="1" err="1">
              <a:solidFill>
                <a:schemeClr val="bg1"/>
              </a:solidFill>
              <a:latin typeface="Arial"/>
              <a:ea typeface="Open Sans"/>
              <a:cs typeface="Arial"/>
            </a:endParaRPr>
          </a:p>
          <a:p>
            <a:endParaRPr lang="en-US">
              <a:latin typeface="Arial"/>
              <a:cs typeface="Arial"/>
            </a:endParaRPr>
          </a:p>
          <a:p>
            <a:pPr marL="285750" indent="-285750">
              <a:buFont typeface="Arial"/>
              <a:buChar char="•"/>
            </a:pPr>
            <a:r>
              <a:rPr lang="en-US" sz="1600" dirty="0">
                <a:solidFill>
                  <a:schemeClr val="bg1"/>
                </a:solidFill>
                <a:latin typeface="Arial"/>
                <a:ea typeface="+mn-lt"/>
                <a:cs typeface="Arial"/>
              </a:rPr>
              <a:t>Η κα</a:t>
            </a:r>
            <a:r>
              <a:rPr lang="en-US" sz="1600" dirty="0" err="1">
                <a:solidFill>
                  <a:schemeClr val="bg1"/>
                </a:solidFill>
                <a:latin typeface="Arial"/>
                <a:ea typeface="+mn-lt"/>
                <a:cs typeface="Arial"/>
              </a:rPr>
              <a:t>λή</a:t>
            </a:r>
            <a:r>
              <a:rPr lang="en-US" sz="1600" dirty="0">
                <a:solidFill>
                  <a:schemeClr val="bg1"/>
                </a:solidFill>
                <a:latin typeface="Arial"/>
                <a:ea typeface="+mn-lt"/>
                <a:cs typeface="Arial"/>
              </a:rPr>
              <a:t> κατα</a:t>
            </a:r>
            <a:r>
              <a:rPr lang="en-US" sz="1600" dirty="0" err="1">
                <a:solidFill>
                  <a:schemeClr val="bg1"/>
                </a:solidFill>
                <a:latin typeface="Arial"/>
                <a:ea typeface="+mn-lt"/>
                <a:cs typeface="Arial"/>
              </a:rPr>
              <a:t>νόηση</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του</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θεσμικού</a:t>
            </a:r>
            <a:r>
              <a:rPr lang="en-US" sz="1600" dirty="0">
                <a:solidFill>
                  <a:schemeClr val="bg1"/>
                </a:solidFill>
                <a:latin typeface="Arial"/>
                <a:ea typeface="+mn-lt"/>
                <a:cs typeface="Arial"/>
              </a:rPr>
              <a:t> πλα</a:t>
            </a:r>
            <a:r>
              <a:rPr lang="en-US" sz="1600" dirty="0" err="1">
                <a:solidFill>
                  <a:schemeClr val="bg1"/>
                </a:solidFill>
                <a:latin typeface="Arial"/>
                <a:ea typeface="+mn-lt"/>
                <a:cs typeface="Arial"/>
              </a:rPr>
              <a:t>ισίου</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είν</a:t>
            </a:r>
            <a:r>
              <a:rPr lang="en-US" sz="1600" dirty="0">
                <a:solidFill>
                  <a:schemeClr val="bg1"/>
                </a:solidFill>
                <a:latin typeface="Arial"/>
                <a:ea typeface="+mn-lt"/>
                <a:cs typeface="Arial"/>
              </a:rPr>
              <a:t>αι </a:t>
            </a:r>
            <a:r>
              <a:rPr lang="en-US" sz="1600" dirty="0" err="1">
                <a:solidFill>
                  <a:schemeClr val="bg1"/>
                </a:solidFill>
                <a:latin typeface="Arial"/>
                <a:ea typeface="+mn-lt"/>
                <a:cs typeface="Arial"/>
              </a:rPr>
              <a:t>σημ</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ντική</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οργ</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νωτική</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δομή</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κουλτούρ</a:t>
            </a:r>
            <a:r>
              <a:rPr lang="en-US" sz="1600" dirty="0">
                <a:solidFill>
                  <a:schemeClr val="bg1"/>
                </a:solidFill>
                <a:latin typeface="Arial"/>
                <a:ea typeface="+mn-lt"/>
                <a:cs typeface="Arial"/>
              </a:rPr>
              <a:t>α, </a:t>
            </a:r>
            <a:r>
              <a:rPr lang="en-US" sz="1600" dirty="0" err="1">
                <a:solidFill>
                  <a:schemeClr val="bg1"/>
                </a:solidFill>
                <a:latin typeface="Arial"/>
                <a:ea typeface="+mn-lt"/>
                <a:cs typeface="Arial"/>
              </a:rPr>
              <a:t>δι</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κυ</a:t>
            </a:r>
            <a:r>
              <a:rPr lang="en-US" sz="1600" dirty="0">
                <a:solidFill>
                  <a:schemeClr val="bg1"/>
                </a:solidFill>
                <a:latin typeface="Arial"/>
                <a:ea typeface="+mn-lt"/>
                <a:cs typeface="Arial"/>
              </a:rPr>
              <a:t>β</a:t>
            </a:r>
            <a:r>
              <a:rPr lang="en-US" sz="1600" dirty="0" err="1">
                <a:solidFill>
                  <a:schemeClr val="bg1"/>
                </a:solidFill>
                <a:latin typeface="Arial"/>
                <a:ea typeface="+mn-lt"/>
                <a:cs typeface="Arial"/>
              </a:rPr>
              <a:t>έρνηση</a:t>
            </a:r>
            <a:r>
              <a:rPr lang="en-US" sz="1600" dirty="0">
                <a:solidFill>
                  <a:schemeClr val="bg1"/>
                </a:solidFill>
                <a:latin typeface="Arial"/>
                <a:ea typeface="+mn-lt"/>
                <a:cs typeface="Arial"/>
              </a:rPr>
              <a:t>, π</a:t>
            </a:r>
            <a:r>
              <a:rPr lang="en-US" sz="1600" dirty="0" err="1">
                <a:solidFill>
                  <a:schemeClr val="bg1"/>
                </a:solidFill>
                <a:latin typeface="Arial"/>
                <a:ea typeface="+mn-lt"/>
                <a:cs typeface="Arial"/>
              </a:rPr>
              <a:t>όροι</a:t>
            </a:r>
            <a:r>
              <a:rPr lang="en-US" sz="1600" dirty="0">
                <a:solidFill>
                  <a:schemeClr val="bg1"/>
                </a:solidFill>
                <a:latin typeface="Arial"/>
                <a:ea typeface="+mn-lt"/>
                <a:cs typeface="Arial"/>
              </a:rPr>
              <a:t>) και η </a:t>
            </a:r>
            <a:r>
              <a:rPr lang="en-US" sz="1600" dirty="0" err="1">
                <a:solidFill>
                  <a:schemeClr val="bg1"/>
                </a:solidFill>
                <a:latin typeface="Arial"/>
                <a:ea typeface="+mn-lt"/>
                <a:cs typeface="Arial"/>
              </a:rPr>
              <a:t>εφ</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ρμογή</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της</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εσωτερικής</a:t>
            </a:r>
            <a:r>
              <a:rPr lang="en-US" sz="1600" dirty="0">
                <a:solidFill>
                  <a:schemeClr val="bg1"/>
                </a:solidFill>
                <a:latin typeface="Arial"/>
                <a:ea typeface="+mn-lt"/>
                <a:cs typeface="Arial"/>
              </a:rPr>
              <a:t> α</a:t>
            </a:r>
            <a:r>
              <a:rPr lang="en-US" sz="1600" dirty="0" err="1">
                <a:solidFill>
                  <a:schemeClr val="bg1"/>
                </a:solidFill>
                <a:latin typeface="Arial"/>
                <a:ea typeface="+mn-lt"/>
                <a:cs typeface="Arial"/>
              </a:rPr>
              <a:t>ξιολόγησης</a:t>
            </a:r>
            <a:r>
              <a:rPr lang="en-US" sz="1600" dirty="0">
                <a:solidFill>
                  <a:schemeClr val="bg1"/>
                </a:solidFill>
                <a:latin typeface="Arial"/>
                <a:ea typeface="+mn-lt"/>
                <a:cs typeface="Arial"/>
              </a:rPr>
              <a:t>. </a:t>
            </a:r>
            <a:endParaRPr lang="en-US" dirty="0">
              <a:solidFill>
                <a:schemeClr val="bg1"/>
              </a:solidFill>
              <a:latin typeface="Arial"/>
              <a:ea typeface="+mn-lt"/>
              <a:cs typeface="Arial"/>
            </a:endParaRPr>
          </a:p>
          <a:p>
            <a:pPr marL="285750" indent="-285750">
              <a:buFont typeface="Arial"/>
              <a:buChar char="•"/>
            </a:pPr>
            <a:endParaRPr lang="en-US">
              <a:latin typeface="Arial"/>
              <a:ea typeface="Open Sans"/>
              <a:cs typeface="Arial"/>
            </a:endParaRPr>
          </a:p>
          <a:p>
            <a:r>
              <a:rPr lang="en-US" sz="1600" b="1" dirty="0" err="1">
                <a:solidFill>
                  <a:schemeClr val="bg1"/>
                </a:solidFill>
                <a:latin typeface="Arial"/>
                <a:ea typeface="+mn-lt"/>
                <a:cs typeface="Arial"/>
              </a:rPr>
              <a:t>Εμ</a:t>
            </a:r>
            <a:r>
              <a:rPr lang="en-US" sz="1600" b="1" dirty="0">
                <a:solidFill>
                  <a:schemeClr val="bg1"/>
                </a:solidFill>
                <a:latin typeface="Arial"/>
                <a:ea typeface="+mn-lt"/>
                <a:cs typeface="Arial"/>
              </a:rPr>
              <a:t>π</a:t>
            </a:r>
            <a:r>
              <a:rPr lang="en-US" sz="1600" b="1" dirty="0" err="1">
                <a:solidFill>
                  <a:schemeClr val="bg1"/>
                </a:solidFill>
                <a:latin typeface="Arial"/>
                <a:ea typeface="+mn-lt"/>
                <a:cs typeface="Arial"/>
              </a:rPr>
              <a:t>λοκή</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των</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ενδι</a:t>
            </a:r>
            <a:r>
              <a:rPr lang="en-US" sz="1600" b="1" dirty="0">
                <a:solidFill>
                  <a:schemeClr val="bg1"/>
                </a:solidFill>
                <a:latin typeface="Arial"/>
                <a:ea typeface="+mn-lt"/>
                <a:cs typeface="Arial"/>
              </a:rPr>
              <a:t>α</a:t>
            </a:r>
            <a:r>
              <a:rPr lang="en-US" sz="1600" b="1" dirty="0" err="1">
                <a:solidFill>
                  <a:schemeClr val="bg1"/>
                </a:solidFill>
                <a:latin typeface="Arial"/>
                <a:ea typeface="+mn-lt"/>
                <a:cs typeface="Arial"/>
              </a:rPr>
              <a:t>φερομένων</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μερών</a:t>
            </a:r>
            <a:endParaRPr lang="en-US" b="1" dirty="0" err="1">
              <a:solidFill>
                <a:schemeClr val="bg1"/>
              </a:solidFill>
              <a:latin typeface="Arial"/>
              <a:ea typeface="Open Sans"/>
              <a:cs typeface="Arial"/>
            </a:endParaRPr>
          </a:p>
          <a:p>
            <a:endParaRPr lang="en-US">
              <a:latin typeface="Arial"/>
              <a:cs typeface="Arial"/>
            </a:endParaRPr>
          </a:p>
          <a:p>
            <a:pPr marL="285750" indent="-285750">
              <a:lnSpc>
                <a:spcPct val="150000"/>
              </a:lnSpc>
              <a:buFont typeface="Arial"/>
              <a:buChar char="•"/>
            </a:pPr>
            <a:r>
              <a:rPr lang="en-US" sz="1600" dirty="0">
                <a:solidFill>
                  <a:schemeClr val="bg1"/>
                </a:solidFill>
                <a:latin typeface="Arial"/>
                <a:ea typeface="+mn-lt"/>
                <a:cs typeface="Arial"/>
              </a:rPr>
              <a:t>Τα </a:t>
            </a:r>
            <a:r>
              <a:rPr lang="en-US" sz="1600" dirty="0" err="1">
                <a:solidFill>
                  <a:schemeClr val="bg1"/>
                </a:solidFill>
                <a:latin typeface="Arial"/>
                <a:ea typeface="+mn-lt"/>
                <a:cs typeface="Arial"/>
              </a:rPr>
              <a:t>μέτρ</a:t>
            </a:r>
            <a:r>
              <a:rPr lang="en-US" sz="1600" dirty="0">
                <a:solidFill>
                  <a:schemeClr val="bg1"/>
                </a:solidFill>
                <a:latin typeface="Arial"/>
                <a:ea typeface="+mn-lt"/>
                <a:cs typeface="Arial"/>
              </a:rPr>
              <a:t>α </a:t>
            </a:r>
            <a:r>
              <a:rPr lang="en-US" sz="1600" dirty="0" err="1">
                <a:solidFill>
                  <a:schemeClr val="bg1"/>
                </a:solidFill>
                <a:latin typeface="Arial"/>
                <a:ea typeface="+mn-lt"/>
                <a:cs typeface="Arial"/>
              </a:rPr>
              <a:t>συνδι</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μόρφωσης</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με</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τους</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ενδι</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φερόμενους</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φορείς</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είν</a:t>
            </a:r>
            <a:r>
              <a:rPr lang="en-US" sz="1600" dirty="0">
                <a:solidFill>
                  <a:schemeClr val="bg1"/>
                </a:solidFill>
                <a:latin typeface="Arial"/>
                <a:ea typeface="+mn-lt"/>
                <a:cs typeface="Arial"/>
              </a:rPr>
              <a:t>αι </a:t>
            </a:r>
            <a:r>
              <a:rPr lang="en-US" sz="1600" dirty="0" err="1">
                <a:solidFill>
                  <a:schemeClr val="bg1"/>
                </a:solidFill>
                <a:latin typeface="Arial"/>
                <a:ea typeface="+mn-lt"/>
                <a:cs typeface="Arial"/>
              </a:rPr>
              <a:t>το</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κλειδί</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γι</a:t>
            </a:r>
            <a:r>
              <a:rPr lang="en-US" sz="1600" dirty="0">
                <a:solidFill>
                  <a:schemeClr val="bg1"/>
                </a:solidFill>
                <a:latin typeface="Arial"/>
                <a:ea typeface="+mn-lt"/>
                <a:cs typeface="Arial"/>
              </a:rPr>
              <a:t>α </a:t>
            </a:r>
            <a:r>
              <a:rPr lang="en-US" sz="1600" dirty="0" err="1">
                <a:solidFill>
                  <a:schemeClr val="bg1"/>
                </a:solidFill>
                <a:latin typeface="Arial"/>
                <a:ea typeface="+mn-lt"/>
                <a:cs typeface="Arial"/>
              </a:rPr>
              <a:t>την</a:t>
            </a:r>
            <a:r>
              <a:rPr lang="en-US" sz="1600" dirty="0">
                <a:solidFill>
                  <a:schemeClr val="bg1"/>
                </a:solidFill>
                <a:latin typeface="Arial"/>
                <a:ea typeface="+mn-lt"/>
                <a:cs typeface="Arial"/>
              </a:rPr>
              <a:t> κατα</a:t>
            </a:r>
            <a:r>
              <a:rPr lang="en-US" sz="1600" dirty="0" err="1">
                <a:solidFill>
                  <a:schemeClr val="bg1"/>
                </a:solidFill>
                <a:latin typeface="Arial"/>
                <a:ea typeface="+mn-lt"/>
                <a:cs typeface="Arial"/>
              </a:rPr>
              <a:t>νόηση</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του</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συγκεκριμένου</a:t>
            </a:r>
            <a:r>
              <a:rPr lang="en-US" sz="1600" dirty="0">
                <a:solidFill>
                  <a:schemeClr val="bg1"/>
                </a:solidFill>
                <a:latin typeface="Arial"/>
                <a:ea typeface="+mn-lt"/>
                <a:cs typeface="Arial"/>
              </a:rPr>
              <a:t> πλα</a:t>
            </a:r>
            <a:r>
              <a:rPr lang="en-US" sz="1600" dirty="0" err="1">
                <a:solidFill>
                  <a:schemeClr val="bg1"/>
                </a:solidFill>
                <a:latin typeface="Arial"/>
                <a:ea typeface="+mn-lt"/>
                <a:cs typeface="Arial"/>
              </a:rPr>
              <a:t>ισίου</a:t>
            </a:r>
            <a:r>
              <a:rPr lang="en-US" sz="1600" dirty="0">
                <a:solidFill>
                  <a:schemeClr val="bg1"/>
                </a:solidFill>
                <a:latin typeface="Arial"/>
                <a:ea typeface="+mn-lt"/>
                <a:cs typeface="Arial"/>
              </a:rPr>
              <a:t> και </a:t>
            </a:r>
            <a:r>
              <a:rPr lang="en-US" sz="1600" dirty="0" err="1">
                <a:solidFill>
                  <a:schemeClr val="bg1"/>
                </a:solidFill>
                <a:latin typeface="Arial"/>
                <a:ea typeface="+mn-lt"/>
                <a:cs typeface="Arial"/>
              </a:rPr>
              <a:t>την</a:t>
            </a:r>
            <a:r>
              <a:rPr lang="en-US" sz="1600" dirty="0">
                <a:solidFill>
                  <a:schemeClr val="bg1"/>
                </a:solidFill>
                <a:latin typeface="Arial"/>
                <a:ea typeface="+mn-lt"/>
                <a:cs typeface="Arial"/>
              </a:rPr>
              <a:t> π</a:t>
            </a:r>
            <a:r>
              <a:rPr lang="en-US" sz="1600" dirty="0" err="1">
                <a:solidFill>
                  <a:schemeClr val="bg1"/>
                </a:solidFill>
                <a:latin typeface="Arial"/>
                <a:ea typeface="+mn-lt"/>
                <a:cs typeface="Arial"/>
              </a:rPr>
              <a:t>ροσ</a:t>
            </a:r>
            <a:r>
              <a:rPr lang="en-US" sz="1600" dirty="0">
                <a:solidFill>
                  <a:schemeClr val="bg1"/>
                </a:solidFill>
                <a:latin typeface="Arial"/>
                <a:ea typeface="+mn-lt"/>
                <a:cs typeface="Arial"/>
              </a:rPr>
              <a:t>α</a:t>
            </a:r>
            <a:r>
              <a:rPr lang="en-US" sz="1600" dirty="0" err="1">
                <a:solidFill>
                  <a:schemeClr val="bg1"/>
                </a:solidFill>
                <a:latin typeface="Arial"/>
                <a:ea typeface="+mn-lt"/>
                <a:cs typeface="Arial"/>
              </a:rPr>
              <a:t>ρμογή</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της</a:t>
            </a:r>
            <a:r>
              <a:rPr lang="en-US" sz="1600" dirty="0">
                <a:solidFill>
                  <a:schemeClr val="bg1"/>
                </a:solidFill>
                <a:latin typeface="Arial"/>
                <a:ea typeface="+mn-lt"/>
                <a:cs typeface="Arial"/>
              </a:rPr>
              <a:t> π</a:t>
            </a:r>
            <a:r>
              <a:rPr lang="en-US" sz="1600" dirty="0" err="1">
                <a:solidFill>
                  <a:schemeClr val="bg1"/>
                </a:solidFill>
                <a:latin typeface="Arial"/>
                <a:ea typeface="+mn-lt"/>
                <a:cs typeface="Arial"/>
              </a:rPr>
              <a:t>ολιτικής</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στην</a:t>
            </a:r>
            <a:r>
              <a:rPr lang="en-US" sz="1600" dirty="0">
                <a:solidFill>
                  <a:schemeClr val="bg1"/>
                </a:solidFill>
                <a:latin typeface="Arial"/>
                <a:ea typeface="+mn-lt"/>
                <a:cs typeface="Arial"/>
              </a:rPr>
              <a:t> </a:t>
            </a:r>
            <a:r>
              <a:rPr lang="en-US" sz="1600" dirty="0" err="1">
                <a:solidFill>
                  <a:schemeClr val="bg1"/>
                </a:solidFill>
                <a:latin typeface="Arial"/>
                <a:ea typeface="+mn-lt"/>
                <a:cs typeface="Arial"/>
              </a:rPr>
              <a:t>κοινότητ</a:t>
            </a:r>
            <a:r>
              <a:rPr lang="en-US" sz="1600" dirty="0">
                <a:solidFill>
                  <a:schemeClr val="bg1"/>
                </a:solidFill>
                <a:latin typeface="Arial"/>
                <a:ea typeface="+mn-lt"/>
                <a:cs typeface="Arial"/>
              </a:rPr>
              <a:t>α.</a:t>
            </a:r>
            <a:endParaRPr lang="en-US" dirty="0">
              <a:solidFill>
                <a:schemeClr val="bg1"/>
              </a:solidFill>
              <a:latin typeface="Arial"/>
              <a:ea typeface="Open Sans"/>
              <a:cs typeface="Arial"/>
            </a:endParaRPr>
          </a:p>
        </p:txBody>
      </p:sp>
    </p:spTree>
    <p:extLst>
      <p:ext uri="{BB962C8B-B14F-4D97-AF65-F5344CB8AC3E}">
        <p14:creationId xmlns:p14="http://schemas.microsoft.com/office/powerpoint/2010/main" val="38092452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CD1160-3154-D92E-3168-E6B6E2370C3D}"/>
              </a:ext>
            </a:extLst>
          </p:cNvPr>
          <p:cNvSpPr txBox="1">
            <a:spLocks/>
          </p:cNvSpPr>
          <p:nvPr/>
        </p:nvSpPr>
        <p:spPr>
          <a:xfrm>
            <a:off x="1086305" y="106447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dirty="0" err="1">
                <a:latin typeface="Arial"/>
                <a:cs typeface="Arial"/>
              </a:rPr>
              <a:t>Συμ</a:t>
            </a:r>
            <a:r>
              <a:rPr lang="en-US" b="1" dirty="0">
                <a:latin typeface="Arial"/>
                <a:cs typeface="Arial"/>
              </a:rPr>
              <a:t>β</a:t>
            </a:r>
            <a:r>
              <a:rPr lang="en-US" b="1" dirty="0" err="1">
                <a:latin typeface="Arial"/>
                <a:cs typeface="Arial"/>
              </a:rPr>
              <a:t>ουλές</a:t>
            </a:r>
            <a:r>
              <a:rPr lang="en-US" b="1" dirty="0">
                <a:latin typeface="Arial"/>
                <a:cs typeface="Arial"/>
              </a:rPr>
              <a:t> και </a:t>
            </a:r>
            <a:r>
              <a:rPr lang="en-US" b="1" dirty="0" err="1">
                <a:latin typeface="Arial"/>
                <a:cs typeface="Arial"/>
              </a:rPr>
              <a:t>χρήσιμες</a:t>
            </a:r>
            <a:r>
              <a:rPr lang="en-US" b="1" dirty="0">
                <a:latin typeface="Arial"/>
                <a:cs typeface="Arial"/>
              </a:rPr>
              <a:t> επ</a:t>
            </a:r>
            <a:r>
              <a:rPr lang="en-US" b="1" dirty="0" err="1">
                <a:latin typeface="Arial"/>
                <a:cs typeface="Arial"/>
              </a:rPr>
              <a:t>ισημάνσεις</a:t>
            </a:r>
            <a:r>
              <a:rPr lang="en-US" b="1" dirty="0">
                <a:latin typeface="Arial"/>
                <a:cs typeface="Arial"/>
              </a:rPr>
              <a:t> </a:t>
            </a:r>
            <a:r>
              <a:rPr lang="en-US" b="1" dirty="0" err="1">
                <a:latin typeface="Arial"/>
                <a:cs typeface="Arial"/>
              </a:rPr>
              <a:t>γι</a:t>
            </a:r>
            <a:r>
              <a:rPr lang="en-US" b="1" dirty="0">
                <a:latin typeface="Arial"/>
                <a:cs typeface="Arial"/>
              </a:rPr>
              <a:t>α </a:t>
            </a:r>
            <a:r>
              <a:rPr lang="en-US" b="1" dirty="0" err="1">
                <a:latin typeface="Arial"/>
                <a:cs typeface="Arial"/>
              </a:rPr>
              <a:t>τις</a:t>
            </a:r>
            <a:r>
              <a:rPr lang="en-US" b="1" dirty="0">
                <a:latin typeface="Arial"/>
                <a:cs typeface="Arial"/>
              </a:rPr>
              <a:t> π</a:t>
            </a:r>
            <a:r>
              <a:rPr lang="en-US" b="1" dirty="0" err="1">
                <a:latin typeface="Arial"/>
                <a:cs typeface="Arial"/>
              </a:rPr>
              <a:t>ολιτικές</a:t>
            </a:r>
          </a:p>
          <a:p>
            <a:endParaRPr lang="en-US" b="1" dirty="0"/>
          </a:p>
        </p:txBody>
      </p:sp>
      <p:grpSp>
        <p:nvGrpSpPr>
          <p:cNvPr id="6" name="กลุ่ม 99">
            <a:extLst>
              <a:ext uri="{FF2B5EF4-FFF2-40B4-BE49-F238E27FC236}">
                <a16:creationId xmlns:a16="http://schemas.microsoft.com/office/drawing/2014/main" id="{7EDCC676-25E6-81AE-2D43-D5BBA9AD4EEA}"/>
              </a:ext>
            </a:extLst>
          </p:cNvPr>
          <p:cNvGrpSpPr/>
          <p:nvPr/>
        </p:nvGrpSpPr>
        <p:grpSpPr>
          <a:xfrm>
            <a:off x="520690" y="4768258"/>
            <a:ext cx="519760" cy="308460"/>
            <a:chOff x="17619663" y="4157663"/>
            <a:chExt cx="723900" cy="400050"/>
          </a:xfrm>
          <a:solidFill>
            <a:srgbClr val="5792CE"/>
          </a:solidFill>
        </p:grpSpPr>
        <p:sp>
          <p:nvSpPr>
            <p:cNvPr id="7" name="Freeform 79">
              <a:extLst>
                <a:ext uri="{FF2B5EF4-FFF2-40B4-BE49-F238E27FC236}">
                  <a16:creationId xmlns:a16="http://schemas.microsoft.com/office/drawing/2014/main" id="{BBA336A5-2D22-DAE7-77C1-8209372A2C4F}"/>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8" name="Freeform 80">
              <a:extLst>
                <a:ext uri="{FF2B5EF4-FFF2-40B4-BE49-F238E27FC236}">
                  <a16:creationId xmlns:a16="http://schemas.microsoft.com/office/drawing/2014/main" id="{DA488C46-94FF-BF2D-512A-C7EE8FE45C03}"/>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9" name="Shape 2748">
            <a:extLst>
              <a:ext uri="{FF2B5EF4-FFF2-40B4-BE49-F238E27FC236}">
                <a16:creationId xmlns:a16="http://schemas.microsoft.com/office/drawing/2014/main" id="{D3894A3C-FBA0-4003-62A5-A7955E8B5DD5}"/>
              </a:ext>
            </a:extLst>
          </p:cNvPr>
          <p:cNvSpPr/>
          <p:nvPr/>
        </p:nvSpPr>
        <p:spPr>
          <a:xfrm>
            <a:off x="512320" y="2499655"/>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9B5D844D-ECCD-2AD3-775E-4CB58DA4D3AE}"/>
              </a:ext>
            </a:extLst>
          </p:cNvPr>
          <p:cNvSpPr/>
          <p:nvPr/>
        </p:nvSpPr>
        <p:spPr>
          <a:xfrm>
            <a:off x="596076" y="3539827"/>
            <a:ext cx="444374" cy="486973"/>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2" name="TextBox 4">
            <a:extLst>
              <a:ext uri="{FF2B5EF4-FFF2-40B4-BE49-F238E27FC236}">
                <a16:creationId xmlns:a16="http://schemas.microsoft.com/office/drawing/2014/main" id="{8FA8E1FB-5F0E-D69B-06E0-0E9779111A55}"/>
              </a:ext>
            </a:extLst>
          </p:cNvPr>
          <p:cNvSpPr txBox="1"/>
          <p:nvPr/>
        </p:nvSpPr>
        <p:spPr>
          <a:xfrm>
            <a:off x="1304369" y="2567656"/>
            <a:ext cx="7183884" cy="3970318"/>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err="1">
                <a:solidFill>
                  <a:srgbClr val="FFFFFF"/>
                </a:solidFill>
                <a:latin typeface="Arial"/>
                <a:cs typeface="Arial"/>
              </a:rPr>
              <a:t>Αντιμετώ</a:t>
            </a:r>
            <a:r>
              <a:rPr lang="en-GB">
                <a:solidFill>
                  <a:srgbClr val="FFFFFF"/>
                </a:solidFill>
                <a:latin typeface="Arial"/>
                <a:cs typeface="Arial"/>
              </a:rPr>
              <a:t>π</a:t>
            </a:r>
            <a:r>
              <a:rPr lang="en-GB" err="1">
                <a:solidFill>
                  <a:srgbClr val="FFFFFF"/>
                </a:solidFill>
                <a:latin typeface="Arial"/>
                <a:cs typeface="Arial"/>
              </a:rPr>
              <a:t>ιση</a:t>
            </a:r>
            <a:r>
              <a:rPr lang="en-GB">
                <a:solidFill>
                  <a:srgbClr val="FFFFFF"/>
                </a:solidFill>
                <a:latin typeface="Arial"/>
                <a:ea typeface="+mn-lt"/>
                <a:cs typeface="Arial"/>
              </a:rPr>
              <a:t> </a:t>
            </a:r>
            <a:r>
              <a:rPr lang="en-GB" err="1">
                <a:solidFill>
                  <a:srgbClr val="FFFFFF"/>
                </a:solidFill>
                <a:latin typeface="Arial"/>
                <a:ea typeface="+mn-lt"/>
                <a:cs typeface="Arial"/>
              </a:rPr>
              <a:t>όλων</a:t>
            </a:r>
            <a:r>
              <a:rPr lang="en-GB">
                <a:solidFill>
                  <a:srgbClr val="FFFFFF"/>
                </a:solidFill>
                <a:latin typeface="Arial"/>
                <a:ea typeface="+mn-lt"/>
                <a:cs typeface="Arial"/>
              </a:rPr>
              <a:t> </a:t>
            </a:r>
            <a:r>
              <a:rPr lang="en-GB" err="1">
                <a:solidFill>
                  <a:srgbClr val="FFFFFF"/>
                </a:solidFill>
                <a:latin typeface="Arial"/>
                <a:ea typeface="+mn-lt"/>
                <a:cs typeface="Arial"/>
              </a:rPr>
              <a:t>των</a:t>
            </a:r>
            <a:r>
              <a:rPr lang="en-GB">
                <a:solidFill>
                  <a:srgbClr val="FFFFFF"/>
                </a:solidFill>
                <a:latin typeface="Arial"/>
                <a:ea typeface="+mn-lt"/>
                <a:cs typeface="Arial"/>
              </a:rPr>
              <a:t> </a:t>
            </a:r>
            <a:r>
              <a:rPr lang="en-GB" err="1">
                <a:solidFill>
                  <a:srgbClr val="FFFFFF"/>
                </a:solidFill>
                <a:latin typeface="Arial"/>
                <a:ea typeface="+mn-lt"/>
                <a:cs typeface="Arial"/>
              </a:rPr>
              <a:t>μορφών</a:t>
            </a:r>
            <a:r>
              <a:rPr lang="en-GB">
                <a:solidFill>
                  <a:srgbClr val="FFFFFF"/>
                </a:solidFill>
                <a:latin typeface="Arial"/>
                <a:ea typeface="+mn-lt"/>
                <a:cs typeface="Arial"/>
              </a:rPr>
              <a:t> βίας.</a:t>
            </a:r>
            <a:endParaRPr lang="en-US">
              <a:solidFill>
                <a:srgbClr val="000000"/>
              </a:solidFill>
              <a:latin typeface="Arial"/>
              <a:cs typeface="Arial"/>
            </a:endParaRPr>
          </a:p>
          <a:p>
            <a:endParaRPr lang="en-GB">
              <a:solidFill>
                <a:srgbClr val="FFFFFF"/>
              </a:solidFill>
              <a:latin typeface="Arial"/>
              <a:ea typeface="Open Sans"/>
              <a:cs typeface="Arial"/>
            </a:endParaRPr>
          </a:p>
          <a:p>
            <a:endParaRPr lang="en-GB" b="0" i="0">
              <a:solidFill>
                <a:srgbClr val="FFFFFF"/>
              </a:solidFill>
              <a:effectLst/>
              <a:latin typeface="Arial"/>
              <a:cs typeface="Arial"/>
            </a:endParaRPr>
          </a:p>
          <a:p>
            <a:r>
              <a:rPr lang="en-US">
                <a:solidFill>
                  <a:srgbClr val="FFFFFF"/>
                </a:solidFill>
                <a:latin typeface="Arial"/>
                <a:ea typeface="+mn-lt"/>
                <a:cs typeface="Arial"/>
              </a:rPr>
              <a:t>Κα</a:t>
            </a:r>
            <a:r>
              <a:rPr lang="en-US" err="1">
                <a:solidFill>
                  <a:srgbClr val="FFFFFF"/>
                </a:solidFill>
                <a:latin typeface="Arial"/>
                <a:ea typeface="+mn-lt"/>
                <a:cs typeface="Arial"/>
              </a:rPr>
              <a:t>θιέρωση</a:t>
            </a:r>
            <a:r>
              <a:rPr lang="en-US">
                <a:solidFill>
                  <a:srgbClr val="FFFFFF"/>
                </a:solidFill>
                <a:latin typeface="Arial"/>
                <a:ea typeface="+mn-lt"/>
                <a:cs typeface="Arial"/>
              </a:rPr>
              <a:t> σα</a:t>
            </a:r>
            <a:r>
              <a:rPr lang="en-US" err="1">
                <a:solidFill>
                  <a:srgbClr val="FFFFFF"/>
                </a:solidFill>
                <a:latin typeface="Arial"/>
                <a:ea typeface="+mn-lt"/>
                <a:cs typeface="Arial"/>
              </a:rPr>
              <a:t>φών</a:t>
            </a:r>
            <a:r>
              <a:rPr lang="en-US">
                <a:solidFill>
                  <a:srgbClr val="FFFFFF"/>
                </a:solidFill>
                <a:latin typeface="Arial"/>
                <a:ea typeface="+mn-lt"/>
                <a:cs typeface="Arial"/>
              </a:rPr>
              <a:t> </a:t>
            </a:r>
            <a:r>
              <a:rPr lang="en-US" err="1">
                <a:solidFill>
                  <a:srgbClr val="FFFFFF"/>
                </a:solidFill>
                <a:latin typeface="Arial"/>
                <a:ea typeface="+mn-lt"/>
                <a:cs typeface="Arial"/>
              </a:rPr>
              <a:t>θεσμικών</a:t>
            </a:r>
            <a:r>
              <a:rPr lang="en-US">
                <a:solidFill>
                  <a:srgbClr val="FFFFFF"/>
                </a:solidFill>
                <a:latin typeface="Arial"/>
                <a:ea typeface="+mn-lt"/>
                <a:cs typeface="Arial"/>
              </a:rPr>
              <a:t> α</a:t>
            </a:r>
            <a:r>
              <a:rPr lang="en-US" err="1">
                <a:solidFill>
                  <a:srgbClr val="FFFFFF"/>
                </a:solidFill>
                <a:latin typeface="Arial"/>
                <a:ea typeface="+mn-lt"/>
                <a:cs typeface="Arial"/>
              </a:rPr>
              <a:t>ξιών</a:t>
            </a:r>
            <a:r>
              <a:rPr lang="en-US">
                <a:solidFill>
                  <a:srgbClr val="FFFFFF"/>
                </a:solidFill>
                <a:latin typeface="Arial"/>
                <a:ea typeface="+mn-lt"/>
                <a:cs typeface="Arial"/>
              </a:rPr>
              <a:t>, κα</a:t>
            </a:r>
            <a:r>
              <a:rPr lang="en-US" err="1">
                <a:solidFill>
                  <a:srgbClr val="FFFFFF"/>
                </a:solidFill>
                <a:latin typeface="Arial"/>
                <a:ea typeface="+mn-lt"/>
                <a:cs typeface="Arial"/>
              </a:rPr>
              <a:t>θορισμός</a:t>
            </a:r>
            <a:r>
              <a:rPr lang="en-US">
                <a:solidFill>
                  <a:srgbClr val="FFFFFF"/>
                </a:solidFill>
                <a:latin typeface="Arial"/>
                <a:ea typeface="+mn-lt"/>
                <a:cs typeface="Arial"/>
              </a:rPr>
              <a:t> </a:t>
            </a:r>
            <a:r>
              <a:rPr lang="en-US" err="1">
                <a:solidFill>
                  <a:srgbClr val="FFFFFF"/>
                </a:solidFill>
                <a:latin typeface="Arial"/>
                <a:ea typeface="+mn-lt"/>
                <a:cs typeface="Arial"/>
              </a:rPr>
              <a:t>της</a:t>
            </a:r>
            <a:r>
              <a:rPr lang="en-US">
                <a:solidFill>
                  <a:srgbClr val="FFFFFF"/>
                </a:solidFill>
                <a:latin typeface="Arial"/>
                <a:ea typeface="+mn-lt"/>
                <a:cs typeface="Arial"/>
              </a:rPr>
              <a:t> επ</a:t>
            </a:r>
            <a:r>
              <a:rPr lang="en-US" err="1">
                <a:solidFill>
                  <a:srgbClr val="FFFFFF"/>
                </a:solidFill>
                <a:latin typeface="Arial"/>
                <a:ea typeface="+mn-lt"/>
                <a:cs typeface="Arial"/>
              </a:rPr>
              <a:t>ιθυμητής</a:t>
            </a:r>
            <a:r>
              <a:rPr lang="en-US">
                <a:solidFill>
                  <a:srgbClr val="FFFFFF"/>
                </a:solidFill>
                <a:latin typeface="Arial"/>
                <a:ea typeface="+mn-lt"/>
                <a:cs typeface="Arial"/>
              </a:rPr>
              <a:t> </a:t>
            </a:r>
            <a:r>
              <a:rPr lang="en-US" err="1">
                <a:solidFill>
                  <a:srgbClr val="FFFFFF"/>
                </a:solidFill>
                <a:latin typeface="Arial"/>
                <a:ea typeface="+mn-lt"/>
                <a:cs typeface="Arial"/>
              </a:rPr>
              <a:t>συμ</a:t>
            </a:r>
            <a:r>
              <a:rPr lang="en-US">
                <a:solidFill>
                  <a:srgbClr val="FFFFFF"/>
                </a:solidFill>
                <a:latin typeface="Arial"/>
                <a:ea typeface="+mn-lt"/>
                <a:cs typeface="Arial"/>
              </a:rPr>
              <a:t>π</a:t>
            </a:r>
            <a:r>
              <a:rPr lang="en-US" err="1">
                <a:solidFill>
                  <a:srgbClr val="FFFFFF"/>
                </a:solidFill>
                <a:latin typeface="Arial"/>
                <a:ea typeface="+mn-lt"/>
                <a:cs typeface="Arial"/>
              </a:rPr>
              <a:t>εριφοράς</a:t>
            </a:r>
            <a:r>
              <a:rPr lang="en-US">
                <a:solidFill>
                  <a:srgbClr val="FFFFFF"/>
                </a:solidFill>
                <a:latin typeface="Arial"/>
                <a:ea typeface="+mn-lt"/>
                <a:cs typeface="Arial"/>
              </a:rPr>
              <a:t> και </a:t>
            </a:r>
            <a:r>
              <a:rPr lang="en-US" err="1">
                <a:solidFill>
                  <a:srgbClr val="FFFFFF"/>
                </a:solidFill>
                <a:latin typeface="Arial"/>
                <a:ea typeface="+mn-lt"/>
                <a:cs typeface="Arial"/>
              </a:rPr>
              <a:t>του</a:t>
            </a:r>
            <a:r>
              <a:rPr lang="en-US">
                <a:solidFill>
                  <a:srgbClr val="FFFFFF"/>
                </a:solidFill>
                <a:latin typeface="Arial"/>
                <a:ea typeface="+mn-lt"/>
                <a:cs typeface="Arial"/>
              </a:rPr>
              <a:t> </a:t>
            </a:r>
            <a:r>
              <a:rPr lang="en-US" err="1">
                <a:solidFill>
                  <a:srgbClr val="FFFFFF"/>
                </a:solidFill>
                <a:latin typeface="Arial"/>
                <a:ea typeface="+mn-lt"/>
                <a:cs typeface="Arial"/>
              </a:rPr>
              <a:t>τι</a:t>
            </a:r>
            <a:r>
              <a:rPr lang="en-US">
                <a:solidFill>
                  <a:srgbClr val="FFFFFF"/>
                </a:solidFill>
                <a:latin typeface="Arial"/>
                <a:ea typeface="+mn-lt"/>
                <a:cs typeface="Arial"/>
              </a:rPr>
              <a:t> </a:t>
            </a:r>
            <a:r>
              <a:rPr lang="en-US" err="1">
                <a:solidFill>
                  <a:srgbClr val="FFFFFF"/>
                </a:solidFill>
                <a:latin typeface="Arial"/>
                <a:ea typeface="+mn-lt"/>
                <a:cs typeface="Arial"/>
              </a:rPr>
              <a:t>θεωρείτ</a:t>
            </a:r>
            <a:r>
              <a:rPr lang="en-US">
                <a:solidFill>
                  <a:srgbClr val="FFFFFF"/>
                </a:solidFill>
                <a:latin typeface="Arial"/>
                <a:ea typeface="+mn-lt"/>
                <a:cs typeface="Arial"/>
              </a:rPr>
              <a:t>αι πα</a:t>
            </a:r>
            <a:r>
              <a:rPr lang="en-US" err="1">
                <a:solidFill>
                  <a:srgbClr val="FFFFFF"/>
                </a:solidFill>
                <a:latin typeface="Arial"/>
                <a:ea typeface="+mn-lt"/>
                <a:cs typeface="Arial"/>
              </a:rPr>
              <a:t>ρά</a:t>
            </a:r>
            <a:r>
              <a:rPr lang="en-US">
                <a:solidFill>
                  <a:srgbClr val="FFFFFF"/>
                </a:solidFill>
                <a:latin typeface="Arial"/>
                <a:ea typeface="+mn-lt"/>
                <a:cs typeface="Arial"/>
              </a:rPr>
              <a:t>π</a:t>
            </a:r>
            <a:r>
              <a:rPr lang="en-US" err="1">
                <a:solidFill>
                  <a:srgbClr val="FFFFFF"/>
                </a:solidFill>
                <a:latin typeface="Arial"/>
                <a:ea typeface="+mn-lt"/>
                <a:cs typeface="Arial"/>
              </a:rPr>
              <a:t>τωμ</a:t>
            </a:r>
            <a:r>
              <a:rPr lang="en-US">
                <a:solidFill>
                  <a:srgbClr val="FFFFFF"/>
                </a:solidFill>
                <a:latin typeface="Arial"/>
                <a:ea typeface="+mn-lt"/>
                <a:cs typeface="Arial"/>
              </a:rPr>
              <a:t>α ή ακα</a:t>
            </a:r>
            <a:r>
              <a:rPr lang="en-US" err="1">
                <a:solidFill>
                  <a:srgbClr val="FFFFFF"/>
                </a:solidFill>
                <a:latin typeface="Arial"/>
                <a:ea typeface="+mn-lt"/>
                <a:cs typeface="Arial"/>
              </a:rPr>
              <a:t>τάλληλη</a:t>
            </a:r>
            <a:r>
              <a:rPr lang="en-US">
                <a:solidFill>
                  <a:srgbClr val="FFFFFF"/>
                </a:solidFill>
                <a:latin typeface="Arial"/>
                <a:ea typeface="+mn-lt"/>
                <a:cs typeface="Arial"/>
              </a:rPr>
              <a:t> </a:t>
            </a:r>
            <a:r>
              <a:rPr lang="en-US" err="1">
                <a:solidFill>
                  <a:srgbClr val="FFFFFF"/>
                </a:solidFill>
                <a:latin typeface="Arial"/>
                <a:ea typeface="+mn-lt"/>
                <a:cs typeface="Arial"/>
              </a:rPr>
              <a:t>συμ</a:t>
            </a:r>
            <a:r>
              <a:rPr lang="en-US">
                <a:solidFill>
                  <a:srgbClr val="FFFFFF"/>
                </a:solidFill>
                <a:latin typeface="Arial"/>
                <a:ea typeface="+mn-lt"/>
                <a:cs typeface="Arial"/>
              </a:rPr>
              <a:t>π</a:t>
            </a:r>
            <a:r>
              <a:rPr lang="en-US" err="1">
                <a:solidFill>
                  <a:srgbClr val="FFFFFF"/>
                </a:solidFill>
                <a:latin typeface="Arial"/>
                <a:ea typeface="+mn-lt"/>
                <a:cs typeface="Arial"/>
              </a:rPr>
              <a:t>εριφορά</a:t>
            </a:r>
            <a:r>
              <a:rPr lang="en-US">
                <a:solidFill>
                  <a:srgbClr val="FFFFFF"/>
                </a:solidFill>
                <a:latin typeface="Arial"/>
                <a:ea typeface="+mn-lt"/>
                <a:cs typeface="Arial"/>
              </a:rPr>
              <a:t>.</a:t>
            </a:r>
            <a:endParaRPr lang="en-US">
              <a:latin typeface="Arial"/>
              <a:cs typeface="Arial"/>
            </a:endParaRPr>
          </a:p>
          <a:p>
            <a:endParaRPr lang="en-US" b="0" i="0">
              <a:solidFill>
                <a:srgbClr val="FFFFFF"/>
              </a:solidFill>
              <a:effectLst/>
              <a:latin typeface="Arial"/>
              <a:ea typeface="Open Sans"/>
              <a:cs typeface="Arial"/>
            </a:endParaRPr>
          </a:p>
          <a:p>
            <a:r>
              <a:rPr lang="en-US" err="1">
                <a:solidFill>
                  <a:srgbClr val="FFFFFF"/>
                </a:solidFill>
                <a:latin typeface="Arial"/>
                <a:ea typeface="+mn-lt"/>
                <a:cs typeface="Arial"/>
              </a:rPr>
              <a:t>Βε</a:t>
            </a:r>
            <a:r>
              <a:rPr lang="en-US">
                <a:solidFill>
                  <a:srgbClr val="FFFFFF"/>
                </a:solidFill>
                <a:latin typeface="Arial"/>
                <a:ea typeface="+mn-lt"/>
                <a:cs typeface="Arial"/>
              </a:rPr>
              <a:t>βα</a:t>
            </a:r>
            <a:r>
              <a:rPr lang="en-US" err="1">
                <a:solidFill>
                  <a:srgbClr val="FFFFFF"/>
                </a:solidFill>
                <a:latin typeface="Arial"/>
                <a:ea typeface="+mn-lt"/>
                <a:cs typeface="Arial"/>
              </a:rPr>
              <a:t>ιωθείτε</a:t>
            </a:r>
            <a:r>
              <a:rPr lang="en-US">
                <a:solidFill>
                  <a:srgbClr val="FFFFFF"/>
                </a:solidFill>
                <a:latin typeface="Arial"/>
                <a:ea typeface="+mn-lt"/>
                <a:cs typeface="Arial"/>
              </a:rPr>
              <a:t> </a:t>
            </a:r>
            <a:r>
              <a:rPr lang="en-US" err="1">
                <a:solidFill>
                  <a:srgbClr val="FFFFFF"/>
                </a:solidFill>
                <a:latin typeface="Arial"/>
                <a:ea typeface="+mn-lt"/>
                <a:cs typeface="Arial"/>
              </a:rPr>
              <a:t>ότι</a:t>
            </a:r>
            <a:r>
              <a:rPr lang="en-US">
                <a:solidFill>
                  <a:srgbClr val="FFFFFF"/>
                </a:solidFill>
                <a:latin typeface="Arial"/>
                <a:ea typeface="+mn-lt"/>
                <a:cs typeface="Arial"/>
              </a:rPr>
              <a:t> τα </a:t>
            </a:r>
            <a:r>
              <a:rPr lang="en-US" err="1">
                <a:solidFill>
                  <a:srgbClr val="FFFFFF"/>
                </a:solidFill>
                <a:latin typeface="Arial"/>
                <a:ea typeface="+mn-lt"/>
                <a:cs typeface="Arial"/>
              </a:rPr>
              <a:t>μέλη</a:t>
            </a:r>
            <a:r>
              <a:rPr lang="en-US">
                <a:solidFill>
                  <a:srgbClr val="FFFFFF"/>
                </a:solidFill>
                <a:latin typeface="Arial"/>
                <a:ea typeface="+mn-lt"/>
                <a:cs typeface="Arial"/>
              </a:rPr>
              <a:t> </a:t>
            </a:r>
            <a:r>
              <a:rPr lang="en-US" err="1">
                <a:solidFill>
                  <a:srgbClr val="FFFFFF"/>
                </a:solidFill>
                <a:latin typeface="Arial"/>
                <a:ea typeface="+mn-lt"/>
                <a:cs typeface="Arial"/>
              </a:rPr>
              <a:t>του</a:t>
            </a:r>
            <a:r>
              <a:rPr lang="en-US">
                <a:solidFill>
                  <a:srgbClr val="FFFFFF"/>
                </a:solidFill>
                <a:latin typeface="Arial"/>
                <a:ea typeface="+mn-lt"/>
                <a:cs typeface="Arial"/>
              </a:rPr>
              <a:t> </a:t>
            </a:r>
            <a:r>
              <a:rPr lang="en-US" err="1">
                <a:solidFill>
                  <a:srgbClr val="FFFFFF"/>
                </a:solidFill>
                <a:latin typeface="Arial"/>
                <a:ea typeface="+mn-lt"/>
                <a:cs typeface="Arial"/>
              </a:rPr>
              <a:t>οργ</a:t>
            </a:r>
            <a:r>
              <a:rPr lang="en-US">
                <a:solidFill>
                  <a:srgbClr val="FFFFFF"/>
                </a:solidFill>
                <a:latin typeface="Arial"/>
                <a:ea typeface="+mn-lt"/>
                <a:cs typeface="Arial"/>
              </a:rPr>
              <a:t>α</a:t>
            </a:r>
            <a:r>
              <a:rPr lang="en-US" err="1">
                <a:solidFill>
                  <a:srgbClr val="FFFFFF"/>
                </a:solidFill>
                <a:latin typeface="Arial"/>
                <a:ea typeface="+mn-lt"/>
                <a:cs typeface="Arial"/>
              </a:rPr>
              <a:t>νισμού</a:t>
            </a:r>
            <a:r>
              <a:rPr lang="en-US">
                <a:solidFill>
                  <a:srgbClr val="FFFFFF"/>
                </a:solidFill>
                <a:latin typeface="Arial"/>
                <a:ea typeface="+mn-lt"/>
                <a:cs typeface="Arial"/>
              </a:rPr>
              <a:t> </a:t>
            </a:r>
            <a:r>
              <a:rPr lang="en-US" err="1">
                <a:solidFill>
                  <a:srgbClr val="FFFFFF"/>
                </a:solidFill>
                <a:latin typeface="Arial"/>
                <a:ea typeface="+mn-lt"/>
                <a:cs typeface="Arial"/>
              </a:rPr>
              <a:t>γνωρίζουν</a:t>
            </a:r>
            <a:r>
              <a:rPr lang="en-US">
                <a:solidFill>
                  <a:srgbClr val="FFFFFF"/>
                </a:solidFill>
                <a:latin typeface="Arial"/>
                <a:ea typeface="+mn-lt"/>
                <a:cs typeface="Arial"/>
              </a:rPr>
              <a:t> κα</a:t>
            </a:r>
            <a:r>
              <a:rPr lang="en-US" err="1">
                <a:solidFill>
                  <a:srgbClr val="FFFFFF"/>
                </a:solidFill>
                <a:latin typeface="Arial"/>
                <a:ea typeface="+mn-lt"/>
                <a:cs typeface="Arial"/>
              </a:rPr>
              <a:t>λά</a:t>
            </a:r>
            <a:r>
              <a:rPr lang="en-US">
                <a:solidFill>
                  <a:srgbClr val="FFFFFF"/>
                </a:solidFill>
                <a:latin typeface="Arial"/>
                <a:ea typeface="+mn-lt"/>
                <a:cs typeface="Arial"/>
              </a:rPr>
              <a:t> </a:t>
            </a:r>
            <a:r>
              <a:rPr lang="en-US" err="1">
                <a:solidFill>
                  <a:srgbClr val="FFFFFF"/>
                </a:solidFill>
                <a:latin typeface="Arial"/>
                <a:ea typeface="+mn-lt"/>
                <a:cs typeface="Arial"/>
              </a:rPr>
              <a:t>τις</a:t>
            </a:r>
            <a:r>
              <a:rPr lang="en-US">
                <a:solidFill>
                  <a:srgbClr val="FFFFFF"/>
                </a:solidFill>
                <a:latin typeface="Arial"/>
                <a:ea typeface="+mn-lt"/>
                <a:cs typeface="Arial"/>
              </a:rPr>
              <a:t> π</a:t>
            </a:r>
            <a:r>
              <a:rPr lang="en-US" err="1">
                <a:solidFill>
                  <a:srgbClr val="FFFFFF"/>
                </a:solidFill>
                <a:latin typeface="Arial"/>
                <a:ea typeface="+mn-lt"/>
                <a:cs typeface="Arial"/>
              </a:rPr>
              <a:t>ολιτικές</a:t>
            </a:r>
            <a:r>
              <a:rPr lang="en-US">
                <a:solidFill>
                  <a:srgbClr val="FFFFFF"/>
                </a:solidFill>
                <a:latin typeface="Arial"/>
                <a:ea typeface="+mn-lt"/>
                <a:cs typeface="Arial"/>
              </a:rPr>
              <a:t>.</a:t>
            </a:r>
            <a:endParaRPr lang="en-US">
              <a:latin typeface="Arial"/>
              <a:ea typeface="+mn-lt"/>
              <a:cs typeface="Arial"/>
            </a:endParaRPr>
          </a:p>
          <a:p>
            <a:endParaRPr lang="en-US">
              <a:solidFill>
                <a:srgbClr val="FFFFFF"/>
              </a:solidFill>
              <a:latin typeface="Arial"/>
              <a:ea typeface="Open Sans"/>
              <a:cs typeface="Arial"/>
            </a:endParaRPr>
          </a:p>
          <a:p>
            <a:br>
              <a:rPr lang="en-US">
                <a:latin typeface="Arial"/>
                <a:ea typeface="Open Sans"/>
                <a:cs typeface="Arial"/>
              </a:rPr>
            </a:br>
            <a:endParaRPr lang="en-US">
              <a:solidFill>
                <a:srgbClr val="FFFFFF"/>
              </a:solidFill>
              <a:latin typeface="Arial"/>
              <a:ea typeface="Open Sans"/>
              <a:cs typeface="Arial"/>
            </a:endParaRPr>
          </a:p>
          <a:p>
            <a:endParaRPr lang="en-US">
              <a:solidFill>
                <a:srgbClr val="FFFFFF"/>
              </a:solidFill>
              <a:latin typeface="Arial"/>
              <a:ea typeface="Open Sans"/>
              <a:cs typeface="Arial"/>
            </a:endParaRPr>
          </a:p>
          <a:p>
            <a:endParaRPr lang="en-GB">
              <a:solidFill>
                <a:srgbClr val="FFFFFF"/>
              </a:solidFill>
              <a:latin typeface="Arial"/>
              <a:ea typeface="Open Sans"/>
              <a:cs typeface="Arial"/>
            </a:endParaRPr>
          </a:p>
        </p:txBody>
      </p:sp>
    </p:spTree>
    <p:extLst>
      <p:ext uri="{BB962C8B-B14F-4D97-AF65-F5344CB8AC3E}">
        <p14:creationId xmlns:p14="http://schemas.microsoft.com/office/powerpoint/2010/main" val="19871586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7D8E-0003-1D51-1A4E-E73A918F7872}"/>
              </a:ext>
            </a:extLst>
          </p:cNvPr>
          <p:cNvSpPr>
            <a:spLocks noGrp="1"/>
          </p:cNvSpPr>
          <p:nvPr>
            <p:ph type="title"/>
          </p:nvPr>
        </p:nvSpPr>
        <p:spPr>
          <a:xfrm>
            <a:off x="1036470" y="969511"/>
            <a:ext cx="11150182" cy="751645"/>
          </a:xfrm>
        </p:spPr>
        <p:txBody>
          <a:bodyPr/>
          <a:lstStyle/>
          <a:p>
            <a:r>
              <a:rPr lang="en-US" sz="2400" b="1" dirty="0" err="1">
                <a:latin typeface="Arial"/>
                <a:cs typeface="Arial"/>
              </a:rPr>
              <a:t>Δημιουργί</a:t>
            </a:r>
            <a:r>
              <a:rPr lang="en-US" sz="2400" b="1" dirty="0">
                <a:latin typeface="Arial"/>
                <a:cs typeface="Arial"/>
              </a:rPr>
              <a:t>α </a:t>
            </a:r>
            <a:r>
              <a:rPr lang="en-US" sz="2400" b="1" dirty="0" err="1">
                <a:latin typeface="Arial"/>
                <a:cs typeface="Arial"/>
              </a:rPr>
              <a:t>ενός</a:t>
            </a:r>
            <a:r>
              <a:rPr lang="en-US" sz="2400" b="1" dirty="0">
                <a:latin typeface="Arial"/>
                <a:cs typeface="Arial"/>
              </a:rPr>
              <a:t> </a:t>
            </a:r>
            <a:r>
              <a:rPr lang="en-US" sz="2400" b="1" dirty="0" err="1">
                <a:latin typeface="Arial"/>
                <a:cs typeface="Arial"/>
              </a:rPr>
              <a:t>ολοκληρωμένου</a:t>
            </a:r>
            <a:r>
              <a:rPr lang="en-US" sz="2400" b="1" dirty="0">
                <a:latin typeface="Arial"/>
                <a:cs typeface="Arial"/>
              </a:rPr>
              <a:t> πλα</a:t>
            </a:r>
            <a:r>
              <a:rPr lang="en-US" sz="2400" b="1" dirty="0" err="1">
                <a:latin typeface="Arial"/>
                <a:cs typeface="Arial"/>
              </a:rPr>
              <a:t>ισίου</a:t>
            </a:r>
            <a:r>
              <a:rPr lang="en-US" sz="2400" b="1" dirty="0">
                <a:latin typeface="Arial"/>
                <a:cs typeface="Arial"/>
              </a:rPr>
              <a:t> π</a:t>
            </a:r>
            <a:r>
              <a:rPr lang="en-US" sz="2400" b="1" dirty="0" err="1">
                <a:latin typeface="Arial"/>
                <a:cs typeface="Arial"/>
              </a:rPr>
              <a:t>ολιτικής</a:t>
            </a:r>
            <a:r>
              <a:rPr lang="en-US" sz="2400" b="1" dirty="0">
                <a:latin typeface="Arial"/>
                <a:cs typeface="Arial"/>
              </a:rPr>
              <a:t> </a:t>
            </a:r>
            <a:r>
              <a:rPr lang="en-US" sz="2400" b="1" dirty="0" err="1">
                <a:latin typeface="Arial"/>
                <a:cs typeface="Arial"/>
              </a:rPr>
              <a:t>γι</a:t>
            </a:r>
            <a:r>
              <a:rPr lang="en-US" sz="2400" b="1" dirty="0">
                <a:latin typeface="Arial"/>
                <a:cs typeface="Arial"/>
              </a:rPr>
              <a:t>α </a:t>
            </a:r>
            <a:r>
              <a:rPr lang="en-US" sz="2400" b="1" dirty="0" err="1">
                <a:latin typeface="Arial"/>
                <a:cs typeface="Arial"/>
              </a:rPr>
              <a:t>την</a:t>
            </a:r>
            <a:r>
              <a:rPr lang="en-US" sz="2400" b="1" dirty="0">
                <a:latin typeface="Arial"/>
                <a:cs typeface="Arial"/>
              </a:rPr>
              <a:t> α</a:t>
            </a:r>
            <a:r>
              <a:rPr lang="en-US" sz="2400" b="1" dirty="0" err="1">
                <a:latin typeface="Arial"/>
                <a:cs typeface="Arial"/>
              </a:rPr>
              <a:t>ντιμετώ</a:t>
            </a:r>
            <a:r>
              <a:rPr lang="en-US" sz="2400" b="1" dirty="0">
                <a:latin typeface="Arial"/>
                <a:cs typeface="Arial"/>
              </a:rPr>
              <a:t>π</a:t>
            </a:r>
            <a:r>
              <a:rPr lang="en-US" sz="2400" b="1" dirty="0" err="1">
                <a:latin typeface="Arial"/>
                <a:cs typeface="Arial"/>
              </a:rPr>
              <a:t>ιση</a:t>
            </a:r>
            <a:r>
              <a:rPr lang="en-US" sz="2400" b="1" dirty="0">
                <a:latin typeface="Arial"/>
                <a:cs typeface="Arial"/>
              </a:rPr>
              <a:t> </a:t>
            </a:r>
            <a:br>
              <a:rPr lang="en-US" sz="2400" b="1" dirty="0">
                <a:latin typeface="Arial"/>
                <a:cs typeface="Arial"/>
              </a:rPr>
            </a:br>
            <a:r>
              <a:rPr lang="en-US" sz="2400" b="1" dirty="0" err="1">
                <a:latin typeface="Arial"/>
                <a:cs typeface="Arial"/>
              </a:rPr>
              <a:t>της</a:t>
            </a:r>
            <a:r>
              <a:rPr lang="en-US" sz="2400" b="1" dirty="0">
                <a:latin typeface="Arial"/>
                <a:cs typeface="Arial"/>
              </a:rPr>
              <a:t> </a:t>
            </a:r>
            <a:r>
              <a:rPr lang="en-US" sz="2400" b="1" dirty="0" err="1">
                <a:latin typeface="Arial"/>
                <a:cs typeface="Arial"/>
              </a:rPr>
              <a:t>έμφυλης</a:t>
            </a:r>
            <a:r>
              <a:rPr lang="en-US" sz="2400" b="1" dirty="0">
                <a:latin typeface="Arial"/>
                <a:cs typeface="Arial"/>
              </a:rPr>
              <a:t> βίας </a:t>
            </a:r>
            <a:r>
              <a:rPr lang="en-US" sz="2400" b="1" dirty="0" err="1">
                <a:latin typeface="Arial"/>
                <a:cs typeface="Arial"/>
              </a:rPr>
              <a:t>στον</a:t>
            </a:r>
            <a:r>
              <a:rPr lang="en-US" sz="2400" b="1" dirty="0">
                <a:latin typeface="Arial"/>
                <a:cs typeface="Arial"/>
              </a:rPr>
              <a:t> ακα</a:t>
            </a:r>
            <a:r>
              <a:rPr lang="en-US" sz="2400" b="1" dirty="0" err="1">
                <a:latin typeface="Arial"/>
                <a:cs typeface="Arial"/>
              </a:rPr>
              <a:t>δημ</a:t>
            </a:r>
            <a:r>
              <a:rPr lang="en-US" sz="2400" b="1" dirty="0">
                <a:latin typeface="Arial"/>
                <a:cs typeface="Arial"/>
              </a:rPr>
              <a:t>α</a:t>
            </a:r>
            <a:r>
              <a:rPr lang="en-US" sz="2400" b="1" dirty="0" err="1">
                <a:latin typeface="Arial"/>
                <a:cs typeface="Arial"/>
              </a:rPr>
              <a:t>ϊκό</a:t>
            </a:r>
            <a:r>
              <a:rPr lang="en-US" sz="2400" b="1" dirty="0">
                <a:latin typeface="Arial"/>
                <a:cs typeface="Arial"/>
              </a:rPr>
              <a:t> </a:t>
            </a:r>
            <a:r>
              <a:rPr lang="en-US" sz="2400" b="1" dirty="0" err="1">
                <a:latin typeface="Arial"/>
                <a:cs typeface="Arial"/>
              </a:rPr>
              <a:t>χώρο</a:t>
            </a:r>
            <a:r>
              <a:rPr lang="en-US" sz="2400" b="1" dirty="0">
                <a:latin typeface="Arial"/>
                <a:cs typeface="Arial"/>
              </a:rPr>
              <a:t>: </a:t>
            </a:r>
            <a:r>
              <a:rPr lang="en-US" sz="2400" b="1" dirty="0" err="1">
                <a:latin typeface="Arial"/>
                <a:cs typeface="Arial"/>
              </a:rPr>
              <a:t>Οδηγός</a:t>
            </a:r>
            <a:r>
              <a:rPr lang="en-US" sz="2400" b="1" dirty="0">
                <a:latin typeface="Arial"/>
                <a:cs typeface="Arial"/>
              </a:rPr>
              <a:t> β</a:t>
            </a:r>
            <a:r>
              <a:rPr lang="en-US" sz="2400" b="1" dirty="0" err="1">
                <a:latin typeface="Arial"/>
                <a:cs typeface="Arial"/>
              </a:rPr>
              <a:t>ήμ</a:t>
            </a:r>
            <a:r>
              <a:rPr lang="en-US" sz="2400" b="1" dirty="0">
                <a:latin typeface="Arial"/>
                <a:cs typeface="Arial"/>
              </a:rPr>
              <a:t>α-π</a:t>
            </a:r>
            <a:r>
              <a:rPr lang="en-US" sz="2400" b="1" dirty="0" err="1">
                <a:latin typeface="Arial"/>
                <a:cs typeface="Arial"/>
              </a:rPr>
              <a:t>ρος</a:t>
            </a:r>
            <a:r>
              <a:rPr lang="en-US" sz="2400" b="1" dirty="0">
                <a:latin typeface="Arial"/>
                <a:cs typeface="Arial"/>
              </a:rPr>
              <a:t>-β</a:t>
            </a:r>
            <a:r>
              <a:rPr lang="en-US" sz="2400" b="1" dirty="0" err="1">
                <a:latin typeface="Arial"/>
                <a:cs typeface="Arial"/>
              </a:rPr>
              <a:t>ήμ</a:t>
            </a:r>
            <a:r>
              <a:rPr lang="en-US" sz="2400" b="1" dirty="0">
                <a:latin typeface="Arial"/>
                <a:cs typeface="Arial"/>
              </a:rPr>
              <a:t>α </a:t>
            </a:r>
          </a:p>
        </p:txBody>
      </p:sp>
      <p:sp>
        <p:nvSpPr>
          <p:cNvPr id="3" name="TextBox 8">
            <a:extLst>
              <a:ext uri="{FF2B5EF4-FFF2-40B4-BE49-F238E27FC236}">
                <a16:creationId xmlns:a16="http://schemas.microsoft.com/office/drawing/2014/main" id="{F6343DBA-943D-FA68-7964-9C0CEB70BA33}"/>
              </a:ext>
            </a:extLst>
          </p:cNvPr>
          <p:cNvSpPr txBox="1"/>
          <p:nvPr/>
        </p:nvSpPr>
        <p:spPr>
          <a:xfrm>
            <a:off x="635419" y="2205886"/>
            <a:ext cx="4776118" cy="374500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50000"/>
              </a:lnSpc>
            </a:pPr>
            <a:r>
              <a:rPr lang="en-US" sz="1600" b="1" dirty="0">
                <a:solidFill>
                  <a:schemeClr val="bg1"/>
                </a:solidFill>
                <a:latin typeface="Arial"/>
                <a:ea typeface="+mn-lt"/>
                <a:cs typeface="Arial"/>
              </a:rPr>
              <a:t>Ο </a:t>
            </a:r>
            <a:r>
              <a:rPr lang="en-US" sz="1600" b="1" dirty="0" err="1">
                <a:solidFill>
                  <a:schemeClr val="bg1"/>
                </a:solidFill>
                <a:latin typeface="Arial"/>
                <a:ea typeface="+mn-lt"/>
                <a:cs typeface="Arial"/>
              </a:rPr>
              <a:t>οδηγός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είν</a:t>
            </a:r>
            <a:r>
              <a:rPr lang="en-US" sz="1600" b="1" dirty="0">
                <a:solidFill>
                  <a:schemeClr val="bg1"/>
                </a:solidFill>
                <a:latin typeface="Arial"/>
                <a:ea typeface="+mn-lt"/>
                <a:cs typeface="Arial"/>
              </a:rPr>
              <a:t>αι </a:t>
            </a:r>
            <a:r>
              <a:rPr lang="en-US" sz="1600" b="1" dirty="0" err="1">
                <a:solidFill>
                  <a:schemeClr val="bg1"/>
                </a:solidFill>
                <a:latin typeface="Arial"/>
                <a:ea typeface="+mn-lt"/>
                <a:cs typeface="Arial"/>
              </a:rPr>
              <a:t>ιδι</a:t>
            </a:r>
            <a:r>
              <a:rPr lang="en-US" sz="1600" b="1" dirty="0">
                <a:solidFill>
                  <a:schemeClr val="bg1"/>
                </a:solidFill>
                <a:latin typeface="Arial"/>
                <a:ea typeface="+mn-lt"/>
                <a:cs typeface="Arial"/>
              </a:rPr>
              <a:t>α</a:t>
            </a:r>
            <a:r>
              <a:rPr lang="en-US" sz="1600" b="1" dirty="0" err="1">
                <a:solidFill>
                  <a:schemeClr val="bg1"/>
                </a:solidFill>
                <a:latin typeface="Arial"/>
                <a:ea typeface="+mn-lt"/>
                <a:cs typeface="Arial"/>
              </a:rPr>
              <a:t>ίτερ</a:t>
            </a:r>
            <a:r>
              <a:rPr lang="en-US" sz="1600" b="1" dirty="0">
                <a:solidFill>
                  <a:schemeClr val="bg1"/>
                </a:solidFill>
                <a:latin typeface="Arial"/>
                <a:ea typeface="+mn-lt"/>
                <a:cs typeface="Arial"/>
              </a:rPr>
              <a:t>α </a:t>
            </a:r>
            <a:r>
              <a:rPr lang="en-US" sz="1600" b="1" dirty="0" err="1">
                <a:solidFill>
                  <a:schemeClr val="bg1"/>
                </a:solidFill>
                <a:latin typeface="Arial"/>
                <a:ea typeface="+mn-lt"/>
                <a:cs typeface="Arial"/>
              </a:rPr>
              <a:t>χρήσιμος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γι</a:t>
            </a:r>
            <a:r>
              <a:rPr lang="en-US" sz="1600" b="1" dirty="0">
                <a:solidFill>
                  <a:schemeClr val="bg1"/>
                </a:solidFill>
                <a:latin typeface="Arial"/>
                <a:ea typeface="+mn-lt"/>
                <a:cs typeface="Arial"/>
              </a:rPr>
              <a:t>α τα </a:t>
            </a:r>
            <a:r>
              <a:rPr lang="en-US" sz="1600" b="1" dirty="0" err="1">
                <a:solidFill>
                  <a:schemeClr val="bg1"/>
                </a:solidFill>
                <a:latin typeface="Arial"/>
                <a:ea typeface="+mn-lt"/>
                <a:cs typeface="Arial"/>
              </a:rPr>
              <a:t>άτομ</a:t>
            </a:r>
            <a:r>
              <a:rPr lang="en-US" sz="1600" b="1" dirty="0">
                <a:solidFill>
                  <a:schemeClr val="bg1"/>
                </a:solidFill>
                <a:latin typeface="Arial"/>
                <a:ea typeface="+mn-lt"/>
                <a:cs typeface="Arial"/>
              </a:rPr>
              <a:t>α π</a:t>
            </a:r>
            <a:r>
              <a:rPr lang="en-US" sz="1600" b="1" dirty="0" err="1">
                <a:solidFill>
                  <a:schemeClr val="bg1"/>
                </a:solidFill>
                <a:latin typeface="Arial"/>
                <a:ea typeface="+mn-lt"/>
                <a:cs typeface="Arial"/>
              </a:rPr>
              <a:t>ου</a:t>
            </a:r>
            <a:r>
              <a:rPr lang="en-US" sz="1600" b="1" dirty="0">
                <a:solidFill>
                  <a:schemeClr val="bg1"/>
                </a:solidFill>
                <a:latin typeface="Arial"/>
                <a:ea typeface="+mn-lt"/>
                <a:cs typeface="Arial"/>
              </a:rPr>
              <a:t> β</a:t>
            </a:r>
            <a:r>
              <a:rPr lang="en-US" sz="1600" b="1" dirty="0" err="1">
                <a:solidFill>
                  <a:schemeClr val="bg1"/>
                </a:solidFill>
                <a:latin typeface="Arial"/>
                <a:ea typeface="+mn-lt"/>
                <a:cs typeface="Arial"/>
              </a:rPr>
              <a:t>ρίσκοντ</a:t>
            </a:r>
            <a:r>
              <a:rPr lang="en-US" sz="1600" b="1" dirty="0">
                <a:solidFill>
                  <a:schemeClr val="bg1"/>
                </a:solidFill>
                <a:latin typeface="Arial"/>
                <a:ea typeface="+mn-lt"/>
                <a:cs typeface="Arial"/>
              </a:rPr>
              <a:t>αι </a:t>
            </a:r>
            <a:r>
              <a:rPr lang="en-US" sz="1600" b="1" dirty="0" err="1">
                <a:solidFill>
                  <a:schemeClr val="bg1"/>
                </a:solidFill>
                <a:latin typeface="Arial"/>
                <a:ea typeface="+mn-lt"/>
                <a:cs typeface="Arial"/>
              </a:rPr>
              <a:t>στ</a:t>
            </a:r>
            <a:r>
              <a:rPr lang="en-US" sz="1600" b="1" dirty="0">
                <a:solidFill>
                  <a:schemeClr val="bg1"/>
                </a:solidFill>
                <a:latin typeface="Arial"/>
                <a:ea typeface="+mn-lt"/>
                <a:cs typeface="Arial"/>
              </a:rPr>
              <a:t>α </a:t>
            </a:r>
            <a:r>
              <a:rPr lang="en-US" sz="1600" b="1" dirty="0">
                <a:solidFill>
                  <a:srgbClr val="5792CE"/>
                </a:solidFill>
                <a:latin typeface="Arial"/>
                <a:ea typeface="+mn-lt"/>
                <a:cs typeface="Arial"/>
              </a:rPr>
              <a:t>α</a:t>
            </a:r>
            <a:r>
              <a:rPr lang="en-US" sz="1600" b="1" dirty="0" err="1">
                <a:solidFill>
                  <a:srgbClr val="5792CE"/>
                </a:solidFill>
                <a:latin typeface="Arial"/>
                <a:ea typeface="+mn-lt"/>
                <a:cs typeface="Arial"/>
              </a:rPr>
              <a:t>ρχικά</a:t>
            </a:r>
            <a:r>
              <a:rPr lang="en-US" sz="1600" b="1" dirty="0">
                <a:solidFill>
                  <a:srgbClr val="5792CE"/>
                </a:solidFill>
                <a:latin typeface="Arial"/>
                <a:ea typeface="+mn-lt"/>
                <a:cs typeface="Arial"/>
              </a:rPr>
              <a:t> </a:t>
            </a:r>
            <a:r>
              <a:rPr lang="en-US" sz="1600" b="1" dirty="0" err="1">
                <a:solidFill>
                  <a:srgbClr val="5792CE"/>
                </a:solidFill>
                <a:latin typeface="Arial"/>
                <a:ea typeface="+mn-lt"/>
                <a:cs typeface="Arial"/>
              </a:rPr>
              <a:t>στάδι</a:t>
            </a:r>
            <a:r>
              <a:rPr lang="en-US" sz="1600" b="1" dirty="0">
                <a:solidFill>
                  <a:srgbClr val="5792CE"/>
                </a:solidFill>
                <a:latin typeface="Arial"/>
                <a:ea typeface="+mn-lt"/>
                <a:cs typeface="Arial"/>
              </a:rPr>
              <a:t>α</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της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δημιουργί</a:t>
            </a:r>
            <a:r>
              <a:rPr lang="en-US" sz="1600" b="1" dirty="0">
                <a:solidFill>
                  <a:schemeClr val="bg1"/>
                </a:solidFill>
                <a:latin typeface="Arial"/>
                <a:ea typeface="+mn-lt"/>
                <a:cs typeface="Arial"/>
              </a:rPr>
              <a:t>ας και </a:t>
            </a:r>
            <a:r>
              <a:rPr lang="en-US" sz="1600" b="1" dirty="0" err="1">
                <a:solidFill>
                  <a:schemeClr val="bg1"/>
                </a:solidFill>
                <a:latin typeface="Arial"/>
                <a:ea typeface="+mn-lt"/>
                <a:cs typeface="Arial"/>
              </a:rPr>
              <a:t>εφ</a:t>
            </a:r>
            <a:r>
              <a:rPr lang="en-US" sz="1600" b="1" dirty="0">
                <a:solidFill>
                  <a:schemeClr val="bg1"/>
                </a:solidFill>
                <a:latin typeface="Arial"/>
                <a:ea typeface="+mn-lt"/>
                <a:cs typeface="Arial"/>
              </a:rPr>
              <a:t>α</a:t>
            </a:r>
            <a:r>
              <a:rPr lang="en-US" sz="1600" b="1" dirty="0" err="1">
                <a:solidFill>
                  <a:schemeClr val="bg1"/>
                </a:solidFill>
                <a:latin typeface="Arial"/>
                <a:ea typeface="+mn-lt"/>
                <a:cs typeface="Arial"/>
              </a:rPr>
              <a:t>ρμογής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ενός</a:t>
            </a:r>
            <a:r>
              <a:rPr lang="en-US" sz="1600" b="1" dirty="0">
                <a:solidFill>
                  <a:schemeClr val="bg1"/>
                </a:solidFill>
                <a:latin typeface="Arial"/>
                <a:ea typeface="+mn-lt"/>
                <a:cs typeface="Arial"/>
              </a:rPr>
              <a:t> πλα</a:t>
            </a:r>
            <a:r>
              <a:rPr lang="en-US" sz="1600" b="1" dirty="0" err="1">
                <a:solidFill>
                  <a:schemeClr val="bg1"/>
                </a:solidFill>
                <a:latin typeface="Arial"/>
                <a:ea typeface="+mn-lt"/>
                <a:cs typeface="Arial"/>
              </a:rPr>
              <a:t>ισίου</a:t>
            </a:r>
            <a:r>
              <a:rPr lang="en-US" sz="1600" b="1" dirty="0">
                <a:solidFill>
                  <a:schemeClr val="bg1"/>
                </a:solidFill>
                <a:latin typeface="Arial"/>
                <a:ea typeface="+mn-lt"/>
                <a:cs typeface="Arial"/>
              </a:rPr>
              <a:t> π</a:t>
            </a:r>
            <a:r>
              <a:rPr lang="en-US" sz="1600" b="1" dirty="0" err="1">
                <a:solidFill>
                  <a:schemeClr val="bg1"/>
                </a:solidFill>
                <a:latin typeface="Arial"/>
                <a:ea typeface="+mn-lt"/>
                <a:cs typeface="Arial"/>
              </a:rPr>
              <a:t>ολιτικής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γι</a:t>
            </a:r>
            <a:r>
              <a:rPr lang="en-US" sz="1600" b="1" dirty="0">
                <a:solidFill>
                  <a:schemeClr val="bg1"/>
                </a:solidFill>
                <a:latin typeface="Arial"/>
                <a:ea typeface="+mn-lt"/>
                <a:cs typeface="Arial"/>
              </a:rPr>
              <a:t>α </a:t>
            </a:r>
            <a:r>
              <a:rPr lang="en-US" sz="1600" b="1" dirty="0" err="1">
                <a:solidFill>
                  <a:schemeClr val="bg1"/>
                </a:solidFill>
                <a:latin typeface="Arial"/>
                <a:ea typeface="+mn-lt"/>
                <a:cs typeface="Arial"/>
              </a:rPr>
              <a:t>την</a:t>
            </a:r>
            <a:r>
              <a:rPr lang="en-US" sz="1600" b="1" dirty="0">
                <a:solidFill>
                  <a:schemeClr val="bg1"/>
                </a:solidFill>
                <a:latin typeface="Arial"/>
                <a:ea typeface="+mn-lt"/>
                <a:cs typeface="Arial"/>
              </a:rPr>
              <a:t> α</a:t>
            </a:r>
            <a:r>
              <a:rPr lang="en-US" sz="1600" b="1" dirty="0" err="1">
                <a:solidFill>
                  <a:schemeClr val="bg1"/>
                </a:solidFill>
                <a:latin typeface="Arial"/>
                <a:ea typeface="+mn-lt"/>
                <a:cs typeface="Arial"/>
              </a:rPr>
              <a:t>ντιμετώ</a:t>
            </a:r>
            <a:r>
              <a:rPr lang="en-US" sz="1600" b="1" dirty="0">
                <a:solidFill>
                  <a:schemeClr val="bg1"/>
                </a:solidFill>
                <a:latin typeface="Arial"/>
                <a:ea typeface="+mn-lt"/>
                <a:cs typeface="Arial"/>
              </a:rPr>
              <a:t>π</a:t>
            </a:r>
            <a:r>
              <a:rPr lang="en-US" sz="1600" b="1" dirty="0" err="1">
                <a:solidFill>
                  <a:schemeClr val="bg1"/>
                </a:solidFill>
                <a:latin typeface="Arial"/>
                <a:ea typeface="+mn-lt"/>
                <a:cs typeface="Arial"/>
              </a:rPr>
              <a:t>ιση</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της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έμφυλης</a:t>
            </a:r>
            <a:r>
              <a:rPr lang="en-US" sz="1600" b="1" dirty="0">
                <a:solidFill>
                  <a:schemeClr val="bg1"/>
                </a:solidFill>
                <a:latin typeface="Arial"/>
                <a:ea typeface="+mn-lt"/>
                <a:cs typeface="Arial"/>
              </a:rPr>
              <a:t> βίας. Προσφέρει </a:t>
            </a:r>
            <a:r>
              <a:rPr lang="en-US" sz="1600" b="1" dirty="0" err="1">
                <a:solidFill>
                  <a:schemeClr val="bg1"/>
                </a:solidFill>
                <a:latin typeface="Arial"/>
                <a:ea typeface="+mn-lt"/>
                <a:cs typeface="Arial"/>
              </a:rPr>
              <a:t>έν</a:t>
            </a:r>
            <a:r>
              <a:rPr lang="en-US" sz="1600" b="1" dirty="0">
                <a:solidFill>
                  <a:schemeClr val="bg1"/>
                </a:solidFill>
                <a:latin typeface="Arial"/>
                <a:ea typeface="+mn-lt"/>
                <a:cs typeface="Arial"/>
              </a:rPr>
              <a:t>α κα</a:t>
            </a:r>
            <a:r>
              <a:rPr lang="en-US" sz="1600" b="1" dirty="0" err="1">
                <a:solidFill>
                  <a:schemeClr val="bg1"/>
                </a:solidFill>
                <a:latin typeface="Arial"/>
                <a:ea typeface="+mn-lt"/>
                <a:cs typeface="Arial"/>
              </a:rPr>
              <a:t>λό</a:t>
            </a:r>
            <a:r>
              <a:rPr lang="en-US" sz="1600" b="1" dirty="0">
                <a:solidFill>
                  <a:schemeClr val="bg1"/>
                </a:solidFill>
                <a:latin typeface="Arial"/>
                <a:ea typeface="+mn-lt"/>
                <a:cs typeface="Arial"/>
              </a:rPr>
              <a:t> </a:t>
            </a:r>
            <a:r>
              <a:rPr lang="en-US" sz="1600" b="1" dirty="0" err="1">
                <a:solidFill>
                  <a:srgbClr val="5792CE"/>
                </a:solidFill>
                <a:latin typeface="Arial"/>
                <a:ea typeface="+mn-lt"/>
                <a:cs typeface="Arial"/>
              </a:rPr>
              <a:t>σημείο</a:t>
            </a:r>
            <a:r>
              <a:rPr lang="en-US" sz="1600" b="1" dirty="0">
                <a:solidFill>
                  <a:srgbClr val="5792CE"/>
                </a:solidFill>
                <a:latin typeface="Arial"/>
                <a:ea typeface="+mn-lt"/>
                <a:cs typeface="Arial"/>
              </a:rPr>
              <a:t> </a:t>
            </a:r>
            <a:r>
              <a:rPr lang="en-US" sz="1600" b="1" dirty="0" err="1">
                <a:solidFill>
                  <a:srgbClr val="5792CE"/>
                </a:solidFill>
                <a:latin typeface="Arial"/>
                <a:ea typeface="+mn-lt"/>
                <a:cs typeface="Arial"/>
              </a:rPr>
              <a:t>εκκίνησης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με</a:t>
            </a:r>
            <a:r>
              <a:rPr lang="en-US" sz="1600" b="1" dirty="0">
                <a:solidFill>
                  <a:schemeClr val="bg1"/>
                </a:solidFill>
                <a:latin typeface="Arial"/>
                <a:ea typeface="+mn-lt"/>
                <a:cs typeface="Arial"/>
              </a:rPr>
              <a:t> σα</a:t>
            </a:r>
            <a:r>
              <a:rPr lang="en-US" sz="1600" b="1" dirty="0" err="1">
                <a:solidFill>
                  <a:schemeClr val="bg1"/>
                </a:solidFill>
                <a:latin typeface="Arial"/>
                <a:ea typeface="+mn-lt"/>
                <a:cs typeface="Arial"/>
              </a:rPr>
              <a:t>φείς</a:t>
            </a:r>
            <a:r>
              <a:rPr lang="en-US" sz="1600" b="1" dirty="0">
                <a:solidFill>
                  <a:schemeClr val="bg1"/>
                </a:solidFill>
                <a:latin typeface="Arial"/>
                <a:ea typeface="+mn-lt"/>
                <a:cs typeface="Arial"/>
              </a:rPr>
              <a:t> και κατα</a:t>
            </a:r>
            <a:r>
              <a:rPr lang="en-US" sz="1600" b="1" dirty="0" err="1">
                <a:solidFill>
                  <a:schemeClr val="bg1"/>
                </a:solidFill>
                <a:latin typeface="Arial"/>
                <a:ea typeface="+mn-lt"/>
                <a:cs typeface="Arial"/>
              </a:rPr>
              <a:t>νοητές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οδηγίες</a:t>
            </a:r>
            <a:r>
              <a:rPr lang="en-US" sz="1600" b="1" dirty="0">
                <a:solidFill>
                  <a:schemeClr val="bg1"/>
                </a:solidFill>
                <a:latin typeface="Arial"/>
                <a:ea typeface="+mn-lt"/>
                <a:cs typeface="Arial"/>
              </a:rPr>
              <a:t> και πρα</a:t>
            </a:r>
            <a:r>
              <a:rPr lang="en-US" sz="1600" b="1" dirty="0" err="1">
                <a:solidFill>
                  <a:schemeClr val="bg1"/>
                </a:solidFill>
                <a:latin typeface="Arial"/>
                <a:ea typeface="+mn-lt"/>
                <a:cs typeface="Arial"/>
              </a:rPr>
              <a:t>κτικές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συμ</a:t>
            </a:r>
            <a:r>
              <a:rPr lang="en-US" sz="1600" b="1" dirty="0">
                <a:solidFill>
                  <a:schemeClr val="bg1"/>
                </a:solidFill>
                <a:latin typeface="Arial"/>
                <a:ea typeface="+mn-lt"/>
                <a:cs typeface="Arial"/>
              </a:rPr>
              <a:t>β</a:t>
            </a:r>
            <a:r>
              <a:rPr lang="en-US" sz="1600" b="1" dirty="0" err="1">
                <a:solidFill>
                  <a:schemeClr val="bg1"/>
                </a:solidFill>
                <a:latin typeface="Arial"/>
                <a:ea typeface="+mn-lt"/>
                <a:cs typeface="Arial"/>
              </a:rPr>
              <a:t>ουλές</a:t>
            </a:r>
            <a:r>
              <a:rPr lang="en-US" sz="1600" b="1" dirty="0">
                <a:solidFill>
                  <a:schemeClr val="bg1"/>
                </a:solidFill>
                <a:latin typeface="Arial"/>
                <a:ea typeface="+mn-lt"/>
                <a:cs typeface="Arial"/>
              </a:rPr>
              <a:t> π</a:t>
            </a:r>
            <a:r>
              <a:rPr lang="en-US" sz="1600" b="1" dirty="0" err="1">
                <a:solidFill>
                  <a:schemeClr val="bg1"/>
                </a:solidFill>
                <a:latin typeface="Arial"/>
                <a:ea typeface="+mn-lt"/>
                <a:cs typeface="Arial"/>
              </a:rPr>
              <a:t>ου</a:t>
            </a:r>
            <a:r>
              <a:rPr lang="en-US" sz="1600" b="1" dirty="0">
                <a:solidFill>
                  <a:schemeClr val="bg1"/>
                </a:solidFill>
                <a:latin typeface="Arial"/>
                <a:ea typeface="+mn-lt"/>
                <a:cs typeface="Arial"/>
              </a:rPr>
              <a:t> β</a:t>
            </a:r>
            <a:r>
              <a:rPr lang="en-US" sz="1600" b="1" dirty="0" err="1">
                <a:solidFill>
                  <a:schemeClr val="bg1"/>
                </a:solidFill>
                <a:latin typeface="Arial"/>
                <a:ea typeface="+mn-lt"/>
                <a:cs typeface="Arial"/>
              </a:rPr>
              <a:t>οηθούν</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τους</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οργ</a:t>
            </a:r>
            <a:r>
              <a:rPr lang="en-US" sz="1600" b="1" dirty="0">
                <a:solidFill>
                  <a:schemeClr val="bg1"/>
                </a:solidFill>
                <a:latin typeface="Arial"/>
                <a:ea typeface="+mn-lt"/>
                <a:cs typeface="Arial"/>
              </a:rPr>
              <a:t>α</a:t>
            </a:r>
            <a:r>
              <a:rPr lang="en-US" sz="1600" b="1" dirty="0" err="1">
                <a:solidFill>
                  <a:schemeClr val="bg1"/>
                </a:solidFill>
                <a:latin typeface="Arial"/>
                <a:ea typeface="+mn-lt"/>
                <a:cs typeface="Arial"/>
              </a:rPr>
              <a:t>νισμούς</a:t>
            </a:r>
            <a:r>
              <a:rPr lang="en-US" sz="1600" b="1" dirty="0">
                <a:solidFill>
                  <a:schemeClr val="bg1"/>
                </a:solidFill>
                <a:latin typeface="Arial"/>
                <a:ea typeface="+mn-lt"/>
                <a:cs typeface="Arial"/>
              </a:rPr>
              <a:t> να </a:t>
            </a:r>
            <a:r>
              <a:rPr lang="en-US" sz="1600" b="1" dirty="0" err="1">
                <a:solidFill>
                  <a:schemeClr val="bg1"/>
                </a:solidFill>
                <a:latin typeface="Arial"/>
                <a:ea typeface="+mn-lt"/>
                <a:cs typeface="Arial"/>
              </a:rPr>
              <a:t>σχεδιάσουν</a:t>
            </a:r>
            <a:r>
              <a:rPr lang="en-US" sz="1600" b="1" dirty="0">
                <a:solidFill>
                  <a:schemeClr val="bg1"/>
                </a:solidFill>
                <a:latin typeface="Arial"/>
                <a:ea typeface="+mn-lt"/>
                <a:cs typeface="Arial"/>
              </a:rPr>
              <a:t>, να </a:t>
            </a:r>
            <a:r>
              <a:rPr lang="en-US" sz="1600" b="1" dirty="0" err="1">
                <a:solidFill>
                  <a:schemeClr val="bg1"/>
                </a:solidFill>
                <a:latin typeface="Arial"/>
                <a:ea typeface="+mn-lt"/>
                <a:cs typeface="Arial"/>
              </a:rPr>
              <a:t>εφ</a:t>
            </a:r>
            <a:r>
              <a:rPr lang="en-US" sz="1600" b="1" dirty="0">
                <a:solidFill>
                  <a:schemeClr val="bg1"/>
                </a:solidFill>
                <a:latin typeface="Arial"/>
                <a:ea typeface="+mn-lt"/>
                <a:cs typeface="Arial"/>
              </a:rPr>
              <a:t>α</a:t>
            </a:r>
            <a:r>
              <a:rPr lang="en-US" sz="1600" b="1" dirty="0" err="1">
                <a:solidFill>
                  <a:schemeClr val="bg1"/>
                </a:solidFill>
                <a:latin typeface="Arial"/>
                <a:ea typeface="+mn-lt"/>
                <a:cs typeface="Arial"/>
              </a:rPr>
              <a:t>ρμόσουν</a:t>
            </a:r>
            <a:r>
              <a:rPr lang="en-US" sz="1600" b="1" dirty="0">
                <a:solidFill>
                  <a:schemeClr val="bg1"/>
                </a:solidFill>
                <a:latin typeface="Arial"/>
                <a:ea typeface="+mn-lt"/>
                <a:cs typeface="Arial"/>
              </a:rPr>
              <a:t>, να παρα</a:t>
            </a:r>
            <a:r>
              <a:rPr lang="en-US" sz="1600" b="1" dirty="0" err="1">
                <a:solidFill>
                  <a:schemeClr val="bg1"/>
                </a:solidFill>
                <a:latin typeface="Arial"/>
                <a:ea typeface="+mn-lt"/>
                <a:cs typeface="Arial"/>
              </a:rPr>
              <a:t>κολουθήσουν</a:t>
            </a:r>
            <a:r>
              <a:rPr lang="en-US" sz="1600" b="1" dirty="0">
                <a:solidFill>
                  <a:schemeClr val="bg1"/>
                </a:solidFill>
                <a:latin typeface="Arial"/>
                <a:ea typeface="+mn-lt"/>
                <a:cs typeface="Arial"/>
              </a:rPr>
              <a:t> και να α</a:t>
            </a:r>
            <a:r>
              <a:rPr lang="en-US" sz="1600" b="1" dirty="0" err="1">
                <a:solidFill>
                  <a:schemeClr val="bg1"/>
                </a:solidFill>
                <a:latin typeface="Arial"/>
                <a:ea typeface="+mn-lt"/>
                <a:cs typeface="Arial"/>
              </a:rPr>
              <a:t>ξιολογήσουν</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το</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σχέδιό</a:t>
            </a:r>
            <a:r>
              <a:rPr lang="en-US" sz="1600" b="1" dirty="0">
                <a:solidFill>
                  <a:schemeClr val="bg1"/>
                </a:solidFill>
                <a:latin typeface="Arial"/>
                <a:ea typeface="+mn-lt"/>
                <a:cs typeface="Arial"/>
              </a:rPr>
              <a:t> </a:t>
            </a:r>
            <a:r>
              <a:rPr lang="en-US" sz="1600" b="1" dirty="0" err="1">
                <a:solidFill>
                  <a:schemeClr val="bg1"/>
                </a:solidFill>
                <a:latin typeface="Arial"/>
                <a:ea typeface="+mn-lt"/>
                <a:cs typeface="Arial"/>
              </a:rPr>
              <a:t>τους</a:t>
            </a:r>
            <a:r>
              <a:rPr lang="en-US" sz="1600" b="1" dirty="0">
                <a:solidFill>
                  <a:schemeClr val="bg1"/>
                </a:solidFill>
                <a:latin typeface="Arial"/>
                <a:ea typeface="+mn-lt"/>
                <a:cs typeface="Arial"/>
              </a:rPr>
              <a:t>.</a:t>
            </a:r>
            <a:endParaRPr lang="en-US" sz="1600" b="1">
              <a:solidFill>
                <a:schemeClr val="bg1"/>
              </a:solidFill>
              <a:latin typeface="Arial"/>
              <a:cs typeface="Arial"/>
            </a:endParaRPr>
          </a:p>
        </p:txBody>
      </p:sp>
      <p:pic>
        <p:nvPicPr>
          <p:cNvPr id="1026" name="Picture 2" descr="Text&#10;&#10;Description automatically generated">
            <a:extLst>
              <a:ext uri="{FF2B5EF4-FFF2-40B4-BE49-F238E27FC236}">
                <a16:creationId xmlns:a16="http://schemas.microsoft.com/office/drawing/2014/main" id="{29D7A833-3A28-C121-7AD7-0D4F7920A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579" y="2205885"/>
            <a:ext cx="3185903" cy="41624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Table&#10;&#10;Description automatically generated">
            <a:extLst>
              <a:ext uri="{FF2B5EF4-FFF2-40B4-BE49-F238E27FC236}">
                <a16:creationId xmlns:a16="http://schemas.microsoft.com/office/drawing/2014/main" id="{00411742-966B-0117-5F69-C38C506E02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418" y="2205885"/>
            <a:ext cx="2933700" cy="416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643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D0DDF-7C2A-C4AE-B1A1-07C00AE6DB7A}"/>
              </a:ext>
            </a:extLst>
          </p:cNvPr>
          <p:cNvSpPr>
            <a:spLocks noGrp="1"/>
          </p:cNvSpPr>
          <p:nvPr>
            <p:ph type="title"/>
          </p:nvPr>
        </p:nvSpPr>
        <p:spPr/>
        <p:txBody>
          <a:bodyPr/>
          <a:lstStyle/>
          <a:p>
            <a:r>
              <a:rPr lang="en-US" b="1" dirty="0">
                <a:latin typeface="Arial"/>
                <a:cs typeface="Arial"/>
              </a:rPr>
              <a:t>Χρήσιμοι </a:t>
            </a:r>
            <a:r>
              <a:rPr lang="en-US" b="1" dirty="0" err="1">
                <a:latin typeface="Arial"/>
                <a:cs typeface="Arial"/>
              </a:rPr>
              <a:t>σύνδεσμοι</a:t>
            </a:r>
            <a:r>
              <a:rPr lang="en-US" b="1" dirty="0">
                <a:latin typeface="Arial"/>
                <a:cs typeface="Arial"/>
              </a:rPr>
              <a:t> και π</a:t>
            </a:r>
            <a:r>
              <a:rPr lang="en-US" b="1" dirty="0" err="1">
                <a:latin typeface="Arial"/>
                <a:cs typeface="Arial"/>
              </a:rPr>
              <a:t>ηγές</a:t>
            </a:r>
            <a:endParaRPr lang="en-GB" b="1" dirty="0" err="1"/>
          </a:p>
        </p:txBody>
      </p:sp>
      <p:sp>
        <p:nvSpPr>
          <p:cNvPr id="3" name="TextBox 8">
            <a:extLst>
              <a:ext uri="{FF2B5EF4-FFF2-40B4-BE49-F238E27FC236}">
                <a16:creationId xmlns:a16="http://schemas.microsoft.com/office/drawing/2014/main" id="{F85D2635-6130-BE8A-E1F8-93C1374E6A62}"/>
              </a:ext>
            </a:extLst>
          </p:cNvPr>
          <p:cNvSpPr txBox="1"/>
          <p:nvPr/>
        </p:nvSpPr>
        <p:spPr>
          <a:xfrm>
            <a:off x="648787" y="2229949"/>
            <a:ext cx="10498478" cy="379020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buFont typeface="Arial"/>
              <a:buChar char="•"/>
            </a:pPr>
            <a:r>
              <a:rPr lang="en-US" sz="2000" b="1" dirty="0" err="1">
                <a:solidFill>
                  <a:schemeClr val="bg1"/>
                </a:solidFill>
                <a:latin typeface="Arial"/>
                <a:ea typeface="+mn-lt"/>
                <a:cs typeface="Arial"/>
              </a:rPr>
              <a:t>Εργ</a:t>
            </a:r>
            <a:r>
              <a:rPr lang="en-US" sz="2000" b="1" dirty="0">
                <a:solidFill>
                  <a:schemeClr val="bg1"/>
                </a:solidFill>
                <a:latin typeface="Arial"/>
                <a:ea typeface="+mn-lt"/>
                <a:cs typeface="Arial"/>
              </a:rPr>
              <a:t>α</a:t>
            </a:r>
            <a:r>
              <a:rPr lang="en-US" sz="2000" b="1" dirty="0" err="1">
                <a:solidFill>
                  <a:schemeClr val="bg1"/>
                </a:solidFill>
                <a:latin typeface="Arial"/>
                <a:ea typeface="+mn-lt"/>
                <a:cs typeface="Arial"/>
              </a:rPr>
              <a:t>λειοθήκη</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UniSAFE</a:t>
            </a:r>
            <a:endParaRPr lang="en-US" b="1" dirty="0" err="1">
              <a:solidFill>
                <a:schemeClr val="bg1"/>
              </a:solidFill>
              <a:latin typeface="Arial"/>
              <a:ea typeface="+mn-lt"/>
              <a:cs typeface="Arial"/>
            </a:endParaRPr>
          </a:p>
          <a:p>
            <a:pPr>
              <a:buFont typeface="Arial" panose="020B0604020202020204" pitchFamily="34" charset="0"/>
              <a:buChar char="•"/>
            </a:pPr>
            <a:endParaRPr lang="en-US" b="1" dirty="0">
              <a:latin typeface="Arial"/>
              <a:ea typeface="Open Sans"/>
              <a:cs typeface="Arial"/>
            </a:endParaRPr>
          </a:p>
          <a:p>
            <a:pPr marL="342900" indent="-342900">
              <a:buFont typeface="Arial"/>
              <a:buChar char="•"/>
            </a:pPr>
            <a:r>
              <a:rPr lang="en-US" sz="2000" b="1" dirty="0" err="1">
                <a:solidFill>
                  <a:schemeClr val="bg1"/>
                </a:solidFill>
                <a:latin typeface="Arial"/>
                <a:ea typeface="+mn-lt"/>
                <a:cs typeface="Arial"/>
              </a:rPr>
              <a:t>Έρευν</a:t>
            </a:r>
            <a:r>
              <a:rPr lang="en-US" sz="2000" b="1" dirty="0">
                <a:solidFill>
                  <a:schemeClr val="bg1"/>
                </a:solidFill>
                <a:latin typeface="Arial"/>
                <a:ea typeface="+mn-lt"/>
                <a:cs typeface="Arial"/>
              </a:rPr>
              <a:t>α </a:t>
            </a:r>
            <a:r>
              <a:rPr lang="en-US" sz="2000" b="1" dirty="0" err="1">
                <a:solidFill>
                  <a:schemeClr val="bg1"/>
                </a:solidFill>
                <a:latin typeface="Arial"/>
                <a:ea typeface="+mn-lt"/>
                <a:cs typeface="Arial"/>
              </a:rPr>
              <a:t>UniSAFE</a:t>
            </a:r>
            <a:endParaRPr lang="en-US" b="1" dirty="0" err="1">
              <a:solidFill>
                <a:schemeClr val="bg1"/>
              </a:solidFill>
              <a:latin typeface="Arial"/>
              <a:ea typeface="+mn-lt"/>
              <a:cs typeface="Arial"/>
            </a:endParaRPr>
          </a:p>
          <a:p>
            <a:endParaRPr lang="en-US" sz="2000" b="1" dirty="0">
              <a:solidFill>
                <a:schemeClr val="bg1"/>
              </a:solidFill>
              <a:latin typeface="Arial"/>
              <a:ea typeface="+mn-lt"/>
              <a:cs typeface="Arial"/>
            </a:endParaRPr>
          </a:p>
          <a:p>
            <a:pPr marL="342900" indent="-342900">
              <a:buFont typeface="Arial" panose="020B0604020202020204" pitchFamily="34" charset="0"/>
              <a:buChar char="•"/>
            </a:pPr>
            <a:r>
              <a:rPr lang="en-US" sz="2000" b="1" dirty="0" err="1">
                <a:solidFill>
                  <a:schemeClr val="bg1"/>
                </a:solidFill>
                <a:latin typeface="Arial"/>
                <a:ea typeface="+mn-lt"/>
                <a:cs typeface="Arial"/>
              </a:rPr>
              <a:t>Ανά</a:t>
            </a:r>
            <a:r>
              <a:rPr lang="en-US" sz="2000" b="1" dirty="0">
                <a:solidFill>
                  <a:schemeClr val="bg1"/>
                </a:solidFill>
                <a:latin typeface="Arial"/>
                <a:ea typeface="+mn-lt"/>
                <a:cs typeface="Arial"/>
              </a:rPr>
              <a:t>π</a:t>
            </a:r>
            <a:r>
              <a:rPr lang="en-US" sz="2000" b="1" dirty="0" err="1">
                <a:solidFill>
                  <a:schemeClr val="bg1"/>
                </a:solidFill>
                <a:latin typeface="Arial"/>
                <a:ea typeface="+mn-lt"/>
                <a:cs typeface="Arial"/>
              </a:rPr>
              <a:t>τυξη</a:t>
            </a:r>
            <a:r>
              <a:rPr lang="en-US" sz="2000" b="1" dirty="0">
                <a:solidFill>
                  <a:schemeClr val="bg1"/>
                </a:solidFill>
                <a:latin typeface="Arial"/>
                <a:ea typeface="+mn-lt"/>
                <a:cs typeface="Arial"/>
              </a:rPr>
              <a:t> π</a:t>
            </a:r>
            <a:r>
              <a:rPr lang="en-US" sz="2000" b="1" dirty="0" err="1">
                <a:solidFill>
                  <a:schemeClr val="bg1"/>
                </a:solidFill>
                <a:latin typeface="Arial"/>
                <a:ea typeface="+mn-lt"/>
                <a:cs typeface="Arial"/>
              </a:rPr>
              <a:t>ρωτοκόλλου</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γι</a:t>
            </a:r>
            <a:r>
              <a:rPr lang="en-US" sz="2000" b="1" dirty="0">
                <a:solidFill>
                  <a:schemeClr val="bg1"/>
                </a:solidFill>
                <a:latin typeface="Arial"/>
                <a:ea typeface="+mn-lt"/>
                <a:cs typeface="Arial"/>
              </a:rPr>
              <a:t>α </a:t>
            </a:r>
            <a:r>
              <a:rPr lang="en-US" sz="2000" b="1" dirty="0" err="1">
                <a:solidFill>
                  <a:schemeClr val="bg1"/>
                </a:solidFill>
                <a:latin typeface="Arial"/>
                <a:ea typeface="+mn-lt"/>
                <a:cs typeface="Arial"/>
              </a:rPr>
              <a:t>την</a:t>
            </a:r>
            <a:r>
              <a:rPr lang="en-US" sz="2000" b="1" dirty="0">
                <a:solidFill>
                  <a:schemeClr val="bg1"/>
                </a:solidFill>
                <a:latin typeface="Arial"/>
                <a:ea typeface="+mn-lt"/>
                <a:cs typeface="Arial"/>
              </a:rPr>
              <a:t> α</a:t>
            </a:r>
            <a:r>
              <a:rPr lang="en-US" sz="2000" b="1" dirty="0" err="1">
                <a:solidFill>
                  <a:schemeClr val="bg1"/>
                </a:solidFill>
                <a:latin typeface="Arial"/>
                <a:ea typeface="+mn-lt"/>
                <a:cs typeface="Arial"/>
              </a:rPr>
              <a:t>ντιμετώ</a:t>
            </a:r>
            <a:r>
              <a:rPr lang="en-US" sz="2000" b="1" dirty="0">
                <a:solidFill>
                  <a:schemeClr val="bg1"/>
                </a:solidFill>
                <a:latin typeface="Arial"/>
                <a:ea typeface="+mn-lt"/>
                <a:cs typeface="Arial"/>
              </a:rPr>
              <a:t>π</a:t>
            </a:r>
            <a:r>
              <a:rPr lang="en-US" sz="2000" b="1" dirty="0" err="1">
                <a:solidFill>
                  <a:schemeClr val="bg1"/>
                </a:solidFill>
                <a:latin typeface="Arial"/>
                <a:ea typeface="+mn-lt"/>
                <a:cs typeface="Arial"/>
              </a:rPr>
              <a:t>ιση</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της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έμφυλης</a:t>
            </a:r>
            <a:r>
              <a:rPr lang="en-US" sz="2000" b="1" dirty="0">
                <a:solidFill>
                  <a:schemeClr val="bg1"/>
                </a:solidFill>
                <a:latin typeface="Arial"/>
                <a:ea typeface="+mn-lt"/>
                <a:cs typeface="Arial"/>
              </a:rPr>
              <a:t> βίας - κα</a:t>
            </a:r>
            <a:r>
              <a:rPr lang="en-US" sz="2000" b="1" dirty="0" err="1">
                <a:solidFill>
                  <a:schemeClr val="bg1"/>
                </a:solidFill>
                <a:latin typeface="Arial"/>
                <a:ea typeface="+mn-lt"/>
                <a:cs typeface="Arial"/>
              </a:rPr>
              <a:t>τευθυντήριες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γρ</a:t>
            </a:r>
            <a:r>
              <a:rPr lang="en-US" sz="2000" b="1" dirty="0">
                <a:solidFill>
                  <a:schemeClr val="bg1"/>
                </a:solidFill>
                <a:latin typeface="Arial"/>
                <a:ea typeface="+mn-lt"/>
                <a:cs typeface="Arial"/>
              </a:rPr>
              <a:t>α</a:t>
            </a:r>
            <a:r>
              <a:rPr lang="en-US" sz="2000" b="1" dirty="0" err="1">
                <a:solidFill>
                  <a:schemeClr val="bg1"/>
                </a:solidFill>
                <a:latin typeface="Arial"/>
                <a:ea typeface="+mn-lt"/>
                <a:cs typeface="Arial"/>
              </a:rPr>
              <a:t>μμές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UniSAFE</a:t>
            </a:r>
            <a:endParaRPr lang="en-US" b="1" dirty="0">
              <a:solidFill>
                <a:schemeClr val="bg1"/>
              </a:solidFill>
              <a:latin typeface="Arial"/>
              <a:ea typeface="+mn-lt"/>
              <a:cs typeface="Arial"/>
            </a:endParaRPr>
          </a:p>
          <a:p>
            <a:pPr>
              <a:buFont typeface="Arial" panose="020B0604020202020204" pitchFamily="34" charset="0"/>
              <a:buChar char="•"/>
            </a:pPr>
            <a:endParaRPr lang="en-US" b="1" dirty="0">
              <a:latin typeface="Arial"/>
              <a:ea typeface="Open Sans"/>
              <a:cs typeface="Arial"/>
            </a:endParaRPr>
          </a:p>
          <a:p>
            <a:pPr marL="342900" indent="-342900">
              <a:buFont typeface="Arial"/>
              <a:buChar char="•"/>
            </a:pPr>
            <a:r>
              <a:rPr lang="en-US" sz="2000" b="1" dirty="0" err="1">
                <a:solidFill>
                  <a:schemeClr val="bg1"/>
                </a:solidFill>
                <a:latin typeface="Arial"/>
                <a:ea typeface="+mn-lt"/>
                <a:cs typeface="Arial"/>
              </a:rPr>
              <a:t>Οδηγός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γι</a:t>
            </a:r>
            <a:r>
              <a:rPr lang="en-US" sz="2000" b="1" dirty="0">
                <a:solidFill>
                  <a:schemeClr val="bg1"/>
                </a:solidFill>
                <a:latin typeface="Arial"/>
                <a:ea typeface="+mn-lt"/>
                <a:cs typeface="Arial"/>
              </a:rPr>
              <a:t>α </a:t>
            </a:r>
            <a:r>
              <a:rPr lang="en-US" sz="2000" b="1" dirty="0" err="1">
                <a:solidFill>
                  <a:schemeClr val="bg1"/>
                </a:solidFill>
                <a:latin typeface="Arial"/>
                <a:ea typeface="+mn-lt"/>
                <a:cs typeface="Arial"/>
              </a:rPr>
              <a:t>εκστρ</a:t>
            </a:r>
            <a:r>
              <a:rPr lang="en-US" sz="2000" b="1" dirty="0">
                <a:solidFill>
                  <a:schemeClr val="bg1"/>
                </a:solidFill>
                <a:latin typeface="Arial"/>
                <a:ea typeface="+mn-lt"/>
                <a:cs typeface="Arial"/>
              </a:rPr>
              <a:t>α</a:t>
            </a:r>
            <a:r>
              <a:rPr lang="en-US" sz="2000" b="1" dirty="0" err="1">
                <a:solidFill>
                  <a:schemeClr val="bg1"/>
                </a:solidFill>
                <a:latin typeface="Arial"/>
                <a:ea typeface="+mn-lt"/>
                <a:cs typeface="Arial"/>
              </a:rPr>
              <a:t>τείες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ευ</a:t>
            </a:r>
            <a:r>
              <a:rPr lang="en-US" sz="2000" b="1" dirty="0">
                <a:solidFill>
                  <a:schemeClr val="bg1"/>
                </a:solidFill>
                <a:latin typeface="Arial"/>
                <a:ea typeface="+mn-lt"/>
                <a:cs typeface="Arial"/>
              </a:rPr>
              <a:t>α</a:t>
            </a:r>
            <a:r>
              <a:rPr lang="en-US" sz="2000" b="1" dirty="0" err="1">
                <a:solidFill>
                  <a:schemeClr val="bg1"/>
                </a:solidFill>
                <a:latin typeface="Arial"/>
                <a:ea typeface="+mn-lt"/>
                <a:cs typeface="Arial"/>
              </a:rPr>
              <a:t>ισθητο</a:t>
            </a:r>
            <a:r>
              <a:rPr lang="en-US" sz="2000" b="1" dirty="0">
                <a:solidFill>
                  <a:schemeClr val="bg1"/>
                </a:solidFill>
                <a:latin typeface="Arial"/>
                <a:ea typeface="+mn-lt"/>
                <a:cs typeface="Arial"/>
              </a:rPr>
              <a:t>π</a:t>
            </a:r>
            <a:r>
              <a:rPr lang="en-US" sz="2000" b="1" dirty="0" err="1">
                <a:solidFill>
                  <a:schemeClr val="bg1"/>
                </a:solidFill>
                <a:latin typeface="Arial"/>
                <a:ea typeface="+mn-lt"/>
                <a:cs typeface="Arial"/>
              </a:rPr>
              <a:t>οίησης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σχετικά</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με</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τη</a:t>
            </a:r>
            <a:r>
              <a:rPr lang="en-US" sz="2000" b="1" dirty="0">
                <a:solidFill>
                  <a:schemeClr val="bg1"/>
                </a:solidFill>
                <a:latin typeface="Arial"/>
                <a:ea typeface="+mn-lt"/>
                <a:cs typeface="Arial"/>
              </a:rPr>
              <a:t> βία </a:t>
            </a:r>
            <a:r>
              <a:rPr lang="en-US" sz="2000" b="1" dirty="0" err="1">
                <a:solidFill>
                  <a:schemeClr val="bg1"/>
                </a:solidFill>
                <a:latin typeface="Arial"/>
                <a:ea typeface="+mn-lt"/>
                <a:cs typeface="Arial"/>
              </a:rPr>
              <a:t>λόγω</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φύλου</a:t>
            </a:r>
            <a:endParaRPr lang="en-US" b="1" dirty="0" err="1">
              <a:solidFill>
                <a:schemeClr val="bg1"/>
              </a:solidFill>
              <a:latin typeface="Arial"/>
              <a:ea typeface="Open Sans"/>
              <a:cs typeface="Arial"/>
            </a:endParaRPr>
          </a:p>
          <a:p>
            <a:pPr>
              <a:buFont typeface="Arial" panose="020B0604020202020204" pitchFamily="34" charset="0"/>
              <a:buChar char="•"/>
            </a:pPr>
            <a:endParaRPr lang="en-US" b="1" dirty="0">
              <a:latin typeface="Arial"/>
              <a:ea typeface="Open Sans"/>
              <a:cs typeface="Arial"/>
            </a:endParaRPr>
          </a:p>
          <a:p>
            <a:pPr marL="342900" indent="-342900">
              <a:buFont typeface="Arial"/>
              <a:buChar char="•"/>
            </a:pPr>
            <a:r>
              <a:rPr lang="en-US" sz="2000" b="1" dirty="0" err="1">
                <a:solidFill>
                  <a:schemeClr val="bg1"/>
                </a:solidFill>
                <a:latin typeface="Arial"/>
                <a:ea typeface="+mn-lt"/>
                <a:cs typeface="Arial"/>
              </a:rPr>
              <a:t>Δημιουργί</a:t>
            </a:r>
            <a:r>
              <a:rPr lang="en-US" sz="2000" b="1" dirty="0">
                <a:solidFill>
                  <a:schemeClr val="bg1"/>
                </a:solidFill>
                <a:latin typeface="Arial"/>
                <a:ea typeface="+mn-lt"/>
                <a:cs typeface="Arial"/>
              </a:rPr>
              <a:t>α </a:t>
            </a:r>
            <a:r>
              <a:rPr lang="en-US" sz="2000" b="1" dirty="0" err="1">
                <a:solidFill>
                  <a:schemeClr val="bg1"/>
                </a:solidFill>
                <a:latin typeface="Arial"/>
                <a:ea typeface="+mn-lt"/>
                <a:cs typeface="Arial"/>
              </a:rPr>
              <a:t>ενός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ολοκληρωμένου</a:t>
            </a:r>
            <a:r>
              <a:rPr lang="en-US" sz="2000" b="1" dirty="0">
                <a:solidFill>
                  <a:schemeClr val="bg1"/>
                </a:solidFill>
                <a:latin typeface="Arial"/>
                <a:ea typeface="+mn-lt"/>
                <a:cs typeface="Arial"/>
              </a:rPr>
              <a:t> πλα</a:t>
            </a:r>
            <a:r>
              <a:rPr lang="en-US" sz="2000" b="1" dirty="0" err="1">
                <a:solidFill>
                  <a:schemeClr val="bg1"/>
                </a:solidFill>
                <a:latin typeface="Arial"/>
                <a:ea typeface="+mn-lt"/>
                <a:cs typeface="Arial"/>
              </a:rPr>
              <a:t>ισίου</a:t>
            </a:r>
            <a:r>
              <a:rPr lang="en-US" sz="2000" b="1" dirty="0">
                <a:solidFill>
                  <a:schemeClr val="bg1"/>
                </a:solidFill>
                <a:latin typeface="Arial"/>
                <a:ea typeface="+mn-lt"/>
                <a:cs typeface="Arial"/>
              </a:rPr>
              <a:t> π</a:t>
            </a:r>
            <a:r>
              <a:rPr lang="en-US" sz="2000" b="1" dirty="0" err="1">
                <a:solidFill>
                  <a:schemeClr val="bg1"/>
                </a:solidFill>
                <a:latin typeface="Arial"/>
                <a:ea typeface="+mn-lt"/>
                <a:cs typeface="Arial"/>
              </a:rPr>
              <a:t>ολιτικής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γι</a:t>
            </a:r>
            <a:r>
              <a:rPr lang="en-US" sz="2000" b="1" dirty="0">
                <a:solidFill>
                  <a:schemeClr val="bg1"/>
                </a:solidFill>
                <a:latin typeface="Arial"/>
                <a:ea typeface="+mn-lt"/>
                <a:cs typeface="Arial"/>
              </a:rPr>
              <a:t>α </a:t>
            </a:r>
            <a:r>
              <a:rPr lang="en-US" sz="2000" b="1" dirty="0" err="1">
                <a:solidFill>
                  <a:schemeClr val="bg1"/>
                </a:solidFill>
                <a:latin typeface="Arial"/>
                <a:ea typeface="+mn-lt"/>
                <a:cs typeface="Arial"/>
              </a:rPr>
              <a:t>την</a:t>
            </a:r>
            <a:r>
              <a:rPr lang="en-US" sz="2000" b="1" dirty="0">
                <a:solidFill>
                  <a:schemeClr val="bg1"/>
                </a:solidFill>
                <a:latin typeface="Arial"/>
                <a:ea typeface="+mn-lt"/>
                <a:cs typeface="Arial"/>
              </a:rPr>
              <a:t> α</a:t>
            </a:r>
            <a:r>
              <a:rPr lang="en-US" sz="2000" b="1" dirty="0" err="1">
                <a:solidFill>
                  <a:schemeClr val="bg1"/>
                </a:solidFill>
                <a:latin typeface="Arial"/>
                <a:ea typeface="+mn-lt"/>
                <a:cs typeface="Arial"/>
              </a:rPr>
              <a:t>ντιμετώ</a:t>
            </a:r>
            <a:r>
              <a:rPr lang="en-US" sz="2000" b="1" dirty="0">
                <a:solidFill>
                  <a:schemeClr val="bg1"/>
                </a:solidFill>
                <a:latin typeface="Arial"/>
                <a:ea typeface="+mn-lt"/>
                <a:cs typeface="Arial"/>
              </a:rPr>
              <a:t>π</a:t>
            </a:r>
            <a:r>
              <a:rPr lang="en-US" sz="2000" b="1" dirty="0" err="1">
                <a:solidFill>
                  <a:schemeClr val="bg1"/>
                </a:solidFill>
                <a:latin typeface="Arial"/>
                <a:ea typeface="+mn-lt"/>
                <a:cs typeface="Arial"/>
              </a:rPr>
              <a:t>ιση</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της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έμφυλης</a:t>
            </a:r>
            <a:r>
              <a:rPr lang="en-US" sz="2000" b="1" dirty="0">
                <a:solidFill>
                  <a:schemeClr val="bg1"/>
                </a:solidFill>
                <a:latin typeface="Arial"/>
                <a:ea typeface="+mn-lt"/>
                <a:cs typeface="Arial"/>
              </a:rPr>
              <a:t> βίας </a:t>
            </a:r>
            <a:r>
              <a:rPr lang="en-US" sz="2000" b="1" dirty="0" err="1">
                <a:solidFill>
                  <a:schemeClr val="bg1"/>
                </a:solidFill>
                <a:latin typeface="Arial"/>
                <a:ea typeface="+mn-lt"/>
                <a:cs typeface="Arial"/>
              </a:rPr>
              <a:t>στον</a:t>
            </a:r>
            <a:r>
              <a:rPr lang="en-US" sz="2000" b="1" dirty="0">
                <a:solidFill>
                  <a:schemeClr val="bg1"/>
                </a:solidFill>
                <a:latin typeface="Arial"/>
                <a:ea typeface="+mn-lt"/>
                <a:cs typeface="Arial"/>
              </a:rPr>
              <a:t> ακα</a:t>
            </a:r>
            <a:r>
              <a:rPr lang="en-US" sz="2000" b="1" dirty="0" err="1">
                <a:solidFill>
                  <a:schemeClr val="bg1"/>
                </a:solidFill>
                <a:latin typeface="Arial"/>
                <a:ea typeface="+mn-lt"/>
                <a:cs typeface="Arial"/>
              </a:rPr>
              <a:t>δημ</a:t>
            </a:r>
            <a:r>
              <a:rPr lang="en-US" sz="2000" b="1" dirty="0">
                <a:solidFill>
                  <a:schemeClr val="bg1"/>
                </a:solidFill>
                <a:latin typeface="Arial"/>
                <a:ea typeface="+mn-lt"/>
                <a:cs typeface="Arial"/>
              </a:rPr>
              <a:t>α</a:t>
            </a:r>
            <a:r>
              <a:rPr lang="en-US" sz="2000" b="1" dirty="0" err="1">
                <a:solidFill>
                  <a:schemeClr val="bg1"/>
                </a:solidFill>
                <a:latin typeface="Arial"/>
                <a:ea typeface="+mn-lt"/>
                <a:cs typeface="Arial"/>
              </a:rPr>
              <a:t>ϊκό</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χώρο</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Έν</a:t>
            </a:r>
            <a:r>
              <a:rPr lang="en-US" sz="2000" b="1" dirty="0">
                <a:solidFill>
                  <a:schemeClr val="bg1"/>
                </a:solidFill>
                <a:latin typeface="Arial"/>
                <a:ea typeface="+mn-lt"/>
                <a:cs typeface="Arial"/>
              </a:rPr>
              <a:t>ας </a:t>
            </a:r>
            <a:r>
              <a:rPr lang="en-US" sz="2000" b="1" dirty="0" err="1">
                <a:solidFill>
                  <a:schemeClr val="bg1"/>
                </a:solidFill>
                <a:latin typeface="Arial"/>
                <a:ea typeface="+mn-lt"/>
                <a:cs typeface="Arial"/>
              </a:rPr>
              <a:t>οδηγός</a:t>
            </a:r>
            <a:r>
              <a:rPr lang="en-US" sz="2000" b="1" dirty="0">
                <a:solidFill>
                  <a:schemeClr val="bg1"/>
                </a:solidFill>
                <a:latin typeface="Arial"/>
                <a:ea typeface="+mn-lt"/>
                <a:cs typeface="Arial"/>
              </a:rPr>
              <a:t> β</a:t>
            </a:r>
            <a:r>
              <a:rPr lang="en-US" sz="2000" b="1" dirty="0" err="1">
                <a:solidFill>
                  <a:schemeClr val="bg1"/>
                </a:solidFill>
                <a:latin typeface="Arial"/>
                <a:ea typeface="+mn-lt"/>
                <a:cs typeface="Arial"/>
              </a:rPr>
              <a:t>ήμ</a:t>
            </a:r>
            <a:r>
              <a:rPr lang="en-US" sz="2000" b="1" dirty="0">
                <a:solidFill>
                  <a:schemeClr val="bg1"/>
                </a:solidFill>
                <a:latin typeface="Arial"/>
                <a:ea typeface="+mn-lt"/>
                <a:cs typeface="Arial"/>
              </a:rPr>
              <a:t>α π</a:t>
            </a:r>
            <a:r>
              <a:rPr lang="en-US" sz="2000" b="1" dirty="0" err="1">
                <a:solidFill>
                  <a:schemeClr val="bg1"/>
                </a:solidFill>
                <a:latin typeface="Arial"/>
                <a:ea typeface="+mn-lt"/>
                <a:cs typeface="Arial"/>
              </a:rPr>
              <a:t>ρος</a:t>
            </a:r>
            <a:r>
              <a:rPr lang="en-US" sz="2000" b="1" dirty="0">
                <a:solidFill>
                  <a:schemeClr val="bg1"/>
                </a:solidFill>
                <a:latin typeface="Arial"/>
                <a:ea typeface="+mn-lt"/>
                <a:cs typeface="Arial"/>
              </a:rPr>
              <a:t> β</a:t>
            </a:r>
            <a:r>
              <a:rPr lang="en-US" sz="2000" b="1" dirty="0" err="1">
                <a:solidFill>
                  <a:schemeClr val="bg1"/>
                </a:solidFill>
                <a:latin typeface="Arial"/>
                <a:ea typeface="+mn-lt"/>
                <a:cs typeface="Arial"/>
              </a:rPr>
              <a:t>ήμ</a:t>
            </a:r>
            <a:r>
              <a:rPr lang="en-US" sz="2000" b="1" dirty="0">
                <a:solidFill>
                  <a:schemeClr val="bg1"/>
                </a:solidFill>
                <a:latin typeface="Arial"/>
                <a:ea typeface="+mn-lt"/>
                <a:cs typeface="Arial"/>
              </a:rPr>
              <a:t>α - </a:t>
            </a:r>
            <a:r>
              <a:rPr lang="en-US" sz="2000" b="1" dirty="0" err="1">
                <a:solidFill>
                  <a:schemeClr val="bg1"/>
                </a:solidFill>
                <a:latin typeface="Arial"/>
                <a:ea typeface="+mn-lt"/>
                <a:cs typeface="Arial"/>
              </a:rPr>
              <a:t>UniSAFE</a:t>
            </a:r>
            <a:endParaRPr lang="en-US" b="1" dirty="0" err="1">
              <a:solidFill>
                <a:schemeClr val="bg1"/>
              </a:solidFill>
              <a:latin typeface="Arial"/>
              <a:ea typeface="+mn-lt"/>
              <a:cs typeface="Arial"/>
            </a:endParaRPr>
          </a:p>
          <a:p>
            <a:pPr marL="285750" indent="-285750">
              <a:lnSpc>
                <a:spcPct val="150000"/>
              </a:lnSpc>
              <a:buFont typeface="Arial" panose="020B0604020202020204" pitchFamily="34" charset="0"/>
              <a:buChar char="•"/>
            </a:pPr>
            <a:r>
              <a:rPr lang="en-US" sz="2000" b="1" dirty="0" err="1">
                <a:solidFill>
                  <a:schemeClr val="bg1"/>
                </a:solidFill>
                <a:latin typeface="Arial"/>
                <a:ea typeface="+mn-lt"/>
                <a:cs typeface="Arial"/>
              </a:rPr>
              <a:t>Σύνολο</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συστάσεων</a:t>
            </a:r>
            <a:r>
              <a:rPr lang="en-US" sz="2000" b="1" dirty="0">
                <a:solidFill>
                  <a:schemeClr val="bg1"/>
                </a:solidFill>
                <a:latin typeface="Arial"/>
                <a:ea typeface="+mn-lt"/>
                <a:cs typeface="Arial"/>
              </a:rPr>
              <a:t> π</a:t>
            </a:r>
            <a:r>
              <a:rPr lang="en-US" sz="2000" b="1" dirty="0" err="1">
                <a:solidFill>
                  <a:schemeClr val="bg1"/>
                </a:solidFill>
                <a:latin typeface="Arial"/>
                <a:ea typeface="+mn-lt"/>
                <a:cs typeface="Arial"/>
              </a:rPr>
              <a:t>ρος</a:t>
            </a:r>
            <a:r>
              <a:rPr lang="en-US" sz="2000" b="1" dirty="0">
                <a:solidFill>
                  <a:schemeClr val="bg1"/>
                </a:solidFill>
                <a:latin typeface="Arial"/>
                <a:ea typeface="+mn-lt"/>
                <a:cs typeface="Arial"/>
              </a:rPr>
              <a:t> 6 </a:t>
            </a:r>
            <a:r>
              <a:rPr lang="en-US" sz="2000" b="1" dirty="0" err="1">
                <a:solidFill>
                  <a:schemeClr val="bg1"/>
                </a:solidFill>
                <a:latin typeface="Arial"/>
                <a:ea typeface="+mn-lt"/>
                <a:cs typeface="Arial"/>
              </a:rPr>
              <a:t>δι</a:t>
            </a:r>
            <a:r>
              <a:rPr lang="en-US" sz="2000" b="1" dirty="0">
                <a:solidFill>
                  <a:schemeClr val="bg1"/>
                </a:solidFill>
                <a:latin typeface="Arial"/>
                <a:ea typeface="+mn-lt"/>
                <a:cs typeface="Arial"/>
              </a:rPr>
              <a:t>α</a:t>
            </a:r>
            <a:r>
              <a:rPr lang="en-US" sz="2000" b="1" dirty="0" err="1">
                <a:solidFill>
                  <a:schemeClr val="bg1"/>
                </a:solidFill>
                <a:latin typeface="Arial"/>
                <a:ea typeface="+mn-lt"/>
                <a:cs typeface="Arial"/>
              </a:rPr>
              <a:t>φορετικές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ομάδες</a:t>
            </a:r>
            <a:r>
              <a:rPr lang="en-US" sz="2000" b="1" dirty="0">
                <a:solidFill>
                  <a:schemeClr val="bg1"/>
                </a:solidFill>
                <a:latin typeface="Arial"/>
                <a:ea typeface="+mn-lt"/>
                <a:cs typeface="Arial"/>
              </a:rPr>
              <a:t> </a:t>
            </a:r>
            <a:r>
              <a:rPr lang="en-US" sz="2000" b="1" dirty="0" err="1">
                <a:solidFill>
                  <a:schemeClr val="bg1"/>
                </a:solidFill>
                <a:latin typeface="Arial"/>
                <a:ea typeface="+mn-lt"/>
                <a:cs typeface="Arial"/>
              </a:rPr>
              <a:t>φορέων</a:t>
            </a:r>
            <a:endParaRPr lang="en-US" b="1" dirty="0" err="1">
              <a:solidFill>
                <a:schemeClr val="bg1"/>
              </a:solidFill>
              <a:latin typeface="Arial"/>
              <a:cs typeface="Arial"/>
            </a:endParaRPr>
          </a:p>
        </p:txBody>
      </p:sp>
    </p:spTree>
    <p:extLst>
      <p:ext uri="{BB962C8B-B14F-4D97-AF65-F5344CB8AC3E}">
        <p14:creationId xmlns:p14="http://schemas.microsoft.com/office/powerpoint/2010/main" val="3084722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dirty="0" err="1">
                <a:latin typeface="Arial"/>
                <a:cs typeface="Arial"/>
              </a:rPr>
              <a:t>Ατζέντ</a:t>
            </a:r>
            <a:r>
              <a:rPr lang="en-GB" b="1" dirty="0">
                <a:latin typeface="Arial"/>
                <a:cs typeface="Arial"/>
              </a:rPr>
              <a:t>α</a:t>
            </a:r>
            <a:endParaRPr lang="en-GB" b="1" dirty="0"/>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2" name="ZoneTexte 5">
            <a:extLst>
              <a:ext uri="{FF2B5EF4-FFF2-40B4-BE49-F238E27FC236}">
                <a16:creationId xmlns:a16="http://schemas.microsoft.com/office/drawing/2014/main" id="{946D911B-456A-041D-0E6F-32BE0F09F73C}"/>
              </a:ext>
            </a:extLst>
          </p:cNvPr>
          <p:cNvSpPr txBox="1"/>
          <p:nvPr/>
        </p:nvSpPr>
        <p:spPr>
          <a:xfrm>
            <a:off x="662471" y="2283202"/>
            <a:ext cx="9802752" cy="443198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chemeClr val="bg1"/>
                </a:solidFill>
                <a:latin typeface="Arial"/>
                <a:ea typeface="Open Sans"/>
                <a:cs typeface="Arial"/>
              </a:rPr>
              <a:t>11:40 – 12:00  </a:t>
            </a:r>
            <a:r>
              <a:rPr lang="en-GB" sz="1600" err="1">
                <a:solidFill>
                  <a:schemeClr val="bg1"/>
                </a:solidFill>
                <a:latin typeface="Arial"/>
                <a:ea typeface="Open Sans"/>
                <a:cs typeface="Arial"/>
              </a:rPr>
              <a:t>Πρόληψη</a:t>
            </a:r>
            <a:r>
              <a:rPr lang="en-GB" sz="1600" dirty="0">
                <a:solidFill>
                  <a:schemeClr val="bg1"/>
                </a:solidFill>
                <a:latin typeface="Arial"/>
                <a:ea typeface="Open Sans"/>
                <a:cs typeface="Arial"/>
              </a:rPr>
              <a:t> (Prevention) </a:t>
            </a: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12:00 – 12:20  </a:t>
            </a:r>
            <a:r>
              <a:rPr lang="en-GB" sz="1600" err="1">
                <a:solidFill>
                  <a:schemeClr val="bg1"/>
                </a:solidFill>
                <a:latin typeface="Arial"/>
                <a:ea typeface="Open Sans"/>
                <a:cs typeface="Arial"/>
              </a:rPr>
              <a:t>Προστ</a:t>
            </a:r>
            <a:r>
              <a:rPr lang="en-GB" sz="1600" dirty="0">
                <a:solidFill>
                  <a:schemeClr val="bg1"/>
                </a:solidFill>
                <a:latin typeface="Arial"/>
                <a:ea typeface="Open Sans"/>
                <a:cs typeface="Arial"/>
              </a:rPr>
              <a:t>α</a:t>
            </a:r>
            <a:r>
              <a:rPr lang="en-GB" sz="1600" err="1">
                <a:solidFill>
                  <a:schemeClr val="bg1"/>
                </a:solidFill>
                <a:latin typeface="Arial"/>
                <a:ea typeface="Open Sans"/>
                <a:cs typeface="Arial"/>
              </a:rPr>
              <a:t>σί</a:t>
            </a:r>
            <a:r>
              <a:rPr lang="en-GB" sz="1600" dirty="0">
                <a:solidFill>
                  <a:schemeClr val="bg1"/>
                </a:solidFill>
                <a:latin typeface="Arial"/>
                <a:ea typeface="Open Sans"/>
                <a:cs typeface="Arial"/>
              </a:rPr>
              <a:t>α (Protection)</a:t>
            </a:r>
            <a:endParaRPr lang="en-GB" sz="1600" dirty="0">
              <a:solidFill>
                <a:schemeClr val="bg1"/>
              </a:solidFill>
              <a:latin typeface="Arial" panose="020B0604020202020204" pitchFamily="34" charset="0"/>
              <a:ea typeface="Open Sans"/>
              <a:cs typeface="Arial" panose="020B0604020202020204" pitchFamily="34" charset="0"/>
            </a:endParaRP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12:20 – 13:20  </a:t>
            </a:r>
            <a:r>
              <a:rPr lang="en-GB" sz="1600" err="1">
                <a:solidFill>
                  <a:schemeClr val="bg1"/>
                </a:solidFill>
                <a:latin typeface="Arial"/>
                <a:ea typeface="Open Sans"/>
                <a:cs typeface="Arial"/>
              </a:rPr>
              <a:t>Μεσημερι</a:t>
            </a:r>
            <a:r>
              <a:rPr lang="en-GB" sz="1600" dirty="0">
                <a:solidFill>
                  <a:schemeClr val="bg1"/>
                </a:solidFill>
                <a:latin typeface="Arial"/>
                <a:ea typeface="Open Sans"/>
                <a:cs typeface="Arial"/>
              </a:rPr>
              <a:t>α</a:t>
            </a:r>
            <a:r>
              <a:rPr lang="en-GB" sz="1600" err="1">
                <a:solidFill>
                  <a:schemeClr val="bg1"/>
                </a:solidFill>
                <a:latin typeface="Arial"/>
                <a:ea typeface="Open Sans"/>
                <a:cs typeface="Arial"/>
              </a:rPr>
              <a:t>νό</a:t>
            </a:r>
            <a:r>
              <a:rPr lang="en-GB" sz="1600" dirty="0">
                <a:solidFill>
                  <a:schemeClr val="bg1"/>
                </a:solidFill>
                <a:latin typeface="Arial"/>
                <a:ea typeface="Open Sans"/>
                <a:cs typeface="Arial"/>
              </a:rPr>
              <a:t> </a:t>
            </a:r>
            <a:r>
              <a:rPr lang="en-GB" sz="1600" err="1">
                <a:solidFill>
                  <a:schemeClr val="bg1"/>
                </a:solidFill>
                <a:latin typeface="Arial"/>
                <a:ea typeface="Open Sans"/>
                <a:cs typeface="Arial"/>
              </a:rPr>
              <a:t>διάλειμμ</a:t>
            </a:r>
            <a:r>
              <a:rPr lang="en-GB" sz="1600" dirty="0">
                <a:solidFill>
                  <a:schemeClr val="bg1"/>
                </a:solidFill>
                <a:latin typeface="Arial"/>
                <a:ea typeface="Open Sans"/>
                <a:cs typeface="Arial"/>
              </a:rPr>
              <a:t>α (Lunch break)</a:t>
            </a: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13:20 – 13:40  </a:t>
            </a:r>
            <a:r>
              <a:rPr lang="en-GB" sz="1600" err="1">
                <a:solidFill>
                  <a:schemeClr val="bg1"/>
                </a:solidFill>
                <a:latin typeface="Arial"/>
                <a:ea typeface="Open Sans"/>
                <a:cs typeface="Arial"/>
              </a:rPr>
              <a:t>Δίωξη</a:t>
            </a:r>
            <a:r>
              <a:rPr lang="en-GB" sz="1600" dirty="0">
                <a:solidFill>
                  <a:schemeClr val="bg1"/>
                </a:solidFill>
                <a:latin typeface="Arial"/>
                <a:ea typeface="Open Sans"/>
                <a:cs typeface="Arial"/>
              </a:rPr>
              <a:t> (Prosecution)</a:t>
            </a:r>
            <a:endParaRPr lang="en-GB" sz="1600" dirty="0">
              <a:solidFill>
                <a:schemeClr val="bg1"/>
              </a:solidFill>
              <a:latin typeface="Arial" panose="020B0604020202020204" pitchFamily="34" charset="0"/>
              <a:ea typeface="Open Sans"/>
              <a:cs typeface="Arial" panose="020B0604020202020204" pitchFamily="34" charset="0"/>
            </a:endParaRP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13:40 – 14:00  Πα</a:t>
            </a:r>
            <a:r>
              <a:rPr lang="en-GB" sz="1600" err="1">
                <a:solidFill>
                  <a:schemeClr val="bg1"/>
                </a:solidFill>
                <a:latin typeface="Arial"/>
                <a:ea typeface="Open Sans"/>
                <a:cs typeface="Arial"/>
              </a:rPr>
              <a:t>ροχή</a:t>
            </a:r>
            <a:r>
              <a:rPr lang="en-GB" sz="1600" dirty="0">
                <a:solidFill>
                  <a:schemeClr val="bg1"/>
                </a:solidFill>
                <a:latin typeface="Arial"/>
                <a:ea typeface="Open Sans"/>
                <a:cs typeface="Arial"/>
              </a:rPr>
              <a:t> υπ</a:t>
            </a:r>
            <a:r>
              <a:rPr lang="en-GB" sz="1600" err="1">
                <a:solidFill>
                  <a:schemeClr val="bg1"/>
                </a:solidFill>
                <a:latin typeface="Arial"/>
                <a:ea typeface="Open Sans"/>
                <a:cs typeface="Arial"/>
              </a:rPr>
              <a:t>ηρεσιών</a:t>
            </a:r>
            <a:r>
              <a:rPr lang="en-GB" sz="1600" dirty="0">
                <a:solidFill>
                  <a:schemeClr val="bg1"/>
                </a:solidFill>
                <a:latin typeface="Arial"/>
                <a:ea typeface="Open Sans"/>
                <a:cs typeface="Arial"/>
              </a:rPr>
              <a:t> (Provision of services)</a:t>
            </a: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14:00 – 14:20  </a:t>
            </a:r>
            <a:r>
              <a:rPr lang="en-GB" sz="1600" dirty="0" err="1">
                <a:solidFill>
                  <a:schemeClr val="bg1"/>
                </a:solidFill>
                <a:latin typeface="Arial"/>
                <a:ea typeface="Open Sans"/>
                <a:cs typeface="Arial"/>
              </a:rPr>
              <a:t>Συνεργ</a:t>
            </a:r>
            <a:r>
              <a:rPr lang="en-GB" sz="1600" dirty="0">
                <a:solidFill>
                  <a:schemeClr val="bg1"/>
                </a:solidFill>
                <a:latin typeface="Arial"/>
                <a:ea typeface="Open Sans"/>
                <a:cs typeface="Arial"/>
              </a:rPr>
              <a:t>α</a:t>
            </a:r>
            <a:r>
              <a:rPr lang="en-GB" sz="1600" dirty="0" err="1">
                <a:solidFill>
                  <a:schemeClr val="bg1"/>
                </a:solidFill>
                <a:latin typeface="Arial"/>
                <a:ea typeface="Open Sans"/>
                <a:cs typeface="Arial"/>
              </a:rPr>
              <a:t>σίες</a:t>
            </a:r>
            <a:r>
              <a:rPr lang="en-GB" sz="1600" dirty="0">
                <a:solidFill>
                  <a:schemeClr val="bg1"/>
                </a:solidFill>
                <a:latin typeface="Arial"/>
                <a:ea typeface="Open Sans"/>
                <a:cs typeface="Arial"/>
              </a:rPr>
              <a:t> (Partnerships)</a:t>
            </a:r>
            <a:endParaRPr lang="en-GB" sz="1600" dirty="0">
              <a:solidFill>
                <a:schemeClr val="bg1"/>
              </a:solidFill>
              <a:latin typeface="Arial" panose="020B0604020202020204" pitchFamily="34" charset="0"/>
              <a:ea typeface="Open Sans"/>
              <a:cs typeface="Arial" panose="020B0604020202020204" pitchFamily="34" charset="0"/>
            </a:endParaRP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14:20 – 14:40  </a:t>
            </a:r>
            <a:r>
              <a:rPr lang="en-GB" sz="1600" err="1">
                <a:solidFill>
                  <a:schemeClr val="bg1"/>
                </a:solidFill>
                <a:latin typeface="Arial"/>
                <a:ea typeface="Open Sans"/>
                <a:cs typeface="Arial"/>
              </a:rPr>
              <a:t>Χάρ</a:t>
            </a:r>
            <a:r>
              <a:rPr lang="en-GB" sz="1600" dirty="0">
                <a:solidFill>
                  <a:schemeClr val="bg1"/>
                </a:solidFill>
                <a:latin typeface="Arial"/>
                <a:ea typeface="Open Sans"/>
                <a:cs typeface="Arial"/>
              </a:rPr>
              <a:t>α</a:t>
            </a:r>
            <a:r>
              <a:rPr lang="en-GB" sz="1600" err="1">
                <a:solidFill>
                  <a:schemeClr val="bg1"/>
                </a:solidFill>
                <a:latin typeface="Arial"/>
                <a:ea typeface="Open Sans"/>
                <a:cs typeface="Arial"/>
              </a:rPr>
              <a:t>ξη</a:t>
            </a:r>
            <a:r>
              <a:rPr lang="en-GB" sz="1600" dirty="0">
                <a:solidFill>
                  <a:schemeClr val="bg1"/>
                </a:solidFill>
                <a:latin typeface="Arial"/>
                <a:ea typeface="Open Sans"/>
                <a:cs typeface="Arial"/>
              </a:rPr>
              <a:t> π</a:t>
            </a:r>
            <a:r>
              <a:rPr lang="en-GB" sz="1600" err="1">
                <a:solidFill>
                  <a:schemeClr val="bg1"/>
                </a:solidFill>
                <a:latin typeface="Arial"/>
                <a:ea typeface="Open Sans"/>
                <a:cs typeface="Arial"/>
              </a:rPr>
              <a:t>ολιτικών</a:t>
            </a:r>
            <a:r>
              <a:rPr lang="en-GB" sz="1600" dirty="0">
                <a:solidFill>
                  <a:schemeClr val="bg1"/>
                </a:solidFill>
                <a:latin typeface="Arial"/>
                <a:ea typeface="Open Sans"/>
                <a:cs typeface="Arial"/>
              </a:rPr>
              <a:t> (Policy)</a:t>
            </a:r>
          </a:p>
          <a:p>
            <a:endParaRPr lang="en-GB" sz="1600" dirty="0">
              <a:solidFill>
                <a:schemeClr val="bg1"/>
              </a:solidFill>
              <a:latin typeface="Arial" panose="020B0604020202020204" pitchFamily="34" charset="0"/>
              <a:ea typeface="Open Sans"/>
              <a:cs typeface="Arial" panose="020B0604020202020204" pitchFamily="34" charset="0"/>
            </a:endParaRPr>
          </a:p>
          <a:p>
            <a:r>
              <a:rPr lang="en-GB" sz="1600" dirty="0">
                <a:solidFill>
                  <a:schemeClr val="bg1"/>
                </a:solidFill>
                <a:latin typeface="Arial"/>
                <a:ea typeface="Open Sans"/>
                <a:cs typeface="Arial"/>
              </a:rPr>
              <a:t>14:40 – 15:00  </a:t>
            </a:r>
            <a:r>
              <a:rPr lang="en-GB" sz="1600" err="1">
                <a:solidFill>
                  <a:schemeClr val="bg1"/>
                </a:solidFill>
                <a:latin typeface="Arial"/>
                <a:ea typeface="Open Sans"/>
                <a:cs typeface="Arial"/>
              </a:rPr>
              <a:t>Αξιολόγηση</a:t>
            </a:r>
            <a:r>
              <a:rPr lang="en-GB" sz="1600" dirty="0">
                <a:solidFill>
                  <a:schemeClr val="bg1"/>
                </a:solidFill>
                <a:latin typeface="Arial"/>
                <a:ea typeface="Open Sans"/>
                <a:cs typeface="Arial"/>
              </a:rPr>
              <a:t> και </a:t>
            </a:r>
            <a:r>
              <a:rPr lang="en-GB" sz="1600" err="1">
                <a:solidFill>
                  <a:schemeClr val="bg1"/>
                </a:solidFill>
                <a:latin typeface="Arial"/>
                <a:ea typeface="Open Sans"/>
                <a:cs typeface="Arial"/>
              </a:rPr>
              <a:t>λήξη</a:t>
            </a:r>
            <a:r>
              <a:rPr lang="en-GB" sz="1600" dirty="0">
                <a:solidFill>
                  <a:schemeClr val="bg1"/>
                </a:solidFill>
                <a:latin typeface="Arial"/>
                <a:ea typeface="Open Sans"/>
                <a:cs typeface="Arial"/>
              </a:rPr>
              <a:t> </a:t>
            </a:r>
            <a:r>
              <a:rPr lang="en-GB" sz="1600" err="1">
                <a:solidFill>
                  <a:schemeClr val="bg1"/>
                </a:solidFill>
                <a:latin typeface="Arial"/>
                <a:ea typeface="Open Sans"/>
                <a:cs typeface="Arial"/>
              </a:rPr>
              <a:t>του</a:t>
            </a:r>
            <a:r>
              <a:rPr lang="en-GB" sz="1600" dirty="0">
                <a:solidFill>
                  <a:schemeClr val="bg1"/>
                </a:solidFill>
                <a:latin typeface="Arial"/>
                <a:ea typeface="Open Sans"/>
                <a:cs typeface="Arial"/>
              </a:rPr>
              <a:t> </a:t>
            </a:r>
            <a:r>
              <a:rPr lang="en-GB" sz="1600" err="1">
                <a:solidFill>
                  <a:schemeClr val="bg1"/>
                </a:solidFill>
                <a:latin typeface="Arial"/>
                <a:ea typeface="Open Sans"/>
                <a:cs typeface="Arial"/>
              </a:rPr>
              <a:t>σεμιν</a:t>
            </a:r>
            <a:r>
              <a:rPr lang="en-GB" sz="1600" dirty="0">
                <a:solidFill>
                  <a:schemeClr val="bg1"/>
                </a:solidFill>
                <a:latin typeface="Arial"/>
                <a:ea typeface="Open Sans"/>
                <a:cs typeface="Arial"/>
              </a:rPr>
              <a:t>α</a:t>
            </a:r>
            <a:r>
              <a:rPr lang="en-GB" sz="1600" err="1">
                <a:solidFill>
                  <a:schemeClr val="bg1"/>
                </a:solidFill>
                <a:latin typeface="Arial"/>
                <a:ea typeface="Open Sans"/>
                <a:cs typeface="Arial"/>
              </a:rPr>
              <a:t>ρίου</a:t>
            </a:r>
            <a:r>
              <a:rPr lang="en-GB" sz="1600" dirty="0">
                <a:solidFill>
                  <a:schemeClr val="bg1"/>
                </a:solidFill>
                <a:latin typeface="Arial"/>
                <a:ea typeface="Open Sans"/>
                <a:cs typeface="Arial"/>
              </a:rPr>
              <a:t> </a:t>
            </a:r>
            <a:endParaRPr lang="en-GB" sz="1600" dirty="0">
              <a:solidFill>
                <a:schemeClr val="bg1"/>
              </a:solidFill>
              <a:latin typeface="Arial" panose="020B0604020202020204" pitchFamily="34" charset="0"/>
              <a:ea typeface="Open Sans"/>
              <a:cs typeface="Arial" panose="020B0604020202020204" pitchFamily="34" charset="0"/>
            </a:endParaRPr>
          </a:p>
          <a:p>
            <a:endParaRPr lang="fr-FR" sz="1600" dirty="0">
              <a:solidFill>
                <a:schemeClr val="bg1"/>
              </a:solidFill>
              <a:latin typeface="Arial" panose="020B0604020202020204" pitchFamily="34" charset="0"/>
              <a:ea typeface="Open Sans"/>
              <a:cs typeface="Arial" panose="020B0604020202020204" pitchFamily="34" charset="0"/>
            </a:endParaRPr>
          </a:p>
          <a:p>
            <a:endParaRPr lang="fr-FR" sz="1600" dirty="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40449863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a:xfrm>
            <a:off x="1046922" y="1129932"/>
            <a:ext cx="10086975" cy="778381"/>
          </a:xfrm>
        </p:spPr>
        <p:txBody>
          <a:bodyPr/>
          <a:lstStyle/>
          <a:p>
            <a:r>
              <a:rPr lang="en-US" b="1" dirty="0" err="1">
                <a:latin typeface="Arial"/>
                <a:cs typeface="Arial"/>
              </a:rPr>
              <a:t>Αν</a:t>
            </a:r>
            <a:r>
              <a:rPr lang="en-US" b="1" dirty="0">
                <a:latin typeface="Arial"/>
                <a:cs typeface="Arial"/>
              </a:rPr>
              <a:t>α</a:t>
            </a:r>
            <a:r>
              <a:rPr lang="en-US" b="1" dirty="0" err="1">
                <a:latin typeface="Arial"/>
                <a:cs typeface="Arial"/>
              </a:rPr>
              <a:t>κεφ</a:t>
            </a:r>
            <a:r>
              <a:rPr lang="en-US" b="1" dirty="0">
                <a:latin typeface="Arial"/>
                <a:cs typeface="Arial"/>
              </a:rPr>
              <a:t>αλα</a:t>
            </a:r>
            <a:r>
              <a:rPr lang="en-US" b="1" dirty="0" err="1">
                <a:latin typeface="Arial"/>
                <a:cs typeface="Arial"/>
              </a:rPr>
              <a:t>ίωση</a:t>
            </a:r>
            <a:endParaRPr lang="en-US" dirty="0" err="1"/>
          </a:p>
        </p:txBody>
      </p:sp>
      <p:sp>
        <p:nvSpPr>
          <p:cNvPr id="4" name="TextBox 8">
            <a:extLst>
              <a:ext uri="{FF2B5EF4-FFF2-40B4-BE49-F238E27FC236}">
                <a16:creationId xmlns:a16="http://schemas.microsoft.com/office/drawing/2014/main" id="{A04A7CF4-5692-BD32-5053-84A102A4B0AA}"/>
              </a:ext>
            </a:extLst>
          </p:cNvPr>
          <p:cNvSpPr txBox="1"/>
          <p:nvPr/>
        </p:nvSpPr>
        <p:spPr>
          <a:xfrm>
            <a:off x="635419" y="2430475"/>
            <a:ext cx="10498478" cy="363368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buFont typeface="Arial"/>
              <a:buChar char="•"/>
            </a:pPr>
            <a:r>
              <a:rPr lang="en-US" b="1" dirty="0" err="1">
                <a:solidFill>
                  <a:schemeClr val="bg1"/>
                </a:solidFill>
                <a:latin typeface="Arial"/>
                <a:ea typeface="+mn-lt"/>
                <a:cs typeface="Arial"/>
              </a:rPr>
              <a:t>Συλλογή</a:t>
            </a:r>
            <a:r>
              <a:rPr lang="en-US" b="1" dirty="0">
                <a:solidFill>
                  <a:schemeClr val="bg1"/>
                </a:solidFill>
                <a:latin typeface="Arial"/>
                <a:ea typeface="+mn-lt"/>
                <a:cs typeface="Arial"/>
              </a:rPr>
              <a:t> </a:t>
            </a:r>
            <a:r>
              <a:rPr lang="en-US" b="1" dirty="0" err="1">
                <a:solidFill>
                  <a:schemeClr val="bg1"/>
                </a:solidFill>
                <a:latin typeface="Arial"/>
                <a:ea typeface="+mn-lt"/>
                <a:cs typeface="Arial"/>
              </a:rPr>
              <a:t>δεδομένων</a:t>
            </a:r>
            <a:r>
              <a:rPr lang="en-US" b="1" dirty="0">
                <a:solidFill>
                  <a:schemeClr val="bg1"/>
                </a:solidFill>
                <a:latin typeface="Arial"/>
                <a:ea typeface="+mn-lt"/>
                <a:cs typeface="Arial"/>
              </a:rPr>
              <a:t> - </a:t>
            </a:r>
            <a:r>
              <a:rPr lang="en-US" b="1" dirty="0" err="1">
                <a:solidFill>
                  <a:schemeClr val="bg1"/>
                </a:solidFill>
                <a:latin typeface="Arial"/>
                <a:ea typeface="+mn-lt"/>
                <a:cs typeface="Arial"/>
              </a:rPr>
              <a:t>εκτίμηση</a:t>
            </a:r>
            <a:r>
              <a:rPr lang="en-US" b="1" dirty="0">
                <a:solidFill>
                  <a:schemeClr val="bg1"/>
                </a:solidFill>
                <a:latin typeface="Arial"/>
                <a:ea typeface="+mn-lt"/>
                <a:cs typeface="Arial"/>
              </a:rPr>
              <a:t> </a:t>
            </a:r>
            <a:r>
              <a:rPr lang="en-US" b="1" dirty="0" err="1">
                <a:solidFill>
                  <a:schemeClr val="bg1"/>
                </a:solidFill>
                <a:latin typeface="Arial"/>
                <a:ea typeface="+mn-lt"/>
                <a:cs typeface="Arial"/>
              </a:rPr>
              <a:t>της</a:t>
            </a:r>
            <a:r>
              <a:rPr lang="en-US" b="1" dirty="0">
                <a:solidFill>
                  <a:schemeClr val="bg1"/>
                </a:solidFill>
                <a:latin typeface="Arial"/>
                <a:ea typeface="+mn-lt"/>
                <a:cs typeface="Arial"/>
              </a:rPr>
              <a:t> </a:t>
            </a:r>
            <a:r>
              <a:rPr lang="en-US" b="1" dirty="0" err="1">
                <a:solidFill>
                  <a:schemeClr val="bg1"/>
                </a:solidFill>
                <a:latin typeface="Arial"/>
                <a:ea typeface="+mn-lt"/>
                <a:cs typeface="Arial"/>
              </a:rPr>
              <a:t>έκτ</a:t>
            </a:r>
            <a:r>
              <a:rPr lang="en-US" b="1" dirty="0">
                <a:solidFill>
                  <a:schemeClr val="bg1"/>
                </a:solidFill>
                <a:latin typeface="Arial"/>
                <a:ea typeface="+mn-lt"/>
                <a:cs typeface="Arial"/>
              </a:rPr>
              <a:t>α</a:t>
            </a:r>
            <a:r>
              <a:rPr lang="en-US" b="1" dirty="0" err="1">
                <a:solidFill>
                  <a:schemeClr val="bg1"/>
                </a:solidFill>
                <a:latin typeface="Arial"/>
                <a:ea typeface="+mn-lt"/>
                <a:cs typeface="Arial"/>
              </a:rPr>
              <a:t>σης</a:t>
            </a:r>
            <a:r>
              <a:rPr lang="en-US" b="1" dirty="0">
                <a:solidFill>
                  <a:schemeClr val="bg1"/>
                </a:solidFill>
                <a:latin typeface="Arial"/>
                <a:ea typeface="+mn-lt"/>
                <a:cs typeface="Arial"/>
              </a:rPr>
              <a:t> </a:t>
            </a:r>
            <a:r>
              <a:rPr lang="en-US" b="1" dirty="0" err="1">
                <a:solidFill>
                  <a:schemeClr val="bg1"/>
                </a:solidFill>
                <a:latin typeface="Arial"/>
                <a:ea typeface="+mn-lt"/>
                <a:cs typeface="Arial"/>
              </a:rPr>
              <a:t>της</a:t>
            </a:r>
            <a:r>
              <a:rPr lang="en-US" b="1" dirty="0">
                <a:solidFill>
                  <a:schemeClr val="bg1"/>
                </a:solidFill>
                <a:latin typeface="Arial"/>
                <a:ea typeface="+mn-lt"/>
                <a:cs typeface="Arial"/>
              </a:rPr>
              <a:t> </a:t>
            </a:r>
            <a:r>
              <a:rPr lang="en-US" b="1" dirty="0" err="1">
                <a:solidFill>
                  <a:schemeClr val="bg1"/>
                </a:solidFill>
                <a:latin typeface="Arial"/>
                <a:ea typeface="+mn-lt"/>
                <a:cs typeface="Arial"/>
              </a:rPr>
              <a:t>έμφυλης</a:t>
            </a:r>
            <a:r>
              <a:rPr lang="en-US" b="1" dirty="0">
                <a:solidFill>
                  <a:schemeClr val="bg1"/>
                </a:solidFill>
                <a:latin typeface="Arial"/>
                <a:ea typeface="+mn-lt"/>
                <a:cs typeface="Arial"/>
              </a:rPr>
              <a:t> βίας</a:t>
            </a:r>
            <a:endParaRPr lang="en-US" b="1">
              <a:solidFill>
                <a:schemeClr val="bg1"/>
              </a:solidFill>
              <a:latin typeface="Arial"/>
              <a:ea typeface="Open Sans"/>
              <a:cs typeface="Arial"/>
            </a:endParaRPr>
          </a:p>
          <a:p>
            <a:pPr>
              <a:buFont typeface="Arial" panose="020B0604020202020204" pitchFamily="34" charset="0"/>
              <a:buChar char="•"/>
            </a:pPr>
            <a:endParaRPr lang="en-US" sz="1600" b="1" dirty="0">
              <a:latin typeface="Arial"/>
              <a:ea typeface="Open Sans"/>
              <a:cs typeface="Arial"/>
            </a:endParaRPr>
          </a:p>
          <a:p>
            <a:pPr marL="342900" indent="-342900">
              <a:buFont typeface="Arial"/>
              <a:buChar char="•"/>
            </a:pPr>
            <a:r>
              <a:rPr lang="en-US" b="1" dirty="0" err="1">
                <a:solidFill>
                  <a:schemeClr val="bg1"/>
                </a:solidFill>
                <a:latin typeface="Arial"/>
                <a:ea typeface="+mn-lt"/>
                <a:cs typeface="Arial"/>
              </a:rPr>
              <a:t>Πρόληψη</a:t>
            </a:r>
            <a:r>
              <a:rPr lang="en-US" b="1" dirty="0">
                <a:solidFill>
                  <a:schemeClr val="bg1"/>
                </a:solidFill>
                <a:latin typeface="Arial"/>
                <a:ea typeface="+mn-lt"/>
                <a:cs typeface="Arial"/>
              </a:rPr>
              <a:t> - α</a:t>
            </a:r>
            <a:r>
              <a:rPr lang="en-US" b="1" dirty="0" err="1">
                <a:solidFill>
                  <a:schemeClr val="bg1"/>
                </a:solidFill>
                <a:latin typeface="Arial"/>
                <a:ea typeface="+mn-lt"/>
                <a:cs typeface="Arial"/>
              </a:rPr>
              <a:t>λλ</a:t>
            </a:r>
            <a:r>
              <a:rPr lang="en-US" b="1" dirty="0">
                <a:solidFill>
                  <a:schemeClr val="bg1"/>
                </a:solidFill>
                <a:latin typeface="Arial"/>
                <a:ea typeface="+mn-lt"/>
                <a:cs typeface="Arial"/>
              </a:rPr>
              <a:t>α</a:t>
            </a:r>
            <a:r>
              <a:rPr lang="en-US" b="1" dirty="0" err="1">
                <a:solidFill>
                  <a:schemeClr val="bg1"/>
                </a:solidFill>
                <a:latin typeface="Arial"/>
                <a:ea typeface="+mn-lt"/>
                <a:cs typeface="Arial"/>
              </a:rPr>
              <a:t>γή</a:t>
            </a:r>
            <a:r>
              <a:rPr lang="en-US" b="1" dirty="0">
                <a:solidFill>
                  <a:schemeClr val="bg1"/>
                </a:solidFill>
                <a:latin typeface="Arial"/>
                <a:ea typeface="+mn-lt"/>
                <a:cs typeface="Arial"/>
              </a:rPr>
              <a:t> </a:t>
            </a:r>
            <a:r>
              <a:rPr lang="en-US" b="1" dirty="0" err="1">
                <a:solidFill>
                  <a:schemeClr val="bg1"/>
                </a:solidFill>
                <a:latin typeface="Arial"/>
                <a:ea typeface="+mn-lt"/>
                <a:cs typeface="Arial"/>
              </a:rPr>
              <a:t>συμ</a:t>
            </a:r>
            <a:r>
              <a:rPr lang="en-US" b="1" dirty="0">
                <a:solidFill>
                  <a:schemeClr val="bg1"/>
                </a:solidFill>
                <a:latin typeface="Arial"/>
                <a:ea typeface="+mn-lt"/>
                <a:cs typeface="Arial"/>
              </a:rPr>
              <a:t>π</a:t>
            </a:r>
            <a:r>
              <a:rPr lang="en-US" b="1" dirty="0" err="1">
                <a:solidFill>
                  <a:schemeClr val="bg1"/>
                </a:solidFill>
                <a:latin typeface="Arial"/>
                <a:ea typeface="+mn-lt"/>
                <a:cs typeface="Arial"/>
              </a:rPr>
              <a:t>εριφορών</a:t>
            </a:r>
            <a:r>
              <a:rPr lang="en-US" b="1" dirty="0">
                <a:solidFill>
                  <a:schemeClr val="bg1"/>
                </a:solidFill>
                <a:latin typeface="Arial"/>
                <a:ea typeface="+mn-lt"/>
                <a:cs typeface="Arial"/>
              </a:rPr>
              <a:t> και </a:t>
            </a:r>
            <a:r>
              <a:rPr lang="en-US" b="1" dirty="0" err="1">
                <a:solidFill>
                  <a:schemeClr val="bg1"/>
                </a:solidFill>
                <a:latin typeface="Arial"/>
                <a:ea typeface="+mn-lt"/>
                <a:cs typeface="Arial"/>
              </a:rPr>
              <a:t>κουλτούρ</a:t>
            </a:r>
            <a:r>
              <a:rPr lang="en-US" b="1" dirty="0">
                <a:solidFill>
                  <a:schemeClr val="bg1"/>
                </a:solidFill>
                <a:latin typeface="Arial"/>
                <a:ea typeface="+mn-lt"/>
                <a:cs typeface="Arial"/>
              </a:rPr>
              <a:t>ας</a:t>
            </a:r>
            <a:endParaRPr lang="en-US" b="1" dirty="0">
              <a:solidFill>
                <a:schemeClr val="bg1"/>
              </a:solidFill>
              <a:latin typeface="Arial"/>
              <a:ea typeface="Open Sans"/>
              <a:cs typeface="Arial"/>
            </a:endParaRPr>
          </a:p>
          <a:p>
            <a:pPr>
              <a:buFont typeface="Arial" panose="020B0604020202020204" pitchFamily="34" charset="0"/>
              <a:buChar char="•"/>
            </a:pPr>
            <a:endParaRPr lang="en-US" sz="1600" b="1" dirty="0">
              <a:latin typeface="Arial"/>
              <a:ea typeface="Open Sans"/>
              <a:cs typeface="Arial"/>
            </a:endParaRPr>
          </a:p>
          <a:p>
            <a:pPr marL="342900" indent="-342900">
              <a:buFont typeface="Arial"/>
              <a:buChar char="•"/>
            </a:pPr>
            <a:r>
              <a:rPr lang="en-US" b="1" dirty="0" err="1">
                <a:solidFill>
                  <a:schemeClr val="bg1"/>
                </a:solidFill>
                <a:latin typeface="Arial"/>
                <a:ea typeface="+mn-lt"/>
                <a:cs typeface="Arial"/>
              </a:rPr>
              <a:t>Προστ</a:t>
            </a:r>
            <a:r>
              <a:rPr lang="en-US" b="1" dirty="0">
                <a:solidFill>
                  <a:schemeClr val="bg1"/>
                </a:solidFill>
                <a:latin typeface="Arial"/>
                <a:ea typeface="+mn-lt"/>
                <a:cs typeface="Arial"/>
              </a:rPr>
              <a:t>α</a:t>
            </a:r>
            <a:r>
              <a:rPr lang="en-US" b="1" dirty="0" err="1">
                <a:solidFill>
                  <a:schemeClr val="bg1"/>
                </a:solidFill>
                <a:latin typeface="Arial"/>
                <a:ea typeface="+mn-lt"/>
                <a:cs typeface="Arial"/>
              </a:rPr>
              <a:t>σί</a:t>
            </a:r>
            <a:r>
              <a:rPr lang="en-US" b="1" dirty="0">
                <a:solidFill>
                  <a:schemeClr val="bg1"/>
                </a:solidFill>
                <a:latin typeface="Arial"/>
                <a:ea typeface="+mn-lt"/>
                <a:cs typeface="Arial"/>
              </a:rPr>
              <a:t>α - απ</a:t>
            </a:r>
            <a:r>
              <a:rPr lang="en-US" b="1" dirty="0" err="1">
                <a:solidFill>
                  <a:schemeClr val="bg1"/>
                </a:solidFill>
                <a:latin typeface="Arial"/>
                <a:ea typeface="+mn-lt"/>
                <a:cs typeface="Arial"/>
              </a:rPr>
              <a:t>οφυγή</a:t>
            </a:r>
            <a:r>
              <a:rPr lang="en-US" b="1" dirty="0">
                <a:solidFill>
                  <a:schemeClr val="bg1"/>
                </a:solidFill>
                <a:latin typeface="Arial"/>
                <a:ea typeface="+mn-lt"/>
                <a:cs typeface="Arial"/>
              </a:rPr>
              <a:t> (π</a:t>
            </a:r>
            <a:r>
              <a:rPr lang="en-US" b="1" dirty="0" err="1">
                <a:solidFill>
                  <a:schemeClr val="bg1"/>
                </a:solidFill>
                <a:latin typeface="Arial"/>
                <a:ea typeface="+mn-lt"/>
                <a:cs typeface="Arial"/>
              </a:rPr>
              <a:t>ερ</a:t>
            </a:r>
            <a:r>
              <a:rPr lang="en-US" b="1" dirty="0">
                <a:solidFill>
                  <a:schemeClr val="bg1"/>
                </a:solidFill>
                <a:latin typeface="Arial"/>
                <a:ea typeface="+mn-lt"/>
                <a:cs typeface="Arial"/>
              </a:rPr>
              <a:t>α</a:t>
            </a:r>
            <a:r>
              <a:rPr lang="en-US" b="1" dirty="0" err="1">
                <a:solidFill>
                  <a:schemeClr val="bg1"/>
                </a:solidFill>
                <a:latin typeface="Arial"/>
                <a:ea typeface="+mn-lt"/>
                <a:cs typeface="Arial"/>
              </a:rPr>
              <a:t>ιτέρω</a:t>
            </a:r>
            <a:r>
              <a:rPr lang="en-US" b="1" dirty="0">
                <a:solidFill>
                  <a:schemeClr val="bg1"/>
                </a:solidFill>
                <a:latin typeface="Arial"/>
                <a:ea typeface="+mn-lt"/>
                <a:cs typeface="Arial"/>
              </a:rPr>
              <a:t>) β</a:t>
            </a:r>
            <a:r>
              <a:rPr lang="en-US" b="1" dirty="0" err="1">
                <a:solidFill>
                  <a:schemeClr val="bg1"/>
                </a:solidFill>
                <a:latin typeface="Arial"/>
                <a:ea typeface="+mn-lt"/>
                <a:cs typeface="Arial"/>
              </a:rPr>
              <a:t>λά</a:t>
            </a:r>
            <a:r>
              <a:rPr lang="en-US" b="1" dirty="0">
                <a:solidFill>
                  <a:schemeClr val="bg1"/>
                </a:solidFill>
                <a:latin typeface="Arial"/>
                <a:ea typeface="+mn-lt"/>
                <a:cs typeface="Arial"/>
              </a:rPr>
              <a:t>β</a:t>
            </a:r>
            <a:r>
              <a:rPr lang="en-US" b="1" dirty="0" err="1">
                <a:solidFill>
                  <a:schemeClr val="bg1"/>
                </a:solidFill>
                <a:latin typeface="Arial"/>
                <a:ea typeface="+mn-lt"/>
                <a:cs typeface="Arial"/>
              </a:rPr>
              <a:t>ης</a:t>
            </a:r>
            <a:endParaRPr lang="en-US" b="1" dirty="0">
              <a:solidFill>
                <a:schemeClr val="bg1"/>
              </a:solidFill>
              <a:latin typeface="Arial"/>
              <a:ea typeface="Open Sans"/>
              <a:cs typeface="Arial"/>
            </a:endParaRPr>
          </a:p>
          <a:p>
            <a:pPr>
              <a:buFont typeface="Arial" panose="020B0604020202020204" pitchFamily="34" charset="0"/>
              <a:buChar char="•"/>
            </a:pPr>
            <a:endParaRPr lang="en-US" sz="1600" b="1" dirty="0">
              <a:latin typeface="Arial"/>
              <a:ea typeface="Open Sans"/>
              <a:cs typeface="Arial"/>
            </a:endParaRPr>
          </a:p>
          <a:p>
            <a:pPr marL="342900" indent="-342900">
              <a:buFont typeface="Arial"/>
              <a:buChar char="•"/>
            </a:pPr>
            <a:r>
              <a:rPr lang="en-US" b="1" dirty="0" err="1">
                <a:solidFill>
                  <a:schemeClr val="bg1"/>
                </a:solidFill>
                <a:latin typeface="Arial"/>
                <a:ea typeface="+mn-lt"/>
                <a:cs typeface="Arial"/>
              </a:rPr>
              <a:t>Δίωξη</a:t>
            </a:r>
            <a:r>
              <a:rPr lang="en-US" b="1" dirty="0">
                <a:solidFill>
                  <a:schemeClr val="bg1"/>
                </a:solidFill>
                <a:latin typeface="Arial"/>
                <a:ea typeface="+mn-lt"/>
                <a:cs typeface="Arial"/>
              </a:rPr>
              <a:t> - </a:t>
            </a:r>
            <a:r>
              <a:rPr lang="en-US" b="1" dirty="0" err="1">
                <a:solidFill>
                  <a:schemeClr val="bg1"/>
                </a:solidFill>
                <a:latin typeface="Arial"/>
                <a:ea typeface="+mn-lt"/>
                <a:cs typeface="Arial"/>
              </a:rPr>
              <a:t>χειρισμός</a:t>
            </a:r>
            <a:r>
              <a:rPr lang="en-US" b="1" dirty="0">
                <a:solidFill>
                  <a:schemeClr val="bg1"/>
                </a:solidFill>
                <a:latin typeface="Arial"/>
                <a:ea typeface="+mn-lt"/>
                <a:cs typeface="Arial"/>
              </a:rPr>
              <a:t> υπ</a:t>
            </a:r>
            <a:r>
              <a:rPr lang="en-US" b="1" dirty="0" err="1">
                <a:solidFill>
                  <a:schemeClr val="bg1"/>
                </a:solidFill>
                <a:latin typeface="Arial"/>
                <a:ea typeface="+mn-lt"/>
                <a:cs typeface="Arial"/>
              </a:rPr>
              <a:t>οθέσεων</a:t>
            </a:r>
            <a:r>
              <a:rPr lang="en-US" b="1" dirty="0">
                <a:solidFill>
                  <a:schemeClr val="bg1"/>
                </a:solidFill>
                <a:latin typeface="Arial"/>
                <a:ea typeface="+mn-lt"/>
                <a:cs typeface="Arial"/>
              </a:rPr>
              <a:t> </a:t>
            </a:r>
            <a:r>
              <a:rPr lang="en-US" b="1" dirty="0" err="1">
                <a:solidFill>
                  <a:schemeClr val="bg1"/>
                </a:solidFill>
                <a:latin typeface="Arial"/>
                <a:ea typeface="+mn-lt"/>
                <a:cs typeface="Arial"/>
              </a:rPr>
              <a:t>έμφυλης</a:t>
            </a:r>
            <a:r>
              <a:rPr lang="en-US" b="1" dirty="0">
                <a:solidFill>
                  <a:schemeClr val="bg1"/>
                </a:solidFill>
                <a:latin typeface="Arial"/>
                <a:ea typeface="+mn-lt"/>
                <a:cs typeface="Arial"/>
              </a:rPr>
              <a:t> βίας</a:t>
            </a:r>
            <a:endParaRPr lang="en-US" b="1">
              <a:solidFill>
                <a:schemeClr val="bg1"/>
              </a:solidFill>
              <a:latin typeface="Arial"/>
              <a:ea typeface="Open Sans"/>
              <a:cs typeface="Arial"/>
            </a:endParaRPr>
          </a:p>
          <a:p>
            <a:pPr>
              <a:buFont typeface="Arial" panose="020B0604020202020204" pitchFamily="34" charset="0"/>
              <a:buChar char="•"/>
            </a:pPr>
            <a:endParaRPr lang="en-US" b="1" dirty="0">
              <a:solidFill>
                <a:schemeClr val="bg1"/>
              </a:solidFill>
              <a:latin typeface="Arial"/>
              <a:ea typeface="+mn-lt"/>
              <a:cs typeface="Arial"/>
            </a:endParaRPr>
          </a:p>
          <a:p>
            <a:pPr marL="342900" indent="-342900">
              <a:buFont typeface="Arial"/>
              <a:buChar char="•"/>
            </a:pPr>
            <a:r>
              <a:rPr lang="en-US" b="1" dirty="0">
                <a:solidFill>
                  <a:schemeClr val="bg1"/>
                </a:solidFill>
                <a:latin typeface="Arial"/>
                <a:ea typeface="+mn-lt"/>
                <a:cs typeface="Arial"/>
              </a:rPr>
              <a:t>Πα</a:t>
            </a:r>
            <a:r>
              <a:rPr lang="en-US" b="1" dirty="0" err="1">
                <a:solidFill>
                  <a:schemeClr val="bg1"/>
                </a:solidFill>
                <a:latin typeface="Arial"/>
                <a:ea typeface="+mn-lt"/>
                <a:cs typeface="Arial"/>
              </a:rPr>
              <a:t>ροχή</a:t>
            </a:r>
            <a:r>
              <a:rPr lang="en-US" b="1" dirty="0">
                <a:solidFill>
                  <a:schemeClr val="bg1"/>
                </a:solidFill>
                <a:latin typeface="Arial"/>
                <a:ea typeface="+mn-lt"/>
                <a:cs typeface="Arial"/>
              </a:rPr>
              <a:t> υπ</a:t>
            </a:r>
            <a:r>
              <a:rPr lang="en-US" b="1" dirty="0" err="1">
                <a:solidFill>
                  <a:schemeClr val="bg1"/>
                </a:solidFill>
                <a:latin typeface="Arial"/>
                <a:ea typeface="+mn-lt"/>
                <a:cs typeface="Arial"/>
              </a:rPr>
              <a:t>ηρεσιών</a:t>
            </a:r>
            <a:r>
              <a:rPr lang="en-US" b="1" dirty="0">
                <a:solidFill>
                  <a:schemeClr val="bg1"/>
                </a:solidFill>
                <a:latin typeface="Arial"/>
                <a:ea typeface="+mn-lt"/>
                <a:cs typeface="Arial"/>
              </a:rPr>
              <a:t> - π</a:t>
            </a:r>
            <a:r>
              <a:rPr lang="en-US" b="1" dirty="0" err="1">
                <a:solidFill>
                  <a:schemeClr val="bg1"/>
                </a:solidFill>
                <a:latin typeface="Arial"/>
                <a:ea typeface="+mn-lt"/>
                <a:cs typeface="Arial"/>
              </a:rPr>
              <a:t>ροσφορά</a:t>
            </a:r>
            <a:r>
              <a:rPr lang="en-US" b="1" dirty="0">
                <a:solidFill>
                  <a:schemeClr val="bg1"/>
                </a:solidFill>
                <a:latin typeface="Arial"/>
                <a:ea typeface="+mn-lt"/>
                <a:cs typeface="Arial"/>
              </a:rPr>
              <a:t> υπ</a:t>
            </a:r>
            <a:r>
              <a:rPr lang="en-US" b="1" dirty="0" err="1">
                <a:solidFill>
                  <a:schemeClr val="bg1"/>
                </a:solidFill>
                <a:latin typeface="Arial"/>
                <a:ea typeface="+mn-lt"/>
                <a:cs typeface="Arial"/>
              </a:rPr>
              <a:t>οστήριξης</a:t>
            </a:r>
            <a:r>
              <a:rPr lang="en-US" b="1" dirty="0">
                <a:solidFill>
                  <a:schemeClr val="bg1"/>
                </a:solidFill>
                <a:latin typeface="Arial"/>
                <a:ea typeface="+mn-lt"/>
                <a:cs typeface="Arial"/>
              </a:rPr>
              <a:t> και β</a:t>
            </a:r>
            <a:r>
              <a:rPr lang="en-US" b="1" dirty="0" err="1">
                <a:solidFill>
                  <a:schemeClr val="bg1"/>
                </a:solidFill>
                <a:latin typeface="Arial"/>
                <a:ea typeface="+mn-lt"/>
                <a:cs typeface="Arial"/>
              </a:rPr>
              <a:t>οήθει</a:t>
            </a:r>
            <a:r>
              <a:rPr lang="en-US" b="1" dirty="0">
                <a:solidFill>
                  <a:schemeClr val="bg1"/>
                </a:solidFill>
                <a:latin typeface="Arial"/>
                <a:ea typeface="+mn-lt"/>
                <a:cs typeface="Arial"/>
              </a:rPr>
              <a:t>ας</a:t>
            </a:r>
            <a:endParaRPr lang="en-US" b="1">
              <a:solidFill>
                <a:schemeClr val="bg1"/>
              </a:solidFill>
              <a:latin typeface="Arial"/>
              <a:ea typeface="Open Sans"/>
              <a:cs typeface="Arial"/>
            </a:endParaRPr>
          </a:p>
          <a:p>
            <a:pPr>
              <a:buFont typeface="Arial" panose="020B0604020202020204" pitchFamily="34" charset="0"/>
              <a:buChar char="•"/>
            </a:pPr>
            <a:endParaRPr lang="en-US" sz="1600" b="1" dirty="0">
              <a:latin typeface="Arial"/>
              <a:ea typeface="Open Sans"/>
              <a:cs typeface="Arial"/>
            </a:endParaRPr>
          </a:p>
          <a:p>
            <a:pPr marL="342900" indent="-342900">
              <a:buFont typeface="Arial"/>
              <a:buChar char="•"/>
            </a:pPr>
            <a:r>
              <a:rPr lang="en-US" b="1" dirty="0" err="1">
                <a:solidFill>
                  <a:schemeClr val="bg1"/>
                </a:solidFill>
                <a:latin typeface="Arial"/>
                <a:ea typeface="+mn-lt"/>
                <a:cs typeface="Arial"/>
              </a:rPr>
              <a:t>Συνεργ</a:t>
            </a:r>
            <a:r>
              <a:rPr lang="en-US" b="1" dirty="0">
                <a:solidFill>
                  <a:schemeClr val="bg1"/>
                </a:solidFill>
                <a:latin typeface="Arial"/>
                <a:ea typeface="+mn-lt"/>
                <a:cs typeface="Arial"/>
              </a:rPr>
              <a:t>α</a:t>
            </a:r>
            <a:r>
              <a:rPr lang="en-US" b="1" dirty="0" err="1">
                <a:solidFill>
                  <a:schemeClr val="bg1"/>
                </a:solidFill>
                <a:latin typeface="Arial"/>
                <a:ea typeface="+mn-lt"/>
                <a:cs typeface="Arial"/>
              </a:rPr>
              <a:t>σίες</a:t>
            </a:r>
            <a:r>
              <a:rPr lang="en-US" b="1" dirty="0">
                <a:solidFill>
                  <a:schemeClr val="bg1"/>
                </a:solidFill>
                <a:latin typeface="Arial"/>
                <a:ea typeface="+mn-lt"/>
                <a:cs typeface="Arial"/>
              </a:rPr>
              <a:t> - </a:t>
            </a:r>
            <a:r>
              <a:rPr lang="en-US" b="1" dirty="0" err="1">
                <a:solidFill>
                  <a:schemeClr val="bg1"/>
                </a:solidFill>
                <a:latin typeface="Arial"/>
                <a:ea typeface="+mn-lt"/>
                <a:cs typeface="Arial"/>
              </a:rPr>
              <a:t>συμμετοχή</a:t>
            </a:r>
            <a:r>
              <a:rPr lang="en-US" b="1" dirty="0">
                <a:solidFill>
                  <a:schemeClr val="bg1"/>
                </a:solidFill>
                <a:latin typeface="Arial"/>
                <a:ea typeface="+mn-lt"/>
                <a:cs typeface="Arial"/>
              </a:rPr>
              <a:t> </a:t>
            </a:r>
            <a:r>
              <a:rPr lang="en-US" b="1" dirty="0" err="1">
                <a:solidFill>
                  <a:schemeClr val="bg1"/>
                </a:solidFill>
                <a:latin typeface="Arial"/>
                <a:ea typeface="+mn-lt"/>
                <a:cs typeface="Arial"/>
              </a:rPr>
              <a:t>εσωτερικών</a:t>
            </a:r>
            <a:r>
              <a:rPr lang="en-US" b="1" dirty="0">
                <a:solidFill>
                  <a:schemeClr val="bg1"/>
                </a:solidFill>
                <a:latin typeface="Arial"/>
                <a:ea typeface="+mn-lt"/>
                <a:cs typeface="Arial"/>
              </a:rPr>
              <a:t> και </a:t>
            </a:r>
            <a:r>
              <a:rPr lang="en-US" b="1" dirty="0" err="1">
                <a:solidFill>
                  <a:schemeClr val="bg1"/>
                </a:solidFill>
                <a:latin typeface="Arial"/>
                <a:ea typeface="+mn-lt"/>
                <a:cs typeface="Arial"/>
              </a:rPr>
              <a:t>εξωτερικών</a:t>
            </a:r>
            <a:r>
              <a:rPr lang="en-US" b="1" dirty="0">
                <a:solidFill>
                  <a:schemeClr val="bg1"/>
                </a:solidFill>
                <a:latin typeface="Arial"/>
                <a:ea typeface="+mn-lt"/>
                <a:cs typeface="Arial"/>
              </a:rPr>
              <a:t> </a:t>
            </a:r>
            <a:r>
              <a:rPr lang="en-US" b="1" dirty="0" err="1">
                <a:solidFill>
                  <a:schemeClr val="bg1"/>
                </a:solidFill>
                <a:latin typeface="Arial"/>
                <a:ea typeface="+mn-lt"/>
                <a:cs typeface="Arial"/>
              </a:rPr>
              <a:t>φορέων</a:t>
            </a:r>
            <a:endParaRPr lang="en-US" b="1">
              <a:solidFill>
                <a:schemeClr val="bg1"/>
              </a:solidFill>
              <a:latin typeface="Arial"/>
              <a:ea typeface="Open Sans"/>
              <a:cs typeface="Arial"/>
            </a:endParaRPr>
          </a:p>
          <a:p>
            <a:pPr>
              <a:buFont typeface="Arial" panose="020B0604020202020204" pitchFamily="34" charset="0"/>
              <a:buChar char="•"/>
            </a:pPr>
            <a:endParaRPr lang="en-US" sz="1600" b="1" dirty="0">
              <a:latin typeface="Arial"/>
              <a:ea typeface="Open Sans"/>
              <a:cs typeface="Arial"/>
            </a:endParaRPr>
          </a:p>
          <a:p>
            <a:pPr marL="285750" indent="-285750">
              <a:lnSpc>
                <a:spcPct val="150000"/>
              </a:lnSpc>
              <a:buFont typeface="Arial" panose="020B0604020202020204" pitchFamily="34" charset="0"/>
              <a:buChar char="•"/>
            </a:pPr>
            <a:r>
              <a:rPr lang="en-US" b="1" dirty="0" err="1">
                <a:solidFill>
                  <a:schemeClr val="bg1"/>
                </a:solidFill>
                <a:latin typeface="Arial"/>
                <a:ea typeface="+mn-lt"/>
                <a:cs typeface="Arial"/>
              </a:rPr>
              <a:t>Πολιτικές</a:t>
            </a:r>
            <a:r>
              <a:rPr lang="en-US" b="1" dirty="0">
                <a:solidFill>
                  <a:schemeClr val="bg1"/>
                </a:solidFill>
                <a:latin typeface="Arial"/>
                <a:ea typeface="+mn-lt"/>
                <a:cs typeface="Arial"/>
              </a:rPr>
              <a:t> - </a:t>
            </a:r>
            <a:r>
              <a:rPr lang="en-US" b="1" dirty="0" err="1">
                <a:solidFill>
                  <a:schemeClr val="bg1"/>
                </a:solidFill>
                <a:latin typeface="Arial"/>
                <a:ea typeface="+mn-lt"/>
                <a:cs typeface="Arial"/>
              </a:rPr>
              <a:t>θέσ</a:t>
            </a:r>
            <a:r>
              <a:rPr lang="en-US" b="1" dirty="0">
                <a:solidFill>
                  <a:schemeClr val="bg1"/>
                </a:solidFill>
                <a:latin typeface="Arial"/>
                <a:ea typeface="+mn-lt"/>
                <a:cs typeface="Arial"/>
              </a:rPr>
              <a:t>π</a:t>
            </a:r>
            <a:r>
              <a:rPr lang="en-US" b="1" dirty="0" err="1">
                <a:solidFill>
                  <a:schemeClr val="bg1"/>
                </a:solidFill>
                <a:latin typeface="Arial"/>
                <a:ea typeface="+mn-lt"/>
                <a:cs typeface="Arial"/>
              </a:rPr>
              <a:t>ιση</a:t>
            </a:r>
            <a:r>
              <a:rPr lang="en-US" b="1" dirty="0">
                <a:solidFill>
                  <a:schemeClr val="bg1"/>
                </a:solidFill>
                <a:latin typeface="Arial"/>
                <a:ea typeface="+mn-lt"/>
                <a:cs typeface="Arial"/>
              </a:rPr>
              <a:t> </a:t>
            </a:r>
            <a:r>
              <a:rPr lang="en-US" b="1" dirty="0" err="1">
                <a:solidFill>
                  <a:schemeClr val="bg1"/>
                </a:solidFill>
                <a:latin typeface="Arial"/>
                <a:ea typeface="+mn-lt"/>
                <a:cs typeface="Arial"/>
              </a:rPr>
              <a:t>μέτρων</a:t>
            </a:r>
            <a:r>
              <a:rPr lang="en-US" b="1" dirty="0">
                <a:solidFill>
                  <a:schemeClr val="bg1"/>
                </a:solidFill>
                <a:latin typeface="Arial"/>
                <a:ea typeface="+mn-lt"/>
                <a:cs typeface="Arial"/>
              </a:rPr>
              <a:t> και </a:t>
            </a:r>
            <a:r>
              <a:rPr lang="en-US" b="1" dirty="0" err="1">
                <a:solidFill>
                  <a:schemeClr val="bg1"/>
                </a:solidFill>
                <a:latin typeface="Arial"/>
                <a:ea typeface="+mn-lt"/>
                <a:cs typeface="Arial"/>
              </a:rPr>
              <a:t>δι</a:t>
            </a:r>
            <a:r>
              <a:rPr lang="en-US" b="1" dirty="0">
                <a:solidFill>
                  <a:schemeClr val="bg1"/>
                </a:solidFill>
                <a:latin typeface="Arial"/>
                <a:ea typeface="+mn-lt"/>
                <a:cs typeface="Arial"/>
              </a:rPr>
              <a:t>α</a:t>
            </a:r>
            <a:r>
              <a:rPr lang="en-US" b="1" dirty="0" err="1">
                <a:solidFill>
                  <a:schemeClr val="bg1"/>
                </a:solidFill>
                <a:latin typeface="Arial"/>
                <a:ea typeface="+mn-lt"/>
                <a:cs typeface="Arial"/>
              </a:rPr>
              <a:t>δικ</a:t>
            </a:r>
            <a:r>
              <a:rPr lang="en-US" b="1" dirty="0">
                <a:solidFill>
                  <a:schemeClr val="bg1"/>
                </a:solidFill>
                <a:latin typeface="Arial"/>
                <a:ea typeface="+mn-lt"/>
                <a:cs typeface="Arial"/>
              </a:rPr>
              <a:t>α</a:t>
            </a:r>
            <a:r>
              <a:rPr lang="en-US" b="1" dirty="0" err="1">
                <a:solidFill>
                  <a:schemeClr val="bg1"/>
                </a:solidFill>
                <a:latin typeface="Arial"/>
                <a:ea typeface="+mn-lt"/>
                <a:cs typeface="Arial"/>
              </a:rPr>
              <a:t>σιών</a:t>
            </a:r>
            <a:endParaRPr lang="en-US" b="1" dirty="0">
              <a:solidFill>
                <a:schemeClr val="bg1"/>
              </a:solidFill>
              <a:latin typeface="Arial"/>
              <a:ea typeface="Open Sans"/>
              <a:cs typeface="Arial"/>
            </a:endParaRPr>
          </a:p>
        </p:txBody>
      </p:sp>
    </p:spTree>
    <p:extLst>
      <p:ext uri="{BB962C8B-B14F-4D97-AF65-F5344CB8AC3E}">
        <p14:creationId xmlns:p14="http://schemas.microsoft.com/office/powerpoint/2010/main" val="2152485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E789B69-E196-D597-804E-0132A7905E6A}"/>
              </a:ext>
            </a:extLst>
          </p:cNvPr>
          <p:cNvSpPr txBox="1">
            <a:spLocks/>
          </p:cNvSpPr>
          <p:nvPr/>
        </p:nvSpPr>
        <p:spPr>
          <a:xfrm>
            <a:off x="2879136" y="2686451"/>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4800" err="1">
                <a:solidFill>
                  <a:schemeClr val="bg1"/>
                </a:solidFill>
                <a:latin typeface="Arial"/>
              </a:rPr>
              <a:t>Συνεδρί</a:t>
            </a:r>
            <a:r>
              <a:rPr lang="en-US" sz="4800" dirty="0">
                <a:solidFill>
                  <a:schemeClr val="bg1"/>
                </a:solidFill>
                <a:latin typeface="Arial"/>
              </a:rPr>
              <a:t>α </a:t>
            </a:r>
            <a:r>
              <a:rPr lang="en-US" sz="4800" err="1">
                <a:solidFill>
                  <a:schemeClr val="bg1"/>
                </a:solidFill>
                <a:latin typeface="Arial"/>
              </a:rPr>
              <a:t>ερωτήσεων</a:t>
            </a:r>
            <a:r>
              <a:rPr lang="en-US" sz="4800" dirty="0">
                <a:solidFill>
                  <a:schemeClr val="bg1"/>
                </a:solidFill>
                <a:latin typeface="Arial"/>
              </a:rPr>
              <a:t> και απα</a:t>
            </a:r>
            <a:r>
              <a:rPr lang="en-US" sz="4800" err="1">
                <a:solidFill>
                  <a:schemeClr val="bg1"/>
                </a:solidFill>
                <a:latin typeface="Arial"/>
              </a:rPr>
              <a:t>ντήσεων</a:t>
            </a:r>
            <a:endParaRPr lang="en-US" sz="4800" dirty="0">
              <a:solidFill>
                <a:schemeClr val="bg1"/>
              </a:solidFill>
              <a:latin typeface="Arial"/>
            </a:endParaRPr>
          </a:p>
          <a:p>
            <a:pPr algn="ctr"/>
            <a:endParaRPr lang="en-US" sz="4800" dirty="0">
              <a:solidFill>
                <a:schemeClr val="bg1"/>
              </a:solidFill>
              <a:latin typeface="Arial"/>
            </a:endParaRPr>
          </a:p>
        </p:txBody>
      </p:sp>
    </p:spTree>
    <p:extLst>
      <p:ext uri="{BB962C8B-B14F-4D97-AF65-F5344CB8AC3E}">
        <p14:creationId xmlns:p14="http://schemas.microsoft.com/office/powerpoint/2010/main" val="28941992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a:xfrm>
            <a:off x="1046922" y="1129932"/>
            <a:ext cx="10086975" cy="778381"/>
          </a:xfrm>
        </p:spPr>
        <p:txBody>
          <a:bodyPr/>
          <a:lstStyle/>
          <a:p>
            <a:r>
              <a:rPr lang="en-GB" b="1" dirty="0" err="1">
                <a:latin typeface="Arial"/>
                <a:cs typeface="Arial"/>
              </a:rPr>
              <a:t>Ερωτημ</a:t>
            </a:r>
            <a:r>
              <a:rPr lang="en-GB" b="1" dirty="0">
                <a:latin typeface="Arial"/>
                <a:cs typeface="Arial"/>
              </a:rPr>
              <a:t>α</a:t>
            </a:r>
            <a:r>
              <a:rPr lang="en-GB" b="1" dirty="0" err="1">
                <a:latin typeface="Arial"/>
                <a:cs typeface="Arial"/>
              </a:rPr>
              <a:t>τολόγιο</a:t>
            </a:r>
            <a:r>
              <a:rPr lang="en-GB" b="1" dirty="0">
                <a:latin typeface="Arial"/>
                <a:cs typeface="Arial"/>
              </a:rPr>
              <a:t> α</a:t>
            </a:r>
            <a:r>
              <a:rPr lang="en-GB" b="1" dirty="0" err="1">
                <a:latin typeface="Arial"/>
                <a:cs typeface="Arial"/>
              </a:rPr>
              <a:t>ξιολόγησης</a:t>
            </a:r>
            <a:endParaRPr lang="en-US" dirty="0" err="1"/>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1043510" y="2280529"/>
            <a:ext cx="10087393" cy="3416320"/>
          </a:xfrm>
          <a:prstGeom prst="rect">
            <a:avLst/>
          </a:prstGeom>
          <a:noFill/>
        </p:spPr>
        <p:txBody>
          <a:bodyPr wrap="square" lIns="91440" tIns="45720" rIns="91440" bIns="45720" anchor="t">
            <a:spAutoFit/>
          </a:bodyPr>
          <a:lstStyle/>
          <a:p>
            <a:r>
              <a:rPr lang="en-GB" sz="2400" dirty="0">
                <a:solidFill>
                  <a:schemeClr val="bg1"/>
                </a:solidFill>
                <a:latin typeface="Arial"/>
                <a:cs typeface="Arial"/>
              </a:rPr>
              <a:t>Η </a:t>
            </a:r>
            <a:r>
              <a:rPr lang="en-GB" sz="2400" err="1">
                <a:solidFill>
                  <a:schemeClr val="bg1"/>
                </a:solidFill>
                <a:latin typeface="Arial"/>
                <a:cs typeface="Arial"/>
              </a:rPr>
              <a:t>γνώμη</a:t>
            </a:r>
            <a:r>
              <a:rPr lang="en-GB" sz="2400" dirty="0">
                <a:solidFill>
                  <a:schemeClr val="bg1"/>
                </a:solidFill>
                <a:latin typeface="Arial"/>
                <a:cs typeface="Arial"/>
              </a:rPr>
              <a:t> σας </a:t>
            </a:r>
            <a:r>
              <a:rPr lang="en-GB" sz="2400" err="1">
                <a:solidFill>
                  <a:schemeClr val="bg1"/>
                </a:solidFill>
                <a:latin typeface="Arial"/>
                <a:cs typeface="Arial"/>
              </a:rPr>
              <a:t>είν</a:t>
            </a:r>
            <a:r>
              <a:rPr lang="en-GB" sz="2400" dirty="0">
                <a:solidFill>
                  <a:schemeClr val="bg1"/>
                </a:solidFill>
                <a:latin typeface="Arial"/>
                <a:cs typeface="Arial"/>
              </a:rPr>
              <a:t>αι </a:t>
            </a:r>
            <a:r>
              <a:rPr lang="en-GB" sz="2400" err="1">
                <a:solidFill>
                  <a:schemeClr val="bg1"/>
                </a:solidFill>
                <a:latin typeface="Arial"/>
                <a:cs typeface="Arial"/>
              </a:rPr>
              <a:t>σημ</a:t>
            </a:r>
            <a:r>
              <a:rPr lang="en-GB" sz="2400" dirty="0">
                <a:solidFill>
                  <a:schemeClr val="bg1"/>
                </a:solidFill>
                <a:latin typeface="Arial"/>
                <a:cs typeface="Arial"/>
              </a:rPr>
              <a:t>α</a:t>
            </a:r>
            <a:r>
              <a:rPr lang="en-GB" sz="2400" err="1">
                <a:solidFill>
                  <a:schemeClr val="bg1"/>
                </a:solidFill>
                <a:latin typeface="Arial"/>
                <a:cs typeface="Arial"/>
              </a:rPr>
              <a:t>ντική</a:t>
            </a:r>
            <a:endParaRPr lang="en-GB" sz="2400" dirty="0" err="1">
              <a:solidFill>
                <a:schemeClr val="bg1"/>
              </a:solidFill>
              <a:latin typeface="Arial"/>
              <a:ea typeface="Open Sans"/>
              <a:cs typeface="Arial"/>
            </a:endParaRPr>
          </a:p>
          <a:p>
            <a:endParaRPr lang="en-GB" sz="2400" dirty="0">
              <a:solidFill>
                <a:schemeClr val="bg1"/>
              </a:solidFill>
              <a:latin typeface="Arial"/>
              <a:ea typeface="+mn-lt"/>
              <a:cs typeface="+mn-lt"/>
            </a:endParaRPr>
          </a:p>
          <a:p>
            <a:r>
              <a:rPr lang="en-GB" sz="2400" dirty="0">
                <a:solidFill>
                  <a:srgbClr val="AED7BD"/>
                </a:solidFill>
                <a:latin typeface="Arial"/>
                <a:ea typeface="+mn-lt"/>
                <a:cs typeface="+mn-lt"/>
              </a:rPr>
              <a:t>  </a:t>
            </a:r>
            <a:endParaRPr lang="en-GB" sz="2400" i="0" u="none" strike="noStrike">
              <a:solidFill>
                <a:srgbClr val="AED7BD"/>
              </a:solidFill>
              <a:effectLst/>
              <a:latin typeface="Arial"/>
              <a:cs typeface="Arial"/>
            </a:endParaRPr>
          </a:p>
          <a:p>
            <a:r>
              <a:rPr lang="en-GB" sz="2400" dirty="0">
                <a:solidFill>
                  <a:schemeClr val="bg1"/>
                </a:solidFill>
                <a:latin typeface="Arial"/>
                <a:cs typeface="Arial"/>
              </a:rPr>
              <a:t>Παρακα</a:t>
            </a:r>
            <a:r>
              <a:rPr lang="en-GB" sz="2400" err="1">
                <a:solidFill>
                  <a:schemeClr val="bg1"/>
                </a:solidFill>
                <a:latin typeface="Arial"/>
                <a:cs typeface="Arial"/>
              </a:rPr>
              <a:t>λούμε</a:t>
            </a:r>
            <a:r>
              <a:rPr lang="en-GB" sz="2400" dirty="0">
                <a:solidFill>
                  <a:schemeClr val="bg1"/>
                </a:solidFill>
                <a:latin typeface="Arial"/>
                <a:cs typeface="Arial"/>
              </a:rPr>
              <a:t> </a:t>
            </a:r>
            <a:r>
              <a:rPr lang="en-GB" sz="2400" err="1">
                <a:solidFill>
                  <a:schemeClr val="bg1"/>
                </a:solidFill>
                <a:latin typeface="Arial"/>
                <a:cs typeface="Arial"/>
              </a:rPr>
              <a:t>συμ</a:t>
            </a:r>
            <a:r>
              <a:rPr lang="en-GB" sz="2400" dirty="0">
                <a:solidFill>
                  <a:schemeClr val="bg1"/>
                </a:solidFill>
                <a:latin typeface="Arial"/>
                <a:cs typeface="Arial"/>
              </a:rPr>
              <a:t>π</a:t>
            </a:r>
            <a:r>
              <a:rPr lang="en-GB" sz="2400" err="1">
                <a:solidFill>
                  <a:schemeClr val="bg1"/>
                </a:solidFill>
                <a:latin typeface="Arial"/>
                <a:cs typeface="Arial"/>
              </a:rPr>
              <a:t>ληρώστε</a:t>
            </a:r>
            <a:r>
              <a:rPr lang="en-GB" sz="2400" dirty="0">
                <a:solidFill>
                  <a:schemeClr val="bg1"/>
                </a:solidFill>
                <a:latin typeface="Arial"/>
                <a:cs typeface="Arial"/>
              </a:rPr>
              <a:t> </a:t>
            </a:r>
            <a:r>
              <a:rPr lang="en-GB" sz="2400" err="1">
                <a:solidFill>
                  <a:schemeClr val="bg1"/>
                </a:solidFill>
                <a:latin typeface="Arial"/>
                <a:cs typeface="Arial"/>
              </a:rPr>
              <a:t>το</a:t>
            </a:r>
            <a:r>
              <a:rPr lang="en-GB" sz="2400" dirty="0">
                <a:solidFill>
                  <a:schemeClr val="bg1"/>
                </a:solidFill>
                <a:latin typeface="Arial"/>
                <a:cs typeface="Arial"/>
              </a:rPr>
              <a:t> </a:t>
            </a:r>
            <a:r>
              <a:rPr lang="en-GB" sz="2400" err="1">
                <a:solidFill>
                  <a:schemeClr val="bg1"/>
                </a:solidFill>
                <a:latin typeface="Arial"/>
                <a:cs typeface="Arial"/>
              </a:rPr>
              <a:t>σύντομο</a:t>
            </a:r>
            <a:r>
              <a:rPr lang="en-GB" sz="2400" dirty="0">
                <a:solidFill>
                  <a:schemeClr val="bg1"/>
                </a:solidFill>
                <a:latin typeface="Arial"/>
                <a:cs typeface="Arial"/>
              </a:rPr>
              <a:t> </a:t>
            </a:r>
            <a:r>
              <a:rPr lang="en-GB" sz="2400" err="1">
                <a:solidFill>
                  <a:schemeClr val="bg1"/>
                </a:solidFill>
                <a:latin typeface="Arial"/>
                <a:cs typeface="Arial"/>
              </a:rPr>
              <a:t>ερωτημ</a:t>
            </a:r>
            <a:r>
              <a:rPr lang="en-GB" sz="2400" dirty="0">
                <a:solidFill>
                  <a:schemeClr val="bg1"/>
                </a:solidFill>
                <a:latin typeface="Arial"/>
                <a:cs typeface="Arial"/>
              </a:rPr>
              <a:t>α</a:t>
            </a:r>
            <a:r>
              <a:rPr lang="en-GB" sz="2400" err="1">
                <a:solidFill>
                  <a:schemeClr val="bg1"/>
                </a:solidFill>
                <a:latin typeface="Arial"/>
                <a:cs typeface="Arial"/>
              </a:rPr>
              <a:t>τολόγιο</a:t>
            </a:r>
            <a:r>
              <a:rPr lang="en-GB" sz="2400" dirty="0">
                <a:solidFill>
                  <a:schemeClr val="bg1"/>
                </a:solidFill>
                <a:latin typeface="Arial"/>
                <a:cs typeface="Arial"/>
              </a:rPr>
              <a:t> α</a:t>
            </a:r>
            <a:r>
              <a:rPr lang="en-GB" sz="2400" err="1">
                <a:solidFill>
                  <a:schemeClr val="bg1"/>
                </a:solidFill>
                <a:latin typeface="Arial"/>
                <a:cs typeface="Arial"/>
              </a:rPr>
              <a:t>ξιολόγησης</a:t>
            </a:r>
            <a:r>
              <a:rPr lang="en-GB" sz="2400" dirty="0">
                <a:solidFill>
                  <a:schemeClr val="bg1"/>
                </a:solidFill>
                <a:latin typeface="Arial"/>
                <a:cs typeface="Arial"/>
              </a:rPr>
              <a:t> π</a:t>
            </a:r>
            <a:r>
              <a:rPr lang="en-GB" sz="2400" err="1">
                <a:solidFill>
                  <a:schemeClr val="bg1"/>
                </a:solidFill>
                <a:latin typeface="Arial"/>
                <a:cs typeface="Arial"/>
              </a:rPr>
              <a:t>ριν</a:t>
            </a:r>
            <a:r>
              <a:rPr lang="en-GB" sz="2400" dirty="0">
                <a:solidFill>
                  <a:schemeClr val="bg1"/>
                </a:solidFill>
                <a:latin typeface="Arial"/>
                <a:cs typeface="Arial"/>
              </a:rPr>
              <a:t> </a:t>
            </a:r>
            <a:r>
              <a:rPr lang="en-GB" sz="2400" err="1">
                <a:solidFill>
                  <a:schemeClr val="bg1"/>
                </a:solidFill>
                <a:latin typeface="Arial"/>
                <a:cs typeface="Arial"/>
              </a:rPr>
              <a:t>φύγετε</a:t>
            </a:r>
            <a:r>
              <a:rPr lang="en-GB" sz="2400" dirty="0">
                <a:solidFill>
                  <a:schemeClr val="bg1"/>
                </a:solidFill>
                <a:latin typeface="Arial"/>
                <a:cs typeface="Arial"/>
              </a:rPr>
              <a:t>, </a:t>
            </a:r>
            <a:r>
              <a:rPr lang="en-GB" sz="2400" err="1">
                <a:solidFill>
                  <a:schemeClr val="bg1"/>
                </a:solidFill>
                <a:latin typeface="Arial"/>
                <a:cs typeface="Arial"/>
              </a:rPr>
              <a:t>δεν</a:t>
            </a:r>
            <a:r>
              <a:rPr lang="en-GB" sz="2400" dirty="0">
                <a:solidFill>
                  <a:schemeClr val="bg1"/>
                </a:solidFill>
                <a:latin typeface="Arial"/>
                <a:cs typeface="Arial"/>
              </a:rPr>
              <a:t> θα σας π</a:t>
            </a:r>
            <a:r>
              <a:rPr lang="en-GB" sz="2400" err="1">
                <a:solidFill>
                  <a:schemeClr val="bg1"/>
                </a:solidFill>
                <a:latin typeface="Arial"/>
                <a:cs typeface="Arial"/>
              </a:rPr>
              <a:t>άρει</a:t>
            </a:r>
            <a:r>
              <a:rPr lang="en-GB" sz="2400" dirty="0">
                <a:solidFill>
                  <a:schemeClr val="bg1"/>
                </a:solidFill>
                <a:latin typeface="Arial"/>
                <a:cs typeface="Arial"/>
              </a:rPr>
              <a:t> π</a:t>
            </a:r>
            <a:r>
              <a:rPr lang="en-GB" sz="2400" err="1">
                <a:solidFill>
                  <a:schemeClr val="bg1"/>
                </a:solidFill>
                <a:latin typeface="Arial"/>
                <a:cs typeface="Arial"/>
              </a:rPr>
              <a:t>άνω</a:t>
            </a:r>
            <a:r>
              <a:rPr lang="en-GB" sz="2400" dirty="0">
                <a:solidFill>
                  <a:schemeClr val="bg1"/>
                </a:solidFill>
                <a:latin typeface="Arial"/>
                <a:cs typeface="Arial"/>
              </a:rPr>
              <a:t> από 2 </a:t>
            </a:r>
            <a:r>
              <a:rPr lang="en-GB" sz="2400" err="1">
                <a:solidFill>
                  <a:schemeClr val="bg1"/>
                </a:solidFill>
                <a:latin typeface="Arial"/>
                <a:cs typeface="Arial"/>
              </a:rPr>
              <a:t>λε</a:t>
            </a:r>
            <a:r>
              <a:rPr lang="en-GB" sz="2400" dirty="0">
                <a:solidFill>
                  <a:schemeClr val="bg1"/>
                </a:solidFill>
                <a:latin typeface="Arial"/>
                <a:cs typeface="Arial"/>
              </a:rPr>
              <a:t>π</a:t>
            </a:r>
            <a:r>
              <a:rPr lang="en-GB" sz="2400" err="1">
                <a:solidFill>
                  <a:schemeClr val="bg1"/>
                </a:solidFill>
                <a:latin typeface="Arial"/>
                <a:cs typeface="Arial"/>
              </a:rPr>
              <a:t>τά</a:t>
            </a:r>
            <a:r>
              <a:rPr lang="en-GB" sz="2400" dirty="0">
                <a:solidFill>
                  <a:schemeClr val="bg1"/>
                </a:solidFill>
                <a:latin typeface="Arial"/>
                <a:cs typeface="Arial"/>
              </a:rPr>
              <a:t>. </a:t>
            </a:r>
          </a:p>
          <a:p>
            <a:endParaRPr lang="en-GB" sz="2400" dirty="0">
              <a:solidFill>
                <a:schemeClr val="bg1"/>
              </a:solidFill>
              <a:latin typeface="Arial"/>
              <a:cs typeface="Arial"/>
            </a:endParaRPr>
          </a:p>
          <a:p>
            <a:endParaRPr lang="en-GB" sz="2400" dirty="0">
              <a:solidFill>
                <a:schemeClr val="bg1"/>
              </a:solidFill>
              <a:latin typeface="Arial"/>
              <a:cs typeface="Arial"/>
            </a:endParaRPr>
          </a:p>
          <a:p>
            <a:pPr algn="l"/>
            <a:endParaRPr lang="en-GB" sz="2400" i="0" u="none" strike="noStrike" dirty="0">
              <a:solidFill>
                <a:schemeClr val="bg1"/>
              </a:solidFill>
              <a:effectLst/>
              <a:latin typeface="Arial"/>
              <a:cs typeface="Arial"/>
            </a:endParaRPr>
          </a:p>
          <a:p>
            <a:endParaRPr lang="en-GB" sz="2400" i="0" u="none" strike="noStrike" dirty="0">
              <a:solidFill>
                <a:srgbClr val="AED7BD"/>
              </a:solidFill>
              <a:effectLst/>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b="1" u="sng" dirty="0" err="1">
                <a:latin typeface="Arial"/>
                <a:cs typeface="Arial"/>
              </a:rPr>
              <a:t>Σημ</a:t>
            </a:r>
            <a:r>
              <a:rPr lang="en-US" sz="1800" b="1" u="sng" dirty="0">
                <a:latin typeface="Arial"/>
                <a:cs typeface="Arial"/>
              </a:rPr>
              <a:t>α</a:t>
            </a:r>
            <a:r>
              <a:rPr lang="en-US" sz="1800" b="1" u="sng" dirty="0" err="1">
                <a:latin typeface="Arial"/>
                <a:cs typeface="Arial"/>
              </a:rPr>
              <a:t>ντική</a:t>
            </a:r>
            <a:r>
              <a:rPr lang="en-US" sz="1800" b="1" u="sng" dirty="0">
                <a:latin typeface="Arial"/>
                <a:cs typeface="Arial"/>
              </a:rPr>
              <a:t> </a:t>
            </a:r>
            <a:r>
              <a:rPr lang="en-US" sz="1800" b="1" u="sng" dirty="0" err="1">
                <a:latin typeface="Arial"/>
                <a:cs typeface="Arial"/>
              </a:rPr>
              <a:t>σημείωση</a:t>
            </a:r>
            <a:r>
              <a:rPr lang="en-US" sz="1800" b="1" u="sng" dirty="0">
                <a:latin typeface="Arial"/>
                <a:cs typeface="Arial"/>
              </a:rPr>
              <a:t> </a:t>
            </a:r>
            <a:r>
              <a:rPr lang="en-US" sz="1800" b="1" u="sng" dirty="0" err="1">
                <a:latin typeface="Arial"/>
                <a:cs typeface="Arial"/>
              </a:rPr>
              <a:t>γι</a:t>
            </a:r>
            <a:r>
              <a:rPr lang="en-US" sz="1800" b="1" u="sng" dirty="0">
                <a:latin typeface="Arial"/>
                <a:cs typeface="Arial"/>
              </a:rPr>
              <a:t>α </a:t>
            </a:r>
            <a:r>
              <a:rPr lang="en-US" sz="1800" b="1" u="sng" dirty="0" err="1">
                <a:latin typeface="Arial"/>
                <a:cs typeface="Arial"/>
              </a:rPr>
              <a:t>τη</a:t>
            </a:r>
            <a:r>
              <a:rPr lang="en-US" sz="1800" b="1" u="sng" dirty="0">
                <a:latin typeface="Arial"/>
                <a:cs typeface="Arial"/>
              </a:rPr>
              <a:t> </a:t>
            </a:r>
            <a:r>
              <a:rPr lang="en-US" sz="1800" b="1" u="sng" dirty="0" err="1">
                <a:latin typeface="Arial"/>
                <a:cs typeface="Arial"/>
              </a:rPr>
              <a:t>χρήση</a:t>
            </a:r>
            <a:r>
              <a:rPr lang="en-US" sz="1800" b="1" u="sng" dirty="0">
                <a:latin typeface="Arial"/>
                <a:cs typeface="Arial"/>
              </a:rPr>
              <a:t> </a:t>
            </a:r>
            <a:r>
              <a:rPr lang="en-US" sz="1800" b="1" u="sng" dirty="0" err="1">
                <a:latin typeface="Arial"/>
                <a:cs typeface="Arial"/>
              </a:rPr>
              <a:t>του</a:t>
            </a:r>
            <a:r>
              <a:rPr lang="en-US" sz="1800" b="1" u="sng" dirty="0">
                <a:latin typeface="Arial"/>
                <a:cs typeface="Arial"/>
              </a:rPr>
              <a:t> </a:t>
            </a:r>
            <a:r>
              <a:rPr lang="en-US" sz="1800" b="1" u="sng" dirty="0" err="1">
                <a:latin typeface="Arial"/>
                <a:cs typeface="Arial"/>
              </a:rPr>
              <a:t>εκ</a:t>
            </a:r>
            <a:r>
              <a:rPr lang="en-US" sz="1800" b="1" u="sng" dirty="0">
                <a:latin typeface="Arial"/>
                <a:cs typeface="Arial"/>
              </a:rPr>
              <a:t>πα</a:t>
            </a:r>
            <a:r>
              <a:rPr lang="en-US" sz="1800" b="1" u="sng" dirty="0" err="1">
                <a:latin typeface="Arial"/>
                <a:cs typeface="Arial"/>
              </a:rPr>
              <a:t>ιδευτικού</a:t>
            </a:r>
            <a:r>
              <a:rPr lang="en-US" sz="1800" b="1" u="sng" dirty="0">
                <a:latin typeface="Arial"/>
                <a:cs typeface="Arial"/>
              </a:rPr>
              <a:t> </a:t>
            </a:r>
            <a:r>
              <a:rPr lang="en-US" sz="1800" b="1" u="sng" dirty="0" err="1">
                <a:latin typeface="Arial"/>
                <a:cs typeface="Arial"/>
              </a:rPr>
              <a:t>υλικού</a:t>
            </a:r>
            <a:r>
              <a:rPr lang="en-US" sz="1800" b="1" u="sng" dirty="0">
                <a:latin typeface="Arial"/>
                <a:cs typeface="Arial"/>
              </a:rPr>
              <a:t>:</a:t>
            </a:r>
            <a:r>
              <a:rPr lang="en-US" sz="1800" dirty="0">
                <a:latin typeface="Arial"/>
                <a:cs typeface="Arial"/>
              </a:rPr>
              <a:t> </a:t>
            </a:r>
            <a:r>
              <a:rPr lang="en-US" sz="1800" dirty="0" err="1">
                <a:latin typeface="Arial"/>
                <a:cs typeface="Arial"/>
              </a:rPr>
              <a:t>Το</a:t>
            </a:r>
            <a:r>
              <a:rPr lang="en-US" sz="1800" dirty="0">
                <a:latin typeface="Arial"/>
                <a:cs typeface="Arial"/>
              </a:rPr>
              <a:t> </a:t>
            </a:r>
            <a:r>
              <a:rPr lang="en-US" sz="1800" dirty="0" err="1">
                <a:latin typeface="Arial"/>
                <a:cs typeface="Arial"/>
              </a:rPr>
              <a:t>εκ</a:t>
            </a:r>
            <a:r>
              <a:rPr lang="en-US" sz="1800" dirty="0">
                <a:latin typeface="Arial"/>
                <a:cs typeface="Arial"/>
              </a:rPr>
              <a:t>πα</a:t>
            </a:r>
            <a:r>
              <a:rPr lang="en-US" sz="1800" dirty="0" err="1">
                <a:latin typeface="Arial"/>
                <a:cs typeface="Arial"/>
              </a:rPr>
              <a:t>ιδευτικό</a:t>
            </a:r>
            <a:r>
              <a:rPr lang="en-US" sz="1800" dirty="0">
                <a:latin typeface="Arial"/>
                <a:cs typeface="Arial"/>
              </a:rPr>
              <a:t> </a:t>
            </a:r>
            <a:r>
              <a:rPr lang="en-US" sz="1800" dirty="0" err="1">
                <a:latin typeface="Arial"/>
                <a:cs typeface="Arial"/>
              </a:rPr>
              <a:t>υλικό</a:t>
            </a:r>
            <a:r>
              <a:rPr lang="en-US" sz="1800" dirty="0">
                <a:latin typeface="Arial"/>
                <a:cs typeface="Arial"/>
              </a:rPr>
              <a:t> </a:t>
            </a:r>
            <a:r>
              <a:rPr lang="en-US" sz="1800" dirty="0" err="1">
                <a:latin typeface="Arial"/>
                <a:cs typeface="Arial"/>
              </a:rPr>
              <a:t>δι</a:t>
            </a:r>
            <a:r>
              <a:rPr lang="en-US" sz="1800" dirty="0">
                <a:latin typeface="Arial"/>
                <a:cs typeface="Arial"/>
              </a:rPr>
              <a:t>α</a:t>
            </a:r>
            <a:r>
              <a:rPr lang="en-US" sz="1800" dirty="0" err="1">
                <a:latin typeface="Arial"/>
                <a:cs typeface="Arial"/>
              </a:rPr>
              <a:t>τίθετ</a:t>
            </a:r>
            <a:r>
              <a:rPr lang="en-US" sz="1800" dirty="0">
                <a:latin typeface="Arial"/>
                <a:cs typeface="Arial"/>
              </a:rPr>
              <a:t>αι </a:t>
            </a:r>
            <a:r>
              <a:rPr lang="en-US" sz="1800" dirty="0" err="1">
                <a:latin typeface="Arial"/>
                <a:cs typeface="Arial"/>
              </a:rPr>
              <a:t>με</a:t>
            </a:r>
            <a:r>
              <a:rPr lang="en-US" sz="1800" dirty="0">
                <a:latin typeface="Arial"/>
                <a:cs typeface="Arial"/>
              </a:rPr>
              <a:t> </a:t>
            </a:r>
            <a:r>
              <a:rPr lang="en-US" sz="1800" dirty="0" err="1">
                <a:latin typeface="Arial"/>
                <a:cs typeface="Arial"/>
              </a:rPr>
              <a:t>άδει</a:t>
            </a:r>
            <a:r>
              <a:rPr lang="en-US" sz="1800" dirty="0">
                <a:latin typeface="Arial"/>
                <a:cs typeface="Arial"/>
              </a:rPr>
              <a:t>α Creative Commons </a:t>
            </a:r>
            <a:r>
              <a:rPr lang="en-US" sz="1800" dirty="0" err="1">
                <a:latin typeface="Arial"/>
                <a:cs typeface="Arial"/>
              </a:rPr>
              <a:t>Αν</a:t>
            </a:r>
            <a:r>
              <a:rPr lang="en-US" sz="1800" dirty="0">
                <a:latin typeface="Arial"/>
                <a:cs typeface="Arial"/>
              </a:rPr>
              <a:t>α</a:t>
            </a:r>
            <a:r>
              <a:rPr lang="en-US" sz="1800" dirty="0" err="1">
                <a:latin typeface="Arial"/>
                <a:cs typeface="Arial"/>
              </a:rPr>
              <a:t>φορά</a:t>
            </a:r>
            <a:r>
              <a:rPr lang="en-US" sz="1800" dirty="0">
                <a:latin typeface="Arial"/>
                <a:cs typeface="Arial"/>
              </a:rPr>
              <a:t> </a:t>
            </a:r>
            <a:r>
              <a:rPr lang="en-US" sz="1800" dirty="0" err="1">
                <a:latin typeface="Arial"/>
                <a:cs typeface="Arial"/>
              </a:rPr>
              <a:t>Δημιουργού-Μη</a:t>
            </a:r>
            <a:r>
              <a:rPr lang="en-US" sz="1800" dirty="0">
                <a:latin typeface="Arial"/>
                <a:cs typeface="Arial"/>
              </a:rPr>
              <a:t> </a:t>
            </a:r>
            <a:r>
              <a:rPr lang="en-US" sz="1800" dirty="0" err="1">
                <a:latin typeface="Arial"/>
                <a:cs typeface="Arial"/>
              </a:rPr>
              <a:t>Εμ</a:t>
            </a:r>
            <a:r>
              <a:rPr lang="en-US" sz="1800" dirty="0">
                <a:latin typeface="Arial"/>
                <a:cs typeface="Arial"/>
              </a:rPr>
              <a:t>π</a:t>
            </a:r>
            <a:r>
              <a:rPr lang="en-US" sz="1800" dirty="0" err="1">
                <a:latin typeface="Arial"/>
                <a:cs typeface="Arial"/>
              </a:rPr>
              <a:t>ορική</a:t>
            </a:r>
            <a:r>
              <a:rPr lang="en-US" sz="1800" dirty="0">
                <a:latin typeface="Arial"/>
                <a:cs typeface="Arial"/>
              </a:rPr>
              <a:t> </a:t>
            </a:r>
            <a:r>
              <a:rPr lang="en-US" sz="1800" dirty="0" err="1">
                <a:latin typeface="Arial"/>
                <a:cs typeface="Arial"/>
              </a:rPr>
              <a:t>Χρήση</a:t>
            </a:r>
            <a:r>
              <a:rPr lang="en-US" sz="1800" dirty="0">
                <a:latin typeface="Arial"/>
                <a:cs typeface="Arial"/>
              </a:rPr>
              <a:t>-Πα</a:t>
            </a:r>
            <a:r>
              <a:rPr lang="en-US" sz="1800" dirty="0" err="1">
                <a:latin typeface="Arial"/>
                <a:cs typeface="Arial"/>
              </a:rPr>
              <a:t>ρόμοι</a:t>
            </a:r>
            <a:r>
              <a:rPr lang="en-US" sz="1800" dirty="0">
                <a:latin typeface="Arial"/>
                <a:cs typeface="Arial"/>
              </a:rPr>
              <a:t>α </a:t>
            </a:r>
            <a:r>
              <a:rPr lang="en-US" sz="1800" dirty="0" err="1">
                <a:latin typeface="Arial"/>
                <a:cs typeface="Arial"/>
              </a:rPr>
              <a:t>Δι</a:t>
            </a:r>
            <a:r>
              <a:rPr lang="en-US" sz="1800" dirty="0">
                <a:latin typeface="Arial"/>
                <a:cs typeface="Arial"/>
              </a:rPr>
              <a:t>α</a:t>
            </a:r>
            <a:r>
              <a:rPr lang="en-US" sz="1800" dirty="0" err="1">
                <a:latin typeface="Arial"/>
                <a:cs typeface="Arial"/>
              </a:rPr>
              <a:t>νομή</a:t>
            </a:r>
            <a:r>
              <a:rPr lang="en-US" sz="1800" dirty="0">
                <a:latin typeface="Arial"/>
                <a:cs typeface="Arial"/>
              </a:rPr>
              <a:t> 4.0 </a:t>
            </a:r>
            <a:r>
              <a:rPr lang="en-US" sz="1800" dirty="0" err="1">
                <a:latin typeface="Arial"/>
                <a:cs typeface="Arial"/>
              </a:rPr>
              <a:t>Διεθνές</a:t>
            </a:r>
            <a:r>
              <a:rPr lang="en-US" sz="1800" dirty="0">
                <a:latin typeface="Arial"/>
                <a:cs typeface="Arial"/>
              </a:rPr>
              <a:t> (CC BY-NC-SA 4.0) και </a:t>
            </a:r>
            <a:r>
              <a:rPr lang="en-US" sz="1800" dirty="0" err="1">
                <a:latin typeface="Arial"/>
                <a:cs typeface="Arial"/>
              </a:rPr>
              <a:t>είν</a:t>
            </a:r>
            <a:r>
              <a:rPr lang="en-US" sz="1800" dirty="0">
                <a:latin typeface="Arial"/>
                <a:cs typeface="Arial"/>
              </a:rPr>
              <a:t>αι </a:t>
            </a:r>
            <a:r>
              <a:rPr lang="en-US" sz="1800" dirty="0" err="1">
                <a:latin typeface="Arial"/>
                <a:cs typeface="Arial"/>
              </a:rPr>
              <a:t>ελεύθερ</a:t>
            </a:r>
            <a:r>
              <a:rPr lang="en-US" sz="1800" dirty="0">
                <a:latin typeface="Arial"/>
                <a:cs typeface="Arial"/>
              </a:rPr>
              <a:t>α </a:t>
            </a:r>
            <a:r>
              <a:rPr lang="en-US" sz="1800" dirty="0" err="1">
                <a:latin typeface="Arial"/>
                <a:cs typeface="Arial"/>
              </a:rPr>
              <a:t>δι</a:t>
            </a:r>
            <a:r>
              <a:rPr lang="en-US" sz="1800" dirty="0">
                <a:latin typeface="Arial"/>
                <a:cs typeface="Arial"/>
              </a:rPr>
              <a:t>α</a:t>
            </a:r>
            <a:r>
              <a:rPr lang="en-US" sz="1800" dirty="0" err="1">
                <a:latin typeface="Arial"/>
                <a:cs typeface="Arial"/>
              </a:rPr>
              <a:t>θέσιμο</a:t>
            </a:r>
            <a:r>
              <a:rPr lang="en-US" sz="1800" dirty="0">
                <a:latin typeface="Arial"/>
                <a:cs typeface="Arial"/>
              </a:rPr>
              <a:t> </a:t>
            </a:r>
            <a:r>
              <a:rPr lang="en-US" sz="1800" dirty="0" err="1">
                <a:latin typeface="Arial"/>
                <a:cs typeface="Arial"/>
              </a:rPr>
              <a:t>γι</a:t>
            </a:r>
            <a:r>
              <a:rPr lang="en-US" sz="1800" dirty="0">
                <a:latin typeface="Arial"/>
                <a:cs typeface="Arial"/>
              </a:rPr>
              <a:t>α </a:t>
            </a:r>
            <a:r>
              <a:rPr lang="en-US" sz="1800" dirty="0" err="1">
                <a:latin typeface="Arial"/>
                <a:cs typeface="Arial"/>
              </a:rPr>
              <a:t>μη</a:t>
            </a:r>
            <a:r>
              <a:rPr lang="en-US" sz="1800" dirty="0">
                <a:latin typeface="Arial"/>
                <a:cs typeface="Arial"/>
              </a:rPr>
              <a:t> </a:t>
            </a:r>
            <a:r>
              <a:rPr lang="en-US" sz="1800" dirty="0" err="1">
                <a:latin typeface="Arial"/>
                <a:cs typeface="Arial"/>
              </a:rPr>
              <a:t>εμ</a:t>
            </a:r>
            <a:r>
              <a:rPr lang="en-US" sz="1800" dirty="0">
                <a:latin typeface="Arial"/>
                <a:cs typeface="Arial"/>
              </a:rPr>
              <a:t>π</a:t>
            </a:r>
            <a:r>
              <a:rPr lang="en-US" sz="1800" dirty="0" err="1">
                <a:latin typeface="Arial"/>
                <a:cs typeface="Arial"/>
              </a:rPr>
              <a:t>ορική</a:t>
            </a:r>
            <a:r>
              <a:rPr lang="en-US" sz="1800" dirty="0">
                <a:latin typeface="Arial"/>
                <a:cs typeface="Arial"/>
              </a:rPr>
              <a:t> </a:t>
            </a:r>
            <a:r>
              <a:rPr lang="en-US" sz="1800" dirty="0" err="1">
                <a:latin typeface="Arial"/>
                <a:cs typeface="Arial"/>
              </a:rPr>
              <a:t>χρήση</a:t>
            </a:r>
            <a:r>
              <a:rPr lang="en-US" sz="1800" dirty="0">
                <a:latin typeface="Arial"/>
                <a:cs typeface="Arial"/>
              </a:rPr>
              <a:t>, </a:t>
            </a:r>
            <a:r>
              <a:rPr lang="en-US" sz="1800" dirty="0" err="1">
                <a:latin typeface="Arial"/>
                <a:cs typeface="Arial"/>
              </a:rPr>
              <a:t>με</a:t>
            </a:r>
            <a:r>
              <a:rPr lang="en-US" sz="1800" dirty="0">
                <a:latin typeface="Arial"/>
                <a:cs typeface="Arial"/>
              </a:rPr>
              <a:t> </a:t>
            </a:r>
            <a:r>
              <a:rPr lang="en-US" sz="1800" dirty="0" err="1">
                <a:latin typeface="Arial"/>
                <a:cs typeface="Arial"/>
              </a:rPr>
              <a:t>την</a:t>
            </a:r>
            <a:r>
              <a:rPr lang="en-US" sz="1800" dirty="0">
                <a:latin typeface="Arial"/>
                <a:cs typeface="Arial"/>
              </a:rPr>
              <a:t> απαρα</a:t>
            </a:r>
            <a:r>
              <a:rPr lang="en-US" sz="1800" dirty="0" err="1">
                <a:latin typeface="Arial"/>
                <a:cs typeface="Arial"/>
              </a:rPr>
              <a:t>ίτητη</a:t>
            </a:r>
            <a:r>
              <a:rPr lang="en-US" sz="1800" dirty="0">
                <a:latin typeface="Arial"/>
                <a:cs typeface="Arial"/>
              </a:rPr>
              <a:t> ανα</a:t>
            </a:r>
            <a:r>
              <a:rPr lang="en-US" sz="1800" dirty="0" err="1">
                <a:latin typeface="Arial"/>
                <a:cs typeface="Arial"/>
              </a:rPr>
              <a:t>φορά</a:t>
            </a:r>
            <a:r>
              <a:rPr lang="en-US" sz="1800" dirty="0">
                <a:latin typeface="Arial"/>
                <a:cs typeface="Arial"/>
              </a:rPr>
              <a:t> </a:t>
            </a:r>
            <a:r>
              <a:rPr lang="en-US" sz="1800" dirty="0" err="1">
                <a:latin typeface="Arial"/>
                <a:cs typeface="Arial"/>
              </a:rPr>
              <a:t>στους</a:t>
            </a:r>
            <a:r>
              <a:rPr lang="en-US" sz="1800" dirty="0">
                <a:latin typeface="Arial"/>
                <a:cs typeface="Arial"/>
              </a:rPr>
              <a:t>/</a:t>
            </a:r>
            <a:r>
              <a:rPr lang="en-US" sz="1800" dirty="0" err="1">
                <a:latin typeface="Arial"/>
                <a:cs typeface="Arial"/>
              </a:rPr>
              <a:t>στις</a:t>
            </a:r>
            <a:r>
              <a:rPr lang="en-US" sz="1800" dirty="0">
                <a:latin typeface="Arial"/>
                <a:cs typeface="Arial"/>
              </a:rPr>
              <a:t> </a:t>
            </a:r>
            <a:r>
              <a:rPr lang="en-US" sz="1800" dirty="0" err="1">
                <a:latin typeface="Arial"/>
                <a:cs typeface="Arial"/>
              </a:rPr>
              <a:t>δημιουργούς</a:t>
            </a:r>
            <a:r>
              <a:rPr lang="en-US" sz="1800" dirty="0">
                <a:latin typeface="Arial"/>
                <a:cs typeface="Arial"/>
              </a:rPr>
              <a:t>. Η </a:t>
            </a:r>
            <a:r>
              <a:rPr lang="en-US" sz="1800" dirty="0" err="1">
                <a:latin typeface="Arial"/>
                <a:cs typeface="Arial"/>
              </a:rPr>
              <a:t>άδει</a:t>
            </a:r>
            <a:r>
              <a:rPr lang="en-US" sz="1800" dirty="0">
                <a:latin typeface="Arial"/>
                <a:cs typeface="Arial"/>
              </a:rPr>
              <a:t>α επ</a:t>
            </a:r>
            <a:r>
              <a:rPr lang="en-US" sz="1800" dirty="0" err="1">
                <a:latin typeface="Arial"/>
                <a:cs typeface="Arial"/>
              </a:rPr>
              <a:t>ιτρέ</a:t>
            </a:r>
            <a:r>
              <a:rPr lang="en-US" sz="1800" dirty="0">
                <a:latin typeface="Arial"/>
                <a:cs typeface="Arial"/>
              </a:rPr>
              <a:t>π</a:t>
            </a:r>
            <a:r>
              <a:rPr lang="en-US" sz="1800" dirty="0" err="1">
                <a:latin typeface="Arial"/>
                <a:cs typeface="Arial"/>
              </a:rPr>
              <a:t>ει</a:t>
            </a:r>
            <a:r>
              <a:rPr lang="en-US" sz="1800" dirty="0">
                <a:latin typeface="Arial"/>
                <a:cs typeface="Arial"/>
              </a:rPr>
              <a:t> </a:t>
            </a:r>
            <a:r>
              <a:rPr lang="en-US" sz="1800" dirty="0" err="1">
                <a:latin typeface="Arial"/>
                <a:cs typeface="Arial"/>
              </a:rPr>
              <a:t>την</a:t>
            </a:r>
            <a:r>
              <a:rPr lang="en-US" sz="1800" dirty="0">
                <a:latin typeface="Arial"/>
                <a:cs typeface="Arial"/>
              </a:rPr>
              <a:t> π</a:t>
            </a:r>
            <a:r>
              <a:rPr lang="en-US" sz="1800" dirty="0" err="1">
                <a:latin typeface="Arial"/>
                <a:cs typeface="Arial"/>
              </a:rPr>
              <a:t>ροσω</a:t>
            </a:r>
            <a:r>
              <a:rPr lang="en-US" sz="1800" dirty="0">
                <a:latin typeface="Arial"/>
                <a:cs typeface="Arial"/>
              </a:rPr>
              <a:t>π</a:t>
            </a:r>
            <a:r>
              <a:rPr lang="en-US" sz="1800" dirty="0" err="1">
                <a:latin typeface="Arial"/>
                <a:cs typeface="Arial"/>
              </a:rPr>
              <a:t>ική</a:t>
            </a:r>
            <a:r>
              <a:rPr lang="en-US" sz="1800" dirty="0">
                <a:latin typeface="Arial"/>
                <a:cs typeface="Arial"/>
              </a:rPr>
              <a:t> ή </a:t>
            </a:r>
            <a:r>
              <a:rPr lang="en-US" sz="1800" dirty="0" err="1">
                <a:latin typeface="Arial"/>
                <a:cs typeface="Arial"/>
              </a:rPr>
              <a:t>εκ</a:t>
            </a:r>
            <a:r>
              <a:rPr lang="en-US" sz="1800" dirty="0">
                <a:latin typeface="Arial"/>
                <a:cs typeface="Arial"/>
              </a:rPr>
              <a:t>πα</a:t>
            </a:r>
            <a:r>
              <a:rPr lang="en-US" sz="1800" dirty="0" err="1">
                <a:latin typeface="Arial"/>
                <a:cs typeface="Arial"/>
              </a:rPr>
              <a:t>ιδευτική</a:t>
            </a:r>
            <a:r>
              <a:rPr lang="en-US" sz="1800" dirty="0">
                <a:latin typeface="Arial"/>
                <a:cs typeface="Arial"/>
              </a:rPr>
              <a:t> </a:t>
            </a:r>
            <a:r>
              <a:rPr lang="en-US" sz="1800" dirty="0" err="1">
                <a:latin typeface="Arial"/>
                <a:cs typeface="Arial"/>
              </a:rPr>
              <a:t>χρήση</a:t>
            </a:r>
            <a:r>
              <a:rPr lang="en-US" sz="1800" dirty="0">
                <a:latin typeface="Arial"/>
                <a:cs typeface="Arial"/>
              </a:rPr>
              <a:t> και </a:t>
            </a:r>
            <a:r>
              <a:rPr lang="en-US" sz="1800" dirty="0" err="1">
                <a:latin typeface="Arial"/>
                <a:cs typeface="Arial"/>
              </a:rPr>
              <a:t>την</a:t>
            </a:r>
            <a:r>
              <a:rPr lang="en-US" sz="1800" dirty="0">
                <a:latin typeface="Arial"/>
                <a:cs typeface="Arial"/>
              </a:rPr>
              <a:t> π</a:t>
            </a:r>
            <a:r>
              <a:rPr lang="en-US" sz="1800" dirty="0" err="1">
                <a:latin typeface="Arial"/>
                <a:cs typeface="Arial"/>
              </a:rPr>
              <a:t>ροσ</a:t>
            </a:r>
            <a:r>
              <a:rPr lang="en-US" sz="1800" dirty="0">
                <a:latin typeface="Arial"/>
                <a:cs typeface="Arial"/>
              </a:rPr>
              <a:t>α</a:t>
            </a:r>
            <a:r>
              <a:rPr lang="en-US" sz="1800" dirty="0" err="1">
                <a:latin typeface="Arial"/>
                <a:cs typeface="Arial"/>
              </a:rPr>
              <a:t>ρμογή</a:t>
            </a:r>
            <a:r>
              <a:rPr lang="en-US" sz="1800" dirty="0">
                <a:latin typeface="Arial"/>
                <a:cs typeface="Arial"/>
              </a:rPr>
              <a:t> </a:t>
            </a:r>
            <a:r>
              <a:rPr lang="en-US" sz="1800" dirty="0" err="1">
                <a:latin typeface="Arial"/>
                <a:cs typeface="Arial"/>
              </a:rPr>
              <a:t>του</a:t>
            </a:r>
            <a:r>
              <a:rPr lang="en-US" sz="1800" dirty="0">
                <a:latin typeface="Arial"/>
                <a:cs typeface="Arial"/>
              </a:rPr>
              <a:t> </a:t>
            </a:r>
            <a:r>
              <a:rPr lang="en-US" sz="1800" dirty="0" err="1">
                <a:latin typeface="Arial"/>
                <a:cs typeface="Arial"/>
              </a:rPr>
              <a:t>υλικού</a:t>
            </a:r>
            <a:r>
              <a:rPr lang="en-US" sz="1800" dirty="0">
                <a:latin typeface="Arial"/>
                <a:cs typeface="Arial"/>
              </a:rPr>
              <a:t>, υπό </a:t>
            </a:r>
            <a:r>
              <a:rPr lang="en-US" sz="1800" dirty="0" err="1">
                <a:latin typeface="Arial"/>
                <a:cs typeface="Arial"/>
              </a:rPr>
              <a:t>την</a:t>
            </a:r>
            <a:r>
              <a:rPr lang="en-US" sz="1800" dirty="0">
                <a:latin typeface="Arial"/>
                <a:cs typeface="Arial"/>
              </a:rPr>
              <a:t> π</a:t>
            </a:r>
            <a:r>
              <a:rPr lang="en-US" sz="1800" dirty="0" err="1">
                <a:latin typeface="Arial"/>
                <a:cs typeface="Arial"/>
              </a:rPr>
              <a:t>ροϋ</a:t>
            </a:r>
            <a:r>
              <a:rPr lang="en-US" sz="1800" dirty="0">
                <a:latin typeface="Arial"/>
                <a:cs typeface="Arial"/>
              </a:rPr>
              <a:t>π</a:t>
            </a:r>
            <a:r>
              <a:rPr lang="en-US" sz="1800" dirty="0" err="1">
                <a:latin typeface="Arial"/>
                <a:cs typeface="Arial"/>
              </a:rPr>
              <a:t>όθεση</a:t>
            </a:r>
            <a:r>
              <a:rPr lang="en-US" sz="1800" dirty="0">
                <a:latin typeface="Arial"/>
                <a:cs typeface="Arial"/>
              </a:rPr>
              <a:t> </a:t>
            </a:r>
            <a:r>
              <a:rPr lang="en-US" sz="1800" dirty="0" err="1">
                <a:latin typeface="Arial"/>
                <a:cs typeface="Arial"/>
              </a:rPr>
              <a:t>ότι</a:t>
            </a:r>
            <a:r>
              <a:rPr lang="en-US" sz="1800" dirty="0">
                <a:latin typeface="Arial"/>
                <a:cs typeface="Arial"/>
              </a:rPr>
              <a:t> </a:t>
            </a:r>
            <a:r>
              <a:rPr lang="en-US" sz="1800" dirty="0" err="1">
                <a:latin typeface="Arial"/>
                <a:cs typeface="Arial"/>
              </a:rPr>
              <a:t>οι</a:t>
            </a:r>
            <a:r>
              <a:rPr lang="en-US" sz="1800" dirty="0">
                <a:latin typeface="Arial"/>
                <a:cs typeface="Arial"/>
              </a:rPr>
              <a:t> π</a:t>
            </a:r>
            <a:r>
              <a:rPr lang="en-US" sz="1800" dirty="0" err="1">
                <a:latin typeface="Arial"/>
                <a:cs typeface="Arial"/>
              </a:rPr>
              <a:t>ροσ</a:t>
            </a:r>
            <a:r>
              <a:rPr lang="en-US" sz="1800" dirty="0">
                <a:latin typeface="Arial"/>
                <a:cs typeface="Arial"/>
              </a:rPr>
              <a:t>α</a:t>
            </a:r>
            <a:r>
              <a:rPr lang="en-US" sz="1800" dirty="0" err="1">
                <a:latin typeface="Arial"/>
                <a:cs typeface="Arial"/>
              </a:rPr>
              <a:t>ρμογές</a:t>
            </a:r>
            <a:r>
              <a:rPr lang="en-US" sz="1800" dirty="0">
                <a:latin typeface="Arial"/>
                <a:cs typeface="Arial"/>
              </a:rPr>
              <a:t> </a:t>
            </a:r>
            <a:r>
              <a:rPr lang="en-US" sz="1800" dirty="0" err="1">
                <a:latin typeface="Arial"/>
                <a:cs typeface="Arial"/>
              </a:rPr>
              <a:t>δι</a:t>
            </a:r>
            <a:r>
              <a:rPr lang="en-US" sz="1800" dirty="0">
                <a:latin typeface="Arial"/>
                <a:cs typeface="Arial"/>
              </a:rPr>
              <a:t>α</a:t>
            </a:r>
            <a:r>
              <a:rPr lang="en-US" sz="1800" dirty="0" err="1">
                <a:latin typeface="Arial"/>
                <a:cs typeface="Arial"/>
              </a:rPr>
              <a:t>τίθεντ</a:t>
            </a:r>
            <a:r>
              <a:rPr lang="en-US" sz="1800" dirty="0">
                <a:latin typeface="Arial"/>
                <a:cs typeface="Arial"/>
              </a:rPr>
              <a:t>αι </a:t>
            </a:r>
            <a:r>
              <a:rPr lang="en-US" sz="1800" dirty="0" err="1">
                <a:latin typeface="Arial"/>
                <a:cs typeface="Arial"/>
              </a:rPr>
              <a:t>με</a:t>
            </a:r>
            <a:r>
              <a:rPr lang="en-US" sz="1800" dirty="0">
                <a:latin typeface="Arial"/>
                <a:cs typeface="Arial"/>
              </a:rPr>
              <a:t> </a:t>
            </a:r>
            <a:r>
              <a:rPr lang="en-US" sz="1800" dirty="0" err="1">
                <a:latin typeface="Arial"/>
                <a:cs typeface="Arial"/>
              </a:rPr>
              <a:t>τους</a:t>
            </a:r>
            <a:r>
              <a:rPr lang="en-US" sz="1800" dirty="0">
                <a:latin typeface="Arial"/>
                <a:cs typeface="Arial"/>
              </a:rPr>
              <a:t> </a:t>
            </a:r>
            <a:r>
              <a:rPr lang="en-US" sz="1800" dirty="0" err="1">
                <a:latin typeface="Arial"/>
                <a:cs typeface="Arial"/>
              </a:rPr>
              <a:t>ίδιους</a:t>
            </a:r>
            <a:r>
              <a:rPr lang="en-US" sz="1800" dirty="0">
                <a:latin typeface="Arial"/>
                <a:cs typeface="Arial"/>
              </a:rPr>
              <a:t> </a:t>
            </a:r>
            <a:r>
              <a:rPr lang="en-US" sz="1800" dirty="0" err="1">
                <a:latin typeface="Arial"/>
                <a:cs typeface="Arial"/>
              </a:rPr>
              <a:t>όρους</a:t>
            </a:r>
            <a:r>
              <a:rPr lang="en-US" sz="1800" dirty="0">
                <a:latin typeface="Arial"/>
                <a:cs typeface="Arial"/>
              </a:rPr>
              <a:t>. </a:t>
            </a:r>
            <a:r>
              <a:rPr lang="en-US" sz="1800" dirty="0" err="1">
                <a:latin typeface="Arial"/>
                <a:cs typeface="Arial"/>
              </a:rPr>
              <a:t>Με</a:t>
            </a:r>
            <a:r>
              <a:rPr lang="en-US" sz="1800" dirty="0">
                <a:latin typeface="Arial"/>
                <a:cs typeface="Arial"/>
              </a:rPr>
              <a:t> </a:t>
            </a:r>
            <a:r>
              <a:rPr lang="en-US" sz="1800" dirty="0" err="1">
                <a:latin typeface="Arial"/>
                <a:cs typeface="Arial"/>
              </a:rPr>
              <a:t>στόχο</a:t>
            </a:r>
            <a:r>
              <a:rPr lang="en-US" sz="1800" dirty="0">
                <a:latin typeface="Arial"/>
                <a:cs typeface="Arial"/>
              </a:rPr>
              <a:t> </a:t>
            </a:r>
            <a:r>
              <a:rPr lang="en-US" sz="1800" dirty="0" err="1">
                <a:latin typeface="Arial"/>
                <a:cs typeface="Arial"/>
              </a:rPr>
              <a:t>την</a:t>
            </a:r>
            <a:r>
              <a:rPr lang="en-US" sz="1800" dirty="0">
                <a:latin typeface="Arial"/>
                <a:cs typeface="Arial"/>
              </a:rPr>
              <a:t> π</a:t>
            </a:r>
            <a:r>
              <a:rPr lang="en-US" sz="1800" dirty="0" err="1">
                <a:latin typeface="Arial"/>
                <a:cs typeface="Arial"/>
              </a:rPr>
              <a:t>ροώθηση</a:t>
            </a:r>
            <a:r>
              <a:rPr lang="en-US" sz="1800" dirty="0">
                <a:latin typeface="Arial"/>
                <a:cs typeface="Arial"/>
              </a:rPr>
              <a:t> </a:t>
            </a:r>
            <a:r>
              <a:rPr lang="en-US" sz="1800" dirty="0" err="1">
                <a:latin typeface="Arial"/>
                <a:cs typeface="Arial"/>
              </a:rPr>
              <a:t>της</a:t>
            </a:r>
            <a:r>
              <a:rPr lang="en-US" sz="1800" dirty="0">
                <a:latin typeface="Arial"/>
                <a:cs typeface="Arial"/>
              </a:rPr>
              <a:t> </a:t>
            </a:r>
            <a:r>
              <a:rPr lang="en-US" sz="1800" dirty="0" err="1">
                <a:latin typeface="Arial"/>
                <a:cs typeface="Arial"/>
              </a:rPr>
              <a:t>συνεργ</a:t>
            </a:r>
            <a:r>
              <a:rPr lang="en-US" sz="1800" dirty="0">
                <a:latin typeface="Arial"/>
                <a:cs typeface="Arial"/>
              </a:rPr>
              <a:t>α</a:t>
            </a:r>
            <a:r>
              <a:rPr lang="en-US" sz="1800" dirty="0" err="1">
                <a:latin typeface="Arial"/>
                <a:cs typeface="Arial"/>
              </a:rPr>
              <a:t>τικής</a:t>
            </a:r>
            <a:r>
              <a:rPr lang="en-US" sz="1800" dirty="0">
                <a:latin typeface="Arial"/>
                <a:cs typeface="Arial"/>
              </a:rPr>
              <a:t> </a:t>
            </a:r>
            <a:r>
              <a:rPr lang="en-US" sz="1800" dirty="0" err="1">
                <a:latin typeface="Arial"/>
                <a:cs typeface="Arial"/>
              </a:rPr>
              <a:t>μάθησης</a:t>
            </a:r>
            <a:r>
              <a:rPr lang="en-US" sz="1800" dirty="0">
                <a:latin typeface="Arial"/>
                <a:cs typeface="Arial"/>
              </a:rPr>
              <a:t>, η π</a:t>
            </a:r>
            <a:r>
              <a:rPr lang="en-US" sz="1800" dirty="0" err="1">
                <a:latin typeface="Arial"/>
                <a:cs typeface="Arial"/>
              </a:rPr>
              <a:t>ροσέγγιση</a:t>
            </a:r>
            <a:r>
              <a:rPr lang="en-US" sz="1800" dirty="0">
                <a:latin typeface="Arial"/>
                <a:cs typeface="Arial"/>
              </a:rPr>
              <a:t> α</a:t>
            </a:r>
            <a:r>
              <a:rPr lang="en-US" sz="1800" dirty="0" err="1">
                <a:latin typeface="Arial"/>
                <a:cs typeface="Arial"/>
              </a:rPr>
              <a:t>υτή</a:t>
            </a:r>
            <a:r>
              <a:rPr lang="en-US" sz="1800" dirty="0">
                <a:latin typeface="Arial"/>
                <a:cs typeface="Arial"/>
              </a:rPr>
              <a:t> </a:t>
            </a:r>
            <a:r>
              <a:rPr lang="en-US" sz="1800" dirty="0" err="1">
                <a:latin typeface="Arial"/>
                <a:cs typeface="Arial"/>
              </a:rPr>
              <a:t>δι</a:t>
            </a:r>
            <a:r>
              <a:rPr lang="en-US" sz="1800" dirty="0">
                <a:latin typeface="Arial"/>
                <a:cs typeface="Arial"/>
              </a:rPr>
              <a:t>α</a:t>
            </a:r>
            <a:r>
              <a:rPr lang="en-US" sz="1800" dirty="0" err="1">
                <a:latin typeface="Arial"/>
                <a:cs typeface="Arial"/>
              </a:rPr>
              <a:t>σφ</a:t>
            </a:r>
            <a:r>
              <a:rPr lang="en-US" sz="1800" dirty="0">
                <a:latin typeface="Arial"/>
                <a:cs typeface="Arial"/>
              </a:rPr>
              <a:t>α</a:t>
            </a:r>
            <a:r>
              <a:rPr lang="en-US" sz="1800" dirty="0" err="1">
                <a:latin typeface="Arial"/>
                <a:cs typeface="Arial"/>
              </a:rPr>
              <a:t>λίζει</a:t>
            </a:r>
            <a:r>
              <a:rPr lang="en-US" sz="1800" dirty="0">
                <a:latin typeface="Arial"/>
                <a:cs typeface="Arial"/>
              </a:rPr>
              <a:t> </a:t>
            </a:r>
            <a:r>
              <a:rPr lang="en-US" sz="1800" dirty="0" err="1">
                <a:latin typeface="Arial"/>
                <a:cs typeface="Arial"/>
              </a:rPr>
              <a:t>ότι</a:t>
            </a:r>
            <a:r>
              <a:rPr lang="en-US" sz="1800" dirty="0">
                <a:latin typeface="Arial"/>
                <a:cs typeface="Arial"/>
              </a:rPr>
              <a:t> </a:t>
            </a:r>
            <a:r>
              <a:rPr lang="en-US" sz="1800" dirty="0" err="1">
                <a:latin typeface="Arial"/>
                <a:cs typeface="Arial"/>
              </a:rPr>
              <a:t>το</a:t>
            </a:r>
            <a:r>
              <a:rPr lang="en-US" sz="1800" dirty="0">
                <a:latin typeface="Arial"/>
                <a:cs typeface="Arial"/>
              </a:rPr>
              <a:t> π</a:t>
            </a:r>
            <a:r>
              <a:rPr lang="en-US" sz="1800" dirty="0" err="1">
                <a:latin typeface="Arial"/>
                <a:cs typeface="Arial"/>
              </a:rPr>
              <a:t>εριεχόμενο</a:t>
            </a:r>
            <a:r>
              <a:rPr lang="en-US" sz="1800" dirty="0">
                <a:latin typeface="Arial"/>
                <a:cs typeface="Arial"/>
              </a:rPr>
              <a:t> </a:t>
            </a:r>
            <a:r>
              <a:rPr lang="en-US" sz="1800" dirty="0" err="1">
                <a:latin typeface="Arial"/>
                <a:cs typeface="Arial"/>
              </a:rPr>
              <a:t>του</a:t>
            </a:r>
            <a:r>
              <a:rPr lang="en-US" sz="1800" dirty="0">
                <a:latin typeface="Arial"/>
                <a:cs typeface="Arial"/>
              </a:rPr>
              <a:t> </a:t>
            </a:r>
            <a:r>
              <a:rPr lang="en-US" sz="1800" dirty="0" err="1">
                <a:latin typeface="Arial"/>
                <a:cs typeface="Arial"/>
              </a:rPr>
              <a:t>GenderSAFE</a:t>
            </a:r>
            <a:r>
              <a:rPr lang="en-US" sz="1800" dirty="0">
                <a:latin typeface="Arial"/>
                <a:cs typeface="Arial"/>
              </a:rPr>
              <a:t> παρα</a:t>
            </a:r>
            <a:r>
              <a:rPr lang="en-US" sz="1800" dirty="0" err="1">
                <a:latin typeface="Arial"/>
                <a:cs typeface="Arial"/>
              </a:rPr>
              <a:t>μένει</a:t>
            </a:r>
            <a:r>
              <a:rPr lang="en-US" sz="1800" dirty="0">
                <a:latin typeface="Arial"/>
                <a:cs typeface="Arial"/>
              </a:rPr>
              <a:t> π</a:t>
            </a:r>
            <a:r>
              <a:rPr lang="en-US" sz="1800" dirty="0" err="1">
                <a:latin typeface="Arial"/>
                <a:cs typeface="Arial"/>
              </a:rPr>
              <a:t>ροσ</a:t>
            </a:r>
            <a:r>
              <a:rPr lang="en-US" sz="1800" dirty="0">
                <a:latin typeface="Arial"/>
                <a:cs typeface="Arial"/>
              </a:rPr>
              <a:t>β</a:t>
            </a:r>
            <a:r>
              <a:rPr lang="en-US" sz="1800" dirty="0" err="1">
                <a:latin typeface="Arial"/>
                <a:cs typeface="Arial"/>
              </a:rPr>
              <a:t>άσιμο</a:t>
            </a:r>
            <a:r>
              <a:rPr lang="en-US" sz="1800" dirty="0">
                <a:latin typeface="Arial"/>
                <a:cs typeface="Arial"/>
              </a:rPr>
              <a:t> και </a:t>
            </a:r>
            <a:r>
              <a:rPr lang="en-US" sz="1800" dirty="0" err="1">
                <a:latin typeface="Arial"/>
                <a:cs typeface="Arial"/>
              </a:rPr>
              <a:t>ενθ</a:t>
            </a:r>
            <a:r>
              <a:rPr lang="en-US" sz="1800" dirty="0">
                <a:latin typeface="Arial"/>
                <a:cs typeface="Arial"/>
              </a:rPr>
              <a:t>α</a:t>
            </a:r>
            <a:r>
              <a:rPr lang="en-US" sz="1800" dirty="0" err="1">
                <a:latin typeface="Arial"/>
                <a:cs typeface="Arial"/>
              </a:rPr>
              <a:t>ρρύνει</a:t>
            </a:r>
            <a:r>
              <a:rPr lang="en-US" sz="1800" dirty="0">
                <a:latin typeface="Arial"/>
                <a:cs typeface="Arial"/>
              </a:rPr>
              <a:t> </a:t>
            </a:r>
            <a:r>
              <a:rPr lang="en-US" sz="1800" dirty="0" err="1">
                <a:latin typeface="Arial"/>
                <a:cs typeface="Arial"/>
              </a:rPr>
              <a:t>την</a:t>
            </a:r>
            <a:r>
              <a:rPr lang="en-US" sz="1800" dirty="0">
                <a:latin typeface="Arial"/>
                <a:cs typeface="Arial"/>
              </a:rPr>
              <a:t> π</a:t>
            </a:r>
            <a:r>
              <a:rPr lang="en-US" sz="1800" dirty="0" err="1">
                <a:latin typeface="Arial"/>
                <a:cs typeface="Arial"/>
              </a:rPr>
              <a:t>ερ</a:t>
            </a:r>
            <a:r>
              <a:rPr lang="en-US" sz="1800" dirty="0">
                <a:latin typeface="Arial"/>
                <a:cs typeface="Arial"/>
              </a:rPr>
              <a:t>α</a:t>
            </a:r>
            <a:r>
              <a:rPr lang="en-US" sz="1800" dirty="0" err="1">
                <a:latin typeface="Arial"/>
                <a:cs typeface="Arial"/>
              </a:rPr>
              <a:t>ιτέρω</a:t>
            </a:r>
            <a:r>
              <a:rPr lang="en-US" sz="1800" dirty="0">
                <a:latin typeface="Arial"/>
                <a:cs typeface="Arial"/>
              </a:rPr>
              <a:t> α</a:t>
            </a:r>
            <a:r>
              <a:rPr lang="en-US" sz="1800" dirty="0" err="1">
                <a:latin typeface="Arial"/>
                <a:cs typeface="Arial"/>
              </a:rPr>
              <a:t>νά</a:t>
            </a:r>
            <a:r>
              <a:rPr lang="en-US" sz="1800" dirty="0">
                <a:latin typeface="Arial"/>
                <a:cs typeface="Arial"/>
              </a:rPr>
              <a:t>π</a:t>
            </a:r>
            <a:r>
              <a:rPr lang="en-US" sz="1800" dirty="0" err="1">
                <a:latin typeface="Arial"/>
                <a:cs typeface="Arial"/>
              </a:rPr>
              <a:t>τυξή</a:t>
            </a:r>
            <a:r>
              <a:rPr lang="en-US" sz="1800" dirty="0">
                <a:latin typeface="Arial"/>
                <a:cs typeface="Arial"/>
              </a:rPr>
              <a:t> </a:t>
            </a:r>
            <a:r>
              <a:rPr lang="en-US" sz="1800" dirty="0" err="1">
                <a:latin typeface="Arial"/>
                <a:cs typeface="Arial"/>
              </a:rPr>
              <a:t>του</a:t>
            </a:r>
            <a:r>
              <a:rPr lang="en-US" sz="1800" dirty="0">
                <a:latin typeface="Arial"/>
                <a:cs typeface="Arial"/>
              </a:rPr>
              <a:t> από </a:t>
            </a:r>
            <a:r>
              <a:rPr lang="en-US" sz="1800" dirty="0" err="1">
                <a:latin typeface="Arial"/>
                <a:cs typeface="Arial"/>
              </a:rPr>
              <a:t>την</a:t>
            </a:r>
            <a:r>
              <a:rPr lang="en-US" sz="1800" dirty="0">
                <a:latin typeface="Arial"/>
                <a:cs typeface="Arial"/>
              </a:rPr>
              <a:t> </a:t>
            </a:r>
            <a:r>
              <a:rPr lang="en-US" sz="1800" dirty="0" err="1">
                <a:latin typeface="Arial"/>
                <a:cs typeface="Arial"/>
              </a:rPr>
              <a:t>κοινότητ</a:t>
            </a:r>
            <a:r>
              <a:rPr lang="en-US" sz="1800" dirty="0">
                <a:latin typeface="Arial"/>
                <a:cs typeface="Arial"/>
              </a:rPr>
              <a:t>α, </a:t>
            </a:r>
            <a:r>
              <a:rPr lang="en-US" sz="1800" dirty="0" err="1">
                <a:latin typeface="Arial"/>
                <a:cs typeface="Arial"/>
              </a:rPr>
              <a:t>δι</a:t>
            </a:r>
            <a:r>
              <a:rPr lang="en-US" sz="1800" dirty="0">
                <a:latin typeface="Arial"/>
                <a:cs typeface="Arial"/>
              </a:rPr>
              <a:t>α</a:t>
            </a:r>
            <a:r>
              <a:rPr lang="en-US" sz="1800" dirty="0" err="1">
                <a:latin typeface="Arial"/>
                <a:cs typeface="Arial"/>
              </a:rPr>
              <a:t>τηρώντ</a:t>
            </a:r>
            <a:r>
              <a:rPr lang="en-US" sz="1800" dirty="0">
                <a:latin typeface="Arial"/>
                <a:cs typeface="Arial"/>
              </a:rPr>
              <a:t>ας </a:t>
            </a:r>
            <a:r>
              <a:rPr lang="en-US" sz="1800" dirty="0" err="1">
                <a:latin typeface="Arial"/>
                <a:cs typeface="Arial"/>
              </a:rPr>
              <a:t>το</a:t>
            </a:r>
            <a:r>
              <a:rPr lang="en-US" sz="1800" dirty="0">
                <a:latin typeface="Arial"/>
                <a:cs typeface="Arial"/>
              </a:rPr>
              <a:t> π</a:t>
            </a:r>
            <a:r>
              <a:rPr lang="en-US" sz="1800" dirty="0" err="1">
                <a:latin typeface="Arial"/>
                <a:cs typeface="Arial"/>
              </a:rPr>
              <a:t>νεύμ</a:t>
            </a:r>
            <a:r>
              <a:rPr lang="en-US" sz="1800" dirty="0">
                <a:latin typeface="Arial"/>
                <a:cs typeface="Arial"/>
              </a:rPr>
              <a:t>α </a:t>
            </a:r>
            <a:r>
              <a:rPr lang="en-US" sz="1800" dirty="0" err="1">
                <a:latin typeface="Arial"/>
                <a:cs typeface="Arial"/>
              </a:rPr>
              <a:t>της</a:t>
            </a:r>
            <a:r>
              <a:rPr lang="en-US" sz="1800" dirty="0">
                <a:latin typeface="Arial"/>
                <a:cs typeface="Arial"/>
              </a:rPr>
              <a:t> α</a:t>
            </a:r>
            <a:r>
              <a:rPr lang="en-US" sz="1800" dirty="0" err="1">
                <a:latin typeface="Arial"/>
                <a:cs typeface="Arial"/>
              </a:rPr>
              <a:t>νοιχτής</a:t>
            </a:r>
            <a:r>
              <a:rPr lang="en-US" sz="1800" dirty="0">
                <a:latin typeface="Arial"/>
                <a:cs typeface="Arial"/>
              </a:rPr>
              <a:t> </a:t>
            </a:r>
            <a:r>
              <a:rPr lang="en-US" sz="1800" dirty="0" err="1">
                <a:latin typeface="Arial"/>
                <a:cs typeface="Arial"/>
              </a:rPr>
              <a:t>γνώσης</a:t>
            </a:r>
            <a:r>
              <a:rPr lang="en-US" sz="1800" dirty="0">
                <a:latin typeface="Arial"/>
                <a:cs typeface="Arial"/>
              </a:rPr>
              <a:t>.</a:t>
            </a:r>
            <a:endParaRPr lang="en-US" dirty="0">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3234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cs typeface="Arial"/>
              </a:rPr>
              <a:t>How to cite this document? </a:t>
            </a:r>
            <a:br>
              <a:rPr lang="en-US" sz="1600" dirty="0">
                <a:solidFill>
                  <a:schemeClr val="bg1"/>
                </a:solidFill>
                <a:latin typeface="Arial"/>
                <a:cs typeface="Arial"/>
              </a:rPr>
            </a:br>
            <a:r>
              <a:rPr lang="en-US" sz="1600" dirty="0" err="1">
                <a:solidFill>
                  <a:schemeClr val="bg1"/>
                </a:solidFill>
                <a:latin typeface="Arial"/>
                <a:cs typeface="Arial"/>
              </a:rPr>
              <a:t>Polykarpou</a:t>
            </a:r>
            <a:r>
              <a:rPr lang="en-US" sz="1600" dirty="0">
                <a:solidFill>
                  <a:schemeClr val="bg1"/>
                </a:solidFill>
                <a:latin typeface="Arial"/>
                <a:cs typeface="Arial"/>
              </a:rPr>
              <a:t>, Panagiota; </a:t>
            </a:r>
            <a:r>
              <a:rPr lang="en-US" sz="1600" dirty="0" err="1">
                <a:solidFill>
                  <a:schemeClr val="bg1"/>
                </a:solidFill>
                <a:latin typeface="Arial"/>
                <a:cs typeface="Arial"/>
              </a:rPr>
              <a:t>Wuiame</a:t>
            </a:r>
            <a:r>
              <a:rPr lang="en-US" sz="1600" dirty="0">
                <a:solidFill>
                  <a:schemeClr val="bg1"/>
                </a:solidFill>
                <a:latin typeface="Arial"/>
                <a:cs typeface="Arial"/>
              </a:rPr>
              <a:t>, Nathalie; </a:t>
            </a:r>
            <a:r>
              <a:rPr lang="en-US" sz="1600" dirty="0" err="1">
                <a:solidFill>
                  <a:schemeClr val="bg1"/>
                </a:solidFill>
                <a:latin typeface="Arial"/>
                <a:cs typeface="Arial"/>
              </a:rPr>
              <a:t>Madesi</a:t>
            </a:r>
            <a:r>
              <a:rPr lang="en-US" sz="1600" dirty="0">
                <a:solidFill>
                  <a:schemeClr val="bg1"/>
                </a:solidFill>
                <a:latin typeface="Arial"/>
                <a:cs typeface="Arial"/>
              </a:rPr>
              <a:t>, Vasia. </a:t>
            </a:r>
            <a:r>
              <a:rPr lang="en-US" sz="1600" i="1" dirty="0">
                <a:solidFill>
                  <a:schemeClr val="bg1"/>
                </a:solidFill>
                <a:latin typeface="Arial"/>
                <a:cs typeface="Arial"/>
              </a:rPr>
              <a:t>Introductory training on gender-based violence in academia and the 7P framework </a:t>
            </a:r>
            <a:r>
              <a:rPr lang="en-US" sz="1600" dirty="0">
                <a:solidFill>
                  <a:schemeClr val="bg1"/>
                </a:solidFill>
                <a:latin typeface="Arial"/>
                <a:cs typeface="Arial"/>
              </a:rPr>
              <a:t>(Presentation in Greek). Antwerp: Yellow Window, 2024. Greek version translated and adapted by Madesi, Vasia. </a:t>
            </a:r>
          </a:p>
        </p:txBody>
      </p:sp>
    </p:spTree>
    <p:extLst>
      <p:ext uri="{BB962C8B-B14F-4D97-AF65-F5344CB8AC3E}">
        <p14:creationId xmlns:p14="http://schemas.microsoft.com/office/powerpoint/2010/main" val="133081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7</a:t>
            </a:fld>
            <a:endParaRPr lang="fr-F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142005"/>
            <a:ext cx="9350516" cy="289816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3600" b="1" dirty="0">
                <a:solidFill>
                  <a:srgbClr val="964091"/>
                </a:solidFill>
                <a:latin typeface="Arial"/>
                <a:cs typeface="Calibri"/>
              </a:rPr>
              <a:t> </a:t>
            </a:r>
            <a:r>
              <a:rPr lang="en-US" sz="3600" b="1" err="1">
                <a:solidFill>
                  <a:srgbClr val="964091"/>
                </a:solidFill>
                <a:latin typeface="Arial"/>
                <a:cs typeface="Calibri"/>
              </a:rPr>
              <a:t>Ποιες</a:t>
            </a:r>
            <a:r>
              <a:rPr lang="en-US" sz="3600" b="1" dirty="0">
                <a:solidFill>
                  <a:srgbClr val="964091"/>
                </a:solidFill>
                <a:latin typeface="Arial"/>
                <a:cs typeface="Calibri"/>
              </a:rPr>
              <a:t> </a:t>
            </a:r>
            <a:r>
              <a:rPr lang="en-US" sz="3600" b="1" err="1">
                <a:solidFill>
                  <a:srgbClr val="964091"/>
                </a:solidFill>
                <a:latin typeface="Arial"/>
                <a:cs typeface="Calibri"/>
              </a:rPr>
              <a:t>είν</a:t>
            </a:r>
            <a:r>
              <a:rPr lang="en-US" sz="3600" b="1" dirty="0">
                <a:solidFill>
                  <a:srgbClr val="964091"/>
                </a:solidFill>
                <a:latin typeface="Arial"/>
                <a:cs typeface="Calibri"/>
              </a:rPr>
              <a:t>αι </a:t>
            </a:r>
            <a:r>
              <a:rPr lang="en-US" sz="3600" b="1" err="1">
                <a:solidFill>
                  <a:srgbClr val="964091"/>
                </a:solidFill>
                <a:latin typeface="Arial"/>
                <a:cs typeface="Calibri"/>
              </a:rPr>
              <a:t>οι</a:t>
            </a:r>
            <a:r>
              <a:rPr lang="en-US" sz="3600" b="1" dirty="0">
                <a:solidFill>
                  <a:srgbClr val="964091"/>
                </a:solidFill>
                <a:latin typeface="Arial"/>
                <a:cs typeface="Calibri"/>
              </a:rPr>
              <a:t> π</a:t>
            </a:r>
            <a:r>
              <a:rPr lang="en-US" sz="3600" b="1" err="1">
                <a:solidFill>
                  <a:srgbClr val="964091"/>
                </a:solidFill>
                <a:latin typeface="Arial"/>
                <a:cs typeface="Calibri"/>
              </a:rPr>
              <a:t>ροσδοκίες</a:t>
            </a:r>
            <a:r>
              <a:rPr lang="en-US" sz="3600" b="1" dirty="0">
                <a:solidFill>
                  <a:srgbClr val="964091"/>
                </a:solidFill>
                <a:latin typeface="Arial"/>
                <a:cs typeface="Calibri"/>
              </a:rPr>
              <a:t> σας από </a:t>
            </a:r>
            <a:r>
              <a:rPr lang="en-US" sz="3600" b="1" err="1">
                <a:solidFill>
                  <a:srgbClr val="964091"/>
                </a:solidFill>
                <a:latin typeface="Arial"/>
                <a:cs typeface="Calibri"/>
              </a:rPr>
              <a:t>το</a:t>
            </a:r>
            <a:r>
              <a:rPr lang="en-US" sz="3600" b="1" dirty="0">
                <a:solidFill>
                  <a:srgbClr val="964091"/>
                </a:solidFill>
                <a:latin typeface="Arial"/>
                <a:cs typeface="Calibri"/>
              </a:rPr>
              <a:t> </a:t>
            </a:r>
            <a:r>
              <a:rPr lang="en-US" sz="3600" b="1" err="1">
                <a:solidFill>
                  <a:srgbClr val="964091"/>
                </a:solidFill>
                <a:latin typeface="Arial"/>
                <a:cs typeface="Calibri"/>
              </a:rPr>
              <a:t>σημερινό</a:t>
            </a:r>
            <a:r>
              <a:rPr lang="en-US" sz="3600" b="1" dirty="0">
                <a:solidFill>
                  <a:srgbClr val="964091"/>
                </a:solidFill>
                <a:latin typeface="Arial"/>
                <a:cs typeface="Calibri"/>
              </a:rPr>
              <a:t> </a:t>
            </a:r>
            <a:r>
              <a:rPr lang="en-US" sz="3600" b="1" err="1">
                <a:solidFill>
                  <a:srgbClr val="964091"/>
                </a:solidFill>
                <a:latin typeface="Arial"/>
                <a:cs typeface="Calibri"/>
              </a:rPr>
              <a:t>σεμινάριο</a:t>
            </a:r>
            <a:r>
              <a:rPr lang="en-US" sz="3600" b="1" dirty="0">
                <a:solidFill>
                  <a:srgbClr val="964091"/>
                </a:solidFill>
                <a:latin typeface="Arial"/>
                <a:cs typeface="Calibri"/>
              </a:rPr>
              <a:t>; </a:t>
            </a:r>
            <a:r>
              <a:rPr lang="en-US" sz="3600" b="1" err="1">
                <a:solidFill>
                  <a:srgbClr val="964091"/>
                </a:solidFill>
                <a:latin typeface="Arial"/>
                <a:cs typeface="Calibri"/>
              </a:rPr>
              <a:t>Τι</a:t>
            </a:r>
            <a:r>
              <a:rPr lang="en-US" sz="3600" b="1" dirty="0">
                <a:solidFill>
                  <a:srgbClr val="964091"/>
                </a:solidFill>
                <a:latin typeface="Arial"/>
                <a:cs typeface="Calibri"/>
              </a:rPr>
              <a:t> επ</a:t>
            </a:r>
            <a:r>
              <a:rPr lang="en-US" sz="3600" b="1" err="1">
                <a:solidFill>
                  <a:srgbClr val="964091"/>
                </a:solidFill>
                <a:latin typeface="Arial"/>
                <a:cs typeface="Calibri"/>
              </a:rPr>
              <a:t>ιθυμείτε</a:t>
            </a:r>
            <a:r>
              <a:rPr lang="en-US" sz="3600" b="1" dirty="0">
                <a:solidFill>
                  <a:srgbClr val="964091"/>
                </a:solidFill>
                <a:latin typeface="Arial"/>
                <a:cs typeface="Calibri"/>
              </a:rPr>
              <a:t> να απ</a:t>
            </a:r>
            <a:r>
              <a:rPr lang="en-US" sz="3600" b="1" err="1">
                <a:solidFill>
                  <a:srgbClr val="964091"/>
                </a:solidFill>
                <a:latin typeface="Arial"/>
                <a:cs typeface="Calibri"/>
              </a:rPr>
              <a:t>οκομίσετε</a:t>
            </a:r>
            <a:r>
              <a:rPr lang="en-US" sz="3600" b="1" dirty="0">
                <a:solidFill>
                  <a:srgbClr val="964091"/>
                </a:solidFill>
                <a:latin typeface="Arial"/>
                <a:cs typeface="Calibri"/>
              </a:rPr>
              <a:t>; </a:t>
            </a:r>
          </a:p>
          <a:p>
            <a:pPr algn="ctr">
              <a:lnSpc>
                <a:spcPct val="130000"/>
              </a:lnSpc>
            </a:pPr>
            <a:endParaRPr lang="en-US" sz="3600" b="1" dirty="0">
              <a:solidFill>
                <a:srgbClr val="964091"/>
              </a:solidFill>
              <a:latin typeface="Arial"/>
              <a:cs typeface="Calibri"/>
            </a:endParaRPr>
          </a:p>
        </p:txBody>
      </p:sp>
      <p:sp>
        <p:nvSpPr>
          <p:cNvPr id="9" name="TextBox 8">
            <a:extLst>
              <a:ext uri="{FF2B5EF4-FFF2-40B4-BE49-F238E27FC236}">
                <a16:creationId xmlns:a16="http://schemas.microsoft.com/office/drawing/2014/main" id="{634CB1B3-25FA-04F0-9F0E-45049CAFDEB0}"/>
              </a:ext>
            </a:extLst>
          </p:cNvPr>
          <p:cNvSpPr txBox="1"/>
          <p:nvPr/>
        </p:nvSpPr>
        <p:spPr>
          <a:xfrm>
            <a:off x="3952374" y="4383505"/>
            <a:ext cx="438361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err="1">
                <a:latin typeface="Arial"/>
                <a:cs typeface="Segoe UI"/>
              </a:rPr>
              <a:t>Μη</a:t>
            </a:r>
            <a:r>
              <a:rPr lang="en-US" i="1" dirty="0">
                <a:latin typeface="Arial"/>
                <a:cs typeface="Segoe UI"/>
              </a:rPr>
              <a:t> </a:t>
            </a:r>
            <a:r>
              <a:rPr lang="en-US" i="1" err="1">
                <a:latin typeface="Arial"/>
                <a:cs typeface="Segoe UI"/>
              </a:rPr>
              <a:t>διστάσετε</a:t>
            </a:r>
            <a:r>
              <a:rPr lang="en-US" i="1" dirty="0">
                <a:latin typeface="Arial"/>
                <a:cs typeface="Segoe UI"/>
              </a:rPr>
              <a:t> να </a:t>
            </a:r>
            <a:r>
              <a:rPr lang="en-US" i="1" err="1">
                <a:latin typeface="Arial"/>
                <a:cs typeface="Segoe UI"/>
              </a:rPr>
              <a:t>μοιρ</a:t>
            </a:r>
            <a:r>
              <a:rPr lang="en-US" i="1" dirty="0">
                <a:latin typeface="Arial"/>
                <a:cs typeface="Segoe UI"/>
              </a:rPr>
              <a:t>α</a:t>
            </a:r>
            <a:r>
              <a:rPr lang="en-US" i="1" err="1">
                <a:latin typeface="Arial"/>
                <a:cs typeface="Segoe UI"/>
              </a:rPr>
              <a:t>στείτε</a:t>
            </a:r>
            <a:r>
              <a:rPr lang="en-US" i="1" dirty="0">
                <a:latin typeface="Arial"/>
                <a:cs typeface="Segoe UI"/>
              </a:rPr>
              <a:t> </a:t>
            </a:r>
            <a:r>
              <a:rPr lang="en-US" i="1" err="1">
                <a:latin typeface="Arial"/>
                <a:cs typeface="Segoe UI"/>
              </a:rPr>
              <a:t>το</a:t>
            </a:r>
            <a:r>
              <a:rPr lang="en-US" i="1" dirty="0">
                <a:latin typeface="Arial"/>
                <a:cs typeface="Segoe UI"/>
              </a:rPr>
              <a:t> </a:t>
            </a:r>
            <a:r>
              <a:rPr lang="en-US" i="1" err="1">
                <a:latin typeface="Arial"/>
                <a:cs typeface="Segoe UI"/>
              </a:rPr>
              <a:t>όνομ</a:t>
            </a:r>
            <a:r>
              <a:rPr lang="en-US" i="1" dirty="0">
                <a:latin typeface="Arial"/>
                <a:cs typeface="Segoe UI"/>
              </a:rPr>
              <a:t>α και </a:t>
            </a:r>
            <a:r>
              <a:rPr lang="en-US" i="1" err="1">
                <a:latin typeface="Arial"/>
                <a:cs typeface="Segoe UI"/>
              </a:rPr>
              <a:t>τις</a:t>
            </a:r>
            <a:r>
              <a:rPr lang="en-US" i="1" dirty="0">
                <a:latin typeface="Arial"/>
                <a:cs typeface="Segoe UI"/>
              </a:rPr>
              <a:t> α</a:t>
            </a:r>
            <a:r>
              <a:rPr lang="en-US" i="1" err="1">
                <a:latin typeface="Arial"/>
                <a:cs typeface="Segoe UI"/>
              </a:rPr>
              <a:t>ντωνυμίες</a:t>
            </a:r>
            <a:r>
              <a:rPr lang="en-US" i="1" dirty="0">
                <a:latin typeface="Arial"/>
                <a:cs typeface="Segoe UI"/>
              </a:rPr>
              <a:t> σας</a:t>
            </a:r>
            <a:endParaRPr lang="en-US">
              <a:latin typeface="Arial"/>
              <a:cs typeface="Arial"/>
            </a:endParaRPr>
          </a:p>
        </p:txBody>
      </p:sp>
    </p:spTree>
    <p:extLst>
      <p:ext uri="{BB962C8B-B14F-4D97-AF65-F5344CB8AC3E}">
        <p14:creationId xmlns:p14="http://schemas.microsoft.com/office/powerpoint/2010/main" val="3572557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2">
            <a:extLst>
              <a:ext uri="{FF2B5EF4-FFF2-40B4-BE49-F238E27FC236}">
                <a16:creationId xmlns:a16="http://schemas.microsoft.com/office/drawing/2014/main" id="{BED4745F-6CF0-7E54-4239-20C9C280BAF4}"/>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8</a:t>
            </a:fld>
            <a:endParaRPr lang="fr-FR">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D96D61C7-E6E8-63B0-861B-5BE999E51458}"/>
              </a:ext>
            </a:extLst>
          </p:cNvPr>
          <p:cNvSpPr>
            <a:spLocks noGrp="1"/>
          </p:cNvSpPr>
          <p:nvPr/>
        </p:nvSpPr>
        <p:spPr>
          <a:xfrm>
            <a:off x="1142172" y="72988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b="1" dirty="0" err="1">
                <a:latin typeface="Arial"/>
                <a:ea typeface="Open Sans"/>
                <a:cs typeface="Arial"/>
              </a:rPr>
              <a:t>Άσκηση</a:t>
            </a:r>
            <a:r>
              <a:rPr lang="fr-FR" b="1" dirty="0">
                <a:latin typeface="Arial"/>
                <a:ea typeface="Open Sans"/>
                <a:cs typeface="Arial"/>
              </a:rPr>
              <a:t> 1: </a:t>
            </a:r>
            <a:r>
              <a:rPr lang="fr-FR" b="1" dirty="0" err="1">
                <a:latin typeface="Arial"/>
                <a:ea typeface="Open Sans"/>
                <a:cs typeface="Arial"/>
              </a:rPr>
              <a:t>Ιστορί</a:t>
            </a:r>
            <a:r>
              <a:rPr lang="fr-FR" b="1" dirty="0">
                <a:latin typeface="Arial"/>
                <a:ea typeface="Open Sans"/>
                <a:cs typeface="Arial"/>
              </a:rPr>
              <a:t>α π</a:t>
            </a:r>
            <a:r>
              <a:rPr lang="fr-FR" b="1" dirty="0" err="1">
                <a:latin typeface="Arial"/>
                <a:ea typeface="Open Sans"/>
                <a:cs typeface="Arial"/>
              </a:rPr>
              <a:t>ερί</a:t>
            </a:r>
            <a:r>
              <a:rPr lang="fr-FR" b="1" dirty="0">
                <a:latin typeface="Arial"/>
                <a:ea typeface="Open Sans"/>
                <a:cs typeface="Arial"/>
              </a:rPr>
              <a:t>π</a:t>
            </a:r>
            <a:r>
              <a:rPr lang="fr-FR" b="1" dirty="0" err="1">
                <a:latin typeface="Arial"/>
                <a:ea typeface="Open Sans"/>
                <a:cs typeface="Arial"/>
              </a:rPr>
              <a:t>τωσης</a:t>
            </a:r>
          </a:p>
        </p:txBody>
      </p:sp>
      <p:sp>
        <p:nvSpPr>
          <p:cNvPr id="11" name="Title 1">
            <a:extLst>
              <a:ext uri="{FF2B5EF4-FFF2-40B4-BE49-F238E27FC236}">
                <a16:creationId xmlns:a16="http://schemas.microsoft.com/office/drawing/2014/main" id="{D600B80A-9C00-0AD6-E370-D1A5A5EFB393}"/>
              </a:ext>
            </a:extLst>
          </p:cNvPr>
          <p:cNvSpPr txBox="1">
            <a:spLocks/>
          </p:cNvSpPr>
          <p:nvPr/>
        </p:nvSpPr>
        <p:spPr>
          <a:xfrm>
            <a:off x="492918" y="1817182"/>
            <a:ext cx="8229601" cy="778381"/>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800" b="1" dirty="0">
                <a:solidFill>
                  <a:srgbClr val="964091"/>
                </a:solidFill>
                <a:latin typeface="Arial"/>
                <a:cs typeface="Arial"/>
              </a:rPr>
              <a:t> </a:t>
            </a:r>
            <a:r>
              <a:rPr lang="en-US" sz="2800" b="1" dirty="0" err="1">
                <a:solidFill>
                  <a:srgbClr val="964091"/>
                </a:solidFill>
                <a:latin typeface="Arial"/>
                <a:cs typeface="Arial"/>
              </a:rPr>
              <a:t>Τι</a:t>
            </a:r>
            <a:r>
              <a:rPr lang="en-US" sz="2800" b="1" dirty="0">
                <a:solidFill>
                  <a:srgbClr val="964091"/>
                </a:solidFill>
                <a:latin typeface="Arial"/>
                <a:cs typeface="Arial"/>
              </a:rPr>
              <a:t> π</a:t>
            </a:r>
            <a:r>
              <a:rPr lang="en-US" sz="2800" b="1" dirty="0" err="1">
                <a:solidFill>
                  <a:srgbClr val="964091"/>
                </a:solidFill>
                <a:latin typeface="Arial"/>
                <a:cs typeface="Arial"/>
              </a:rPr>
              <a:t>ήγε</a:t>
            </a:r>
            <a:r>
              <a:rPr lang="en-US" sz="2800" b="1" dirty="0">
                <a:solidFill>
                  <a:srgbClr val="964091"/>
                </a:solidFill>
                <a:latin typeface="Arial"/>
                <a:cs typeface="Arial"/>
              </a:rPr>
              <a:t> </a:t>
            </a:r>
            <a:r>
              <a:rPr lang="en-US" sz="2800" b="1" dirty="0" err="1">
                <a:solidFill>
                  <a:srgbClr val="964091"/>
                </a:solidFill>
                <a:latin typeface="Arial"/>
                <a:cs typeface="Arial"/>
              </a:rPr>
              <a:t>λάθος</a:t>
            </a:r>
            <a:r>
              <a:rPr lang="en-US" sz="2800" b="1" dirty="0">
                <a:solidFill>
                  <a:srgbClr val="964091"/>
                </a:solidFill>
                <a:latin typeface="Arial"/>
                <a:cs typeface="Arial"/>
              </a:rPr>
              <a:t> </a:t>
            </a:r>
            <a:r>
              <a:rPr lang="en-US" sz="2800" b="1" dirty="0" err="1">
                <a:solidFill>
                  <a:srgbClr val="964091"/>
                </a:solidFill>
                <a:latin typeface="Arial"/>
                <a:cs typeface="Arial"/>
              </a:rPr>
              <a:t>σε</a:t>
            </a:r>
            <a:r>
              <a:rPr lang="en-US" sz="2800" b="1" dirty="0">
                <a:solidFill>
                  <a:srgbClr val="964091"/>
                </a:solidFill>
                <a:latin typeface="Arial"/>
                <a:cs typeface="Arial"/>
              </a:rPr>
              <a:t> α</a:t>
            </a:r>
            <a:r>
              <a:rPr lang="en-US" sz="2800" b="1" dirty="0" err="1">
                <a:solidFill>
                  <a:srgbClr val="964091"/>
                </a:solidFill>
                <a:latin typeface="Arial"/>
                <a:cs typeface="Arial"/>
              </a:rPr>
              <a:t>υτή</a:t>
            </a:r>
            <a:r>
              <a:rPr lang="en-US" sz="2800" b="1" dirty="0">
                <a:solidFill>
                  <a:srgbClr val="964091"/>
                </a:solidFill>
                <a:latin typeface="Arial"/>
                <a:cs typeface="Arial"/>
              </a:rPr>
              <a:t> </a:t>
            </a:r>
            <a:r>
              <a:rPr lang="en-US" sz="2800" b="1" dirty="0" err="1">
                <a:solidFill>
                  <a:srgbClr val="964091"/>
                </a:solidFill>
                <a:latin typeface="Arial"/>
                <a:cs typeface="Arial"/>
              </a:rPr>
              <a:t>την</a:t>
            </a:r>
            <a:r>
              <a:rPr lang="en-US" sz="2800" b="1" dirty="0">
                <a:solidFill>
                  <a:srgbClr val="964091"/>
                </a:solidFill>
                <a:latin typeface="Arial"/>
                <a:cs typeface="Arial"/>
              </a:rPr>
              <a:t> υπ</a:t>
            </a:r>
            <a:r>
              <a:rPr lang="en-US" sz="2800" b="1" dirty="0" err="1">
                <a:solidFill>
                  <a:srgbClr val="964091"/>
                </a:solidFill>
                <a:latin typeface="Arial"/>
                <a:cs typeface="Arial"/>
              </a:rPr>
              <a:t>όθεση</a:t>
            </a:r>
            <a:r>
              <a:rPr lang="en-US" sz="2800" b="1" dirty="0">
                <a:solidFill>
                  <a:srgbClr val="964091"/>
                </a:solidFill>
                <a:latin typeface="Arial"/>
                <a:cs typeface="Arial"/>
              </a:rPr>
              <a:t>; </a:t>
            </a:r>
            <a:br>
              <a:rPr lang="en-US" sz="2800" b="1" dirty="0">
                <a:solidFill>
                  <a:srgbClr val="964091"/>
                </a:solidFill>
                <a:latin typeface="Arial"/>
                <a:cs typeface="Arial"/>
              </a:rPr>
            </a:br>
            <a:endParaRPr lang="en-US" sz="2800" b="1" dirty="0">
              <a:solidFill>
                <a:srgbClr val="964091"/>
              </a:solidFill>
              <a:latin typeface="Arial"/>
              <a:cs typeface="Arial"/>
            </a:endParaRPr>
          </a:p>
          <a:p>
            <a:endParaRPr lang="en-US" sz="2800" b="1" dirty="0">
              <a:solidFill>
                <a:srgbClr val="964091"/>
              </a:solidFill>
              <a:latin typeface="Arial"/>
              <a:cs typeface="Arial"/>
            </a:endParaRPr>
          </a:p>
          <a:p>
            <a:r>
              <a:rPr lang="en-US" sz="2800" b="1" dirty="0">
                <a:solidFill>
                  <a:srgbClr val="964091"/>
                </a:solidFill>
                <a:latin typeface="Arial"/>
                <a:cs typeface="Arial"/>
              </a:rPr>
              <a:t> </a:t>
            </a:r>
            <a:r>
              <a:rPr lang="en-US" sz="2800" b="1" dirty="0" err="1">
                <a:solidFill>
                  <a:srgbClr val="964091"/>
                </a:solidFill>
                <a:latin typeface="Arial"/>
                <a:cs typeface="Arial"/>
              </a:rPr>
              <a:t>Ποι</a:t>
            </a:r>
            <a:r>
              <a:rPr lang="en-US" sz="2800" b="1" dirty="0">
                <a:solidFill>
                  <a:srgbClr val="964091"/>
                </a:solidFill>
                <a:latin typeface="Arial"/>
                <a:cs typeface="Arial"/>
              </a:rPr>
              <a:t>α </a:t>
            </a:r>
            <a:r>
              <a:rPr lang="en-US" sz="2800" b="1" dirty="0" err="1">
                <a:solidFill>
                  <a:srgbClr val="964091"/>
                </a:solidFill>
                <a:latin typeface="Arial"/>
                <a:cs typeface="Arial"/>
              </a:rPr>
              <a:t>κενά</a:t>
            </a:r>
            <a:r>
              <a:rPr lang="en-US" sz="2800" b="1" dirty="0">
                <a:solidFill>
                  <a:srgbClr val="964091"/>
                </a:solidFill>
                <a:latin typeface="Arial"/>
                <a:cs typeface="Arial"/>
              </a:rPr>
              <a:t> </a:t>
            </a:r>
            <a:r>
              <a:rPr lang="en-US" sz="2800" b="1" dirty="0" err="1">
                <a:solidFill>
                  <a:srgbClr val="964091"/>
                </a:solidFill>
                <a:latin typeface="Arial"/>
                <a:cs typeface="Arial"/>
              </a:rPr>
              <a:t>εντο</a:t>
            </a:r>
            <a:r>
              <a:rPr lang="en-US" sz="2800" b="1" dirty="0">
                <a:solidFill>
                  <a:srgbClr val="964091"/>
                </a:solidFill>
                <a:latin typeface="Arial"/>
                <a:cs typeface="Arial"/>
              </a:rPr>
              <a:t>π</a:t>
            </a:r>
            <a:r>
              <a:rPr lang="en-US" sz="2800" b="1" dirty="0" err="1">
                <a:solidFill>
                  <a:srgbClr val="964091"/>
                </a:solidFill>
                <a:latin typeface="Arial"/>
                <a:cs typeface="Arial"/>
              </a:rPr>
              <a:t>ίσ</a:t>
            </a:r>
            <a:r>
              <a:rPr lang="en-US" sz="2800" b="1" dirty="0">
                <a:solidFill>
                  <a:srgbClr val="964091"/>
                </a:solidFill>
                <a:latin typeface="Arial"/>
                <a:cs typeface="Arial"/>
              </a:rPr>
              <a:t>α</a:t>
            </a:r>
            <a:r>
              <a:rPr lang="en-US" sz="2800" b="1" dirty="0" err="1">
                <a:solidFill>
                  <a:srgbClr val="964091"/>
                </a:solidFill>
                <a:latin typeface="Arial"/>
                <a:cs typeface="Arial"/>
              </a:rPr>
              <a:t>τε</a:t>
            </a:r>
            <a:r>
              <a:rPr lang="en-US" sz="2800" b="1" dirty="0">
                <a:solidFill>
                  <a:srgbClr val="964091"/>
                </a:solidFill>
                <a:latin typeface="Arial"/>
                <a:cs typeface="Arial"/>
              </a:rPr>
              <a:t>; </a:t>
            </a:r>
            <a:br>
              <a:rPr lang="en-US" sz="2800" b="1" dirty="0">
                <a:solidFill>
                  <a:srgbClr val="964091"/>
                </a:solidFill>
                <a:latin typeface="Arial"/>
                <a:cs typeface="Arial"/>
              </a:rPr>
            </a:br>
            <a:endParaRPr lang="en-US" sz="2800" b="1" dirty="0">
              <a:solidFill>
                <a:srgbClr val="964091"/>
              </a:solidFill>
              <a:latin typeface="Arial"/>
              <a:cs typeface="Arial"/>
            </a:endParaRPr>
          </a:p>
          <a:p>
            <a:endParaRPr lang="en-US" sz="2800" b="1">
              <a:latin typeface="Arial"/>
              <a:cs typeface="Arial"/>
            </a:endParaRPr>
          </a:p>
        </p:txBody>
      </p:sp>
      <p:pic>
        <p:nvPicPr>
          <p:cNvPr id="12" name="Picture 11" descr="A screenshot of a computer&#10;&#10;Description automatically generated">
            <a:extLst>
              <a:ext uri="{FF2B5EF4-FFF2-40B4-BE49-F238E27FC236}">
                <a16:creationId xmlns:a16="http://schemas.microsoft.com/office/drawing/2014/main" id="{CF6E8E4A-98A9-04A7-5639-9B10FD1CCEDB}"/>
              </a:ext>
            </a:extLst>
          </p:cNvPr>
          <p:cNvPicPr>
            <a:picLocks noChangeAspect="1"/>
          </p:cNvPicPr>
          <p:nvPr/>
        </p:nvPicPr>
        <p:blipFill>
          <a:blip r:embed="rId3"/>
          <a:stretch>
            <a:fillRect/>
          </a:stretch>
        </p:blipFill>
        <p:spPr>
          <a:xfrm>
            <a:off x="7134225" y="252413"/>
            <a:ext cx="4638675" cy="6162675"/>
          </a:xfrm>
          <a:prstGeom prst="rect">
            <a:avLst/>
          </a:prstGeom>
        </p:spPr>
      </p:pic>
    </p:spTree>
    <p:extLst>
      <p:ext uri="{BB962C8B-B14F-4D97-AF65-F5344CB8AC3E}">
        <p14:creationId xmlns:p14="http://schemas.microsoft.com/office/powerpoint/2010/main" val="4125658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7D25848-1567-205A-4155-F6D97A709F4B}"/>
              </a:ext>
            </a:extLst>
          </p:cNvPr>
          <p:cNvSpPr>
            <a:spLocks noGrp="1"/>
          </p:cNvSpPr>
          <p:nvPr>
            <p:ph type="title"/>
          </p:nvPr>
        </p:nvSpPr>
        <p:spPr>
          <a:xfrm>
            <a:off x="633414" y="910491"/>
            <a:ext cx="3758364" cy="1861285"/>
          </a:xfrm>
        </p:spPr>
        <p:txBody>
          <a:bodyPr/>
          <a:lstStyle/>
          <a:p>
            <a:r>
              <a:rPr lang="en-US" sz="2800" err="1">
                <a:latin typeface="Arial"/>
                <a:cs typeface="Arial"/>
              </a:rPr>
              <a:t>Ορισμός</a:t>
            </a:r>
            <a:r>
              <a:rPr lang="en-US" sz="2800" dirty="0">
                <a:latin typeface="Arial"/>
                <a:cs typeface="Arial"/>
              </a:rPr>
              <a:t> </a:t>
            </a:r>
            <a:r>
              <a:rPr lang="en-US" sz="2800" err="1">
                <a:latin typeface="Arial"/>
                <a:cs typeface="Arial"/>
              </a:rPr>
              <a:t>της</a:t>
            </a:r>
            <a:r>
              <a:rPr lang="en-US" sz="2800" dirty="0">
                <a:latin typeface="Arial"/>
                <a:cs typeface="Arial"/>
              </a:rPr>
              <a:t> </a:t>
            </a:r>
            <a:r>
              <a:rPr lang="en-US" sz="2800" err="1">
                <a:latin typeface="Arial"/>
                <a:cs typeface="Arial"/>
              </a:rPr>
              <a:t>έμφυλης</a:t>
            </a:r>
            <a:r>
              <a:rPr lang="en-US" sz="2800" dirty="0">
                <a:latin typeface="Arial"/>
                <a:cs typeface="Arial"/>
              </a:rPr>
              <a:t> βίας</a:t>
            </a:r>
            <a:endParaRPr lang="en-US" sz="2800" dirty="0"/>
          </a:p>
        </p:txBody>
      </p:sp>
      <p:sp>
        <p:nvSpPr>
          <p:cNvPr id="2" name="TextBox 7">
            <a:extLst>
              <a:ext uri="{FF2B5EF4-FFF2-40B4-BE49-F238E27FC236}">
                <a16:creationId xmlns:a16="http://schemas.microsoft.com/office/drawing/2014/main" id="{0D0E1B75-0F8F-5A4A-9C79-A1AF0B7D671E}"/>
              </a:ext>
            </a:extLst>
          </p:cNvPr>
          <p:cNvSpPr txBox="1"/>
          <p:nvPr/>
        </p:nvSpPr>
        <p:spPr>
          <a:xfrm>
            <a:off x="636958" y="2266248"/>
            <a:ext cx="4481748" cy="3251596"/>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nSpc>
                <a:spcPct val="130000"/>
              </a:lnSpc>
            </a:pPr>
            <a:r>
              <a:rPr lang="en-US" sz="2000" b="1" dirty="0">
                <a:solidFill>
                  <a:schemeClr val="tx1">
                    <a:alpha val="70000"/>
                  </a:schemeClr>
                </a:solidFill>
                <a:latin typeface="Arial"/>
                <a:cs typeface="Calibri"/>
              </a:rPr>
              <a:t>Η </a:t>
            </a:r>
            <a:r>
              <a:rPr lang="en-US" sz="2000" b="1" err="1">
                <a:solidFill>
                  <a:schemeClr val="tx1">
                    <a:alpha val="70000"/>
                  </a:schemeClr>
                </a:solidFill>
                <a:latin typeface="Arial"/>
                <a:cs typeface="Calibri"/>
              </a:rPr>
              <a:t>έμφυλη</a:t>
            </a:r>
            <a:r>
              <a:rPr lang="en-US" sz="2000" b="1" dirty="0">
                <a:solidFill>
                  <a:schemeClr val="tx1">
                    <a:alpha val="70000"/>
                  </a:schemeClr>
                </a:solidFill>
                <a:latin typeface="Arial"/>
                <a:cs typeface="Calibri"/>
              </a:rPr>
              <a:t> βία ανα</a:t>
            </a:r>
            <a:r>
              <a:rPr lang="en-US" sz="2000" b="1" err="1">
                <a:solidFill>
                  <a:schemeClr val="tx1">
                    <a:alpha val="70000"/>
                  </a:schemeClr>
                </a:solidFill>
                <a:latin typeface="Arial"/>
                <a:cs typeface="Calibri"/>
              </a:rPr>
              <a:t>φέρετ</a:t>
            </a:r>
            <a:r>
              <a:rPr lang="en-US" sz="2000" b="1" dirty="0">
                <a:solidFill>
                  <a:schemeClr val="tx1">
                    <a:alpha val="70000"/>
                  </a:schemeClr>
                </a:solidFill>
                <a:latin typeface="Arial"/>
                <a:cs typeface="Calibri"/>
              </a:rPr>
              <a:t>αι </a:t>
            </a:r>
            <a:r>
              <a:rPr lang="en-US" sz="2000" b="1" err="1">
                <a:solidFill>
                  <a:schemeClr val="tx1">
                    <a:alpha val="70000"/>
                  </a:schemeClr>
                </a:solidFill>
                <a:latin typeface="Arial"/>
                <a:cs typeface="Calibri"/>
              </a:rPr>
              <a:t>σε</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κάθε</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είδος</a:t>
            </a:r>
            <a:r>
              <a:rPr lang="en-US" sz="2000" b="1" dirty="0">
                <a:solidFill>
                  <a:schemeClr val="tx1">
                    <a:alpha val="70000"/>
                  </a:schemeClr>
                </a:solidFill>
                <a:latin typeface="Arial"/>
                <a:cs typeface="Calibri"/>
              </a:rPr>
              <a:t> β</a:t>
            </a:r>
            <a:r>
              <a:rPr lang="en-US" sz="2000" b="1" err="1">
                <a:solidFill>
                  <a:schemeClr val="tx1">
                    <a:alpha val="70000"/>
                  </a:schemeClr>
                </a:solidFill>
                <a:latin typeface="Arial"/>
                <a:cs typeface="Calibri"/>
              </a:rPr>
              <a:t>λά</a:t>
            </a:r>
            <a:r>
              <a:rPr lang="en-US" sz="2000" b="1" dirty="0">
                <a:solidFill>
                  <a:schemeClr val="tx1">
                    <a:alpha val="70000"/>
                  </a:schemeClr>
                </a:solidFill>
                <a:latin typeface="Arial"/>
                <a:cs typeface="Calibri"/>
              </a:rPr>
              <a:t>β</a:t>
            </a:r>
            <a:r>
              <a:rPr lang="en-US" sz="2000" b="1" err="1">
                <a:solidFill>
                  <a:schemeClr val="tx1">
                    <a:alpha val="70000"/>
                  </a:schemeClr>
                </a:solidFill>
                <a:latin typeface="Arial"/>
                <a:cs typeface="Calibri"/>
              </a:rPr>
              <a:t>ης</a:t>
            </a:r>
            <a:r>
              <a:rPr lang="en-US" sz="2000" b="1" dirty="0">
                <a:solidFill>
                  <a:schemeClr val="tx1">
                    <a:alpha val="70000"/>
                  </a:schemeClr>
                </a:solidFill>
                <a:latin typeface="Arial"/>
                <a:cs typeface="Calibri"/>
              </a:rPr>
              <a:t> π</a:t>
            </a:r>
            <a:r>
              <a:rPr lang="en-US" sz="2000" b="1" err="1">
                <a:solidFill>
                  <a:schemeClr val="tx1">
                    <a:alpha val="70000"/>
                  </a:schemeClr>
                </a:solidFill>
                <a:latin typeface="Arial"/>
                <a:cs typeface="Calibri"/>
              </a:rPr>
              <a:t>ου</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δι</a:t>
            </a:r>
            <a:r>
              <a:rPr lang="en-US" sz="2000" b="1" dirty="0">
                <a:solidFill>
                  <a:schemeClr val="tx1">
                    <a:alpha val="70000"/>
                  </a:schemeClr>
                </a:solidFill>
                <a:latin typeface="Arial"/>
                <a:cs typeface="Calibri"/>
              </a:rPr>
              <a:t>απ</a:t>
            </a:r>
            <a:r>
              <a:rPr lang="en-US" sz="2000" b="1" err="1">
                <a:solidFill>
                  <a:schemeClr val="tx1">
                    <a:alpha val="70000"/>
                  </a:schemeClr>
                </a:solidFill>
                <a:latin typeface="Arial"/>
                <a:cs typeface="Calibri"/>
              </a:rPr>
              <a:t>ράττετ</a:t>
            </a:r>
            <a:r>
              <a:rPr lang="en-US" sz="2000" b="1" dirty="0">
                <a:solidFill>
                  <a:schemeClr val="tx1">
                    <a:alpha val="70000"/>
                  </a:schemeClr>
                </a:solidFill>
                <a:latin typeface="Arial"/>
                <a:cs typeface="Calibri"/>
              </a:rPr>
              <a:t>αι </a:t>
            </a:r>
            <a:r>
              <a:rPr lang="en-US" sz="2000" b="1" err="1">
                <a:solidFill>
                  <a:schemeClr val="tx1">
                    <a:alpha val="70000"/>
                  </a:schemeClr>
                </a:solidFill>
                <a:latin typeface="Arial"/>
                <a:cs typeface="Calibri"/>
              </a:rPr>
              <a:t>εν</a:t>
            </a:r>
            <a:r>
              <a:rPr lang="en-US" sz="2000" b="1" dirty="0">
                <a:solidFill>
                  <a:schemeClr val="tx1">
                    <a:alpha val="70000"/>
                  </a:schemeClr>
                </a:solidFill>
                <a:latin typeface="Arial"/>
                <a:cs typeface="Calibri"/>
              </a:rPr>
              <a:t>α</a:t>
            </a:r>
            <a:r>
              <a:rPr lang="en-US" sz="2000" b="1" err="1">
                <a:solidFill>
                  <a:schemeClr val="tx1">
                    <a:alpha val="70000"/>
                  </a:schemeClr>
                </a:solidFill>
                <a:latin typeface="Arial"/>
                <a:cs typeface="Calibri"/>
              </a:rPr>
              <a:t>ντίον</a:t>
            </a:r>
            <a:r>
              <a:rPr lang="en-US" sz="2000" b="1" dirty="0">
                <a:solidFill>
                  <a:schemeClr val="tx1">
                    <a:alpha val="70000"/>
                  </a:schemeClr>
                </a:solidFill>
                <a:latin typeface="Arial"/>
                <a:cs typeface="Calibri"/>
              </a:rPr>
              <a:t> α</a:t>
            </a:r>
            <a:r>
              <a:rPr lang="en-US" sz="2000" b="1" err="1">
                <a:solidFill>
                  <a:schemeClr val="tx1">
                    <a:alpha val="70000"/>
                  </a:schemeClr>
                </a:solidFill>
                <a:latin typeface="Arial"/>
                <a:cs typeface="Calibri"/>
              </a:rPr>
              <a:t>τόμου</a:t>
            </a:r>
            <a:r>
              <a:rPr lang="en-US" sz="2000" b="1" dirty="0">
                <a:solidFill>
                  <a:schemeClr val="tx1">
                    <a:alpha val="70000"/>
                  </a:schemeClr>
                </a:solidFill>
                <a:latin typeface="Arial"/>
                <a:cs typeface="Calibri"/>
              </a:rPr>
              <a:t> ή </a:t>
            </a:r>
            <a:r>
              <a:rPr lang="en-US" sz="2000" b="1" err="1">
                <a:solidFill>
                  <a:schemeClr val="tx1">
                    <a:alpha val="70000"/>
                  </a:schemeClr>
                </a:solidFill>
                <a:latin typeface="Arial"/>
                <a:cs typeface="Calibri"/>
              </a:rPr>
              <a:t>ομάδ</a:t>
            </a:r>
            <a:r>
              <a:rPr lang="en-US" sz="2000" b="1" dirty="0">
                <a:solidFill>
                  <a:schemeClr val="tx1">
                    <a:alpha val="70000"/>
                  </a:schemeClr>
                </a:solidFill>
                <a:latin typeface="Arial"/>
                <a:cs typeface="Calibri"/>
              </a:rPr>
              <a:t>ας α</a:t>
            </a:r>
            <a:r>
              <a:rPr lang="en-US" sz="2000" b="1" err="1">
                <a:solidFill>
                  <a:schemeClr val="tx1">
                    <a:alpha val="70000"/>
                  </a:schemeClr>
                </a:solidFill>
                <a:latin typeface="Arial"/>
                <a:cs typeface="Calibri"/>
              </a:rPr>
              <a:t>τόμων</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λόγω</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του</a:t>
            </a:r>
            <a:r>
              <a:rPr lang="en-US" sz="2000" b="1" dirty="0">
                <a:solidFill>
                  <a:schemeClr val="tx1">
                    <a:alpha val="70000"/>
                  </a:schemeClr>
                </a:solidFill>
                <a:latin typeface="Arial"/>
                <a:cs typeface="Calibri"/>
              </a:rPr>
              <a:t> πρα</a:t>
            </a:r>
            <a:r>
              <a:rPr lang="en-US" sz="2000" b="1" err="1">
                <a:solidFill>
                  <a:schemeClr val="tx1">
                    <a:alpha val="70000"/>
                  </a:schemeClr>
                </a:solidFill>
                <a:latin typeface="Arial"/>
                <a:cs typeface="Calibri"/>
              </a:rPr>
              <a:t>γμ</a:t>
            </a:r>
            <a:r>
              <a:rPr lang="en-US" sz="2000" b="1" dirty="0">
                <a:solidFill>
                  <a:schemeClr val="tx1">
                    <a:alpha val="70000"/>
                  </a:schemeClr>
                </a:solidFill>
                <a:latin typeface="Arial"/>
                <a:cs typeface="Calibri"/>
              </a:rPr>
              <a:t>α</a:t>
            </a:r>
            <a:r>
              <a:rPr lang="en-US" sz="2000" b="1" err="1">
                <a:solidFill>
                  <a:schemeClr val="tx1">
                    <a:alpha val="70000"/>
                  </a:schemeClr>
                </a:solidFill>
                <a:latin typeface="Arial"/>
                <a:cs typeface="Calibri"/>
              </a:rPr>
              <a:t>τικού</a:t>
            </a:r>
            <a:r>
              <a:rPr lang="en-US" sz="2000" b="1" dirty="0">
                <a:solidFill>
                  <a:schemeClr val="tx1">
                    <a:alpha val="70000"/>
                  </a:schemeClr>
                </a:solidFill>
                <a:latin typeface="Arial"/>
                <a:cs typeface="Calibri"/>
              </a:rPr>
              <a:t> ή α</a:t>
            </a:r>
            <a:r>
              <a:rPr lang="en-US" sz="2000" b="1" err="1">
                <a:solidFill>
                  <a:schemeClr val="tx1">
                    <a:alpha val="70000"/>
                  </a:schemeClr>
                </a:solidFill>
                <a:latin typeface="Arial"/>
                <a:cs typeface="Calibri"/>
              </a:rPr>
              <a:t>ντιλη</a:t>
            </a:r>
            <a:r>
              <a:rPr lang="en-US" sz="2000" b="1" dirty="0">
                <a:solidFill>
                  <a:schemeClr val="tx1">
                    <a:alpha val="70000"/>
                  </a:schemeClr>
                </a:solidFill>
                <a:latin typeface="Arial"/>
                <a:cs typeface="Calibri"/>
              </a:rPr>
              <a:t>π</a:t>
            </a:r>
            <a:r>
              <a:rPr lang="en-US" sz="2000" b="1" err="1">
                <a:solidFill>
                  <a:schemeClr val="tx1">
                    <a:alpha val="70000"/>
                  </a:schemeClr>
                </a:solidFill>
                <a:latin typeface="Arial"/>
                <a:cs typeface="Calibri"/>
              </a:rPr>
              <a:t>τού</a:t>
            </a:r>
            <a:r>
              <a:rPr lang="en-US" sz="2000" b="1" dirty="0">
                <a:solidFill>
                  <a:schemeClr val="tx1">
                    <a:alpha val="70000"/>
                  </a:schemeClr>
                </a:solidFill>
                <a:latin typeface="Arial"/>
                <a:cs typeface="Calibri"/>
              </a:rPr>
              <a:t> β</a:t>
            </a:r>
            <a:r>
              <a:rPr lang="en-US" sz="2000" b="1" err="1">
                <a:solidFill>
                  <a:schemeClr val="tx1">
                    <a:alpha val="70000"/>
                  </a:schemeClr>
                </a:solidFill>
                <a:latin typeface="Arial"/>
                <a:cs typeface="Calibri"/>
              </a:rPr>
              <a:t>ιολογικού</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φύλου</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του</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κοινωνικού</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φύλου</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του</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σεξου</a:t>
            </a:r>
            <a:r>
              <a:rPr lang="en-US" sz="2000" b="1" dirty="0">
                <a:solidFill>
                  <a:schemeClr val="tx1">
                    <a:alpha val="70000"/>
                  </a:schemeClr>
                </a:solidFill>
                <a:latin typeface="Arial"/>
                <a:cs typeface="Calibri"/>
              </a:rPr>
              <a:t>α</a:t>
            </a:r>
            <a:r>
              <a:rPr lang="en-US" sz="2000" b="1" err="1">
                <a:solidFill>
                  <a:schemeClr val="tx1">
                    <a:alpha val="70000"/>
                  </a:schemeClr>
                </a:solidFill>
                <a:latin typeface="Arial"/>
                <a:cs typeface="Calibri"/>
              </a:rPr>
              <a:t>λικού</a:t>
            </a:r>
            <a:r>
              <a:rPr lang="en-US" sz="2000" b="1" dirty="0">
                <a:solidFill>
                  <a:schemeClr val="tx1">
                    <a:alpha val="70000"/>
                  </a:schemeClr>
                </a:solidFill>
                <a:latin typeface="Arial"/>
                <a:cs typeface="Calibri"/>
              </a:rPr>
              <a:t> π</a:t>
            </a:r>
            <a:r>
              <a:rPr lang="en-US" sz="2000" b="1" err="1">
                <a:solidFill>
                  <a:schemeClr val="tx1">
                    <a:alpha val="70000"/>
                  </a:schemeClr>
                </a:solidFill>
                <a:latin typeface="Arial"/>
                <a:cs typeface="Calibri"/>
              </a:rPr>
              <a:t>ροσ</a:t>
            </a:r>
            <a:r>
              <a:rPr lang="en-US" sz="2000" b="1" dirty="0">
                <a:solidFill>
                  <a:schemeClr val="tx1">
                    <a:alpha val="70000"/>
                  </a:schemeClr>
                </a:solidFill>
                <a:latin typeface="Arial"/>
                <a:cs typeface="Calibri"/>
              </a:rPr>
              <a:t>ανα</a:t>
            </a:r>
            <a:r>
              <a:rPr lang="en-US" sz="2000" b="1" err="1">
                <a:solidFill>
                  <a:schemeClr val="tx1">
                    <a:alpha val="70000"/>
                  </a:schemeClr>
                </a:solidFill>
                <a:latin typeface="Arial"/>
                <a:cs typeface="Calibri"/>
              </a:rPr>
              <a:t>τολισμού</a:t>
            </a:r>
            <a:r>
              <a:rPr lang="en-US" sz="2000" b="1" dirty="0">
                <a:solidFill>
                  <a:schemeClr val="tx1">
                    <a:alpha val="70000"/>
                  </a:schemeClr>
                </a:solidFill>
                <a:latin typeface="Arial"/>
                <a:cs typeface="Calibri"/>
              </a:rPr>
              <a:t> και/ή </a:t>
            </a:r>
            <a:r>
              <a:rPr lang="en-US" sz="2000" b="1" err="1">
                <a:solidFill>
                  <a:schemeClr val="tx1">
                    <a:alpha val="70000"/>
                  </a:schemeClr>
                </a:solidFill>
                <a:latin typeface="Arial"/>
                <a:cs typeface="Calibri"/>
              </a:rPr>
              <a:t>της</a:t>
            </a:r>
            <a:r>
              <a:rPr lang="en-US" sz="2000" b="1" dirty="0">
                <a:solidFill>
                  <a:schemeClr val="tx1">
                    <a:alpha val="70000"/>
                  </a:schemeClr>
                </a:solidFill>
                <a:latin typeface="Arial"/>
                <a:cs typeface="Calibri"/>
              </a:rPr>
              <a:t> τα</a:t>
            </a:r>
            <a:r>
              <a:rPr lang="en-US" sz="2000" b="1" err="1">
                <a:solidFill>
                  <a:schemeClr val="tx1">
                    <a:alpha val="70000"/>
                  </a:schemeClr>
                </a:solidFill>
                <a:latin typeface="Arial"/>
                <a:cs typeface="Calibri"/>
              </a:rPr>
              <a:t>υτότητ</a:t>
            </a:r>
            <a:r>
              <a:rPr lang="en-US" sz="2000" b="1" dirty="0">
                <a:solidFill>
                  <a:schemeClr val="tx1">
                    <a:alpha val="70000"/>
                  </a:schemeClr>
                </a:solidFill>
                <a:latin typeface="Arial"/>
                <a:cs typeface="Calibri"/>
              </a:rPr>
              <a:t>ας </a:t>
            </a:r>
            <a:r>
              <a:rPr lang="en-US" sz="2000" b="1" err="1">
                <a:solidFill>
                  <a:schemeClr val="tx1">
                    <a:alpha val="70000"/>
                  </a:schemeClr>
                </a:solidFill>
                <a:latin typeface="Arial"/>
                <a:cs typeface="Calibri"/>
              </a:rPr>
              <a:t>φύλου</a:t>
            </a:r>
            <a:r>
              <a:rPr lang="en-US" sz="2000" b="1" dirty="0">
                <a:solidFill>
                  <a:schemeClr val="tx1">
                    <a:alpha val="70000"/>
                  </a:schemeClr>
                </a:solidFill>
                <a:latin typeface="Arial"/>
                <a:cs typeface="Calibri"/>
              </a:rPr>
              <a:t> </a:t>
            </a:r>
            <a:r>
              <a:rPr lang="en-US" sz="2000" b="1" err="1">
                <a:solidFill>
                  <a:schemeClr val="tx1">
                    <a:alpha val="70000"/>
                  </a:schemeClr>
                </a:solidFill>
                <a:latin typeface="Arial"/>
                <a:cs typeface="Calibri"/>
              </a:rPr>
              <a:t>τους</a:t>
            </a:r>
            <a:r>
              <a:rPr lang="en-US" sz="2000" b="1" dirty="0">
                <a:solidFill>
                  <a:schemeClr val="tx1">
                    <a:alpha val="70000"/>
                  </a:schemeClr>
                </a:solidFill>
                <a:latin typeface="Arial"/>
                <a:cs typeface="Calibri"/>
              </a:rPr>
              <a:t>.</a:t>
            </a:r>
          </a:p>
        </p:txBody>
      </p:sp>
      <p:sp>
        <p:nvSpPr>
          <p:cNvPr id="3" name="TextBox 11">
            <a:extLst>
              <a:ext uri="{FF2B5EF4-FFF2-40B4-BE49-F238E27FC236}">
                <a16:creationId xmlns:a16="http://schemas.microsoft.com/office/drawing/2014/main" id="{095A3543-336E-2342-E0FA-9CB7893DA26C}"/>
              </a:ext>
            </a:extLst>
          </p:cNvPr>
          <p:cNvSpPr txBox="1"/>
          <p:nvPr/>
        </p:nvSpPr>
        <p:spPr>
          <a:xfrm>
            <a:off x="5724160" y="1152868"/>
            <a:ext cx="6182264" cy="4524315"/>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dirty="0">
                <a:solidFill>
                  <a:srgbClr val="000000"/>
                </a:solidFill>
                <a:latin typeface="Arial"/>
                <a:ea typeface="Open Sans"/>
                <a:cs typeface="Open Sans"/>
              </a:rPr>
              <a:t>Η </a:t>
            </a:r>
            <a:r>
              <a:rPr lang="en-US" sz="2000" err="1">
                <a:solidFill>
                  <a:srgbClr val="000000"/>
                </a:solidFill>
                <a:latin typeface="Arial"/>
                <a:ea typeface="Open Sans"/>
                <a:cs typeface="Open Sans"/>
              </a:rPr>
              <a:t>έμφυλη</a:t>
            </a:r>
            <a:r>
              <a:rPr lang="en-US" sz="2000" dirty="0">
                <a:solidFill>
                  <a:srgbClr val="000000"/>
                </a:solidFill>
                <a:latin typeface="Arial"/>
                <a:ea typeface="Open Sans"/>
                <a:cs typeface="Open Sans"/>
              </a:rPr>
              <a:t> βία μπ</a:t>
            </a:r>
            <a:r>
              <a:rPr lang="en-US" sz="2000" err="1">
                <a:solidFill>
                  <a:srgbClr val="000000"/>
                </a:solidFill>
                <a:latin typeface="Arial"/>
                <a:ea typeface="Open Sans"/>
                <a:cs typeface="Open Sans"/>
              </a:rPr>
              <a:t>ορεί</a:t>
            </a:r>
            <a:r>
              <a:rPr lang="en-US" sz="2000" dirty="0">
                <a:solidFill>
                  <a:srgbClr val="000000"/>
                </a:solidFill>
                <a:latin typeface="Arial"/>
                <a:ea typeface="Open Sans"/>
                <a:cs typeface="Open Sans"/>
              </a:rPr>
              <a:t> να </a:t>
            </a:r>
            <a:r>
              <a:rPr lang="en-US" sz="2000" err="1">
                <a:solidFill>
                  <a:srgbClr val="000000"/>
                </a:solidFill>
                <a:latin typeface="Arial"/>
                <a:ea typeface="Open Sans"/>
                <a:cs typeface="Open Sans"/>
              </a:rPr>
              <a:t>είν</a:t>
            </a:r>
            <a:r>
              <a:rPr lang="en-US" sz="2000" dirty="0">
                <a:solidFill>
                  <a:srgbClr val="000000"/>
                </a:solidFill>
                <a:latin typeface="Arial"/>
                <a:ea typeface="Open Sans"/>
                <a:cs typeface="Open Sans"/>
              </a:rPr>
              <a:t>αι </a:t>
            </a:r>
            <a:r>
              <a:rPr lang="en-US" sz="2000" b="1" err="1">
                <a:solidFill>
                  <a:srgbClr val="000000"/>
                </a:solidFill>
                <a:latin typeface="Arial"/>
                <a:ea typeface="Open Sans"/>
                <a:cs typeface="Open Sans"/>
              </a:rPr>
              <a:t>σεξου</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λική</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σωμ</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τική</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λεκτική</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ψυχολογική</a:t>
            </a:r>
            <a:r>
              <a:rPr lang="en-US" sz="2000" b="1" dirty="0">
                <a:solidFill>
                  <a:srgbClr val="000000"/>
                </a:solidFill>
                <a:latin typeface="Arial"/>
                <a:ea typeface="Open Sans"/>
                <a:cs typeface="Open Sans"/>
              </a:rPr>
              <a:t> </a:t>
            </a:r>
            <a:r>
              <a:rPr lang="en-US" sz="2000" dirty="0">
                <a:solidFill>
                  <a:srgbClr val="000000"/>
                </a:solidFill>
                <a:latin typeface="Arial"/>
                <a:ea typeface="Open Sans"/>
                <a:cs typeface="Open Sans"/>
              </a:rPr>
              <a:t>(</a:t>
            </a:r>
            <a:r>
              <a:rPr lang="en-US" sz="2000" err="1">
                <a:solidFill>
                  <a:srgbClr val="000000"/>
                </a:solidFill>
                <a:latin typeface="Arial"/>
                <a:ea typeface="Open Sans"/>
                <a:cs typeface="Open Sans"/>
              </a:rPr>
              <a:t>συν</a:t>
            </a:r>
            <a:r>
              <a:rPr lang="en-US" sz="2000" dirty="0">
                <a:solidFill>
                  <a:srgbClr val="000000"/>
                </a:solidFill>
                <a:latin typeface="Arial"/>
                <a:ea typeface="Open Sans"/>
                <a:cs typeface="Open Sans"/>
              </a:rPr>
              <a:t>α</a:t>
            </a:r>
            <a:r>
              <a:rPr lang="en-US" sz="2000" err="1">
                <a:solidFill>
                  <a:srgbClr val="000000"/>
                </a:solidFill>
                <a:latin typeface="Arial"/>
                <a:ea typeface="Open Sans"/>
                <a:cs typeface="Open Sans"/>
              </a:rPr>
              <a:t>ισθημ</a:t>
            </a:r>
            <a:r>
              <a:rPr lang="en-US" sz="2000" dirty="0">
                <a:solidFill>
                  <a:srgbClr val="000000"/>
                </a:solidFill>
                <a:latin typeface="Arial"/>
                <a:ea typeface="Open Sans"/>
                <a:cs typeface="Open Sans"/>
              </a:rPr>
              <a:t>α</a:t>
            </a:r>
            <a:r>
              <a:rPr lang="en-US" sz="2000" err="1">
                <a:solidFill>
                  <a:srgbClr val="000000"/>
                </a:solidFill>
                <a:latin typeface="Arial"/>
                <a:ea typeface="Open Sans"/>
                <a:cs typeface="Open Sans"/>
              </a:rPr>
              <a:t>τική</a:t>
            </a:r>
            <a:r>
              <a:rPr lang="en-US" sz="2000" dirty="0">
                <a:solidFill>
                  <a:srgbClr val="000000"/>
                </a:solidFill>
                <a:latin typeface="Arial"/>
                <a:ea typeface="Open Sans"/>
                <a:cs typeface="Open Sans"/>
              </a:rPr>
              <a:t>) ή</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κοινωνικοοικονομική</a:t>
            </a:r>
            <a:r>
              <a:rPr lang="en-US" sz="2000" b="1" dirty="0">
                <a:solidFill>
                  <a:srgbClr val="000000"/>
                </a:solidFill>
                <a:latin typeface="Arial"/>
                <a:ea typeface="Open Sans"/>
                <a:cs typeface="Open Sans"/>
              </a:rPr>
              <a:t> </a:t>
            </a:r>
            <a:r>
              <a:rPr lang="en-US" sz="2000" dirty="0">
                <a:solidFill>
                  <a:srgbClr val="000000"/>
                </a:solidFill>
                <a:latin typeface="Arial"/>
                <a:ea typeface="Open Sans"/>
                <a:cs typeface="Open Sans"/>
              </a:rPr>
              <a:t>και μπ</a:t>
            </a:r>
            <a:r>
              <a:rPr lang="en-US" sz="2000" err="1">
                <a:solidFill>
                  <a:srgbClr val="000000"/>
                </a:solidFill>
                <a:latin typeface="Arial"/>
                <a:ea typeface="Open Sans"/>
                <a:cs typeface="Open Sans"/>
              </a:rPr>
              <a:t>ορεί</a:t>
            </a:r>
            <a:r>
              <a:rPr lang="en-US" sz="2000" dirty="0">
                <a:solidFill>
                  <a:srgbClr val="000000"/>
                </a:solidFill>
                <a:latin typeface="Arial"/>
                <a:ea typeface="Open Sans"/>
                <a:cs typeface="Open Sans"/>
              </a:rPr>
              <a:t> να </a:t>
            </a:r>
            <a:r>
              <a:rPr lang="en-US" sz="2000" err="1">
                <a:solidFill>
                  <a:srgbClr val="000000"/>
                </a:solidFill>
                <a:latin typeface="Arial"/>
                <a:ea typeface="Open Sans"/>
                <a:cs typeface="Open Sans"/>
              </a:rPr>
              <a:t>λά</a:t>
            </a:r>
            <a:r>
              <a:rPr lang="en-US" sz="2000" dirty="0">
                <a:solidFill>
                  <a:srgbClr val="000000"/>
                </a:solidFill>
                <a:latin typeface="Arial"/>
                <a:ea typeface="Open Sans"/>
                <a:cs typeface="Open Sans"/>
              </a:rPr>
              <a:t>β</a:t>
            </a:r>
            <a:r>
              <a:rPr lang="en-US" sz="2000" err="1">
                <a:solidFill>
                  <a:srgbClr val="000000"/>
                </a:solidFill>
                <a:latin typeface="Arial"/>
                <a:ea typeface="Open Sans"/>
                <a:cs typeface="Open Sans"/>
              </a:rPr>
              <a:t>ει</a:t>
            </a:r>
            <a:r>
              <a:rPr lang="en-US" sz="2000" dirty="0">
                <a:solidFill>
                  <a:srgbClr val="000000"/>
                </a:solidFill>
                <a:latin typeface="Arial"/>
                <a:ea typeface="Open Sans"/>
                <a:cs typeface="Open Sans"/>
              </a:rPr>
              <a:t> π</a:t>
            </a:r>
            <a:r>
              <a:rPr lang="en-US" sz="2000" err="1">
                <a:solidFill>
                  <a:srgbClr val="000000"/>
                </a:solidFill>
                <a:latin typeface="Arial"/>
                <a:ea typeface="Open Sans"/>
                <a:cs typeface="Open Sans"/>
              </a:rPr>
              <a:t>ολλές</a:t>
            </a:r>
            <a:r>
              <a:rPr lang="en-US" sz="2000" dirty="0">
                <a:solidFill>
                  <a:srgbClr val="000000"/>
                </a:solidFill>
                <a:latin typeface="Arial"/>
                <a:ea typeface="Open Sans"/>
                <a:cs typeface="Open Sans"/>
              </a:rPr>
              <a:t> </a:t>
            </a:r>
            <a:r>
              <a:rPr lang="en-US" sz="2000" err="1">
                <a:solidFill>
                  <a:srgbClr val="000000"/>
                </a:solidFill>
                <a:latin typeface="Arial"/>
                <a:ea typeface="Open Sans"/>
                <a:cs typeface="Open Sans"/>
              </a:rPr>
              <a:t>μορφές</a:t>
            </a:r>
            <a:r>
              <a:rPr lang="en-US" sz="2000" dirty="0">
                <a:solidFill>
                  <a:srgbClr val="000000"/>
                </a:solidFill>
                <a:latin typeface="Arial"/>
                <a:ea typeface="Open Sans"/>
                <a:cs typeface="Open Sans"/>
              </a:rPr>
              <a:t>. Από </a:t>
            </a:r>
            <a:r>
              <a:rPr lang="en-US" sz="2000" err="1">
                <a:solidFill>
                  <a:srgbClr val="000000"/>
                </a:solidFill>
                <a:latin typeface="Arial"/>
                <a:ea typeface="Open Sans"/>
                <a:cs typeface="Open Sans"/>
              </a:rPr>
              <a:t>τη</a:t>
            </a:r>
            <a:r>
              <a:rPr lang="en-US" sz="2000" dirty="0">
                <a:solidFill>
                  <a:srgbClr val="000000"/>
                </a:solidFill>
                <a:latin typeface="Arial"/>
                <a:ea typeface="Open Sans"/>
                <a:cs typeface="Open Sans"/>
              </a:rPr>
              <a:t> </a:t>
            </a:r>
            <a:r>
              <a:rPr lang="en-US" sz="2000" err="1">
                <a:solidFill>
                  <a:srgbClr val="000000"/>
                </a:solidFill>
                <a:latin typeface="Arial"/>
                <a:ea typeface="Open Sans"/>
                <a:cs typeface="Open Sans"/>
              </a:rPr>
              <a:t>λεκτική</a:t>
            </a:r>
            <a:r>
              <a:rPr lang="en-US" sz="2000" dirty="0">
                <a:solidFill>
                  <a:srgbClr val="000000"/>
                </a:solidFill>
                <a:latin typeface="Arial"/>
                <a:ea typeface="Open Sans"/>
                <a:cs typeface="Open Sans"/>
              </a:rPr>
              <a:t> βία και </a:t>
            </a:r>
            <a:r>
              <a:rPr lang="en-US" sz="2000" err="1">
                <a:solidFill>
                  <a:srgbClr val="000000"/>
                </a:solidFill>
                <a:latin typeface="Arial"/>
                <a:ea typeface="Open Sans"/>
                <a:cs typeface="Open Sans"/>
              </a:rPr>
              <a:t>τη</a:t>
            </a:r>
            <a:r>
              <a:rPr lang="en-US" sz="2000" dirty="0">
                <a:solidFill>
                  <a:srgbClr val="000000"/>
                </a:solidFill>
                <a:latin typeface="Arial"/>
                <a:ea typeface="Open Sans"/>
                <a:cs typeface="Open Sans"/>
              </a:rPr>
              <a:t> </a:t>
            </a:r>
            <a:r>
              <a:rPr lang="en-US" sz="2000" b="1" err="1">
                <a:solidFill>
                  <a:srgbClr val="000000"/>
                </a:solidFill>
                <a:latin typeface="Arial"/>
                <a:ea typeface="Open Sans"/>
                <a:cs typeface="Open Sans"/>
              </a:rPr>
              <a:t>ρητορική</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μίσους</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στο</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δι</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δίκτυο</a:t>
            </a:r>
            <a:r>
              <a:rPr lang="en-US" sz="2000" dirty="0">
                <a:solidFill>
                  <a:srgbClr val="000000"/>
                </a:solidFill>
                <a:latin typeface="Arial"/>
                <a:ea typeface="Open Sans"/>
                <a:cs typeface="Open Sans"/>
              </a:rPr>
              <a:t>, </a:t>
            </a:r>
            <a:r>
              <a:rPr lang="en-US" sz="2000" err="1">
                <a:solidFill>
                  <a:srgbClr val="000000"/>
                </a:solidFill>
                <a:latin typeface="Arial"/>
                <a:ea typeface="Open Sans"/>
                <a:cs typeface="Open Sans"/>
              </a:rPr>
              <a:t>μέχρι</a:t>
            </a:r>
            <a:r>
              <a:rPr lang="en-US" sz="2000" dirty="0">
                <a:solidFill>
                  <a:srgbClr val="000000"/>
                </a:solidFill>
                <a:latin typeface="Arial"/>
                <a:ea typeface="Open Sans"/>
                <a:cs typeface="Open Sans"/>
              </a:rPr>
              <a:t> </a:t>
            </a:r>
            <a:r>
              <a:rPr lang="en-US" sz="2000" err="1">
                <a:solidFill>
                  <a:srgbClr val="000000"/>
                </a:solidFill>
                <a:latin typeface="Arial"/>
                <a:ea typeface="Open Sans"/>
                <a:cs typeface="Open Sans"/>
              </a:rPr>
              <a:t>το</a:t>
            </a:r>
            <a:r>
              <a:rPr lang="en-US" sz="2000" dirty="0">
                <a:solidFill>
                  <a:srgbClr val="000000"/>
                </a:solidFill>
                <a:latin typeface="Arial"/>
                <a:ea typeface="Open Sans"/>
                <a:cs typeface="Open Sans"/>
              </a:rPr>
              <a:t> </a:t>
            </a:r>
            <a:r>
              <a:rPr lang="en-US" sz="2000" b="1" dirty="0">
                <a:solidFill>
                  <a:srgbClr val="000000"/>
                </a:solidFill>
                <a:latin typeface="Arial"/>
                <a:ea typeface="Open Sans"/>
                <a:cs typeface="Open Sans"/>
              </a:rPr>
              <a:t>βια</a:t>
            </a:r>
            <a:r>
              <a:rPr lang="en-US" sz="2000" b="1" err="1">
                <a:solidFill>
                  <a:srgbClr val="000000"/>
                </a:solidFill>
                <a:latin typeface="Arial"/>
                <a:ea typeface="Open Sans"/>
                <a:cs typeface="Open Sans"/>
              </a:rPr>
              <a:t>σμό</a:t>
            </a:r>
            <a:r>
              <a:rPr lang="en-US" sz="2000" dirty="0">
                <a:solidFill>
                  <a:srgbClr val="000000"/>
                </a:solidFill>
                <a:latin typeface="Arial"/>
                <a:ea typeface="Open Sans"/>
                <a:cs typeface="Open Sans"/>
              </a:rPr>
              <a:t> ή </a:t>
            </a:r>
            <a:r>
              <a:rPr lang="en-US" sz="2000" err="1">
                <a:solidFill>
                  <a:srgbClr val="000000"/>
                </a:solidFill>
                <a:latin typeface="Arial"/>
                <a:ea typeface="Open Sans"/>
                <a:cs typeface="Open Sans"/>
              </a:rPr>
              <a:t>τη</a:t>
            </a:r>
            <a:r>
              <a:rPr lang="en-US" sz="2000" dirty="0">
                <a:solidFill>
                  <a:srgbClr val="000000"/>
                </a:solidFill>
                <a:latin typeface="Arial"/>
                <a:ea typeface="Open Sans"/>
                <a:cs typeface="Open Sans"/>
              </a:rPr>
              <a:t> </a:t>
            </a:r>
            <a:r>
              <a:rPr lang="en-US" sz="2000" b="1" err="1">
                <a:solidFill>
                  <a:srgbClr val="000000"/>
                </a:solidFill>
                <a:latin typeface="Arial"/>
                <a:ea typeface="+mn-lt"/>
                <a:cs typeface="+mn-lt"/>
              </a:rPr>
              <a:t>δολοφονί</a:t>
            </a:r>
            <a:r>
              <a:rPr lang="en-US" sz="2000" b="1" dirty="0">
                <a:solidFill>
                  <a:srgbClr val="000000"/>
                </a:solidFill>
                <a:latin typeface="Arial"/>
                <a:ea typeface="+mn-lt"/>
                <a:cs typeface="+mn-lt"/>
              </a:rPr>
              <a:t>α</a:t>
            </a:r>
            <a:r>
              <a:rPr lang="en-US" sz="2000" dirty="0">
                <a:solidFill>
                  <a:srgbClr val="000000"/>
                </a:solidFill>
                <a:latin typeface="Arial"/>
                <a:ea typeface="+mn-lt"/>
                <a:cs typeface="+mn-lt"/>
              </a:rPr>
              <a:t>.</a:t>
            </a:r>
            <a:br>
              <a:rPr lang="en-US" sz="2000" dirty="0">
                <a:latin typeface="Arial"/>
                <a:ea typeface="Open Sans" charset="0"/>
                <a:cs typeface="Open Sans" charset="0"/>
              </a:rPr>
            </a:br>
            <a:br>
              <a:rPr lang="en-US" sz="2000" dirty="0">
                <a:latin typeface="Arial"/>
                <a:ea typeface="Open Sans" charset="0"/>
                <a:cs typeface="Open Sans" charset="0"/>
              </a:rPr>
            </a:br>
            <a:r>
              <a:rPr lang="en-US" sz="2000" dirty="0">
                <a:solidFill>
                  <a:srgbClr val="000000"/>
                </a:solidFill>
                <a:latin typeface="Arial"/>
                <a:ea typeface="Open Sans"/>
                <a:cs typeface="Open Sans"/>
              </a:rPr>
              <a:t>Μπ</a:t>
            </a:r>
            <a:r>
              <a:rPr lang="en-US" sz="2000" err="1">
                <a:solidFill>
                  <a:srgbClr val="000000"/>
                </a:solidFill>
                <a:latin typeface="Arial"/>
                <a:ea typeface="Open Sans"/>
                <a:cs typeface="Open Sans"/>
              </a:rPr>
              <a:t>ορεί</a:t>
            </a:r>
            <a:r>
              <a:rPr lang="en-US" sz="2000" dirty="0">
                <a:solidFill>
                  <a:srgbClr val="000000"/>
                </a:solidFill>
                <a:latin typeface="Arial"/>
                <a:ea typeface="Open Sans"/>
                <a:cs typeface="Open Sans"/>
              </a:rPr>
              <a:t> να </a:t>
            </a:r>
            <a:r>
              <a:rPr lang="en-US" sz="2000" err="1">
                <a:solidFill>
                  <a:srgbClr val="000000"/>
                </a:solidFill>
                <a:latin typeface="Arial"/>
                <a:ea typeface="Open Sans"/>
                <a:cs typeface="Open Sans"/>
              </a:rPr>
              <a:t>δι</a:t>
            </a:r>
            <a:r>
              <a:rPr lang="en-US" sz="2000" dirty="0">
                <a:solidFill>
                  <a:srgbClr val="000000"/>
                </a:solidFill>
                <a:latin typeface="Arial"/>
                <a:ea typeface="Open Sans"/>
                <a:cs typeface="Open Sans"/>
              </a:rPr>
              <a:t>απ</a:t>
            </a:r>
            <a:r>
              <a:rPr lang="en-US" sz="2000" err="1">
                <a:solidFill>
                  <a:srgbClr val="000000"/>
                </a:solidFill>
                <a:latin typeface="Arial"/>
                <a:ea typeface="Open Sans"/>
                <a:cs typeface="Open Sans"/>
              </a:rPr>
              <a:t>ράττετ</a:t>
            </a:r>
            <a:r>
              <a:rPr lang="en-US" sz="2000" dirty="0">
                <a:solidFill>
                  <a:srgbClr val="000000"/>
                </a:solidFill>
                <a:latin typeface="Arial"/>
                <a:ea typeface="Open Sans"/>
                <a:cs typeface="Open Sans"/>
              </a:rPr>
              <a:t>αι από οπ</a:t>
            </a:r>
            <a:r>
              <a:rPr lang="en-US" sz="2000" err="1">
                <a:solidFill>
                  <a:srgbClr val="000000"/>
                </a:solidFill>
                <a:latin typeface="Arial"/>
                <a:ea typeface="Open Sans"/>
                <a:cs typeface="Open Sans"/>
              </a:rPr>
              <a:t>οιονδή</a:t>
            </a:r>
            <a:r>
              <a:rPr lang="en-US" sz="2000" dirty="0">
                <a:solidFill>
                  <a:srgbClr val="000000"/>
                </a:solidFill>
                <a:latin typeface="Arial"/>
                <a:ea typeface="Open Sans"/>
                <a:cs typeface="Open Sans"/>
              </a:rPr>
              <a:t>π</a:t>
            </a:r>
            <a:r>
              <a:rPr lang="en-US" sz="2000" err="1">
                <a:solidFill>
                  <a:srgbClr val="000000"/>
                </a:solidFill>
                <a:latin typeface="Arial"/>
                <a:ea typeface="Open Sans"/>
                <a:cs typeface="Open Sans"/>
              </a:rPr>
              <a:t>οτε</a:t>
            </a:r>
            <a:r>
              <a:rPr lang="en-US" sz="2000" dirty="0">
                <a:solidFill>
                  <a:srgbClr val="000000"/>
                </a:solidFill>
                <a:latin typeface="Arial"/>
                <a:ea typeface="Open Sans"/>
                <a:cs typeface="Open Sans"/>
              </a:rPr>
              <a:t> α</a:t>
            </a:r>
            <a:r>
              <a:rPr lang="en-US" sz="2000" err="1">
                <a:solidFill>
                  <a:srgbClr val="000000"/>
                </a:solidFill>
                <a:latin typeface="Arial"/>
                <a:ea typeface="Open Sans"/>
                <a:cs typeface="Open Sans"/>
              </a:rPr>
              <a:t>νεξ</a:t>
            </a:r>
            <a:r>
              <a:rPr lang="en-US" sz="2000" dirty="0">
                <a:solidFill>
                  <a:srgbClr val="000000"/>
                </a:solidFill>
                <a:latin typeface="Arial"/>
                <a:ea typeface="Open Sans"/>
                <a:cs typeface="Open Sans"/>
              </a:rPr>
              <a:t>α</a:t>
            </a:r>
            <a:r>
              <a:rPr lang="en-US" sz="2000" err="1">
                <a:solidFill>
                  <a:srgbClr val="000000"/>
                </a:solidFill>
                <a:latin typeface="Arial"/>
                <a:ea typeface="Open Sans"/>
                <a:cs typeface="Open Sans"/>
              </a:rPr>
              <a:t>ρτήτως</a:t>
            </a:r>
            <a:r>
              <a:rPr lang="en-US" sz="2000" dirty="0">
                <a:solidFill>
                  <a:srgbClr val="000000"/>
                </a:solidFill>
                <a:latin typeface="Arial"/>
                <a:ea typeface="Open Sans"/>
                <a:cs typeface="Open Sans"/>
              </a:rPr>
              <a:t> </a:t>
            </a:r>
            <a:r>
              <a:rPr lang="en-US" sz="2000" err="1">
                <a:solidFill>
                  <a:srgbClr val="000000"/>
                </a:solidFill>
                <a:latin typeface="Arial"/>
                <a:ea typeface="Open Sans"/>
                <a:cs typeface="Open Sans"/>
              </a:rPr>
              <a:t>φύλου</a:t>
            </a:r>
            <a:r>
              <a:rPr lang="en-US" sz="2000" dirty="0">
                <a:solidFill>
                  <a:srgbClr val="000000"/>
                </a:solidFill>
                <a:latin typeface="Arial"/>
                <a:ea typeface="Open Sans"/>
                <a:cs typeface="Open Sans"/>
              </a:rPr>
              <a:t> </a:t>
            </a:r>
            <a:r>
              <a:rPr lang="en-US" sz="2000" b="1" err="1">
                <a:solidFill>
                  <a:srgbClr val="000000"/>
                </a:solidFill>
                <a:latin typeface="Arial"/>
                <a:ea typeface="Open Sans"/>
                <a:cs typeface="Open Sans"/>
              </a:rPr>
              <a:t>νυν</a:t>
            </a:r>
            <a:r>
              <a:rPr lang="en-US" sz="2000" b="1" dirty="0">
                <a:solidFill>
                  <a:srgbClr val="000000"/>
                </a:solidFill>
                <a:latin typeface="Arial"/>
                <a:ea typeface="Open Sans"/>
                <a:cs typeface="Open Sans"/>
              </a:rPr>
              <a:t> ή π</a:t>
            </a:r>
            <a:r>
              <a:rPr lang="en-US" sz="2000" b="1" err="1">
                <a:solidFill>
                  <a:srgbClr val="000000"/>
                </a:solidFill>
                <a:latin typeface="Arial"/>
                <a:ea typeface="Open Sans"/>
                <a:cs typeface="Open Sans"/>
              </a:rPr>
              <a:t>ρώην</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σύζυγο</a:t>
            </a:r>
            <a:r>
              <a:rPr lang="en-US" sz="2000" b="1" dirty="0">
                <a:solidFill>
                  <a:srgbClr val="000000"/>
                </a:solidFill>
                <a:latin typeface="Arial"/>
                <a:ea typeface="Open Sans"/>
                <a:cs typeface="Open Sans"/>
              </a:rPr>
              <a:t>/</a:t>
            </a:r>
            <a:r>
              <a:rPr lang="en-US" sz="2000" b="1" err="1">
                <a:solidFill>
                  <a:srgbClr val="000000"/>
                </a:solidFill>
                <a:latin typeface="Arial"/>
                <a:ea typeface="Open Sans"/>
                <a:cs typeface="Open Sans"/>
              </a:rPr>
              <a:t>σύντροφο</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μέλος</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της</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οικογένει</a:t>
            </a:r>
            <a:r>
              <a:rPr lang="en-US" sz="2000" b="1" dirty="0">
                <a:solidFill>
                  <a:srgbClr val="000000"/>
                </a:solidFill>
                <a:latin typeface="Arial"/>
                <a:ea typeface="Open Sans"/>
                <a:cs typeface="Open Sans"/>
              </a:rPr>
              <a:t>ας, </a:t>
            </a:r>
            <a:r>
              <a:rPr lang="en-US" sz="2000" b="1" err="1">
                <a:solidFill>
                  <a:srgbClr val="000000"/>
                </a:solidFill>
                <a:latin typeface="Arial"/>
                <a:ea typeface="Open Sans"/>
                <a:cs typeface="Open Sans"/>
              </a:rPr>
              <a:t>συνάδελφο</a:t>
            </a:r>
            <a:r>
              <a:rPr lang="en-US" sz="2000" b="1" dirty="0">
                <a:solidFill>
                  <a:srgbClr val="000000"/>
                </a:solidFill>
                <a:latin typeface="Arial"/>
                <a:ea typeface="Open Sans"/>
                <a:cs typeface="Open Sans"/>
              </a:rPr>
              <a:t> από </a:t>
            </a:r>
            <a:r>
              <a:rPr lang="en-US" sz="2000" b="1" err="1">
                <a:solidFill>
                  <a:srgbClr val="000000"/>
                </a:solidFill>
                <a:latin typeface="Arial"/>
                <a:ea typeface="Open Sans"/>
                <a:cs typeface="Open Sans"/>
              </a:rPr>
              <a:t>τη</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δουλειά</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συμμ</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θητές</a:t>
            </a:r>
            <a:r>
              <a:rPr lang="en-US" sz="2000" b="1" dirty="0">
                <a:solidFill>
                  <a:srgbClr val="000000"/>
                </a:solidFill>
                <a:latin typeface="Arial"/>
                <a:ea typeface="Open Sans"/>
                <a:cs typeface="Open Sans"/>
              </a:rPr>
              <a:t>/</a:t>
            </a:r>
            <a:r>
              <a:rPr lang="en-US" sz="2000" b="1" err="1">
                <a:solidFill>
                  <a:srgbClr val="000000"/>
                </a:solidFill>
                <a:latin typeface="Arial"/>
                <a:ea typeface="Open Sans"/>
                <a:cs typeface="Open Sans"/>
              </a:rPr>
              <a:t>τριες</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φίλους</a:t>
            </a:r>
            <a:r>
              <a:rPr lang="en-US" sz="2000" b="1" dirty="0">
                <a:solidFill>
                  <a:srgbClr val="000000"/>
                </a:solidFill>
                <a:latin typeface="Arial"/>
                <a:ea typeface="Open Sans"/>
                <a:cs typeface="Open Sans"/>
              </a:rPr>
              <a:t>/</a:t>
            </a:r>
            <a:r>
              <a:rPr lang="en-US" sz="2000" b="1" err="1">
                <a:solidFill>
                  <a:srgbClr val="000000"/>
                </a:solidFill>
                <a:latin typeface="Arial"/>
                <a:ea typeface="Open Sans"/>
                <a:cs typeface="Open Sans"/>
              </a:rPr>
              <a:t>ες</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άγνωστο</a:t>
            </a:r>
            <a:r>
              <a:rPr lang="en-US" sz="2000" b="1" dirty="0">
                <a:solidFill>
                  <a:srgbClr val="000000"/>
                </a:solidFill>
                <a:latin typeface="Arial"/>
                <a:ea typeface="Open Sans"/>
                <a:cs typeface="Open Sans"/>
              </a:rPr>
              <a:t> π</a:t>
            </a:r>
            <a:r>
              <a:rPr lang="en-US" sz="2000" b="1" err="1">
                <a:solidFill>
                  <a:srgbClr val="000000"/>
                </a:solidFill>
                <a:latin typeface="Arial"/>
                <a:ea typeface="Open Sans"/>
                <a:cs typeface="Open Sans"/>
              </a:rPr>
              <a:t>ρόσω</a:t>
            </a:r>
            <a:r>
              <a:rPr lang="en-US" sz="2000" b="1" dirty="0">
                <a:solidFill>
                  <a:srgbClr val="000000"/>
                </a:solidFill>
                <a:latin typeface="Arial"/>
                <a:ea typeface="Open Sans"/>
                <a:cs typeface="Open Sans"/>
              </a:rPr>
              <a:t>πο ή </a:t>
            </a:r>
            <a:r>
              <a:rPr lang="en-US" sz="2000" b="1" err="1">
                <a:solidFill>
                  <a:srgbClr val="000000"/>
                </a:solidFill>
                <a:latin typeface="Arial"/>
                <a:ea typeface="Open Sans"/>
                <a:cs typeface="Open Sans"/>
              </a:rPr>
              <a:t>άτομ</a:t>
            </a:r>
            <a:r>
              <a:rPr lang="en-US" sz="2000" b="1" dirty="0">
                <a:solidFill>
                  <a:srgbClr val="000000"/>
                </a:solidFill>
                <a:latin typeface="Arial"/>
                <a:ea typeface="Open Sans"/>
                <a:cs typeface="Open Sans"/>
              </a:rPr>
              <a:t>α π</a:t>
            </a:r>
            <a:r>
              <a:rPr lang="en-US" sz="2000" b="1" err="1">
                <a:solidFill>
                  <a:srgbClr val="000000"/>
                </a:solidFill>
                <a:latin typeface="Arial"/>
                <a:ea typeface="Open Sans"/>
                <a:cs typeface="Open Sans"/>
              </a:rPr>
              <a:t>ου</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ενεργούν</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γι</a:t>
            </a:r>
            <a:r>
              <a:rPr lang="en-US" sz="2000" b="1" dirty="0">
                <a:solidFill>
                  <a:srgbClr val="000000"/>
                </a:solidFill>
                <a:latin typeface="Arial"/>
                <a:ea typeface="Open Sans"/>
                <a:cs typeface="Open Sans"/>
              </a:rPr>
              <a:t>α </a:t>
            </a:r>
            <a:r>
              <a:rPr lang="en-US" sz="2000" b="1" err="1">
                <a:solidFill>
                  <a:srgbClr val="000000"/>
                </a:solidFill>
                <a:latin typeface="Arial"/>
                <a:ea typeface="Open Sans"/>
                <a:cs typeface="Open Sans"/>
              </a:rPr>
              <a:t>λογ</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ρι</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σμό</a:t>
            </a:r>
            <a:r>
              <a:rPr lang="en-US" sz="2000" b="1" dirty="0">
                <a:solidFill>
                  <a:srgbClr val="000000"/>
                </a:solidFill>
                <a:latin typeface="Arial"/>
                <a:ea typeface="Open Sans"/>
                <a:cs typeface="Open Sans"/>
              </a:rPr>
              <a:t> π</a:t>
            </a:r>
            <a:r>
              <a:rPr lang="en-US" sz="2000" b="1" err="1">
                <a:solidFill>
                  <a:srgbClr val="000000"/>
                </a:solidFill>
                <a:latin typeface="Arial"/>
                <a:ea typeface="Open Sans"/>
                <a:cs typeface="Open Sans"/>
              </a:rPr>
              <a:t>ολιτιστικών</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θρησκευτικών</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κρ</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τικών</a:t>
            </a:r>
            <a:r>
              <a:rPr lang="en-US" sz="2000" b="1" dirty="0">
                <a:solidFill>
                  <a:srgbClr val="000000"/>
                </a:solidFill>
                <a:latin typeface="Arial"/>
                <a:ea typeface="Open Sans"/>
                <a:cs typeface="Open Sans"/>
              </a:rPr>
              <a:t> ή </a:t>
            </a:r>
            <a:r>
              <a:rPr lang="en-US" sz="2000" b="1" err="1">
                <a:solidFill>
                  <a:srgbClr val="000000"/>
                </a:solidFill>
                <a:latin typeface="Arial"/>
                <a:ea typeface="Open Sans"/>
                <a:cs typeface="Open Sans"/>
              </a:rPr>
              <a:t>ενδοκρ</a:t>
            </a:r>
            <a:r>
              <a:rPr lang="en-US" sz="2000" b="1" dirty="0">
                <a:solidFill>
                  <a:srgbClr val="000000"/>
                </a:solidFill>
                <a:latin typeface="Arial"/>
                <a:ea typeface="Open Sans"/>
                <a:cs typeface="Open Sans"/>
              </a:rPr>
              <a:t>α</a:t>
            </a:r>
            <a:r>
              <a:rPr lang="en-US" sz="2000" b="1" err="1">
                <a:solidFill>
                  <a:srgbClr val="000000"/>
                </a:solidFill>
                <a:latin typeface="Arial"/>
                <a:ea typeface="Open Sans"/>
                <a:cs typeface="Open Sans"/>
              </a:rPr>
              <a:t>τικών</a:t>
            </a:r>
            <a:r>
              <a:rPr lang="en-US" sz="2000" b="1" dirty="0">
                <a:solidFill>
                  <a:srgbClr val="000000"/>
                </a:solidFill>
                <a:latin typeface="Arial"/>
                <a:ea typeface="Open Sans"/>
                <a:cs typeface="Open Sans"/>
              </a:rPr>
              <a:t> </a:t>
            </a:r>
            <a:r>
              <a:rPr lang="en-US" sz="2000" b="1" err="1">
                <a:solidFill>
                  <a:srgbClr val="000000"/>
                </a:solidFill>
                <a:latin typeface="Arial"/>
                <a:ea typeface="Open Sans"/>
                <a:cs typeface="Open Sans"/>
              </a:rPr>
              <a:t>θεσμών</a:t>
            </a:r>
            <a:r>
              <a:rPr lang="en-US" sz="2000" dirty="0">
                <a:solidFill>
                  <a:srgbClr val="000000"/>
                </a:solidFill>
                <a:latin typeface="Arial"/>
                <a:ea typeface="Open Sans"/>
                <a:cs typeface="Open Sans"/>
              </a:rPr>
              <a:t>.</a:t>
            </a:r>
            <a:endParaRPr lang="en-US" sz="2000">
              <a:solidFill>
                <a:srgbClr val="000000"/>
              </a:solidFill>
              <a:latin typeface="Arial"/>
              <a:ea typeface="Open Sans" charset="0"/>
              <a:cs typeface="Open Sans" charset="0"/>
            </a:endParaRPr>
          </a:p>
          <a:p>
            <a:br>
              <a:rPr lang="en-US" sz="1400" i="1" dirty="0">
                <a:latin typeface="Arial"/>
                <a:ea typeface="Open Sans" charset="0"/>
                <a:cs typeface="Open Sans" charset="0"/>
              </a:rPr>
            </a:br>
            <a:r>
              <a:rPr lang="en-US" sz="1400" i="1" dirty="0" err="1">
                <a:solidFill>
                  <a:srgbClr val="000000"/>
                </a:solidFill>
                <a:latin typeface="Arial"/>
                <a:ea typeface="Open Sans"/>
                <a:cs typeface="Open Sans"/>
              </a:rPr>
              <a:t>Πηγή</a:t>
            </a:r>
            <a:r>
              <a:rPr lang="en-US" sz="1400" i="1" dirty="0">
                <a:solidFill>
                  <a:srgbClr val="000000"/>
                </a:solidFill>
                <a:latin typeface="Arial"/>
                <a:ea typeface="Open Sans"/>
                <a:cs typeface="Open Sans"/>
              </a:rPr>
              <a:t>: </a:t>
            </a:r>
            <a:r>
              <a:rPr lang="en-US" sz="1400" i="1" dirty="0">
                <a:solidFill>
                  <a:srgbClr val="000000"/>
                </a:solidFill>
                <a:latin typeface="Arial"/>
                <a:ea typeface="Open Sans"/>
                <a:cs typeface="Open Sans"/>
                <a:hlinkClick r:id="rId3"/>
              </a:rPr>
              <a:t>Council of Europe</a:t>
            </a:r>
            <a:endParaRPr lang="en-US" sz="1400" i="1">
              <a:solidFill>
                <a:srgbClr val="000000"/>
              </a:solidFill>
              <a:latin typeface="Arial"/>
              <a:ea typeface="Open Sans"/>
              <a:cs typeface="Open Sans"/>
            </a:endParaRPr>
          </a:p>
        </p:txBody>
      </p:sp>
    </p:spTree>
    <p:extLst>
      <p:ext uri="{BB962C8B-B14F-4D97-AF65-F5344CB8AC3E}">
        <p14:creationId xmlns:p14="http://schemas.microsoft.com/office/powerpoint/2010/main" val="1914260876"/>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EF5CB9-E8CE-4E55-A057-2A7A75E579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6C5A1F-DEF5-4E70-984F-B2E45D81E087}">
  <ds:schemaRefs>
    <ds:schemaRef ds:uri="http://schemas.microsoft.com/office/2006/documentManagement/types"/>
    <ds:schemaRef ds:uri="http://purl.org/dc/terms/"/>
    <ds:schemaRef ds:uri="http://www.w3.org/XML/1998/namespace"/>
    <ds:schemaRef ds:uri="http://schemas.openxmlformats.org/package/2006/metadata/core-properties"/>
    <ds:schemaRef ds:uri="http://purl.org/dc/dcmitype/"/>
    <ds:schemaRef ds:uri="http://schemas.microsoft.com/office/infopath/2007/PartnerControls"/>
    <ds:schemaRef ds:uri="a6d887a2-cb76-48ca-8e7a-36f01d0891c6"/>
    <ds:schemaRef ds:uri="http://schemas.microsoft.com/office/2006/metadata/properties"/>
    <ds:schemaRef ds:uri="4d0a3ad0-32ee-4607-9ba4-0de2981250ca"/>
    <ds:schemaRef ds:uri="http://purl.org/dc/elements/1.1/"/>
  </ds:schemaRefs>
</ds:datastoreItem>
</file>

<file path=customXml/itemProps3.xml><?xml version="1.0" encoding="utf-8"?>
<ds:datastoreItem xmlns:ds="http://schemas.openxmlformats.org/officeDocument/2006/customXml" ds:itemID="{6C073BCC-8C59-4DAF-955D-95509CA848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278</TotalTime>
  <Words>12584</Words>
  <Application>Microsoft Office PowerPoint</Application>
  <PresentationFormat>Widescreen</PresentationFormat>
  <Paragraphs>718</Paragraphs>
  <Slides>64</Slides>
  <Notes>55</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Mini Powerpoint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Ορισμός της έμφυλης βίας</vt:lpstr>
      <vt:lpstr>PowerPoint Presentation</vt:lpstr>
      <vt:lpstr>PowerPoint Presentation</vt:lpstr>
      <vt:lpstr>Η έρευνα του UniSAFE</vt:lpstr>
      <vt:lpstr>Έρευνα UniSAFE - Στοιχεία και αριθμοί </vt:lpstr>
      <vt:lpstr>PowerPoint Presentation</vt:lpstr>
      <vt:lpstr>Λόγοι και αιτίες</vt:lpstr>
      <vt:lpstr>PowerPoint Presentation</vt:lpstr>
      <vt:lpstr>Λόγοι και αιτίες</vt:lpstr>
      <vt:lpstr>Η σημασία της διαθεματικότητας </vt:lpstr>
      <vt:lpstr>PowerPoint Presentation</vt:lpstr>
      <vt:lpstr>Μοντέλο 7P για την αντιμετώπιση της έμφυλης βίας σε οργανισμούς που διεξάγουν έρευνα. </vt:lpstr>
      <vt:lpstr>Εννοιολογικό πλαίσιο UniSAFE 7P</vt:lpstr>
      <vt:lpstr>Εννοιολογικό πλαίσιο UniSAFE 7P </vt:lpstr>
      <vt:lpstr>Εννοιολογικό πλαίσιο UniSAFE 7P </vt:lpstr>
      <vt:lpstr>Η εργαλειοθήκη UniSAFE   </vt:lpstr>
      <vt:lpstr>PowerPoint Presentation</vt:lpstr>
      <vt:lpstr>Συλλογή δεδομένων (Prevalence)</vt:lpstr>
      <vt:lpstr>Συμβουλές και επισημάνσεις για το στάδιο του σχεδιασμού της έρευνας </vt:lpstr>
      <vt:lpstr>Συμβουλές και χρήσιμες επισημάνσεις για το στάδιο υλοποίησης της έρευνας </vt:lpstr>
      <vt:lpstr>Εμπνευσμένη πρακτική: το ερωτηματολόγιο έρευνας UniSAFE </vt:lpstr>
      <vt:lpstr>Πρόληψη (Prevention)</vt:lpstr>
      <vt:lpstr>Συμβουλές και χρήσιμες επισημάνσεις για την πρόληψη  </vt:lpstr>
      <vt:lpstr>Συμβουλές και χρήσιμες επισημάνσεις για την πρόληψη  </vt:lpstr>
      <vt:lpstr>PowerPoint Presentation</vt:lpstr>
      <vt:lpstr>Μην κάνετε τα στραβά μάτια Οδηγός / Σεξουαλική παρενόχληση: μάθετε, προλάβετε, προστατέψτε - Πανεπιστήμιο της Γενεύης </vt:lpstr>
      <vt:lpstr>PowerPoint Presentation</vt:lpstr>
      <vt:lpstr>Προστασία (Protection)</vt:lpstr>
      <vt:lpstr>Συμβουλές και χρήσιμες επισημάνσεις για την προστασία </vt:lpstr>
      <vt:lpstr>Συμβουλές και χρήσιμες επισημάνσεις για την προστασία</vt:lpstr>
      <vt:lpstr>Εργαλείο για την καταπολέμηση της παρενόχλησης Combat Harassment Tool (CHAT), KULeuven, Belgium</vt:lpstr>
      <vt:lpstr>Speakout, Technological University of Dublin, Ireland</vt:lpstr>
      <vt:lpstr>PowerPoint Presentation</vt:lpstr>
      <vt:lpstr>Δίωξη (Prosecution) </vt:lpstr>
      <vt:lpstr>Δίωξη (Prosecution)  </vt:lpstr>
      <vt:lpstr>Δίωξη (Prosecution)  </vt:lpstr>
      <vt:lpstr> Συμβουλές και χρήσιμες επισημάνσεις για τη δίωξη </vt:lpstr>
      <vt:lpstr>Πολιτική για την παρενόχληση, Central European University</vt:lpstr>
      <vt:lpstr>Συμβουλές και χρήσιμες επισημάνσεις για την παροχή υπηρεσιών </vt:lpstr>
      <vt:lpstr>Συμβουλές και χρήσιμες επισημάνσεις για την παροχή υπηρεσιών  </vt:lpstr>
      <vt:lpstr>Κέντρο έρευνας, University of Dundee</vt:lpstr>
      <vt:lpstr>Γραφείο βοήθειας για την αντιμετώπιση της έμφυλης βίας, University of Bologna </vt:lpstr>
      <vt:lpstr>Συνεργασίες (Partnerships)</vt:lpstr>
      <vt:lpstr>Συμβουλές και χρήσιμες επισημάνσεις για τις συνεργασίες </vt:lpstr>
      <vt:lpstr>Ask for Angela” σε συνεργασία με τοπικά μπαρ, αθλητικούς συλλόγους και την αστυνομία</vt:lpstr>
      <vt:lpstr>«Γιατί δεν κάναμε αναφορά» σε συνεργασία με φοιτητικούς συλλόγους</vt:lpstr>
      <vt:lpstr>Πολιτικές (Policies)</vt:lpstr>
      <vt:lpstr>Πολιτικές</vt:lpstr>
      <vt:lpstr>PowerPoint Presentation</vt:lpstr>
      <vt:lpstr>Δημιουργία ενός ολοκληρωμένου πλαισίου πολιτικής για την αντιμετώπιση  της έμφυλης βίας στον ακαδημαϊκό χώρο: Οδηγός βήμα-προς-βήμα </vt:lpstr>
      <vt:lpstr>Χρήσιμοι σύνδεσμοι και πηγές</vt:lpstr>
      <vt:lpstr>Ανακεφαλαίωση</vt:lpstr>
      <vt:lpstr>PowerPoint Presentation</vt:lpstr>
      <vt:lpstr>Ερωτηματολόγιο αξιολόγησης</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lastModifiedBy>Vasia   Madesi</cp:lastModifiedBy>
  <cp:revision>855</cp:revision>
  <dcterms:created xsi:type="dcterms:W3CDTF">2017-07-25T02:03:18Z</dcterms:created>
  <dcterms:modified xsi:type="dcterms:W3CDTF">2026-05-10T16:50:32Z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