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7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642" r:id="rId70"/>
    <p:sldId id="644" r:id="rId71"/>
  </p:sldIdLst>
  <p:sldSz cx="12192000" cy="6858000"/>
  <p:notesSz cx="6858000" cy="9144000"/>
  <p:embeddedFontLst>
    <p:embeddedFont>
      <p:font typeface="Open Sans" panose="020B0606030504020204" pitchFamily="34" charset="0"/>
      <p:regular r:id="rId73"/>
      <p:bold r:id="rId74"/>
      <p:italic r:id="rId75"/>
      <p:boldItalic r:id="rId76"/>
    </p:embeddedFont>
    <p:embeddedFont>
      <p:font typeface="Roboto" panose="02000000000000000000" pitchFamily="2" charset="0"/>
      <p:regular r:id="rId77"/>
      <p:bold r:id="rId78"/>
      <p:italic r:id="rId79"/>
      <p:boldItalic r:id="rId8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1" roundtripDataSignature="AMtx7miHB5kQ5J297eqMvZ1Rc+yf4FCTV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F6D489-2778-A314-4F8C-6A843328A215}" v="76" dt="2026-05-11T07:32:11.577"/>
  </p1510:revLst>
</p1510:revInfo>
</file>

<file path=ppt/tableStyles.xml><?xml version="1.0" encoding="utf-8"?>
<a:tblStyleLst xmlns:a="http://schemas.openxmlformats.org/drawingml/2006/main" def="{DE8B8B02-0087-420F-98C5-20C09CE5D98D}">
  <a:tblStyle styleId="{DE8B8B02-0087-420F-98C5-20C09CE5D98D}" styleName="Table_0">
    <a:wholeTbl>
      <a:tcTxStyle b="off" i="off">
        <a:font>
          <a:latin typeface="Open Sans"/>
          <a:ea typeface="Open Sans"/>
          <a:cs typeface="Open Sans"/>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8FD"/>
          </a:solidFill>
        </a:fill>
      </a:tcStyle>
    </a:wholeTbl>
    <a:band1H>
      <a:tcTxStyle/>
      <a:tcStyle>
        <a:tcBdr/>
        <a:fill>
          <a:solidFill>
            <a:srgbClr val="CBCEFA"/>
          </a:solidFill>
        </a:fill>
      </a:tcStyle>
    </a:band1H>
    <a:band2H>
      <a:tcTxStyle/>
      <a:tcStyle>
        <a:tcBdr/>
      </a:tcStyle>
    </a:band2H>
    <a:band1V>
      <a:tcTxStyle/>
      <a:tcStyle>
        <a:tcBdr/>
        <a:fill>
          <a:solidFill>
            <a:srgbClr val="CBCEFA"/>
          </a:solidFill>
        </a:fill>
      </a:tcStyle>
    </a:band1V>
    <a:band2V>
      <a:tcTxStyle/>
      <a:tcStyle>
        <a:tcBdr/>
      </a:tcStyle>
    </a:band2V>
    <a:lastCol>
      <a:tcTxStyle b="on" i="off">
        <a:font>
          <a:latin typeface="Open Sans"/>
          <a:ea typeface="Open Sans"/>
          <a:cs typeface="Open Sans"/>
        </a:font>
        <a:schemeClr val="lt1"/>
      </a:tcTxStyle>
      <a:tcStyle>
        <a:tcBdr/>
        <a:fill>
          <a:solidFill>
            <a:schemeClr val="accent1"/>
          </a:solidFill>
        </a:fill>
      </a:tcStyle>
    </a:lastCol>
    <a:firstCol>
      <a:tcTxStyle b="on" i="off">
        <a:font>
          <a:latin typeface="Open Sans"/>
          <a:ea typeface="Open Sans"/>
          <a:cs typeface="Open Sans"/>
        </a:font>
        <a:schemeClr val="lt1"/>
      </a:tcTxStyle>
      <a:tcStyle>
        <a:tcBdr/>
        <a:fill>
          <a:solidFill>
            <a:schemeClr val="accent1"/>
          </a:solidFill>
        </a:fill>
      </a:tcStyle>
    </a:firstCol>
    <a:lastRow>
      <a:tcTxStyle b="on" i="off">
        <a:font>
          <a:latin typeface="Open Sans"/>
          <a:ea typeface="Open Sans"/>
          <a:cs typeface="Open Sans"/>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Open Sans"/>
          <a:ea typeface="Open Sans"/>
          <a:cs typeface="Open Sans"/>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476" y="32"/>
      </p:cViewPr>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5.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3.fntdata"/><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1.fntdata"/><Relationship Id="rId78" Type="http://schemas.openxmlformats.org/officeDocument/2006/relationships/font" Target="fonts/font6.fntdata"/><Relationship Id="rId81" Type="http://customschemas.google.com/relationships/presentationmetadata" Target="metadata"/><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4.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5/10/relationships/revisionInfo" Target="revisionInfo.xml"/><Relationship Id="rId61" Type="http://schemas.openxmlformats.org/officeDocument/2006/relationships/slide" Target="slides/slide57.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40F6D489-2778-A314-4F8C-6A843328A215}"/>
    <pc:docChg chg="addSld delSld modSld">
      <pc:chgData name="Vasia   Madesi" userId="S::vasia.madesi_yellowwindow.com#ext#@europeansf.onmicrosoft.com::16d47c5c-4b5a-452a-bc8a-bb2a63f077b9" providerId="AD" clId="Web-{40F6D489-2778-A314-4F8C-6A843328A215}" dt="2026-05-11T07:32:11.577" v="65"/>
      <pc:docMkLst>
        <pc:docMk/>
      </pc:docMkLst>
      <pc:sldChg chg="modSp">
        <pc:chgData name="Vasia   Madesi" userId="S::vasia.madesi_yellowwindow.com#ext#@europeansf.onmicrosoft.com::16d47c5c-4b5a-452a-bc8a-bb2a63f077b9" providerId="AD" clId="Web-{40F6D489-2778-A314-4F8C-6A843328A215}" dt="2026-05-10T19:57:19.162" v="10" actId="1076"/>
        <pc:sldMkLst>
          <pc:docMk/>
          <pc:sldMk cId="0" sldId="256"/>
        </pc:sldMkLst>
        <pc:spChg chg="mod">
          <ac:chgData name="Vasia   Madesi" userId="S::vasia.madesi_yellowwindow.com#ext#@europeansf.onmicrosoft.com::16d47c5c-4b5a-452a-bc8a-bb2a63f077b9" providerId="AD" clId="Web-{40F6D489-2778-A314-4F8C-6A843328A215}" dt="2026-05-10T19:57:14.990" v="9" actId="20577"/>
          <ac:spMkLst>
            <pc:docMk/>
            <pc:sldMk cId="0" sldId="256"/>
            <ac:spMk id="86" creationId="{00000000-0000-0000-0000-000000000000}"/>
          </ac:spMkLst>
        </pc:spChg>
        <pc:spChg chg="mod">
          <ac:chgData name="Vasia   Madesi" userId="S::vasia.madesi_yellowwindow.com#ext#@europeansf.onmicrosoft.com::16d47c5c-4b5a-452a-bc8a-bb2a63f077b9" providerId="AD" clId="Web-{40F6D489-2778-A314-4F8C-6A843328A215}" dt="2026-05-10T19:57:19.162" v="10" actId="1076"/>
          <ac:spMkLst>
            <pc:docMk/>
            <pc:sldMk cId="0" sldId="256"/>
            <ac:spMk id="88" creationId="{00000000-0000-0000-0000-000000000000}"/>
          </ac:spMkLst>
        </pc:spChg>
      </pc:sldChg>
      <pc:sldChg chg="modSp">
        <pc:chgData name="Vasia   Madesi" userId="S::vasia.madesi_yellowwindow.com#ext#@europeansf.onmicrosoft.com::16d47c5c-4b5a-452a-bc8a-bb2a63f077b9" providerId="AD" clId="Web-{40F6D489-2778-A314-4F8C-6A843328A215}" dt="2026-05-10T19:57:37.037" v="11" actId="20577"/>
        <pc:sldMkLst>
          <pc:docMk/>
          <pc:sldMk cId="0" sldId="257"/>
        </pc:sldMkLst>
        <pc:spChg chg="mod">
          <ac:chgData name="Vasia   Madesi" userId="S::vasia.madesi_yellowwindow.com#ext#@europeansf.onmicrosoft.com::16d47c5c-4b5a-452a-bc8a-bb2a63f077b9" providerId="AD" clId="Web-{40F6D489-2778-A314-4F8C-6A843328A215}" dt="2026-05-10T19:57:37.037" v="11" actId="20577"/>
          <ac:spMkLst>
            <pc:docMk/>
            <pc:sldMk cId="0" sldId="257"/>
            <ac:spMk id="94" creationId="{00000000-0000-0000-0000-000000000000}"/>
          </ac:spMkLst>
        </pc:spChg>
      </pc:sldChg>
      <pc:sldChg chg="modSp">
        <pc:chgData name="Vasia   Madesi" userId="S::vasia.madesi_yellowwindow.com#ext#@europeansf.onmicrosoft.com::16d47c5c-4b5a-452a-bc8a-bb2a63f077b9" providerId="AD" clId="Web-{40F6D489-2778-A314-4F8C-6A843328A215}" dt="2026-05-10T19:58:16.896" v="19" actId="1076"/>
        <pc:sldMkLst>
          <pc:docMk/>
          <pc:sldMk cId="0" sldId="261"/>
        </pc:sldMkLst>
        <pc:spChg chg="mod">
          <ac:chgData name="Vasia   Madesi" userId="S::vasia.madesi_yellowwindow.com#ext#@europeansf.onmicrosoft.com::16d47c5c-4b5a-452a-bc8a-bb2a63f077b9" providerId="AD" clId="Web-{40F6D489-2778-A314-4F8C-6A843328A215}" dt="2026-05-10T19:58:16.896" v="19" actId="1076"/>
          <ac:spMkLst>
            <pc:docMk/>
            <pc:sldMk cId="0" sldId="261"/>
            <ac:spMk id="131" creationId="{00000000-0000-0000-0000-000000000000}"/>
          </ac:spMkLst>
        </pc:spChg>
        <pc:spChg chg="mod">
          <ac:chgData name="Vasia   Madesi" userId="S::vasia.madesi_yellowwindow.com#ext#@europeansf.onmicrosoft.com::16d47c5c-4b5a-452a-bc8a-bb2a63f077b9" providerId="AD" clId="Web-{40F6D489-2778-A314-4F8C-6A843328A215}" dt="2026-05-10T19:58:08.459" v="16" actId="1076"/>
          <ac:spMkLst>
            <pc:docMk/>
            <pc:sldMk cId="0" sldId="261"/>
            <ac:spMk id="132" creationId="{00000000-0000-0000-0000-000000000000}"/>
          </ac:spMkLst>
        </pc:spChg>
      </pc:sldChg>
      <pc:sldChg chg="modSp">
        <pc:chgData name="Vasia   Madesi" userId="S::vasia.madesi_yellowwindow.com#ext#@europeansf.onmicrosoft.com::16d47c5c-4b5a-452a-bc8a-bb2a63f077b9" providerId="AD" clId="Web-{40F6D489-2778-A314-4F8C-6A843328A215}" dt="2026-05-10T19:58:42.850" v="20" actId="20577"/>
        <pc:sldMkLst>
          <pc:docMk/>
          <pc:sldMk cId="0" sldId="265"/>
        </pc:sldMkLst>
        <pc:spChg chg="mod">
          <ac:chgData name="Vasia   Madesi" userId="S::vasia.madesi_yellowwindow.com#ext#@europeansf.onmicrosoft.com::16d47c5c-4b5a-452a-bc8a-bb2a63f077b9" providerId="AD" clId="Web-{40F6D489-2778-A314-4F8C-6A843328A215}" dt="2026-05-10T19:58:42.850" v="20" actId="20577"/>
          <ac:spMkLst>
            <pc:docMk/>
            <pc:sldMk cId="0" sldId="265"/>
            <ac:spMk id="167" creationId="{00000000-0000-0000-0000-000000000000}"/>
          </ac:spMkLst>
        </pc:spChg>
      </pc:sldChg>
      <pc:sldChg chg="modSp">
        <pc:chgData name="Vasia   Madesi" userId="S::vasia.madesi_yellowwindow.com#ext#@europeansf.onmicrosoft.com::16d47c5c-4b5a-452a-bc8a-bb2a63f077b9" providerId="AD" clId="Web-{40F6D489-2778-A314-4F8C-6A843328A215}" dt="2026-05-10T19:59:01.147" v="21"/>
        <pc:sldMkLst>
          <pc:docMk/>
          <pc:sldMk cId="0" sldId="269"/>
        </pc:sldMkLst>
        <pc:spChg chg="mod">
          <ac:chgData name="Vasia   Madesi" userId="S::vasia.madesi_yellowwindow.com#ext#@europeansf.onmicrosoft.com::16d47c5c-4b5a-452a-bc8a-bb2a63f077b9" providerId="AD" clId="Web-{40F6D489-2778-A314-4F8C-6A843328A215}" dt="2026-05-10T19:59:01.147" v="21"/>
          <ac:spMkLst>
            <pc:docMk/>
            <pc:sldMk cId="0" sldId="269"/>
            <ac:spMk id="219" creationId="{00000000-0000-0000-0000-000000000000}"/>
          </ac:spMkLst>
        </pc:spChg>
      </pc:sldChg>
      <pc:sldChg chg="modSp">
        <pc:chgData name="Vasia   Madesi" userId="S::vasia.madesi_yellowwindow.com#ext#@europeansf.onmicrosoft.com::16d47c5c-4b5a-452a-bc8a-bb2a63f077b9" providerId="AD" clId="Web-{40F6D489-2778-A314-4F8C-6A843328A215}" dt="2026-05-10T19:59:34.912" v="22"/>
        <pc:sldMkLst>
          <pc:docMk/>
          <pc:sldMk cId="0" sldId="278"/>
        </pc:sldMkLst>
        <pc:spChg chg="mod">
          <ac:chgData name="Vasia   Madesi" userId="S::vasia.madesi_yellowwindow.com#ext#@europeansf.onmicrosoft.com::16d47c5c-4b5a-452a-bc8a-bb2a63f077b9" providerId="AD" clId="Web-{40F6D489-2778-A314-4F8C-6A843328A215}" dt="2026-05-10T19:59:34.912" v="22"/>
          <ac:spMkLst>
            <pc:docMk/>
            <pc:sldMk cId="0" sldId="278"/>
            <ac:spMk id="307" creationId="{00000000-0000-0000-0000-000000000000}"/>
          </ac:spMkLst>
        </pc:spChg>
      </pc:sldChg>
      <pc:sldChg chg="modSp">
        <pc:chgData name="Vasia   Madesi" userId="S::vasia.madesi_yellowwindow.com#ext#@europeansf.onmicrosoft.com::16d47c5c-4b5a-452a-bc8a-bb2a63f077b9" providerId="AD" clId="Web-{40F6D489-2778-A314-4F8C-6A843328A215}" dt="2026-05-10T19:59:43.600" v="23"/>
        <pc:sldMkLst>
          <pc:docMk/>
          <pc:sldMk cId="0" sldId="280"/>
        </pc:sldMkLst>
        <pc:spChg chg="mod">
          <ac:chgData name="Vasia   Madesi" userId="S::vasia.madesi_yellowwindow.com#ext#@europeansf.onmicrosoft.com::16d47c5c-4b5a-452a-bc8a-bb2a63f077b9" providerId="AD" clId="Web-{40F6D489-2778-A314-4F8C-6A843328A215}" dt="2026-05-10T19:59:43.600" v="23"/>
          <ac:spMkLst>
            <pc:docMk/>
            <pc:sldMk cId="0" sldId="280"/>
            <ac:spMk id="323" creationId="{00000000-0000-0000-0000-000000000000}"/>
          </ac:spMkLst>
        </pc:spChg>
      </pc:sldChg>
      <pc:sldChg chg="delSp">
        <pc:chgData name="Vasia   Madesi" userId="S::vasia.madesi_yellowwindow.com#ext#@europeansf.onmicrosoft.com::16d47c5c-4b5a-452a-bc8a-bb2a63f077b9" providerId="AD" clId="Web-{40F6D489-2778-A314-4F8C-6A843328A215}" dt="2026-05-10T19:59:48.178" v="24"/>
        <pc:sldMkLst>
          <pc:docMk/>
          <pc:sldMk cId="0" sldId="281"/>
        </pc:sldMkLst>
        <pc:picChg chg="del">
          <ac:chgData name="Vasia   Madesi" userId="S::vasia.madesi_yellowwindow.com#ext#@europeansf.onmicrosoft.com::16d47c5c-4b5a-452a-bc8a-bb2a63f077b9" providerId="AD" clId="Web-{40F6D489-2778-A314-4F8C-6A843328A215}" dt="2026-05-10T19:59:48.178" v="24"/>
          <ac:picMkLst>
            <pc:docMk/>
            <pc:sldMk cId="0" sldId="281"/>
            <ac:picMk id="330" creationId="{00000000-0000-0000-0000-000000000000}"/>
          </ac:picMkLst>
        </pc:picChg>
      </pc:sldChg>
      <pc:sldChg chg="delSp">
        <pc:chgData name="Vasia   Madesi" userId="S::vasia.madesi_yellowwindow.com#ext#@europeansf.onmicrosoft.com::16d47c5c-4b5a-452a-bc8a-bb2a63f077b9" providerId="AD" clId="Web-{40F6D489-2778-A314-4F8C-6A843328A215}" dt="2026-05-10T19:59:52.944" v="25"/>
        <pc:sldMkLst>
          <pc:docMk/>
          <pc:sldMk cId="0" sldId="282"/>
        </pc:sldMkLst>
        <pc:picChg chg="del">
          <ac:chgData name="Vasia   Madesi" userId="S::vasia.madesi_yellowwindow.com#ext#@europeansf.onmicrosoft.com::16d47c5c-4b5a-452a-bc8a-bb2a63f077b9" providerId="AD" clId="Web-{40F6D489-2778-A314-4F8C-6A843328A215}" dt="2026-05-10T19:59:52.944" v="25"/>
          <ac:picMkLst>
            <pc:docMk/>
            <pc:sldMk cId="0" sldId="282"/>
            <ac:picMk id="349" creationId="{00000000-0000-0000-0000-000000000000}"/>
          </ac:picMkLst>
        </pc:picChg>
      </pc:sldChg>
      <pc:sldChg chg="delSp">
        <pc:chgData name="Vasia   Madesi" userId="S::vasia.madesi_yellowwindow.com#ext#@europeansf.onmicrosoft.com::16d47c5c-4b5a-452a-bc8a-bb2a63f077b9" providerId="AD" clId="Web-{40F6D489-2778-A314-4F8C-6A843328A215}" dt="2026-05-10T20:01:38.131" v="26"/>
        <pc:sldMkLst>
          <pc:docMk/>
          <pc:sldMk cId="0" sldId="284"/>
        </pc:sldMkLst>
        <pc:picChg chg="del">
          <ac:chgData name="Vasia   Madesi" userId="S::vasia.madesi_yellowwindow.com#ext#@europeansf.onmicrosoft.com::16d47c5c-4b5a-452a-bc8a-bb2a63f077b9" providerId="AD" clId="Web-{40F6D489-2778-A314-4F8C-6A843328A215}" dt="2026-05-10T20:01:38.131" v="26"/>
          <ac:picMkLst>
            <pc:docMk/>
            <pc:sldMk cId="0" sldId="284"/>
            <ac:picMk id="373" creationId="{00000000-0000-0000-0000-000000000000}"/>
          </ac:picMkLst>
        </pc:picChg>
      </pc:sldChg>
      <pc:sldChg chg="delSp">
        <pc:chgData name="Vasia   Madesi" userId="S::vasia.madesi_yellowwindow.com#ext#@europeansf.onmicrosoft.com::16d47c5c-4b5a-452a-bc8a-bb2a63f077b9" providerId="AD" clId="Web-{40F6D489-2778-A314-4F8C-6A843328A215}" dt="2026-05-10T20:01:46.538" v="27"/>
        <pc:sldMkLst>
          <pc:docMk/>
          <pc:sldMk cId="0" sldId="285"/>
        </pc:sldMkLst>
        <pc:picChg chg="del">
          <ac:chgData name="Vasia   Madesi" userId="S::vasia.madesi_yellowwindow.com#ext#@europeansf.onmicrosoft.com::16d47c5c-4b5a-452a-bc8a-bb2a63f077b9" providerId="AD" clId="Web-{40F6D489-2778-A314-4F8C-6A843328A215}" dt="2026-05-10T20:01:46.538" v="27"/>
          <ac:picMkLst>
            <pc:docMk/>
            <pc:sldMk cId="0" sldId="285"/>
            <ac:picMk id="381" creationId="{00000000-0000-0000-0000-000000000000}"/>
          </ac:picMkLst>
        </pc:picChg>
      </pc:sldChg>
      <pc:sldChg chg="delSp">
        <pc:chgData name="Vasia   Madesi" userId="S::vasia.madesi_yellowwindow.com#ext#@europeansf.onmicrosoft.com::16d47c5c-4b5a-452a-bc8a-bb2a63f077b9" providerId="AD" clId="Web-{40F6D489-2778-A314-4F8C-6A843328A215}" dt="2026-05-10T20:01:49.256" v="28"/>
        <pc:sldMkLst>
          <pc:docMk/>
          <pc:sldMk cId="0" sldId="286"/>
        </pc:sldMkLst>
        <pc:picChg chg="del">
          <ac:chgData name="Vasia   Madesi" userId="S::vasia.madesi_yellowwindow.com#ext#@europeansf.onmicrosoft.com::16d47c5c-4b5a-452a-bc8a-bb2a63f077b9" providerId="AD" clId="Web-{40F6D489-2778-A314-4F8C-6A843328A215}" dt="2026-05-10T20:01:49.256" v="28"/>
          <ac:picMkLst>
            <pc:docMk/>
            <pc:sldMk cId="0" sldId="286"/>
            <ac:picMk id="402" creationId="{00000000-0000-0000-0000-000000000000}"/>
          </ac:picMkLst>
        </pc:picChg>
      </pc:sldChg>
      <pc:sldChg chg="delSp">
        <pc:chgData name="Vasia   Madesi" userId="S::vasia.madesi_yellowwindow.com#ext#@europeansf.onmicrosoft.com::16d47c5c-4b5a-452a-bc8a-bb2a63f077b9" providerId="AD" clId="Web-{40F6D489-2778-A314-4F8C-6A843328A215}" dt="2026-05-10T20:01:56.569" v="29"/>
        <pc:sldMkLst>
          <pc:docMk/>
          <pc:sldMk cId="0" sldId="287"/>
        </pc:sldMkLst>
        <pc:picChg chg="del">
          <ac:chgData name="Vasia   Madesi" userId="S::vasia.madesi_yellowwindow.com#ext#@europeansf.onmicrosoft.com::16d47c5c-4b5a-452a-bc8a-bb2a63f077b9" providerId="AD" clId="Web-{40F6D489-2778-A314-4F8C-6A843328A215}" dt="2026-05-10T20:01:56.569" v="29"/>
          <ac:picMkLst>
            <pc:docMk/>
            <pc:sldMk cId="0" sldId="287"/>
            <ac:picMk id="420" creationId="{00000000-0000-0000-0000-000000000000}"/>
          </ac:picMkLst>
        </pc:picChg>
      </pc:sldChg>
      <pc:sldChg chg="modSp">
        <pc:chgData name="Vasia   Madesi" userId="S::vasia.madesi_yellowwindow.com#ext#@europeansf.onmicrosoft.com::16d47c5c-4b5a-452a-bc8a-bb2a63f077b9" providerId="AD" clId="Web-{40F6D489-2778-A314-4F8C-6A843328A215}" dt="2026-05-10T20:02:14.584" v="30"/>
        <pc:sldMkLst>
          <pc:docMk/>
          <pc:sldMk cId="0" sldId="291"/>
        </pc:sldMkLst>
        <pc:spChg chg="mod">
          <ac:chgData name="Vasia   Madesi" userId="S::vasia.madesi_yellowwindow.com#ext#@europeansf.onmicrosoft.com::16d47c5c-4b5a-452a-bc8a-bb2a63f077b9" providerId="AD" clId="Web-{40F6D489-2778-A314-4F8C-6A843328A215}" dt="2026-05-10T20:02:14.584" v="30"/>
          <ac:spMkLst>
            <pc:docMk/>
            <pc:sldMk cId="0" sldId="291"/>
            <ac:spMk id="457" creationId="{00000000-0000-0000-0000-000000000000}"/>
          </ac:spMkLst>
        </pc:spChg>
      </pc:sldChg>
      <pc:sldChg chg="delSp">
        <pc:chgData name="Vasia   Madesi" userId="S::vasia.madesi_yellowwindow.com#ext#@europeansf.onmicrosoft.com::16d47c5c-4b5a-452a-bc8a-bb2a63f077b9" providerId="AD" clId="Web-{40F6D489-2778-A314-4F8C-6A843328A215}" dt="2026-05-10T20:02:18.319" v="31"/>
        <pc:sldMkLst>
          <pc:docMk/>
          <pc:sldMk cId="0" sldId="292"/>
        </pc:sldMkLst>
        <pc:picChg chg="del">
          <ac:chgData name="Vasia   Madesi" userId="S::vasia.madesi_yellowwindow.com#ext#@europeansf.onmicrosoft.com::16d47c5c-4b5a-452a-bc8a-bb2a63f077b9" providerId="AD" clId="Web-{40F6D489-2778-A314-4F8C-6A843328A215}" dt="2026-05-10T20:02:18.319" v="31"/>
          <ac:picMkLst>
            <pc:docMk/>
            <pc:sldMk cId="0" sldId="292"/>
            <ac:picMk id="466" creationId="{00000000-0000-0000-0000-000000000000}"/>
          </ac:picMkLst>
        </pc:picChg>
      </pc:sldChg>
      <pc:sldChg chg="delSp">
        <pc:chgData name="Vasia   Madesi" userId="S::vasia.madesi_yellowwindow.com#ext#@europeansf.onmicrosoft.com::16d47c5c-4b5a-452a-bc8a-bb2a63f077b9" providerId="AD" clId="Web-{40F6D489-2778-A314-4F8C-6A843328A215}" dt="2026-05-10T20:02:32.131" v="32"/>
        <pc:sldMkLst>
          <pc:docMk/>
          <pc:sldMk cId="0" sldId="293"/>
        </pc:sldMkLst>
        <pc:picChg chg="del">
          <ac:chgData name="Vasia   Madesi" userId="S::vasia.madesi_yellowwindow.com#ext#@europeansf.onmicrosoft.com::16d47c5c-4b5a-452a-bc8a-bb2a63f077b9" providerId="AD" clId="Web-{40F6D489-2778-A314-4F8C-6A843328A215}" dt="2026-05-10T20:02:32.131" v="32"/>
          <ac:picMkLst>
            <pc:docMk/>
            <pc:sldMk cId="0" sldId="293"/>
            <ac:picMk id="479" creationId="{00000000-0000-0000-0000-000000000000}"/>
          </ac:picMkLst>
        </pc:picChg>
      </pc:sldChg>
      <pc:sldChg chg="delSp">
        <pc:chgData name="Vasia   Madesi" userId="S::vasia.madesi_yellowwindow.com#ext#@europeansf.onmicrosoft.com::16d47c5c-4b5a-452a-bc8a-bb2a63f077b9" providerId="AD" clId="Web-{40F6D489-2778-A314-4F8C-6A843328A215}" dt="2026-05-10T20:02:35.350" v="33"/>
        <pc:sldMkLst>
          <pc:docMk/>
          <pc:sldMk cId="0" sldId="294"/>
        </pc:sldMkLst>
        <pc:picChg chg="del">
          <ac:chgData name="Vasia   Madesi" userId="S::vasia.madesi_yellowwindow.com#ext#@europeansf.onmicrosoft.com::16d47c5c-4b5a-452a-bc8a-bb2a63f077b9" providerId="AD" clId="Web-{40F6D489-2778-A314-4F8C-6A843328A215}" dt="2026-05-10T20:02:35.350" v="33"/>
          <ac:picMkLst>
            <pc:docMk/>
            <pc:sldMk cId="0" sldId="294"/>
            <ac:picMk id="487" creationId="{00000000-0000-0000-0000-000000000000}"/>
          </ac:picMkLst>
        </pc:picChg>
      </pc:sldChg>
      <pc:sldChg chg="delSp">
        <pc:chgData name="Vasia   Madesi" userId="S::vasia.madesi_yellowwindow.com#ext#@europeansf.onmicrosoft.com::16d47c5c-4b5a-452a-bc8a-bb2a63f077b9" providerId="AD" clId="Web-{40F6D489-2778-A314-4F8C-6A843328A215}" dt="2026-05-10T20:02:46.477" v="34"/>
        <pc:sldMkLst>
          <pc:docMk/>
          <pc:sldMk cId="0" sldId="295"/>
        </pc:sldMkLst>
        <pc:picChg chg="del">
          <ac:chgData name="Vasia   Madesi" userId="S::vasia.madesi_yellowwindow.com#ext#@europeansf.onmicrosoft.com::16d47c5c-4b5a-452a-bc8a-bb2a63f077b9" providerId="AD" clId="Web-{40F6D489-2778-A314-4F8C-6A843328A215}" dt="2026-05-10T20:02:46.477" v="34"/>
          <ac:picMkLst>
            <pc:docMk/>
            <pc:sldMk cId="0" sldId="295"/>
            <ac:picMk id="510" creationId="{00000000-0000-0000-0000-000000000000}"/>
          </ac:picMkLst>
        </pc:picChg>
      </pc:sldChg>
      <pc:sldChg chg="modSp">
        <pc:chgData name="Vasia   Madesi" userId="S::vasia.madesi_yellowwindow.com#ext#@europeansf.onmicrosoft.com::16d47c5c-4b5a-452a-bc8a-bb2a63f077b9" providerId="AD" clId="Web-{40F6D489-2778-A314-4F8C-6A843328A215}" dt="2026-05-10T20:02:51.556" v="35"/>
        <pc:sldMkLst>
          <pc:docMk/>
          <pc:sldMk cId="0" sldId="296"/>
        </pc:sldMkLst>
        <pc:spChg chg="mod">
          <ac:chgData name="Vasia   Madesi" userId="S::vasia.madesi_yellowwindow.com#ext#@europeansf.onmicrosoft.com::16d47c5c-4b5a-452a-bc8a-bb2a63f077b9" providerId="AD" clId="Web-{40F6D489-2778-A314-4F8C-6A843328A215}" dt="2026-05-10T20:02:51.556" v="35"/>
          <ac:spMkLst>
            <pc:docMk/>
            <pc:sldMk cId="0" sldId="296"/>
            <ac:spMk id="516" creationId="{00000000-0000-0000-0000-000000000000}"/>
          </ac:spMkLst>
        </pc:spChg>
      </pc:sldChg>
      <pc:sldChg chg="delSp">
        <pc:chgData name="Vasia   Madesi" userId="S::vasia.madesi_yellowwindow.com#ext#@europeansf.onmicrosoft.com::16d47c5c-4b5a-452a-bc8a-bb2a63f077b9" providerId="AD" clId="Web-{40F6D489-2778-A314-4F8C-6A843328A215}" dt="2026-05-10T20:03:04.511" v="36"/>
        <pc:sldMkLst>
          <pc:docMk/>
          <pc:sldMk cId="0" sldId="299"/>
        </pc:sldMkLst>
        <pc:picChg chg="del">
          <ac:chgData name="Vasia   Madesi" userId="S::vasia.madesi_yellowwindow.com#ext#@europeansf.onmicrosoft.com::16d47c5c-4b5a-452a-bc8a-bb2a63f077b9" providerId="AD" clId="Web-{40F6D489-2778-A314-4F8C-6A843328A215}" dt="2026-05-10T20:03:04.511" v="36"/>
          <ac:picMkLst>
            <pc:docMk/>
            <pc:sldMk cId="0" sldId="299"/>
            <ac:picMk id="535" creationId="{00000000-0000-0000-0000-000000000000}"/>
          </ac:picMkLst>
        </pc:picChg>
      </pc:sldChg>
      <pc:sldChg chg="delSp">
        <pc:chgData name="Vasia   Madesi" userId="S::vasia.madesi_yellowwindow.com#ext#@europeansf.onmicrosoft.com::16d47c5c-4b5a-452a-bc8a-bb2a63f077b9" providerId="AD" clId="Web-{40F6D489-2778-A314-4F8C-6A843328A215}" dt="2026-05-10T20:03:10.216" v="37"/>
        <pc:sldMkLst>
          <pc:docMk/>
          <pc:sldMk cId="0" sldId="300"/>
        </pc:sldMkLst>
        <pc:picChg chg="del">
          <ac:chgData name="Vasia   Madesi" userId="S::vasia.madesi_yellowwindow.com#ext#@europeansf.onmicrosoft.com::16d47c5c-4b5a-452a-bc8a-bb2a63f077b9" providerId="AD" clId="Web-{40F6D489-2778-A314-4F8C-6A843328A215}" dt="2026-05-10T20:03:10.216" v="37"/>
          <ac:picMkLst>
            <pc:docMk/>
            <pc:sldMk cId="0" sldId="300"/>
            <ac:picMk id="545" creationId="{00000000-0000-0000-0000-000000000000}"/>
          </ac:picMkLst>
        </pc:picChg>
      </pc:sldChg>
      <pc:sldChg chg="delSp">
        <pc:chgData name="Vasia   Madesi" userId="S::vasia.madesi_yellowwindow.com#ext#@europeansf.onmicrosoft.com::16d47c5c-4b5a-452a-bc8a-bb2a63f077b9" providerId="AD" clId="Web-{40F6D489-2778-A314-4F8C-6A843328A215}" dt="2026-05-10T20:03:15.795" v="38"/>
        <pc:sldMkLst>
          <pc:docMk/>
          <pc:sldMk cId="0" sldId="301"/>
        </pc:sldMkLst>
        <pc:picChg chg="del">
          <ac:chgData name="Vasia   Madesi" userId="S::vasia.madesi_yellowwindow.com#ext#@europeansf.onmicrosoft.com::16d47c5c-4b5a-452a-bc8a-bb2a63f077b9" providerId="AD" clId="Web-{40F6D489-2778-A314-4F8C-6A843328A215}" dt="2026-05-10T20:03:15.795" v="38"/>
          <ac:picMkLst>
            <pc:docMk/>
            <pc:sldMk cId="0" sldId="301"/>
            <ac:picMk id="552" creationId="{00000000-0000-0000-0000-000000000000}"/>
          </ac:picMkLst>
        </pc:picChg>
      </pc:sldChg>
      <pc:sldChg chg="delSp">
        <pc:chgData name="Vasia   Madesi" userId="S::vasia.madesi_yellowwindow.com#ext#@europeansf.onmicrosoft.com::16d47c5c-4b5a-452a-bc8a-bb2a63f077b9" providerId="AD" clId="Web-{40F6D489-2778-A314-4F8C-6A843328A215}" dt="2026-05-10T20:03:20.420" v="39"/>
        <pc:sldMkLst>
          <pc:docMk/>
          <pc:sldMk cId="0" sldId="302"/>
        </pc:sldMkLst>
        <pc:picChg chg="del">
          <ac:chgData name="Vasia   Madesi" userId="S::vasia.madesi_yellowwindow.com#ext#@europeansf.onmicrosoft.com::16d47c5c-4b5a-452a-bc8a-bb2a63f077b9" providerId="AD" clId="Web-{40F6D489-2778-A314-4F8C-6A843328A215}" dt="2026-05-10T20:03:20.420" v="39"/>
          <ac:picMkLst>
            <pc:docMk/>
            <pc:sldMk cId="0" sldId="302"/>
            <ac:picMk id="571" creationId="{00000000-0000-0000-0000-000000000000}"/>
          </ac:picMkLst>
        </pc:picChg>
      </pc:sldChg>
      <pc:sldChg chg="modSp">
        <pc:chgData name="Vasia   Madesi" userId="S::vasia.madesi_yellowwindow.com#ext#@europeansf.onmicrosoft.com::16d47c5c-4b5a-452a-bc8a-bb2a63f077b9" providerId="AD" clId="Web-{40F6D489-2778-A314-4F8C-6A843328A215}" dt="2026-05-10T20:03:24.749" v="40"/>
        <pc:sldMkLst>
          <pc:docMk/>
          <pc:sldMk cId="0" sldId="303"/>
        </pc:sldMkLst>
        <pc:spChg chg="mod">
          <ac:chgData name="Vasia   Madesi" userId="S::vasia.madesi_yellowwindow.com#ext#@europeansf.onmicrosoft.com::16d47c5c-4b5a-452a-bc8a-bb2a63f077b9" providerId="AD" clId="Web-{40F6D489-2778-A314-4F8C-6A843328A215}" dt="2026-05-10T20:03:24.749" v="40"/>
          <ac:spMkLst>
            <pc:docMk/>
            <pc:sldMk cId="0" sldId="303"/>
            <ac:spMk id="581" creationId="{00000000-0000-0000-0000-000000000000}"/>
          </ac:spMkLst>
        </pc:spChg>
      </pc:sldChg>
      <pc:sldChg chg="delSp">
        <pc:chgData name="Vasia   Madesi" userId="S::vasia.madesi_yellowwindow.com#ext#@europeansf.onmicrosoft.com::16d47c5c-4b5a-452a-bc8a-bb2a63f077b9" providerId="AD" clId="Web-{40F6D489-2778-A314-4F8C-6A843328A215}" dt="2026-05-10T20:07:47.793" v="41"/>
        <pc:sldMkLst>
          <pc:docMk/>
          <pc:sldMk cId="0" sldId="304"/>
        </pc:sldMkLst>
        <pc:picChg chg="del">
          <ac:chgData name="Vasia   Madesi" userId="S::vasia.madesi_yellowwindow.com#ext#@europeansf.onmicrosoft.com::16d47c5c-4b5a-452a-bc8a-bb2a63f077b9" providerId="AD" clId="Web-{40F6D489-2778-A314-4F8C-6A843328A215}" dt="2026-05-10T20:07:47.793" v="41"/>
          <ac:picMkLst>
            <pc:docMk/>
            <pc:sldMk cId="0" sldId="304"/>
            <ac:picMk id="588" creationId="{00000000-0000-0000-0000-000000000000}"/>
          </ac:picMkLst>
        </pc:picChg>
      </pc:sldChg>
      <pc:sldChg chg="delSp">
        <pc:chgData name="Vasia   Madesi" userId="S::vasia.madesi_yellowwindow.com#ext#@europeansf.onmicrosoft.com::16d47c5c-4b5a-452a-bc8a-bb2a63f077b9" providerId="AD" clId="Web-{40F6D489-2778-A314-4F8C-6A843328A215}" dt="2026-05-10T20:07:59.261" v="42"/>
        <pc:sldMkLst>
          <pc:docMk/>
          <pc:sldMk cId="0" sldId="305"/>
        </pc:sldMkLst>
        <pc:picChg chg="del">
          <ac:chgData name="Vasia   Madesi" userId="S::vasia.madesi_yellowwindow.com#ext#@europeansf.onmicrosoft.com::16d47c5c-4b5a-452a-bc8a-bb2a63f077b9" providerId="AD" clId="Web-{40F6D489-2778-A314-4F8C-6A843328A215}" dt="2026-05-10T20:07:59.261" v="42"/>
          <ac:picMkLst>
            <pc:docMk/>
            <pc:sldMk cId="0" sldId="305"/>
            <ac:picMk id="605" creationId="{00000000-0000-0000-0000-000000000000}"/>
          </ac:picMkLst>
        </pc:picChg>
      </pc:sldChg>
      <pc:sldChg chg="delSp">
        <pc:chgData name="Vasia   Madesi" userId="S::vasia.madesi_yellowwindow.com#ext#@europeansf.onmicrosoft.com::16d47c5c-4b5a-452a-bc8a-bb2a63f077b9" providerId="AD" clId="Web-{40F6D489-2778-A314-4F8C-6A843328A215}" dt="2026-05-10T20:08:05.183" v="43"/>
        <pc:sldMkLst>
          <pc:docMk/>
          <pc:sldMk cId="0" sldId="306"/>
        </pc:sldMkLst>
        <pc:picChg chg="del">
          <ac:chgData name="Vasia   Madesi" userId="S::vasia.madesi_yellowwindow.com#ext#@europeansf.onmicrosoft.com::16d47c5c-4b5a-452a-bc8a-bb2a63f077b9" providerId="AD" clId="Web-{40F6D489-2778-A314-4F8C-6A843328A215}" dt="2026-05-10T20:08:05.183" v="43"/>
          <ac:picMkLst>
            <pc:docMk/>
            <pc:sldMk cId="0" sldId="306"/>
            <ac:picMk id="623" creationId="{00000000-0000-0000-0000-000000000000}"/>
          </ac:picMkLst>
        </pc:picChg>
      </pc:sldChg>
      <pc:sldChg chg="delSp">
        <pc:chgData name="Vasia   Madesi" userId="S::vasia.madesi_yellowwindow.com#ext#@europeansf.onmicrosoft.com::16d47c5c-4b5a-452a-bc8a-bb2a63f077b9" providerId="AD" clId="Web-{40F6D489-2778-A314-4F8C-6A843328A215}" dt="2026-05-10T20:08:22.652" v="44"/>
        <pc:sldMkLst>
          <pc:docMk/>
          <pc:sldMk cId="0" sldId="309"/>
        </pc:sldMkLst>
        <pc:picChg chg="del">
          <ac:chgData name="Vasia   Madesi" userId="S::vasia.madesi_yellowwindow.com#ext#@europeansf.onmicrosoft.com::16d47c5c-4b5a-452a-bc8a-bb2a63f077b9" providerId="AD" clId="Web-{40F6D489-2778-A314-4F8C-6A843328A215}" dt="2026-05-10T20:08:22.652" v="44"/>
          <ac:picMkLst>
            <pc:docMk/>
            <pc:sldMk cId="0" sldId="309"/>
            <ac:picMk id="646" creationId="{00000000-0000-0000-0000-000000000000}"/>
          </ac:picMkLst>
        </pc:picChg>
      </pc:sldChg>
      <pc:sldChg chg="delSp">
        <pc:chgData name="Vasia   Madesi" userId="S::vasia.madesi_yellowwindow.com#ext#@europeansf.onmicrosoft.com::16d47c5c-4b5a-452a-bc8a-bb2a63f077b9" providerId="AD" clId="Web-{40F6D489-2778-A314-4F8C-6A843328A215}" dt="2026-05-10T20:08:26.590" v="45"/>
        <pc:sldMkLst>
          <pc:docMk/>
          <pc:sldMk cId="0" sldId="310"/>
        </pc:sldMkLst>
        <pc:picChg chg="del">
          <ac:chgData name="Vasia   Madesi" userId="S::vasia.madesi_yellowwindow.com#ext#@europeansf.onmicrosoft.com::16d47c5c-4b5a-452a-bc8a-bb2a63f077b9" providerId="AD" clId="Web-{40F6D489-2778-A314-4F8C-6A843328A215}" dt="2026-05-10T20:08:26.590" v="45"/>
          <ac:picMkLst>
            <pc:docMk/>
            <pc:sldMk cId="0" sldId="310"/>
            <ac:picMk id="663" creationId="{00000000-0000-0000-0000-000000000000}"/>
          </ac:picMkLst>
        </pc:picChg>
      </pc:sldChg>
      <pc:sldChg chg="modSp">
        <pc:chgData name="Vasia   Madesi" userId="S::vasia.madesi_yellowwindow.com#ext#@europeansf.onmicrosoft.com::16d47c5c-4b5a-452a-bc8a-bb2a63f077b9" providerId="AD" clId="Web-{40F6D489-2778-A314-4F8C-6A843328A215}" dt="2026-05-10T20:08:34.746" v="46" actId="20577"/>
        <pc:sldMkLst>
          <pc:docMk/>
          <pc:sldMk cId="0" sldId="311"/>
        </pc:sldMkLst>
        <pc:spChg chg="mod">
          <ac:chgData name="Vasia   Madesi" userId="S::vasia.madesi_yellowwindow.com#ext#@europeansf.onmicrosoft.com::16d47c5c-4b5a-452a-bc8a-bb2a63f077b9" providerId="AD" clId="Web-{40F6D489-2778-A314-4F8C-6A843328A215}" dt="2026-05-10T20:08:34.746" v="46" actId="20577"/>
          <ac:spMkLst>
            <pc:docMk/>
            <pc:sldMk cId="0" sldId="311"/>
            <ac:spMk id="670" creationId="{00000000-0000-0000-0000-000000000000}"/>
          </ac:spMkLst>
        </pc:spChg>
      </pc:sldChg>
      <pc:sldChg chg="modSp">
        <pc:chgData name="Vasia   Madesi" userId="S::vasia.madesi_yellowwindow.com#ext#@europeansf.onmicrosoft.com::16d47c5c-4b5a-452a-bc8a-bb2a63f077b9" providerId="AD" clId="Web-{40F6D489-2778-A314-4F8C-6A843328A215}" dt="2026-05-10T20:08:41.699" v="47" actId="20577"/>
        <pc:sldMkLst>
          <pc:docMk/>
          <pc:sldMk cId="0" sldId="312"/>
        </pc:sldMkLst>
        <pc:spChg chg="mod">
          <ac:chgData name="Vasia   Madesi" userId="S::vasia.madesi_yellowwindow.com#ext#@europeansf.onmicrosoft.com::16d47c5c-4b5a-452a-bc8a-bb2a63f077b9" providerId="AD" clId="Web-{40F6D489-2778-A314-4F8C-6A843328A215}" dt="2026-05-10T20:08:41.699" v="47" actId="20577"/>
          <ac:spMkLst>
            <pc:docMk/>
            <pc:sldMk cId="0" sldId="312"/>
            <ac:spMk id="680" creationId="{00000000-0000-0000-0000-000000000000}"/>
          </ac:spMkLst>
        </pc:spChg>
      </pc:sldChg>
      <pc:sldChg chg="delSp">
        <pc:chgData name="Vasia   Madesi" userId="S::vasia.madesi_yellowwindow.com#ext#@europeansf.onmicrosoft.com::16d47c5c-4b5a-452a-bc8a-bb2a63f077b9" providerId="AD" clId="Web-{40F6D489-2778-A314-4F8C-6A843328A215}" dt="2026-05-10T20:08:47.762" v="48"/>
        <pc:sldMkLst>
          <pc:docMk/>
          <pc:sldMk cId="0" sldId="313"/>
        </pc:sldMkLst>
        <pc:picChg chg="del">
          <ac:chgData name="Vasia   Madesi" userId="S::vasia.madesi_yellowwindow.com#ext#@europeansf.onmicrosoft.com::16d47c5c-4b5a-452a-bc8a-bb2a63f077b9" providerId="AD" clId="Web-{40F6D489-2778-A314-4F8C-6A843328A215}" dt="2026-05-10T20:08:47.762" v="48"/>
          <ac:picMkLst>
            <pc:docMk/>
            <pc:sldMk cId="0" sldId="313"/>
            <ac:picMk id="688" creationId="{00000000-0000-0000-0000-000000000000}"/>
          </ac:picMkLst>
        </pc:picChg>
      </pc:sldChg>
      <pc:sldChg chg="delSp modSp">
        <pc:chgData name="Vasia   Madesi" userId="S::vasia.madesi_yellowwindow.com#ext#@europeansf.onmicrosoft.com::16d47c5c-4b5a-452a-bc8a-bb2a63f077b9" providerId="AD" clId="Web-{40F6D489-2778-A314-4F8C-6A843328A215}" dt="2026-05-10T20:09:05.575" v="50"/>
        <pc:sldMkLst>
          <pc:docMk/>
          <pc:sldMk cId="0" sldId="314"/>
        </pc:sldMkLst>
        <pc:spChg chg="mod">
          <ac:chgData name="Vasia   Madesi" userId="S::vasia.madesi_yellowwindow.com#ext#@europeansf.onmicrosoft.com::16d47c5c-4b5a-452a-bc8a-bb2a63f077b9" providerId="AD" clId="Web-{40F6D489-2778-A314-4F8C-6A843328A215}" dt="2026-05-10T20:08:57.699" v="49" actId="20577"/>
          <ac:spMkLst>
            <pc:docMk/>
            <pc:sldMk cId="0" sldId="314"/>
            <ac:spMk id="695" creationId="{00000000-0000-0000-0000-000000000000}"/>
          </ac:spMkLst>
        </pc:spChg>
        <pc:picChg chg="del">
          <ac:chgData name="Vasia   Madesi" userId="S::vasia.madesi_yellowwindow.com#ext#@europeansf.onmicrosoft.com::16d47c5c-4b5a-452a-bc8a-bb2a63f077b9" providerId="AD" clId="Web-{40F6D489-2778-A314-4F8C-6A843328A215}" dt="2026-05-10T20:09:05.575" v="50"/>
          <ac:picMkLst>
            <pc:docMk/>
            <pc:sldMk cId="0" sldId="314"/>
            <ac:picMk id="696" creationId="{00000000-0000-0000-0000-000000000000}"/>
          </ac:picMkLst>
        </pc:picChg>
      </pc:sldChg>
      <pc:sldChg chg="delSp">
        <pc:chgData name="Vasia   Madesi" userId="S::vasia.madesi_yellowwindow.com#ext#@europeansf.onmicrosoft.com::16d47c5c-4b5a-452a-bc8a-bb2a63f077b9" providerId="AD" clId="Web-{40F6D489-2778-A314-4F8C-6A843328A215}" dt="2026-05-10T20:09:12.918" v="51"/>
        <pc:sldMkLst>
          <pc:docMk/>
          <pc:sldMk cId="0" sldId="315"/>
        </pc:sldMkLst>
        <pc:picChg chg="del">
          <ac:chgData name="Vasia   Madesi" userId="S::vasia.madesi_yellowwindow.com#ext#@europeansf.onmicrosoft.com::16d47c5c-4b5a-452a-bc8a-bb2a63f077b9" providerId="AD" clId="Web-{40F6D489-2778-A314-4F8C-6A843328A215}" dt="2026-05-10T20:09:12.918" v="51"/>
          <ac:picMkLst>
            <pc:docMk/>
            <pc:sldMk cId="0" sldId="315"/>
            <ac:picMk id="708" creationId="{00000000-0000-0000-0000-000000000000}"/>
          </ac:picMkLst>
        </pc:picChg>
      </pc:sldChg>
      <pc:sldChg chg="del">
        <pc:chgData name="Vasia   Madesi" userId="S::vasia.madesi_yellowwindow.com#ext#@europeansf.onmicrosoft.com::16d47c5c-4b5a-452a-bc8a-bb2a63f077b9" providerId="AD" clId="Web-{40F6D489-2778-A314-4F8C-6A843328A215}" dt="2026-05-11T07:32:11.577" v="65"/>
        <pc:sldMkLst>
          <pc:docMk/>
          <pc:sldMk cId="0" sldId="321"/>
        </pc:sldMkLst>
      </pc:sldChg>
      <pc:sldChg chg="add">
        <pc:chgData name="Vasia   Madesi" userId="S::vasia.madesi_yellowwindow.com#ext#@europeansf.onmicrosoft.com::16d47c5c-4b5a-452a-bc8a-bb2a63f077b9" providerId="AD" clId="Web-{40F6D489-2778-A314-4F8C-6A843328A215}" dt="2026-05-11T07:28:28.171" v="52"/>
        <pc:sldMkLst>
          <pc:docMk/>
          <pc:sldMk cId="3469301786" sldId="642"/>
        </pc:sldMkLst>
      </pc:sldChg>
      <pc:sldChg chg="modSp add del">
        <pc:chgData name="Vasia   Madesi" userId="S::vasia.madesi_yellowwindow.com#ext#@europeansf.onmicrosoft.com::16d47c5c-4b5a-452a-bc8a-bb2a63f077b9" providerId="AD" clId="Web-{40F6D489-2778-A314-4F8C-6A843328A215}" dt="2026-05-11T07:32:09.858" v="64"/>
        <pc:sldMkLst>
          <pc:docMk/>
          <pc:sldMk cId="1330816941" sldId="643"/>
        </pc:sldMkLst>
        <pc:spChg chg="mod">
          <ac:chgData name="Vasia   Madesi" userId="S::vasia.madesi_yellowwindow.com#ext#@europeansf.onmicrosoft.com::16d47c5c-4b5a-452a-bc8a-bb2a63f077b9" providerId="AD" clId="Web-{40F6D489-2778-A314-4F8C-6A843328A215}" dt="2026-05-11T07:28:50.014" v="58" actId="14100"/>
          <ac:spMkLst>
            <pc:docMk/>
            <pc:sldMk cId="1330816941" sldId="643"/>
            <ac:spMk id="16" creationId="{1FB3101D-55E5-CC48-9F09-7E4D551C0301}"/>
          </ac:spMkLst>
        </pc:spChg>
      </pc:sldChg>
      <pc:sldChg chg="modSp add">
        <pc:chgData name="Vasia   Madesi" userId="S::vasia.madesi_yellowwindow.com#ext#@europeansf.onmicrosoft.com::16d47c5c-4b5a-452a-bc8a-bb2a63f077b9" providerId="AD" clId="Web-{40F6D489-2778-A314-4F8C-6A843328A215}" dt="2026-05-11T07:32:06.671" v="63" actId="14100"/>
        <pc:sldMkLst>
          <pc:docMk/>
          <pc:sldMk cId="2933255774" sldId="644"/>
        </pc:sldMkLst>
        <pc:spChg chg="mod">
          <ac:chgData name="Vasia   Madesi" userId="S::vasia.madesi_yellowwindow.com#ext#@europeansf.onmicrosoft.com::16d47c5c-4b5a-452a-bc8a-bb2a63f077b9" providerId="AD" clId="Web-{40F6D489-2778-A314-4F8C-6A843328A215}" dt="2026-05-11T07:31:56.843" v="61" actId="20577"/>
          <ac:spMkLst>
            <pc:docMk/>
            <pc:sldMk cId="2933255774" sldId="644"/>
            <ac:spMk id="5" creationId="{7DF1B334-A98B-3F0C-5EAF-1683FA3D8DC7}"/>
          </ac:spMkLst>
        </pc:spChg>
        <pc:spChg chg="mod">
          <ac:chgData name="Vasia   Madesi" userId="S::vasia.madesi_yellowwindow.com#ext#@europeansf.onmicrosoft.com::16d47c5c-4b5a-452a-bc8a-bb2a63f077b9" providerId="AD" clId="Web-{40F6D489-2778-A314-4F8C-6A843328A215}" dt="2026-05-11T07:32:06.671" v="63" actId="14100"/>
          <ac:spMkLst>
            <pc:docMk/>
            <pc:sldMk cId="2933255774" sldId="644"/>
            <ac:spMk id="16" creationId="{1FB3101D-55E5-CC48-9F09-7E4D551C0301}"/>
          </ac:spMkLst>
        </pc:spChg>
      </pc:sldChg>
      <pc:sldMasterChg chg="addSldLayout">
        <pc:chgData name="Vasia   Madesi" userId="S::vasia.madesi_yellowwindow.com#ext#@europeansf.onmicrosoft.com::16d47c5c-4b5a-452a-bc8a-bb2a63f077b9" providerId="AD" clId="Web-{40F6D489-2778-A314-4F8C-6A843328A215}" dt="2026-05-11T07:28:35.077" v="53"/>
        <pc:sldMasterMkLst>
          <pc:docMk/>
          <pc:sldMasterMk cId="0" sldId="2147483648"/>
        </pc:sldMasterMkLst>
        <pc:sldLayoutChg chg="add">
          <pc:chgData name="Vasia   Madesi" userId="S::vasia.madesi_yellowwindow.com#ext#@europeansf.onmicrosoft.com::16d47c5c-4b5a-452a-bc8a-bb2a63f077b9" providerId="AD" clId="Web-{40F6D489-2778-A314-4F8C-6A843328A215}" dt="2026-05-11T07:28:28.171" v="52"/>
          <pc:sldLayoutMkLst>
            <pc:docMk/>
            <pc:sldMasterMk cId="0" sldId="2147483648"/>
            <pc:sldLayoutMk cId="3168679406" sldId="2147483658"/>
          </pc:sldLayoutMkLst>
        </pc:sldLayoutChg>
        <pc:sldLayoutChg chg="add">
          <pc:chgData name="Vasia   Madesi" userId="S::vasia.madesi_yellowwindow.com#ext#@europeansf.onmicrosoft.com::16d47c5c-4b5a-452a-bc8a-bb2a63f077b9" providerId="AD" clId="Web-{40F6D489-2778-A314-4F8C-6A843328A215}" dt="2026-05-11T07:28:35.077" v="53"/>
          <pc:sldLayoutMkLst>
            <pc:docMk/>
            <pc:sldMasterMk cId="0" sldId="2147483648"/>
            <pc:sldLayoutMk cId="2055567445"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32750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miro.com/app/board/uXjVJ7mhVoU=/"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unisafe-toolkit.eu/"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breakingthesilence.cam.ac.uk/"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unitn.it/it/ateneo/equita-diversita-e-inclusione/pari-opportunita-e-identita/progetti-e-campagne/finisce-qui"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noticias.up.pt/2024/11/25/ehgloh-unida-pela-igualdade-e-contra-a-violencia-de-genero/"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reportandsupport.uws.ac.uk/support/i-think-someone-i-know-has-experienced-gender-based-violenc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instagram.com/procjsmetonenahlasili/?hl=cs"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www.procjsmetonenahlasili.org/" TargetMode="Externa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miro.com/app/board/uXjVJ7mhVoU=/"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 name="Google Shape;8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Bem-vindas e bem-vindos ao webinar Gender SAFE sobre </a:t>
            </a:r>
            <a:r>
              <a:rPr lang="en-GB" sz="1100" b="1"/>
              <a:t>“Formação introdutória sobre violência baseada no género no meio académico e o enquadramento dos 7P”</a:t>
            </a:r>
            <a:r>
              <a:rPr lang="en-GB" sz="1100"/>
              <a:t>.</a:t>
            </a:r>
            <a:endParaRPr sz="1100"/>
          </a:p>
          <a:p>
            <a:pPr marL="0" lvl="0" indent="0" algn="l" rtl="0">
              <a:lnSpc>
                <a:spcPct val="115000"/>
              </a:lnSpc>
              <a:spcBef>
                <a:spcPts val="1200"/>
              </a:spcBef>
              <a:spcAft>
                <a:spcPts val="0"/>
              </a:spcAft>
              <a:buSzPts val="1100"/>
              <a:buNone/>
            </a:pPr>
            <a:r>
              <a:rPr lang="en-GB" sz="1100"/>
              <a:t>Informo que este webinar está sendo gravado. Os microfones estão silenciados, mas eu agradeceria se pudéssemos manter as câmaras ligadas durante a sessão. Reitero que a gravação não incluirá dados pessoais, como o vosso nome ou imagem. Os momentos interativos serão removidos da gravação final.</a:t>
            </a:r>
            <a:endParaRPr sz="1100"/>
          </a:p>
          <a:p>
            <a:pPr marL="0" lvl="0" indent="0" algn="l" rtl="0">
              <a:lnSpc>
                <a:spcPct val="115000"/>
              </a:lnSpc>
              <a:spcBef>
                <a:spcPts val="1200"/>
              </a:spcBef>
              <a:spcAft>
                <a:spcPts val="0"/>
              </a:spcAft>
              <a:buSzPts val="1100"/>
              <a:buNone/>
            </a:pPr>
            <a:r>
              <a:rPr lang="en-GB" sz="1100"/>
              <a:t>Agora que já estamos em mais pessoas conectadas, vou me apresentar: meu nome é Fernanda Campanini Vilhena, atualmente sou consultora e investigadora em igualdade e violência de género em Bilbao, na Espanha. Presto, sobretudo, consultoria a órgãos do governo para a elaboração e implementação de políticas públicas nessas matérias. Sou doutora em direitos humanos pela Universidade de Deusto (Espanha) e estou especializada em transformação institucional, políticas de igualdade no âmbito acadêmico europeu, especialmente Planos de Igualdade.</a:t>
            </a:r>
            <a:endParaRPr sz="1100"/>
          </a:p>
          <a:p>
            <a:pPr marL="0" lvl="0" indent="0" algn="l" rtl="0">
              <a:lnSpc>
                <a:spcPct val="115000"/>
              </a:lnSpc>
              <a:spcBef>
                <a:spcPts val="1200"/>
              </a:spcBef>
              <a:spcAft>
                <a:spcPts val="1200"/>
              </a:spcAft>
              <a:buSzPts val="1100"/>
              <a:buNone/>
            </a:pPr>
            <a:r>
              <a:rPr lang="en-GB" sz="1100"/>
              <a:t>Também tenho experiência em projetos europeus que implementam políticas de igualdade em instituições do ensino superior e de investigação, e é nesse marco que estou aqui hoje.</a:t>
            </a:r>
            <a:endParaRPr sz="1100"/>
          </a:p>
        </p:txBody>
      </p:sp>
      <p:sp>
        <p:nvSpPr>
          <p:cNvPr id="82" name="Google Shape;8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extLst>
      <p:ext uri="{BB962C8B-B14F-4D97-AF65-F5344CB8AC3E}">
        <p14:creationId xmlns:p14="http://schemas.microsoft.com/office/powerpoint/2010/main" val="1908982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Como mostra este “icebergue”, esta figura é uma representação metafórica dos diferentes níveis de violência. O icebergue simboliza os aspetos visíveis e invisíveis da violência. Abaixo da superfície, existem muitas outras formas de violência menos visíveis, mas que podem ser igualmente prejudiciais, principalmente se perpetradas habitualmente, porque tendem a agravar-se.</a:t>
            </a:r>
            <a:endParaRPr sz="1100"/>
          </a:p>
          <a:p>
            <a:pPr marL="0" lvl="0" indent="0" algn="l" rtl="0">
              <a:lnSpc>
                <a:spcPct val="115000"/>
              </a:lnSpc>
              <a:spcBef>
                <a:spcPts val="1200"/>
              </a:spcBef>
              <a:spcAft>
                <a:spcPts val="0"/>
              </a:spcAft>
              <a:buClr>
                <a:schemeClr val="dk1"/>
              </a:buClr>
              <a:buSzPts val="1100"/>
              <a:buFont typeface="Arial"/>
              <a:buNone/>
            </a:pPr>
            <a:r>
              <a:rPr lang="en-GB" sz="1100"/>
              <a:t>Estas incluem violência psicológica, como ameaças, intimidação e abuso emocional, mas também violência sistémica/estrutural, como discriminação e exclusão, machismo na mídia, uso de linguagem sexista… Estas formas de violência são muitas vezes ignoradas ou desvalorizadas, mas podem ter um impacto profundo na sociedade como um todo.</a:t>
            </a:r>
            <a:endParaRPr sz="1100"/>
          </a:p>
          <a:p>
            <a:pPr marL="0" lvl="0" indent="0" algn="l" rtl="0">
              <a:spcBef>
                <a:spcPts val="1200"/>
              </a:spcBef>
              <a:spcAft>
                <a:spcPts val="0"/>
              </a:spcAft>
              <a:buNone/>
            </a:pPr>
            <a:endParaRPr/>
          </a:p>
        </p:txBody>
      </p:sp>
      <p:sp>
        <p:nvSpPr>
          <p:cNvPr id="164" name="Google Shape;16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3507043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 UniSAFE realizou o maior survey intercultural na Europa, no setor da investigação, sobre violência baseada no género. Foram recolhidas mais de </a:t>
            </a:r>
            <a:r>
              <a:rPr lang="en-GB" sz="1100" b="1"/>
              <a:t>42.000 respostas</a:t>
            </a:r>
            <a:r>
              <a:rPr lang="en-GB" sz="1100"/>
              <a:t> de pessoas trabalhadoras e estudantes de </a:t>
            </a:r>
            <a:r>
              <a:rPr lang="en-GB" sz="1100" b="1"/>
              <a:t>46 organizações de investigação</a:t>
            </a:r>
            <a:r>
              <a:rPr lang="en-GB" sz="1100"/>
              <a:t>, em </a:t>
            </a:r>
            <a:r>
              <a:rPr lang="en-GB" sz="1100" b="1"/>
              <a:t>15 países</a:t>
            </a:r>
            <a:r>
              <a:rPr lang="en-GB" sz="1100"/>
              <a:t>, e o survey foi traduzido para </a:t>
            </a:r>
            <a:r>
              <a:rPr lang="en-GB" sz="1100" b="1"/>
              <a:t>14 línguas</a:t>
            </a:r>
            <a:r>
              <a:rPr lang="en-GB" sz="1100"/>
              <a:t>.</a:t>
            </a:r>
            <a:endParaRPr sz="1800">
              <a:latin typeface="Times New Roman"/>
              <a:ea typeface="Times New Roman"/>
              <a:cs typeface="Times New Roman"/>
              <a:sym typeface="Times New Roman"/>
            </a:endParaRPr>
          </a:p>
          <a:p>
            <a:pPr marL="0" lvl="0" indent="0" algn="l" rtl="0">
              <a:spcBef>
                <a:spcPts val="1200"/>
              </a:spcBef>
              <a:spcAft>
                <a:spcPts val="0"/>
              </a:spcAft>
              <a:buNone/>
            </a:pPr>
            <a:endParaRPr/>
          </a:p>
        </p:txBody>
      </p:sp>
      <p:sp>
        <p:nvSpPr>
          <p:cNvPr id="172" name="Google Shape;17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1658589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Os resultados do survey mostram que </a:t>
            </a:r>
            <a:r>
              <a:rPr lang="en-GB" sz="1100" b="1"/>
              <a:t>quase 2 em cada 3 pessoas</a:t>
            </a:r>
            <a:r>
              <a:rPr lang="en-GB" sz="1100"/>
              <a:t> experienciaram pelo menos uma forma de violência baseada no género desde que começaram a trabalhar ou estudar na sua instituição (mais precisamente, </a:t>
            </a:r>
            <a:r>
              <a:rPr lang="en-GB" sz="1100" b="1"/>
              <a:t>62%</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Entre estas pessoas, aquelas que se identificam como </a:t>
            </a:r>
            <a:r>
              <a:rPr lang="en-GB" sz="1100" b="1"/>
              <a:t>LGBTQ+ (68%)</a:t>
            </a:r>
            <a:r>
              <a:rPr lang="en-GB" sz="1100"/>
              <a:t>, as que referiram ter uma </a:t>
            </a:r>
            <a:r>
              <a:rPr lang="en-GB" sz="1100" b="1"/>
              <a:t>deficiência ou doença crónica (72%)</a:t>
            </a:r>
            <a:r>
              <a:rPr lang="en-GB" sz="1100"/>
              <a:t>, ou as que pertencem a um </a:t>
            </a:r>
            <a:r>
              <a:rPr lang="en-GB" sz="1100" b="1"/>
              <a:t>grupo étnico minoritário (69%)</a:t>
            </a:r>
            <a:r>
              <a:rPr lang="en-GB" sz="1100"/>
              <a:t> apresentaram uma probabilidade maior de ter vivenciado pelo menos um incidente de violência de género, quando comparadas com quem não se identifica com estas características.</a:t>
            </a:r>
            <a:endParaRPr sz="1100"/>
          </a:p>
          <a:p>
            <a:pPr marL="0" lvl="0" indent="0" algn="l" rtl="0">
              <a:lnSpc>
                <a:spcPct val="115000"/>
              </a:lnSpc>
              <a:spcBef>
                <a:spcPts val="1200"/>
              </a:spcBef>
              <a:spcAft>
                <a:spcPts val="1200"/>
              </a:spcAft>
              <a:buSzPts val="1100"/>
              <a:buNone/>
            </a:pPr>
            <a:r>
              <a:rPr lang="en-GB" sz="1100"/>
              <a:t>Quase </a:t>
            </a:r>
            <a:r>
              <a:rPr lang="en-GB" sz="1100" b="1"/>
              <a:t>1 em cada 3</a:t>
            </a:r>
            <a:r>
              <a:rPr lang="en-GB" sz="1100"/>
              <a:t> estudantes e membros do pessoal de trabalhadores afirma ter experienciado </a:t>
            </a:r>
            <a:r>
              <a:rPr lang="en-GB" sz="1100" b="1"/>
              <a:t>assédio sexual</a:t>
            </a:r>
            <a:r>
              <a:rPr lang="en-GB" sz="1100"/>
              <a:t> na sua instituição (</a:t>
            </a:r>
            <a:r>
              <a:rPr lang="en-GB" sz="1100" b="1"/>
              <a:t>31%</a:t>
            </a:r>
            <a:r>
              <a:rPr lang="en-GB" sz="1100"/>
              <a:t>).</a:t>
            </a:r>
            <a:endParaRPr sz="1800">
              <a:latin typeface="Times New Roman"/>
              <a:ea typeface="Times New Roman"/>
              <a:cs typeface="Times New Roman"/>
              <a:sym typeface="Times New Roman"/>
            </a:endParaRPr>
          </a:p>
        </p:txBody>
      </p:sp>
      <p:sp>
        <p:nvSpPr>
          <p:cNvPr id="184" name="Google Shape;18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3065921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Ainda mais alarmante é o facto de que, entre as pessoas que experienciaram violência baseada no género, apenas </a:t>
            </a:r>
            <a:r>
              <a:rPr lang="en-GB" sz="1100" b="1"/>
              <a:t>13%</a:t>
            </a:r>
            <a:r>
              <a:rPr lang="en-GB" sz="1100"/>
              <a:t> a reportaram. E surge então a pergunta: </a:t>
            </a:r>
            <a:r>
              <a:rPr lang="en-GB" sz="1100" b="1"/>
              <a:t>porquê?</a:t>
            </a:r>
            <a:r>
              <a:rPr lang="en-GB" sz="1100"/>
              <a:t> Porque é que a taxa de denúncia é tão baixa?</a:t>
            </a:r>
            <a:endParaRPr sz="1100"/>
          </a:p>
          <a:p>
            <a:pPr marL="0" lvl="0" indent="0" algn="l" rtl="0">
              <a:lnSpc>
                <a:spcPct val="115000"/>
              </a:lnSpc>
              <a:spcBef>
                <a:spcPts val="1200"/>
              </a:spcBef>
              <a:spcAft>
                <a:spcPts val="0"/>
              </a:spcAft>
              <a:buClr>
                <a:schemeClr val="dk1"/>
              </a:buClr>
              <a:buSzPts val="1100"/>
              <a:buFont typeface="Arial"/>
              <a:buNone/>
            </a:pPr>
            <a:r>
              <a:rPr lang="en-GB" sz="1100"/>
              <a:t>Segundo a investigação do UniSAFE, entre os motivos para não denunciar situações de violência de género, </a:t>
            </a:r>
            <a:r>
              <a:rPr lang="en-GB" sz="1100" b="1"/>
              <a:t>quase metade</a:t>
            </a:r>
            <a:r>
              <a:rPr lang="en-GB" sz="1100"/>
              <a:t> das vítimas (</a:t>
            </a:r>
            <a:r>
              <a:rPr lang="en-GB" sz="1100" b="1"/>
              <a:t>46%</a:t>
            </a:r>
            <a:r>
              <a:rPr lang="en-GB" sz="1100"/>
              <a:t>) referiu sentir </a:t>
            </a:r>
            <a:r>
              <a:rPr lang="en-GB" sz="1100" b="1"/>
              <a:t>incerteza sobre se o comportamento era suficientemente grave para ser denunciado</a:t>
            </a:r>
            <a:r>
              <a:rPr lang="en-GB" sz="1100"/>
              <a:t>.</a:t>
            </a:r>
            <a:endParaRPr sz="1100"/>
          </a:p>
          <a:p>
            <a:pPr marL="0" lvl="0" indent="0" algn="l" rtl="0">
              <a:lnSpc>
                <a:spcPct val="115000"/>
              </a:lnSpc>
              <a:spcBef>
                <a:spcPts val="1200"/>
              </a:spcBef>
              <a:spcAft>
                <a:spcPts val="1200"/>
              </a:spcAft>
              <a:buSzPts val="1100"/>
              <a:buNone/>
            </a:pPr>
            <a:r>
              <a:rPr lang="en-GB" sz="1100"/>
              <a:t>Outro motivo frequente é que as vítimas </a:t>
            </a:r>
            <a:r>
              <a:rPr lang="en-GB" sz="1100" b="1"/>
              <a:t>nem sempre reconhecem o comportamento como violência no momento em que ocorre</a:t>
            </a:r>
            <a:r>
              <a:rPr lang="en-GB" sz="1100"/>
              <a:t>, algo que foi indicado por </a:t>
            </a:r>
            <a:r>
              <a:rPr lang="en-GB" sz="1100" b="1"/>
              <a:t>31%</a:t>
            </a:r>
            <a:r>
              <a:rPr lang="en-GB" sz="1100"/>
              <a:t> das pessoas inquiridas.</a:t>
            </a:r>
            <a:endParaRPr sz="1800">
              <a:latin typeface="Times New Roman"/>
              <a:ea typeface="Times New Roman"/>
              <a:cs typeface="Times New Roman"/>
              <a:sym typeface="Times New Roman"/>
            </a:endParaRPr>
          </a:p>
        </p:txBody>
      </p:sp>
      <p:sp>
        <p:nvSpPr>
          <p:cNvPr id="196" name="Google Shape;19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632626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Compreender o impacto e as consequências foi também um aspeto importante desse survey. Os dados do UniSAFE mostram que, para o pessoal trabalhador, estas experiências levaram a </a:t>
            </a:r>
            <a:r>
              <a:rPr lang="en-GB" sz="1100" b="1"/>
              <a:t>diminuição da satisfação no trabalho</a:t>
            </a:r>
            <a:r>
              <a:rPr lang="en-GB" sz="1100"/>
              <a:t>, </a:t>
            </a:r>
            <a:r>
              <a:rPr lang="en-GB" sz="1100" b="1"/>
              <a:t>redução da produtividade</a:t>
            </a:r>
            <a:r>
              <a:rPr lang="en-GB" sz="1100"/>
              <a:t> e </a:t>
            </a:r>
            <a:r>
              <a:rPr lang="en-GB" sz="1100" b="1"/>
              <a:t>maior intenção de abandonar o setor académico</a:t>
            </a:r>
            <a:r>
              <a:rPr lang="en-GB" sz="1100"/>
              <a:t>.</a:t>
            </a:r>
            <a:endParaRPr sz="1100"/>
          </a:p>
          <a:p>
            <a:pPr marL="0" lvl="0" indent="0" algn="l" rtl="0">
              <a:lnSpc>
                <a:spcPct val="115000"/>
              </a:lnSpc>
              <a:spcBef>
                <a:spcPts val="1200"/>
              </a:spcBef>
              <a:spcAft>
                <a:spcPts val="1200"/>
              </a:spcAft>
              <a:buSzPts val="1100"/>
              <a:buNone/>
            </a:pPr>
            <a:r>
              <a:rPr lang="en-GB" sz="1100"/>
              <a:t>Para as/os estudantes, as experiências de violência baseada no género resultaram em </a:t>
            </a:r>
            <a:r>
              <a:rPr lang="en-GB" sz="1100" b="1"/>
              <a:t>aulas perdidas</a:t>
            </a:r>
            <a:r>
              <a:rPr lang="en-GB" sz="1100"/>
              <a:t>, </a:t>
            </a:r>
            <a:r>
              <a:rPr lang="en-GB" sz="1100" b="1"/>
              <a:t>redução do desempenho académico</a:t>
            </a:r>
            <a:r>
              <a:rPr lang="en-GB" sz="1100"/>
              <a:t>, </a:t>
            </a:r>
            <a:r>
              <a:rPr lang="en-GB" sz="1100" b="1"/>
              <a:t>maior afastamento das/os colegas</a:t>
            </a:r>
            <a:r>
              <a:rPr lang="en-GB" sz="1100"/>
              <a:t> e </a:t>
            </a:r>
            <a:r>
              <a:rPr lang="en-GB" sz="1100" b="1"/>
              <a:t>insatisfação com o percurso dos seus estudos</a:t>
            </a:r>
            <a:r>
              <a:rPr lang="en-GB" sz="1100"/>
              <a:t>.</a:t>
            </a:r>
            <a:endParaRPr sz="1800">
              <a:latin typeface="Times New Roman"/>
              <a:ea typeface="Times New Roman"/>
              <a:cs typeface="Times New Roman"/>
              <a:sym typeface="Times New Roman"/>
            </a:endParaRPr>
          </a:p>
        </p:txBody>
      </p:sp>
      <p:sp>
        <p:nvSpPr>
          <p:cNvPr id="216" name="Google Shape;21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67535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Também é importante compreendermos os </a:t>
            </a:r>
            <a:r>
              <a:rPr lang="en-GB" sz="1100" b="1"/>
              <a:t>fatores que causam</a:t>
            </a:r>
            <a:r>
              <a:rPr lang="en-GB" sz="1100"/>
              <a:t> a violência de género. Como referimos anteriormente, a violência baseada no género está </a:t>
            </a:r>
            <a:r>
              <a:rPr lang="en-GB" sz="1100" i="1"/>
              <a:t>profundamente </a:t>
            </a:r>
            <a:r>
              <a:rPr lang="en-GB" sz="1100"/>
              <a:t>enraizada nas estruturas sociais e culturais, nas normas e nos valores que moldam o ensino superior e a sociedade em geral. Frequentemente é perpetuada por uma cultura de negação e de silêncio.</a:t>
            </a:r>
            <a:endParaRPr sz="1100"/>
          </a:p>
          <a:p>
            <a:pPr marL="0" lvl="0" indent="0" algn="l" rtl="0">
              <a:lnSpc>
                <a:spcPct val="115000"/>
              </a:lnSpc>
              <a:spcBef>
                <a:spcPts val="1200"/>
              </a:spcBef>
              <a:spcAft>
                <a:spcPts val="0"/>
              </a:spcAft>
              <a:buSzPts val="1100"/>
              <a:buNone/>
            </a:pPr>
            <a:r>
              <a:rPr lang="en-GB" sz="1100"/>
              <a:t>Entao, a violência de género assenta em </a:t>
            </a:r>
            <a:r>
              <a:rPr lang="en-GB" sz="1100" b="1"/>
              <a:t>desigualdades de poder</a:t>
            </a:r>
            <a:r>
              <a:rPr lang="en-GB" sz="1100"/>
              <a:t> e é exercida com a intenção de humilhar e de fazer uma pessoa ou grupo sentir-se inferior. As </a:t>
            </a:r>
            <a:r>
              <a:rPr lang="en-GB" sz="1100" b="1"/>
              <a:t>desigualdades de poder</a:t>
            </a:r>
            <a:r>
              <a:rPr lang="en-GB" sz="1100"/>
              <a:t> são, portanto, uma causa </a:t>
            </a:r>
            <a:r>
              <a:rPr lang="en-GB" sz="1100" i="1"/>
              <a:t>central </a:t>
            </a:r>
            <a:r>
              <a:rPr lang="en-GB" sz="1100"/>
              <a:t>da violência.</a:t>
            </a:r>
            <a:endParaRPr sz="1100"/>
          </a:p>
          <a:p>
            <a:pPr marL="0" lvl="0" indent="0" algn="l" rtl="0">
              <a:lnSpc>
                <a:spcPct val="115000"/>
              </a:lnSpc>
              <a:spcBef>
                <a:spcPts val="1200"/>
              </a:spcBef>
              <a:spcAft>
                <a:spcPts val="0"/>
              </a:spcAft>
              <a:buClr>
                <a:schemeClr val="dk1"/>
              </a:buClr>
              <a:buSzPts val="1100"/>
              <a:buFont typeface="Arial"/>
              <a:buNone/>
            </a:pPr>
            <a:r>
              <a:rPr lang="en-GB" sz="1100"/>
              <a:t>Além disso, esse tipo de violência muitas vezes se cruza com outras formas de opressão. Por exemplo, o racismo e a violência de género podem estar profundamente interligados. Diferentes eixos de opressão e desigualdade expõem as pessoas de forma desproporcional ao risco de serem alvo de violência.</a:t>
            </a:r>
            <a:endParaRPr sz="1100"/>
          </a:p>
          <a:p>
            <a:pPr marL="0" lvl="0" indent="0" algn="l" rtl="0">
              <a:lnSpc>
                <a:spcPct val="115000"/>
              </a:lnSpc>
              <a:spcBef>
                <a:spcPts val="1200"/>
              </a:spcBef>
              <a:spcAft>
                <a:spcPts val="1200"/>
              </a:spcAft>
              <a:buSzPts val="1100"/>
              <a:buNone/>
            </a:pPr>
            <a:r>
              <a:rPr lang="en-GB" sz="1100"/>
              <a:t>Por isso, é fundamental considerar cada especificidade do contexto que analisamos, porque cada contexto está marcado por </a:t>
            </a:r>
            <a:r>
              <a:rPr lang="en-GB" sz="1100" b="1"/>
              <a:t>estruturas hierárquicas</a:t>
            </a:r>
            <a:r>
              <a:rPr lang="en-GB" sz="1100"/>
              <a:t> que colocam as pessoas em níveis muito distintos de autoridade e poder: algumas vão contar com forte proteção estatutária, outras trabalham com contratos precários e outras são “apenas” estudantes. Esta estrutura desigual cria condições que facilitam a ocorrência e a perpetuação da violência baseada no género.</a:t>
            </a:r>
            <a:endParaRPr sz="1800">
              <a:latin typeface="Times New Roman"/>
              <a:ea typeface="Times New Roman"/>
              <a:cs typeface="Times New Roman"/>
              <a:sym typeface="Times New Roman"/>
            </a:endParaRPr>
          </a:p>
        </p:txBody>
      </p:sp>
      <p:sp>
        <p:nvSpPr>
          <p:cNvPr id="224" name="Google Shape;22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1156529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Interseccionalidade é um conceito que descreve a forma como diferentes identidades sociais (como género, raça, etnia, classe, sexualidade ou deficiência) se intersectam e interagem entre si, moldando simultaneamente as experiências das pessoas e as estruturas sociais. A interseccionalidade reconhece que estas identidades não são separadas nem independentes, mas sim interligadas, e se influenciam mutuamente de maneiras complexas.</a:t>
            </a:r>
            <a:endParaRPr sz="1100"/>
          </a:p>
          <a:p>
            <a:pPr marL="0" lvl="0" indent="0" algn="l" rtl="0">
              <a:lnSpc>
                <a:spcPct val="115000"/>
              </a:lnSpc>
              <a:spcBef>
                <a:spcPts val="1200"/>
              </a:spcBef>
              <a:spcAft>
                <a:spcPts val="0"/>
              </a:spcAft>
              <a:buSzPts val="1100"/>
              <a:buNone/>
            </a:pPr>
            <a:r>
              <a:rPr lang="en-GB" sz="1100"/>
              <a:t>No contexto do combate à violência de género no meio académico, a interseccionalidade reconhece que esta violência pode afetar de forma desproporcional as pessoas que acumulam múltiplas identidades (como comprovam os resultados do survey do UniSAFE).</a:t>
            </a:r>
            <a:endParaRPr sz="1100"/>
          </a:p>
          <a:p>
            <a:pPr marL="0" lvl="0" indent="0" algn="l" rtl="0">
              <a:spcBef>
                <a:spcPts val="1200"/>
              </a:spcBef>
              <a:spcAft>
                <a:spcPts val="0"/>
              </a:spcAft>
              <a:buNone/>
            </a:pPr>
            <a:endParaRPr/>
          </a:p>
        </p:txBody>
      </p:sp>
      <p:sp>
        <p:nvSpPr>
          <p:cNvPr id="233" name="Google Shape;23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373061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Agora, tendo com conta tudo o que dizemos, antes de avançarmos, proponho que trabalhemos conjuntamente em um exercício. Vamos nos dividir em subgrupos e fazer um exercício durante 10 minutos.</a:t>
            </a:r>
            <a:endParaRPr sz="1100"/>
          </a:p>
          <a:p>
            <a:pPr marL="0" lvl="0" indent="0" algn="l" rtl="0">
              <a:lnSpc>
                <a:spcPct val="115000"/>
              </a:lnSpc>
              <a:spcBef>
                <a:spcPts val="1200"/>
              </a:spcBef>
              <a:spcAft>
                <a:spcPts val="0"/>
              </a:spcAft>
              <a:buClr>
                <a:schemeClr val="dk1"/>
              </a:buClr>
              <a:buSzPts val="1100"/>
              <a:buFont typeface="Arial"/>
              <a:buNone/>
            </a:pPr>
            <a:r>
              <a:rPr lang="en-GB" sz="1100"/>
              <a:t>O objetivo deste exercício é analisar várias situações de violência de género apresentadas em pequenos enunciados e, depois, categorizá-las dentro das diferentes formas de violência que acabamos de ver. A ideia aqui </a:t>
            </a:r>
            <a:r>
              <a:rPr lang="en-GB" sz="1100" b="1"/>
              <a:t>não</a:t>
            </a:r>
            <a:r>
              <a:rPr lang="en-GB" sz="1100"/>
              <a:t> é identificar a “categoria correta”, mas sim reconhecer que diferentes formas de violência podem se manifestar de maneiras distintas, ok?</a:t>
            </a:r>
            <a:endParaRPr sz="1100"/>
          </a:p>
          <a:p>
            <a:pPr marL="0" lvl="0" indent="0" algn="l" rtl="0">
              <a:lnSpc>
                <a:spcPct val="115000"/>
              </a:lnSpc>
              <a:spcBef>
                <a:spcPts val="1200"/>
              </a:spcBef>
              <a:spcAft>
                <a:spcPts val="0"/>
              </a:spcAft>
              <a:buClr>
                <a:schemeClr val="dk1"/>
              </a:buClr>
              <a:buSzPts val="1100"/>
              <a:buFont typeface="Arial"/>
              <a:buNone/>
            </a:pPr>
            <a:r>
              <a:rPr lang="en-GB" sz="1100"/>
              <a:t>Agora vamos nos dividir em </a:t>
            </a:r>
            <a:r>
              <a:rPr lang="en-GB" sz="1100" b="1"/>
              <a:t>5 grupos</a:t>
            </a:r>
            <a:r>
              <a:rPr lang="en-GB" sz="1100"/>
              <a:t>, e a primeira coisa que deverão fazer será localizar o vosso quadro de trabalho no link do Miro que enviamos no chat (o mesmo que usamos antes).</a:t>
            </a:r>
            <a:endParaRPr sz="1100"/>
          </a:p>
          <a:p>
            <a:pPr marL="0" lvl="0" indent="0" algn="l" rtl="0">
              <a:lnSpc>
                <a:spcPct val="115000"/>
              </a:lnSpc>
              <a:spcBef>
                <a:spcPts val="1200"/>
              </a:spcBef>
              <a:spcAft>
                <a:spcPts val="0"/>
              </a:spcAft>
              <a:buClr>
                <a:schemeClr val="dk1"/>
              </a:buClr>
              <a:buSzPts val="1100"/>
              <a:buFont typeface="Arial"/>
              <a:buNone/>
            </a:pPr>
            <a:r>
              <a:rPr lang="en-GB" sz="1100" b="1"/>
              <a:t>Link do Miro para o Exercício 2:</a:t>
            </a:r>
            <a:r>
              <a:rPr lang="en-GB" sz="1100"/>
              <a:t> </a:t>
            </a:r>
            <a:r>
              <a:rPr lang="en-GB" sz="1100" u="sng">
                <a:solidFill>
                  <a:schemeClr val="hlink"/>
                </a:solidFill>
                <a:hlinkClick r:id="rId3"/>
              </a:rPr>
              <a:t>https://miro.com/app/board/uXjVJ7mhVoU=/</a:t>
            </a:r>
            <a:r>
              <a:rPr lang="en-GB" sz="1100"/>
              <a:t> </a:t>
            </a:r>
            <a:endParaRPr sz="1100"/>
          </a:p>
          <a:p>
            <a:pPr marL="0" lvl="0" indent="0" algn="l" rtl="0">
              <a:lnSpc>
                <a:spcPct val="115000"/>
              </a:lnSpc>
              <a:spcBef>
                <a:spcPts val="1200"/>
              </a:spcBef>
              <a:spcAft>
                <a:spcPts val="0"/>
              </a:spcAft>
              <a:buClr>
                <a:schemeClr val="dk1"/>
              </a:buClr>
              <a:buSzPts val="1100"/>
              <a:buFont typeface="Arial"/>
              <a:buNone/>
            </a:pPr>
            <a:r>
              <a:rPr lang="en-GB" sz="1100"/>
              <a:t>O número do quadro corresponde ao número da sala que cada um de vocês for designado no Zoom. Por exemplo, se estiverem na sala 2 do Zoom, procurem </a:t>
            </a:r>
            <a:r>
              <a:rPr lang="en-GB" sz="1100" b="1"/>
              <a:t>GRUPO 2</a:t>
            </a:r>
            <a:r>
              <a:rPr lang="en-GB" sz="1100"/>
              <a:t> no Miro.</a:t>
            </a:r>
            <a:endParaRPr sz="1100"/>
          </a:p>
          <a:p>
            <a:pPr marL="0" lvl="0" indent="0" algn="l" rtl="0">
              <a:lnSpc>
                <a:spcPct val="115000"/>
              </a:lnSpc>
              <a:spcBef>
                <a:spcPts val="1200"/>
              </a:spcBef>
              <a:spcAft>
                <a:spcPts val="0"/>
              </a:spcAft>
              <a:buClr>
                <a:schemeClr val="dk1"/>
              </a:buClr>
              <a:buSzPts val="1100"/>
              <a:buFont typeface="Arial"/>
              <a:buNone/>
            </a:pPr>
            <a:r>
              <a:rPr lang="en-GB" sz="1100"/>
              <a:t>Quando encontrarem o quadro, escolham uma pessoa responsável por mover os post-its e organizá-los nas categorias de formas de violência.</a:t>
            </a:r>
            <a:br>
              <a:rPr lang="en-GB" sz="1100"/>
            </a:br>
            <a:r>
              <a:rPr lang="en-GB" sz="1100"/>
              <a:t> Depois, selecionem o primeiro caso e comecem a discutir. Vamos ter </a:t>
            </a:r>
            <a:r>
              <a:rPr lang="en-GB" sz="1100" b="1"/>
              <a:t>10 minutos</a:t>
            </a:r>
            <a:r>
              <a:rPr lang="en-GB" sz="1100"/>
              <a:t> para trabalhar estes casos; não é necessário abordar todos se não conseguirem.</a:t>
            </a:r>
            <a:endParaRPr sz="1100"/>
          </a:p>
          <a:p>
            <a:pPr marL="0" lvl="0" indent="0" algn="l" rtl="0">
              <a:lnSpc>
                <a:spcPct val="115000"/>
              </a:lnSpc>
              <a:spcBef>
                <a:spcPts val="1200"/>
              </a:spcBef>
              <a:spcAft>
                <a:spcPts val="0"/>
              </a:spcAft>
              <a:buClr>
                <a:schemeClr val="dk1"/>
              </a:buClr>
              <a:buSzPts val="1100"/>
              <a:buFont typeface="Arial"/>
              <a:buNone/>
            </a:pPr>
            <a:r>
              <a:rPr lang="en-GB" sz="1100"/>
              <a:t>Vou colocar no chat também uma definição breve das diferentes formas de violência de género, para ajudar no debate.</a:t>
            </a:r>
            <a:endParaRPr sz="1100"/>
          </a:p>
          <a:p>
            <a:pPr marL="0" lvl="0" indent="0" algn="l" rtl="0">
              <a:lnSpc>
                <a:spcPct val="115000"/>
              </a:lnSpc>
              <a:spcBef>
                <a:spcPts val="1200"/>
              </a:spcBef>
              <a:spcAft>
                <a:spcPts val="0"/>
              </a:spcAft>
              <a:buClr>
                <a:schemeClr val="dk1"/>
              </a:buClr>
              <a:buSzPts val="1100"/>
              <a:buFont typeface="Arial"/>
              <a:buNone/>
            </a:pPr>
            <a:r>
              <a:rPr lang="en-GB" sz="1100" i="1"/>
              <a:t>[Depois, todas as pessoas regressam ao plenário. As formadoras recolhem algumas reflexões e impressões das/os participantes. Tiveram dificuldade em atribuir as situações a categorias? Ficaram com dúvidas sobre se uma história deveria ser considerada um exemplo de VBG?]</a:t>
            </a:r>
            <a:endParaRPr sz="1100" i="1"/>
          </a:p>
          <a:p>
            <a:pPr marL="0" lvl="0" indent="0" algn="l" rtl="0">
              <a:lnSpc>
                <a:spcPct val="115000"/>
              </a:lnSpc>
              <a:spcBef>
                <a:spcPts val="1400"/>
              </a:spcBef>
              <a:spcAft>
                <a:spcPts val="0"/>
              </a:spcAft>
              <a:buClr>
                <a:schemeClr val="dk1"/>
              </a:buClr>
              <a:buSzPts val="1100"/>
              <a:buFont typeface="Arial"/>
              <a:buNone/>
            </a:pPr>
            <a:r>
              <a:rPr lang="en-GB" sz="1300" b="1" i="1"/>
              <a:t>Texto para enviar na caixa de chat</a:t>
            </a:r>
            <a:endParaRPr sz="1300" b="1" i="1"/>
          </a:p>
          <a:p>
            <a:pPr marL="0" lvl="0" indent="0" algn="l" rtl="0">
              <a:lnSpc>
                <a:spcPct val="115000"/>
              </a:lnSpc>
              <a:spcBef>
                <a:spcPts val="1200"/>
              </a:spcBef>
              <a:spcAft>
                <a:spcPts val="0"/>
              </a:spcAft>
              <a:buClr>
                <a:schemeClr val="dk1"/>
              </a:buClr>
              <a:buSzPts val="1100"/>
              <a:buFont typeface="Arial"/>
              <a:buNone/>
            </a:pPr>
            <a:r>
              <a:rPr lang="en-GB" sz="1100" b="1" i="1"/>
              <a:t>Violência física</a:t>
            </a:r>
            <a:br>
              <a:rPr lang="en-GB" sz="1100" b="1" i="1"/>
            </a:br>
            <a:r>
              <a:rPr lang="en-GB" sz="1100" i="1"/>
              <a:t> Refere-se ao uso intencional de força física contra outra pessoa ou grupo, incluindo pontapear, bater, empurrar, esbofetear, empurrar com força, golpear, bloquear, entre outros.</a:t>
            </a:r>
            <a:endParaRPr sz="1100" i="1"/>
          </a:p>
          <a:p>
            <a:pPr marL="0" lvl="0" indent="0" algn="l" rtl="0">
              <a:lnSpc>
                <a:spcPct val="115000"/>
              </a:lnSpc>
              <a:spcBef>
                <a:spcPts val="1200"/>
              </a:spcBef>
              <a:spcAft>
                <a:spcPts val="0"/>
              </a:spcAft>
              <a:buClr>
                <a:schemeClr val="dk1"/>
              </a:buClr>
              <a:buSzPts val="1100"/>
              <a:buFont typeface="Arial"/>
              <a:buNone/>
            </a:pPr>
            <a:r>
              <a:rPr lang="en-GB" sz="1100" b="1" i="1"/>
              <a:t>Violência sexual</a:t>
            </a:r>
            <a:br>
              <a:rPr lang="en-GB" sz="1100" b="1" i="1"/>
            </a:br>
            <a:r>
              <a:rPr lang="en-GB" sz="1100" i="1"/>
              <a:t> Qualquer ato sexual perpetrado contra a vontade de alguém, incluindo violação, agressão sexual, assédio sexual e coerção sexual. Pode ter consequências físicas, emocionais e psicológicas.</a:t>
            </a:r>
            <a:endParaRPr sz="1100" i="1"/>
          </a:p>
          <a:p>
            <a:pPr marL="0" lvl="0" indent="0" algn="l" rtl="0">
              <a:lnSpc>
                <a:spcPct val="115000"/>
              </a:lnSpc>
              <a:spcBef>
                <a:spcPts val="1200"/>
              </a:spcBef>
              <a:spcAft>
                <a:spcPts val="0"/>
              </a:spcAft>
              <a:buClr>
                <a:schemeClr val="dk1"/>
              </a:buClr>
              <a:buSzPts val="1100"/>
              <a:buFont typeface="Arial"/>
              <a:buNone/>
            </a:pPr>
            <a:r>
              <a:rPr lang="en-GB" sz="1100" b="1" i="1"/>
              <a:t>Violência psicológica (ou emocional)</a:t>
            </a:r>
            <a:br>
              <a:rPr lang="en-GB" sz="1100" b="1" i="1"/>
            </a:br>
            <a:r>
              <a:rPr lang="en-GB" sz="1100" i="1"/>
              <a:t> Envolve comportamentos intencionais e prejudiciais que minam, manipulam ou controlam os pensamentos, sentimentos e ações de outra pessoa.</a:t>
            </a:r>
            <a:endParaRPr sz="1100" i="1"/>
          </a:p>
          <a:p>
            <a:pPr marL="0" lvl="0" indent="0" algn="l" rtl="0">
              <a:lnSpc>
                <a:spcPct val="115000"/>
              </a:lnSpc>
              <a:spcBef>
                <a:spcPts val="1200"/>
              </a:spcBef>
              <a:spcAft>
                <a:spcPts val="0"/>
              </a:spcAft>
              <a:buClr>
                <a:schemeClr val="dk1"/>
              </a:buClr>
              <a:buSzPts val="1100"/>
              <a:buFont typeface="Arial"/>
              <a:buNone/>
            </a:pPr>
            <a:r>
              <a:rPr lang="en-GB" sz="1100" b="1" i="1"/>
              <a:t>Violência económica ou financeira</a:t>
            </a:r>
            <a:br>
              <a:rPr lang="en-GB" sz="1100" b="1" i="1"/>
            </a:br>
            <a:r>
              <a:rPr lang="en-GB" sz="1100" i="1"/>
              <a:t> Inclui atos ou comportamentos intencionais que causam danos financeiros ou económicos a uma pessoa, ou que a tornam financeiramente dependente.</a:t>
            </a:r>
            <a:endParaRPr sz="1100" i="1"/>
          </a:p>
          <a:p>
            <a:pPr marL="0" lvl="0" indent="0" algn="l" rtl="0">
              <a:lnSpc>
                <a:spcPct val="115000"/>
              </a:lnSpc>
              <a:spcBef>
                <a:spcPts val="1200"/>
              </a:spcBef>
              <a:spcAft>
                <a:spcPts val="0"/>
              </a:spcAft>
              <a:buClr>
                <a:schemeClr val="dk1"/>
              </a:buClr>
              <a:buSzPts val="1100"/>
              <a:buFont typeface="Arial"/>
              <a:buNone/>
            </a:pPr>
            <a:r>
              <a:rPr lang="en-GB" sz="1100" b="1" i="1"/>
              <a:t>Assédio com base no género</a:t>
            </a:r>
            <a:br>
              <a:rPr lang="en-GB" sz="1100" b="1" i="1"/>
            </a:br>
            <a:r>
              <a:rPr lang="en-GB" sz="1100" i="1"/>
              <a:t> Comportamentos ou comentários indesejados que criam um ambiente hostil ou ofensivo, dirigidos a uma pessoa ou grupo com base no seu sexo, identidade de género ou expressão de género.</a:t>
            </a:r>
            <a:endParaRPr sz="1100" i="1"/>
          </a:p>
          <a:p>
            <a:pPr marL="0" lvl="0" indent="0" algn="l" rtl="0">
              <a:lnSpc>
                <a:spcPct val="115000"/>
              </a:lnSpc>
              <a:spcBef>
                <a:spcPts val="1200"/>
              </a:spcBef>
              <a:spcAft>
                <a:spcPts val="0"/>
              </a:spcAft>
              <a:buClr>
                <a:schemeClr val="dk1"/>
              </a:buClr>
              <a:buSzPts val="1100"/>
              <a:buFont typeface="Arial"/>
              <a:buNone/>
            </a:pPr>
            <a:r>
              <a:rPr lang="en-GB" sz="1100" b="1" i="1"/>
              <a:t>Assédio sexual</a:t>
            </a:r>
            <a:br>
              <a:rPr lang="en-GB" sz="1100" b="1" i="1"/>
            </a:br>
            <a:r>
              <a:rPr lang="en-GB" sz="1100" i="1"/>
              <a:t> Qualquer forma de comportamento verbal, não verbal ou físico de natureza sexual que não seja desejado, incluindo comentários, piadas, insinuações, perseguição, extorsão sexual, bullying, convites ou exigências sexuais.</a:t>
            </a:r>
            <a:endParaRPr sz="1100" i="1"/>
          </a:p>
          <a:p>
            <a:pPr marL="0" lvl="0" indent="0" algn="l" rtl="0">
              <a:lnSpc>
                <a:spcPct val="115000"/>
              </a:lnSpc>
              <a:spcBef>
                <a:spcPts val="1200"/>
              </a:spcBef>
              <a:spcAft>
                <a:spcPts val="0"/>
              </a:spcAft>
              <a:buClr>
                <a:schemeClr val="dk1"/>
              </a:buClr>
              <a:buSzPts val="1100"/>
              <a:buFont typeface="Arial"/>
              <a:buNone/>
            </a:pPr>
            <a:r>
              <a:rPr lang="en-GB" sz="1100" b="1" i="1"/>
              <a:t>Violência online</a:t>
            </a:r>
            <a:br>
              <a:rPr lang="en-GB" sz="1100" b="1" i="1"/>
            </a:br>
            <a:r>
              <a:rPr lang="en-GB" sz="1100" i="1"/>
              <a:t> Violência, abuso ou violações que ocorrem através de tecnologias de informação e comunicação, como redes sociais, email, mensagens ou fóruns online. Pode incluir ciberperseguição, ciberbullying, violência sexual online e partilha não consentida de imagens ou textos de teor sexual.</a:t>
            </a:r>
            <a:endParaRPr sz="1100" i="1"/>
          </a:p>
          <a:p>
            <a:pPr marL="0" lvl="0" indent="0" algn="l" rtl="0">
              <a:lnSpc>
                <a:spcPct val="115000"/>
              </a:lnSpc>
              <a:spcBef>
                <a:spcPts val="1200"/>
              </a:spcBef>
              <a:spcAft>
                <a:spcPts val="1200"/>
              </a:spcAft>
              <a:buSzPts val="1100"/>
              <a:buNone/>
            </a:pPr>
            <a:r>
              <a:rPr lang="en-GB" sz="1100" b="1" i="1"/>
              <a:t>Violência organizacional baseada no género</a:t>
            </a:r>
            <a:br>
              <a:rPr lang="en-GB" sz="1100" b="1" i="1"/>
            </a:br>
            <a:r>
              <a:rPr lang="en-GB" sz="1100" i="1"/>
              <a:t> Refere-se à manifestação de violência baseada no género ao nível coletivo, grupal ou institucional. Pode incluir gestão fraca ou autoritária que permite ou tolera violência individual, ou culturas organizacionais que promovem direta ou indiretamente ambientes hostis e violência psicológica.</a:t>
            </a:r>
            <a:endParaRPr sz="1800" i="1">
              <a:latin typeface="Times New Roman"/>
              <a:ea typeface="Times New Roman"/>
              <a:cs typeface="Times New Roman"/>
              <a:sym typeface="Times New Roman"/>
            </a:endParaRPr>
          </a:p>
        </p:txBody>
      </p:sp>
      <p:sp>
        <p:nvSpPr>
          <p:cNvPr id="242" name="Google Shape;24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048630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 UniSAFE utiliza um enquadramento holístico para a análise, avaliação e desenvolvimento de políticas </a:t>
            </a:r>
            <a:r>
              <a:rPr lang="en-GB" sz="1100" i="1"/>
              <a:t>abrangentes </a:t>
            </a:r>
            <a:r>
              <a:rPr lang="en-GB" sz="1100"/>
              <a:t>destinadas a eliminar e enfrentar a violência de género, denominado </a:t>
            </a:r>
            <a:r>
              <a:rPr lang="en-GB" sz="1100" b="1"/>
              <a:t>modelo dos 7Ps</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Os 7Ps se referem a: </a:t>
            </a:r>
            <a:r>
              <a:rPr lang="en-GB" sz="1100" b="1"/>
              <a:t>Prevalência</a:t>
            </a:r>
            <a:r>
              <a:rPr lang="en-GB" sz="1100"/>
              <a:t>, </a:t>
            </a:r>
            <a:r>
              <a:rPr lang="en-GB" sz="1100" b="1"/>
              <a:t>Prevenção</a:t>
            </a:r>
            <a:r>
              <a:rPr lang="en-GB" sz="1100"/>
              <a:t>, </a:t>
            </a:r>
            <a:r>
              <a:rPr lang="en-GB" sz="1100" b="1"/>
              <a:t>Proteção</a:t>
            </a:r>
            <a:r>
              <a:rPr lang="en-GB" sz="1100"/>
              <a:t>, </a:t>
            </a:r>
            <a:r>
              <a:rPr lang="en-GB" sz="1100" b="1"/>
              <a:t>Processos de responsabilização</a:t>
            </a:r>
            <a:r>
              <a:rPr lang="en-GB" sz="1100"/>
              <a:t>, </a:t>
            </a:r>
            <a:r>
              <a:rPr lang="en-GB" sz="1100" b="1"/>
              <a:t>Prestação de serviços</a:t>
            </a:r>
            <a:r>
              <a:rPr lang="en-GB" sz="1100"/>
              <a:t>, </a:t>
            </a:r>
            <a:r>
              <a:rPr lang="en-GB" sz="1100" b="1"/>
              <a:t>Parcerias</a:t>
            </a:r>
            <a:r>
              <a:rPr lang="en-GB" sz="1100"/>
              <a:t> e </a:t>
            </a:r>
            <a:r>
              <a:rPr lang="en-GB" sz="1100" b="1"/>
              <a:t>Políticas</a:t>
            </a:r>
            <a:r>
              <a:rPr lang="en-GB" sz="1100"/>
              <a:t>.</a:t>
            </a:r>
            <a:endParaRPr sz="1100"/>
          </a:p>
          <a:p>
            <a:pPr marL="0" lvl="0" indent="0" algn="l" rtl="0">
              <a:lnSpc>
                <a:spcPct val="115000"/>
              </a:lnSpc>
              <a:spcBef>
                <a:spcPts val="1200"/>
              </a:spcBef>
              <a:spcAft>
                <a:spcPts val="1200"/>
              </a:spcAft>
              <a:buClr>
                <a:schemeClr val="dk1"/>
              </a:buClr>
              <a:buSzPts val="1100"/>
              <a:buFont typeface="Arial"/>
              <a:buNone/>
            </a:pPr>
            <a:r>
              <a:rPr lang="en-GB" sz="1100"/>
              <a:t>Este modelo amplia, então, a abordagem tradicional dos </a:t>
            </a:r>
            <a:r>
              <a:rPr lang="en-GB" sz="1100" b="1"/>
              <a:t>3Ps</a:t>
            </a:r>
            <a:r>
              <a:rPr lang="en-GB" sz="1100"/>
              <a:t> proposta pelas Nações Unidas e pela União Europeia (que contemplam prevenção, proteção e processos de responsabilização) (UN 2017; EU 2019, 2020). E também amplia a abordagem dos </a:t>
            </a:r>
            <a:r>
              <a:rPr lang="en-GB" sz="1100" b="1"/>
              <a:t>4Ps</a:t>
            </a:r>
            <a:r>
              <a:rPr lang="en-GB" sz="1100"/>
              <a:t> da Convenção de Istambul do Conselho da Europa (de 2011) (que contempla prevenção, proteção, processos de responsabilização e políticas).</a:t>
            </a:r>
            <a:endParaRPr sz="1800">
              <a:latin typeface="Times New Roman"/>
              <a:ea typeface="Times New Roman"/>
              <a:cs typeface="Times New Roman"/>
              <a:sym typeface="Times New Roman"/>
            </a:endParaRPr>
          </a:p>
        </p:txBody>
      </p:sp>
      <p:sp>
        <p:nvSpPr>
          <p:cNvPr id="251" name="Google Shape;25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730520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Antes de entrar em mais detalhe sobre a definição de cada um dos 7Ps (também com sugestões práticas de implementação), passemos rapidamente por uma definição básica de cada um deles:</a:t>
            </a:r>
            <a:endParaRPr sz="1100" i="1"/>
          </a:p>
          <a:p>
            <a:pPr marL="0" lvl="0" indent="0" algn="l" rtl="0">
              <a:lnSpc>
                <a:spcPct val="115000"/>
              </a:lnSpc>
              <a:spcBef>
                <a:spcPts val="1200"/>
              </a:spcBef>
              <a:spcAft>
                <a:spcPts val="0"/>
              </a:spcAft>
              <a:buClr>
                <a:schemeClr val="dk1"/>
              </a:buClr>
              <a:buSzPts val="1100"/>
              <a:buFont typeface="Arial"/>
              <a:buNone/>
            </a:pPr>
            <a:r>
              <a:rPr lang="en-GB" sz="1100" b="1"/>
              <a:t>Prevalência</a:t>
            </a:r>
            <a:r>
              <a:rPr lang="en-GB" sz="1100"/>
              <a:t> se refere aos dados e aos métodos de coleta de dados que nos permitem </a:t>
            </a:r>
            <a:r>
              <a:rPr lang="en-GB" sz="1100" i="1"/>
              <a:t>estimar a extensão</a:t>
            </a:r>
            <a:r>
              <a:rPr lang="en-GB" sz="1100"/>
              <a:t> da violência de género para os diferentes grupos de pessoas, e nos fornece, </a:t>
            </a:r>
            <a:r>
              <a:rPr lang="en-GB" sz="1100" i="1"/>
              <a:t>idealmente</a:t>
            </a:r>
            <a:r>
              <a:rPr lang="en-GB" sz="1100"/>
              <a:t>, informação sobre as várias formas que essa violência pode assumir.</a:t>
            </a:r>
            <a:endParaRPr sz="1100"/>
          </a:p>
          <a:p>
            <a:pPr marL="0" lvl="0" indent="0" algn="l" rtl="0">
              <a:lnSpc>
                <a:spcPct val="115000"/>
              </a:lnSpc>
              <a:spcBef>
                <a:spcPts val="1200"/>
              </a:spcBef>
              <a:spcAft>
                <a:spcPts val="0"/>
              </a:spcAft>
              <a:buClr>
                <a:schemeClr val="dk1"/>
              </a:buClr>
              <a:buSzPts val="1100"/>
              <a:buFont typeface="Arial"/>
              <a:buNone/>
            </a:pPr>
            <a:r>
              <a:rPr lang="en-GB" sz="1100" b="1"/>
              <a:t>Prevenção</a:t>
            </a:r>
            <a:r>
              <a:rPr lang="en-GB" sz="1100"/>
              <a:t> diz respeito às medidas destinadas a promover mudanças nos </a:t>
            </a:r>
            <a:r>
              <a:rPr lang="en-GB" sz="1100" i="1"/>
              <a:t>padrões sociais e culturais de comportamento e nas atitudes </a:t>
            </a:r>
            <a:r>
              <a:rPr lang="en-GB" sz="1100"/>
              <a:t>da comunidade institucional. Tem a ver com a cultura e os valores da organização e com aquilo que ela defende.</a:t>
            </a:r>
            <a:endParaRPr sz="1100"/>
          </a:p>
          <a:p>
            <a:pPr marL="0" lvl="0" indent="0" algn="l" rtl="0">
              <a:lnSpc>
                <a:spcPct val="115000"/>
              </a:lnSpc>
              <a:spcBef>
                <a:spcPts val="1200"/>
              </a:spcBef>
              <a:spcAft>
                <a:spcPts val="0"/>
              </a:spcAft>
              <a:buClr>
                <a:schemeClr val="dk1"/>
              </a:buClr>
              <a:buSzPts val="1100"/>
              <a:buFont typeface="Arial"/>
              <a:buNone/>
            </a:pPr>
            <a:r>
              <a:rPr lang="en-GB" sz="1100" b="1"/>
              <a:t>Proteção</a:t>
            </a:r>
            <a:r>
              <a:rPr lang="en-GB" sz="1100"/>
              <a:t> visa garantir a segurança e responder às necessidades das vítimas. Inclui procedimentos e infraestruturas que sejam claras para denunciar e apoiar as pessoas que reportam violência de género (e isso não engloba somente vítimas, mas também testemunhas, pessoas que, ainda que não sejam vítimas, denunciam situações de violência ocorrendo com terceiras pessoas, pessoas intermediárias…).</a:t>
            </a:r>
            <a:endParaRPr sz="1100"/>
          </a:p>
          <a:p>
            <a:pPr marL="0" marR="0" lvl="0" indent="0" algn="just" rtl="0">
              <a:lnSpc>
                <a:spcPct val="115000"/>
              </a:lnSpc>
              <a:spcBef>
                <a:spcPts val="1200"/>
              </a:spcBef>
              <a:spcAft>
                <a:spcPts val="0"/>
              </a:spcAft>
              <a:buNone/>
            </a:pPr>
            <a:endParaRPr sz="1800">
              <a:latin typeface="Times New Roman"/>
              <a:ea typeface="Times New Roman"/>
              <a:cs typeface="Times New Roman"/>
              <a:sym typeface="Times New Roman"/>
            </a:endParaRPr>
          </a:p>
          <a:p>
            <a:pPr marL="0" lvl="0" indent="0" algn="l" rtl="0">
              <a:spcBef>
                <a:spcPts val="800"/>
              </a:spcBef>
              <a:spcAft>
                <a:spcPts val="0"/>
              </a:spcAft>
              <a:buNone/>
            </a:pPr>
            <a:endParaRPr/>
          </a:p>
        </p:txBody>
      </p:sp>
      <p:sp>
        <p:nvSpPr>
          <p:cNvPr id="259" name="Google Shape;25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3510239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Antes de começar, gostaria de partilhar algumas regras de base para a formação de hoje.</a:t>
            </a:r>
            <a:endParaRPr sz="1100"/>
          </a:p>
          <a:p>
            <a:pPr marL="0" lvl="0" indent="0" algn="l" rtl="0">
              <a:lnSpc>
                <a:spcPct val="115000"/>
              </a:lnSpc>
              <a:spcBef>
                <a:spcPts val="1200"/>
              </a:spcBef>
              <a:spcAft>
                <a:spcPts val="0"/>
              </a:spcAft>
              <a:buSzPts val="1100"/>
              <a:buNone/>
            </a:pPr>
            <a:r>
              <a:rPr lang="en-GB" sz="1100"/>
              <a:t>No final da sessão teremos um momento de perguntas e respostas, onde abordaremos dúvidas e comentários. Sintam-se à vontade para escrever as perguntas na caixa do chat durante a minha apresentação. Se não for possível responder a todas, enviaremos um e-mail posteriormente com as respostas. Certifiquem-se de que conseguem localizar a caixa de chat na tela do Zoom.</a:t>
            </a:r>
            <a:endParaRPr sz="1100"/>
          </a:p>
          <a:p>
            <a:pPr marL="0" lvl="0" indent="0" algn="l" rtl="0">
              <a:lnSpc>
                <a:spcPct val="115000"/>
              </a:lnSpc>
              <a:spcBef>
                <a:spcPts val="1200"/>
              </a:spcBef>
              <a:spcAft>
                <a:spcPts val="0"/>
              </a:spcAft>
              <a:buClr>
                <a:schemeClr val="dk1"/>
              </a:buClr>
              <a:buSzPts val="1100"/>
              <a:buFont typeface="Arial"/>
              <a:buNone/>
            </a:pPr>
            <a:r>
              <a:rPr lang="en-GB" sz="1100"/>
              <a:t>Peço também que mantenham as perguntas o mais concisas possível, para garantir que todo mundo possa participar, e também que voltemos dos intervalos a tempo.</a:t>
            </a:r>
            <a:endParaRPr sz="1100"/>
          </a:p>
          <a:p>
            <a:pPr marL="0" lvl="0" indent="0" algn="l" rtl="0">
              <a:lnSpc>
                <a:spcPct val="115000"/>
              </a:lnSpc>
              <a:spcBef>
                <a:spcPts val="1200"/>
              </a:spcBef>
              <a:spcAft>
                <a:spcPts val="0"/>
              </a:spcAft>
              <a:buClr>
                <a:schemeClr val="dk1"/>
              </a:buClr>
              <a:buSzPts val="1100"/>
              <a:buFont typeface="Arial"/>
              <a:buNone/>
            </a:pPr>
            <a:r>
              <a:rPr lang="en-GB" sz="1100"/>
              <a:t>Este encontro foi criado para ser um espaço seguro para partilhar experiências de forma confidencial, e tal como comentava antes, não iremos gravar as discussões de hoje (somente gravamos as minhas falas). A confidencialidade é realmente importante para nós, e pedimos que tratemos as experiências das outras pessoas com respeito.</a:t>
            </a:r>
            <a:endParaRPr sz="1100"/>
          </a:p>
          <a:p>
            <a:pPr marL="0" lvl="0" indent="0" algn="l" rtl="0">
              <a:lnSpc>
                <a:spcPct val="115000"/>
              </a:lnSpc>
              <a:spcBef>
                <a:spcPts val="1200"/>
              </a:spcBef>
              <a:spcAft>
                <a:spcPts val="0"/>
              </a:spcAft>
              <a:buSzPts val="1100"/>
              <a:buNone/>
            </a:pPr>
            <a:r>
              <a:rPr lang="en-GB" sz="1100"/>
              <a:t>Por fim, mas nao menos importante, tendo em conta a sensibilidade dos temas que trataremos hoje, é possível que alguns relatos provoquem reações em algumas pessoas. É importante recordar que algumas de nós podem ser vítimas, sobreviventes ou testemunhas de situações de violência de género. Portanto, caso sintam necessidade de sair por um momento durante a sessão, sintam-se totalmente à vontade. Podem também me enviar uma mensagem privada pelo chat breve se algum conteúdo estiver se tornando desconfortável para vocês.</a:t>
            </a:r>
            <a:endParaRPr sz="1100"/>
          </a:p>
          <a:p>
            <a:pPr marL="0" lvl="0" indent="0" algn="l" rtl="0">
              <a:spcBef>
                <a:spcPts val="1200"/>
              </a:spcBef>
              <a:spcAft>
                <a:spcPts val="0"/>
              </a:spcAft>
              <a:buNone/>
            </a:pPr>
            <a:endParaRPr sz="1100"/>
          </a:p>
        </p:txBody>
      </p:sp>
      <p:sp>
        <p:nvSpPr>
          <p:cNvPr id="92" name="Google Shape;9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3137036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b="1"/>
              <a:t>Responsabilização e medidas disciplinares</a:t>
            </a:r>
            <a:r>
              <a:rPr lang="en-GB" sz="1100"/>
              <a:t> abrangem os processos legais contra pessoas suspeitas de perpetrar violência, bem como as medidas de investigação e os procedimentos judiciais associados a ela (incluindo processos criminais e cíveis), e os procedimentos internos de queixa e disciplina das instituições.</a:t>
            </a:r>
            <a:endParaRPr sz="1800">
              <a:latin typeface="Times New Roman"/>
              <a:ea typeface="Times New Roman"/>
              <a:cs typeface="Times New Roman"/>
              <a:sym typeface="Times New Roman"/>
            </a:endParaRPr>
          </a:p>
          <a:p>
            <a:pPr marL="0" lvl="0" indent="0" algn="l" rtl="0">
              <a:lnSpc>
                <a:spcPct val="115000"/>
              </a:lnSpc>
              <a:spcBef>
                <a:spcPts val="1200"/>
              </a:spcBef>
              <a:spcAft>
                <a:spcPts val="0"/>
              </a:spcAft>
              <a:buSzPts val="1100"/>
              <a:buNone/>
            </a:pPr>
            <a:r>
              <a:rPr lang="en-GB" sz="1100" b="1"/>
              <a:t>Prestação de Serviços </a:t>
            </a:r>
            <a:r>
              <a:rPr lang="en-GB" sz="1100"/>
              <a:t>se refere aos serviços disponibilizados para apoiar as vítimas e as suas famílias, as pessoas agressoras, as testemunhas de casos, assim como outros membros da comunidade institucional que sejam afetados por ela.</a:t>
            </a:r>
            <a:endParaRPr sz="1800">
              <a:latin typeface="Times New Roman"/>
              <a:ea typeface="Times New Roman"/>
              <a:cs typeface="Times New Roman"/>
              <a:sym typeface="Times New Roman"/>
            </a:endParaRPr>
          </a:p>
          <a:p>
            <a:pPr marL="0" lvl="0" indent="0" algn="l" rtl="0">
              <a:spcBef>
                <a:spcPts val="1200"/>
              </a:spcBef>
              <a:spcAft>
                <a:spcPts val="0"/>
              </a:spcAft>
              <a:buNone/>
            </a:pPr>
            <a:endParaRPr/>
          </a:p>
        </p:txBody>
      </p:sp>
      <p:sp>
        <p:nvSpPr>
          <p:cNvPr id="272" name="Google Shape;27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3509280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b="1"/>
              <a:t>Parcerias</a:t>
            </a:r>
            <a:r>
              <a:rPr lang="en-GB" sz="1100"/>
              <a:t> dizem respeito ao envolvimento de atores relevantes em todos os níveis, como organismos governamentais, organizações da sociedade civil, prestadores de serviços, sindicatos ou associações de pessoal e de estudantes. Elas complementam as competências, as capacidades e os conhecimentos disponíveis internamente na instituição.</a:t>
            </a:r>
            <a:endParaRPr sz="1100"/>
          </a:p>
          <a:p>
            <a:pPr marL="0" lvl="0" indent="0" algn="l" rtl="0">
              <a:lnSpc>
                <a:spcPct val="115000"/>
              </a:lnSpc>
              <a:spcBef>
                <a:spcPts val="1200"/>
              </a:spcBef>
              <a:spcAft>
                <a:spcPts val="1200"/>
              </a:spcAft>
              <a:buSzPts val="1100"/>
              <a:buNone/>
            </a:pPr>
            <a:r>
              <a:rPr lang="en-GB" sz="1100" b="1"/>
              <a:t>Políticas</a:t>
            </a:r>
            <a:r>
              <a:rPr lang="en-GB" sz="1100"/>
              <a:t> se referem a quadros de atuação constituídos por um conjunto medidas coerentes entre si, assentes numa visão clara e numa estratégia abrangente, que respondem aos problemas da violência de género de forma </a:t>
            </a:r>
            <a:r>
              <a:rPr lang="en-GB" sz="1100" i="1"/>
              <a:t>integral e estrutural</a:t>
            </a:r>
            <a:r>
              <a:rPr lang="en-GB" sz="1100"/>
              <a:t>. E como políticas também incluímos os documentos formais que explicitam e </a:t>
            </a:r>
            <a:r>
              <a:rPr lang="en-GB" sz="1100" i="1"/>
              <a:t>concretizam </a:t>
            </a:r>
            <a:r>
              <a:rPr lang="en-GB" sz="1100"/>
              <a:t>o compromisso da organização em combater a violência de género.</a:t>
            </a:r>
            <a:endParaRPr sz="1800">
              <a:latin typeface="Times New Roman"/>
              <a:ea typeface="Times New Roman"/>
              <a:cs typeface="Times New Roman"/>
              <a:sym typeface="Times New Roman"/>
            </a:endParaRPr>
          </a:p>
        </p:txBody>
      </p:sp>
      <p:sp>
        <p:nvSpPr>
          <p:cNvPr id="283" name="Google Shape;28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1166571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Abrir link toolkit: </a:t>
            </a:r>
            <a:r>
              <a:rPr lang="en-GB" sz="1100" u="sng">
                <a:solidFill>
                  <a:schemeClr val="hlink"/>
                </a:solidFill>
                <a:hlinkClick r:id="rId3"/>
              </a:rPr>
              <a:t>https://unisafe-toolkit.eu/</a:t>
            </a:r>
            <a:r>
              <a:rPr lang="en-GB" sz="1100"/>
              <a:t> </a:t>
            </a:r>
            <a:endParaRPr sz="1100"/>
          </a:p>
          <a:p>
            <a:pPr marL="0" lvl="0" indent="0" algn="l" rtl="0">
              <a:lnSpc>
                <a:spcPct val="115000"/>
              </a:lnSpc>
              <a:spcBef>
                <a:spcPts val="1200"/>
              </a:spcBef>
              <a:spcAft>
                <a:spcPts val="0"/>
              </a:spcAft>
              <a:buClr>
                <a:schemeClr val="dk1"/>
              </a:buClr>
              <a:buSzPts val="1100"/>
              <a:buFont typeface="Arial"/>
              <a:buNone/>
            </a:pPr>
            <a:r>
              <a:rPr lang="en-GB" sz="1100"/>
              <a:t>Agora eu gostaria de apresentar brevemente o </a:t>
            </a:r>
            <a:r>
              <a:rPr lang="en-GB" sz="1100" b="1"/>
              <a:t>Toolkit UniSAFE</a:t>
            </a:r>
            <a:r>
              <a:rPr lang="en-GB" sz="1100"/>
              <a:t>, que foi desenvolvido para apoiar instituições de ensino superior e as organizações de investigação no combate à violência de género. O Toolkit se baseia em materiais identificados e analisados com o objetivo </a:t>
            </a:r>
            <a:r>
              <a:rPr lang="en-GB" sz="1100" i="1"/>
              <a:t>específico</a:t>
            </a:r>
            <a:r>
              <a:rPr lang="en-GB" sz="1100"/>
              <a:t> de criar orientações e ferramentas para apoiar o desenvolvimento de políticas institucionais e </a:t>
            </a:r>
            <a:r>
              <a:rPr lang="en-GB" sz="1100" i="1"/>
              <a:t>práticas</a:t>
            </a:r>
            <a:r>
              <a:rPr lang="en-GB" sz="1100"/>
              <a:t>, seguindo o modelo dos 7Ps.</a:t>
            </a:r>
            <a:endParaRPr sz="1100"/>
          </a:p>
          <a:p>
            <a:pPr marL="0" lvl="0" indent="0" algn="l" rtl="0">
              <a:lnSpc>
                <a:spcPct val="115000"/>
              </a:lnSpc>
              <a:spcBef>
                <a:spcPts val="1200"/>
              </a:spcBef>
              <a:spcAft>
                <a:spcPts val="0"/>
              </a:spcAft>
              <a:buClr>
                <a:schemeClr val="dk1"/>
              </a:buClr>
              <a:buSzPts val="1100"/>
              <a:buFont typeface="Arial"/>
              <a:buNone/>
            </a:pPr>
            <a:r>
              <a:rPr lang="en-GB" sz="1100"/>
              <a:t>Na página inicial encontramos </a:t>
            </a:r>
            <a:r>
              <a:rPr lang="en-GB" sz="1100" b="1"/>
              <a:t>9 secções principais</a:t>
            </a:r>
            <a:r>
              <a:rPr lang="en-GB" sz="1100"/>
              <a:t>, representadas nesse mosaico.</a:t>
            </a:r>
            <a:endParaRPr sz="1100"/>
          </a:p>
          <a:p>
            <a:pPr marL="0" lvl="0" indent="0" algn="l" rtl="0">
              <a:lnSpc>
                <a:spcPct val="115000"/>
              </a:lnSpc>
              <a:spcBef>
                <a:spcPts val="1200"/>
              </a:spcBef>
              <a:spcAft>
                <a:spcPts val="0"/>
              </a:spcAft>
              <a:buClr>
                <a:schemeClr val="dk1"/>
              </a:buClr>
              <a:buSzPts val="1100"/>
              <a:buFont typeface="Arial"/>
              <a:buNone/>
            </a:pPr>
            <a:r>
              <a:rPr lang="en-GB" sz="1100"/>
              <a:t>Se formos mais para baixo, encontramos um vídeo que nos ajuda a navegar pelo toolkit utilizando atalhos práticos, como podem ver agora (mostrar página de navegação).</a:t>
            </a:r>
            <a:endParaRPr sz="1100"/>
          </a:p>
          <a:p>
            <a:pPr marL="0" lvl="0" indent="0" algn="l" rtl="0">
              <a:lnSpc>
                <a:spcPct val="115000"/>
              </a:lnSpc>
              <a:spcBef>
                <a:spcPts val="1200"/>
              </a:spcBef>
              <a:spcAft>
                <a:spcPts val="0"/>
              </a:spcAft>
              <a:buClr>
                <a:schemeClr val="dk1"/>
              </a:buClr>
              <a:buSzPts val="1100"/>
              <a:buFont typeface="Arial"/>
              <a:buNone/>
            </a:pPr>
            <a:r>
              <a:rPr lang="en-GB" sz="1100"/>
              <a:t>Mais abaixo, encontramos a </a:t>
            </a:r>
            <a:r>
              <a:rPr lang="en-GB" sz="1100" b="1"/>
              <a:t>lista de contactos de emergência e serviços de apoio</a:t>
            </a:r>
            <a:r>
              <a:rPr lang="en-GB" sz="1100"/>
              <a:t>, que inclui linhas de apoio e serviços de aconselhamento por país, também desenvolvidos pelo UniSAFE.</a:t>
            </a:r>
            <a:endParaRPr sz="1100"/>
          </a:p>
          <a:p>
            <a:pPr marL="0" lvl="0" indent="0" algn="l" rtl="0">
              <a:lnSpc>
                <a:spcPct val="115000"/>
              </a:lnSpc>
              <a:spcBef>
                <a:spcPts val="1200"/>
              </a:spcBef>
              <a:spcAft>
                <a:spcPts val="0"/>
              </a:spcAft>
              <a:buClr>
                <a:schemeClr val="dk1"/>
              </a:buClr>
              <a:buSzPts val="1100"/>
              <a:buFont typeface="Arial"/>
              <a:buNone/>
            </a:pPr>
            <a:r>
              <a:rPr lang="en-GB" sz="1100"/>
              <a:t>Voltando ao topo para ver os mosaicos principais:</a:t>
            </a:r>
            <a:br>
              <a:rPr lang="en-GB" sz="1100"/>
            </a:br>
            <a:r>
              <a:rPr lang="en-GB" sz="1100"/>
              <a:t>1. O primeiro se refere ao </a:t>
            </a:r>
            <a:r>
              <a:rPr lang="en-GB" sz="1100" b="1"/>
              <a:t>Glossário</a:t>
            </a:r>
            <a:r>
              <a:rPr lang="en-GB" sz="1100"/>
              <a:t>, que oferece uma lista ampla de definições para ajudar as pessoas que utilizam a ferramenta a compreender o significado dos principais termos. Este toolkit reconhece que os enquadramentos legais e políticos variam de país para país, assim como a terminologia que se emprega em documentos legais e de políticas públicas.</a:t>
            </a:r>
            <a:endParaRPr sz="1100"/>
          </a:p>
          <a:p>
            <a:pPr marL="0" lvl="0" indent="0" algn="l" rtl="0">
              <a:lnSpc>
                <a:spcPct val="115000"/>
              </a:lnSpc>
              <a:spcBef>
                <a:spcPts val="1200"/>
              </a:spcBef>
              <a:spcAft>
                <a:spcPts val="0"/>
              </a:spcAft>
              <a:buClr>
                <a:schemeClr val="dk1"/>
              </a:buClr>
              <a:buSzPts val="1100"/>
              <a:buFont typeface="Arial"/>
              <a:buNone/>
            </a:pPr>
            <a:r>
              <a:rPr lang="en-GB" sz="1100"/>
              <a:t>2. O segundo mosaico diz respeito aos </a:t>
            </a:r>
            <a:r>
              <a:rPr lang="en-GB" sz="1100" b="1"/>
              <a:t>factos e números</a:t>
            </a:r>
            <a:r>
              <a:rPr lang="en-GB" sz="1100"/>
              <a:t>, onde se apresentam os resultados do survey UniSAFE que comentávamos anteriormente.</a:t>
            </a:r>
            <a:endParaRPr sz="1100"/>
          </a:p>
          <a:p>
            <a:pPr marL="0" lvl="0" indent="0" algn="l" rtl="0">
              <a:lnSpc>
                <a:spcPct val="115000"/>
              </a:lnSpc>
              <a:spcBef>
                <a:spcPts val="1200"/>
              </a:spcBef>
              <a:spcAft>
                <a:spcPts val="0"/>
              </a:spcAft>
              <a:buClr>
                <a:schemeClr val="dk1"/>
              </a:buClr>
              <a:buSzPts val="1100"/>
              <a:buFont typeface="Arial"/>
              <a:buNone/>
            </a:pPr>
            <a:r>
              <a:rPr lang="en-GB" sz="1100"/>
              <a:t>3. O terceiro mosaico nos remete ao </a:t>
            </a:r>
            <a:r>
              <a:rPr lang="en-GB" sz="1100" b="1"/>
              <a:t>enquadramento legal e político na Europa</a:t>
            </a:r>
            <a:r>
              <a:rPr lang="en-GB" sz="1100"/>
              <a:t>, acompanhado por um mapa interativo das leis e políticas sobre violência de género, incluindo relatórios nacionais e um inventário de políticas institucionais que podem servir de inspiração.</a:t>
            </a:r>
            <a:endParaRPr sz="1100"/>
          </a:p>
          <a:p>
            <a:pPr marL="0" lvl="0" indent="0" algn="l" rtl="0">
              <a:lnSpc>
                <a:spcPct val="115000"/>
              </a:lnSpc>
              <a:spcBef>
                <a:spcPts val="1200"/>
              </a:spcBef>
              <a:spcAft>
                <a:spcPts val="0"/>
              </a:spcAft>
              <a:buClr>
                <a:schemeClr val="dk1"/>
              </a:buClr>
              <a:buSzPts val="1100"/>
              <a:buFont typeface="Arial"/>
              <a:buNone/>
            </a:pPr>
            <a:r>
              <a:rPr lang="en-GB" sz="1100"/>
              <a:t>4. Em seguida, temos o </a:t>
            </a:r>
            <a:r>
              <a:rPr lang="en-GB" sz="1100" b="1"/>
              <a:t>enquadramento dos 7 Ps</a:t>
            </a:r>
            <a:r>
              <a:rPr lang="en-GB" sz="1100"/>
              <a:t>, que também podem acessar através da barra superior, na secção “theory”. Aqui encontramos a explicação detalhada do enquadramento teórico por trás do modelo, com referência ao artigo publicado e as definições de cada um dos Ps.</a:t>
            </a:r>
            <a:endParaRPr sz="1100"/>
          </a:p>
          <a:p>
            <a:pPr marL="0" lvl="0" indent="0" algn="l" rtl="0">
              <a:lnSpc>
                <a:spcPct val="115000"/>
              </a:lnSpc>
              <a:spcBef>
                <a:spcPts val="1200"/>
              </a:spcBef>
              <a:spcAft>
                <a:spcPts val="0"/>
              </a:spcAft>
              <a:buSzPts val="1100"/>
              <a:buNone/>
            </a:pPr>
            <a:r>
              <a:rPr lang="en-GB" sz="1100"/>
              <a:t>5. Na secção </a:t>
            </a:r>
            <a:r>
              <a:rPr lang="en-GB" sz="1100" b="1"/>
              <a:t>“A guide to implementation”</a:t>
            </a:r>
            <a:r>
              <a:rPr lang="en-GB" sz="1100"/>
              <a:t>, encontramos a vertente prática do modelo: cada P tem uma página própria com orientações sobre como abordá-lo. Por exemplo, aqui podemo ver a página dedicada à Prevalência…</a:t>
            </a:r>
            <a:endParaRPr sz="1100"/>
          </a:p>
          <a:p>
            <a:pPr marL="0" lvl="0" indent="0" algn="l" rtl="0">
              <a:lnSpc>
                <a:spcPct val="115000"/>
              </a:lnSpc>
              <a:spcBef>
                <a:spcPts val="1200"/>
              </a:spcBef>
              <a:spcAft>
                <a:spcPts val="0"/>
              </a:spcAft>
              <a:buClr>
                <a:schemeClr val="dk1"/>
              </a:buClr>
              <a:buSzPts val="1100"/>
              <a:buFont typeface="Arial"/>
              <a:buNone/>
            </a:pPr>
            <a:r>
              <a:rPr lang="en-GB" sz="1100"/>
              <a:t>6. O seguinte, </a:t>
            </a:r>
            <a:r>
              <a:rPr lang="en-GB" sz="1100" b="1"/>
              <a:t>“Developing a new policy: Where to start?”</a:t>
            </a:r>
            <a:r>
              <a:rPr lang="en-GB" sz="1100"/>
              <a:t> apresenta uma Ferramenta de Autoavaliação Institucional do GenderSAFE, que</a:t>
            </a:r>
            <a:r>
              <a:rPr lang="en-GB" sz="1100" b="1"/>
              <a:t> </a:t>
            </a:r>
            <a:r>
              <a:rPr lang="en-GB" sz="1100"/>
              <a:t>apoia as organizações na avaliação da sua própria capacidade institucional e dos progressos realizados na resposta à violência de género. Essa ferramenta foi criada como um instrumento de autoavaliação para ajudar as instituições a identificar os seus pontos fortes e as áreas que necessitam de melhoria, com base num conjunto de </a:t>
            </a:r>
            <a:r>
              <a:rPr lang="en-GB" sz="1100" b="1"/>
              <a:t>7 “Fatores de Impacto”</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7. Na secção </a:t>
            </a:r>
            <a:r>
              <a:rPr lang="en-GB" sz="1100" b="1"/>
              <a:t>Inspiring Practices</a:t>
            </a:r>
            <a:r>
              <a:rPr lang="en-GB" sz="1100"/>
              <a:t>, encontramos exemplos inspiradores de práticas provenientes de diferentes instituições.</a:t>
            </a:r>
            <a:endParaRPr sz="1100"/>
          </a:p>
          <a:p>
            <a:pPr marL="0" lvl="0" indent="0" algn="l" rtl="0">
              <a:lnSpc>
                <a:spcPct val="115000"/>
              </a:lnSpc>
              <a:spcBef>
                <a:spcPts val="1200"/>
              </a:spcBef>
              <a:spcAft>
                <a:spcPts val="0"/>
              </a:spcAft>
              <a:buClr>
                <a:schemeClr val="dk1"/>
              </a:buClr>
              <a:buSzPts val="1100"/>
              <a:buFont typeface="Arial"/>
              <a:buNone/>
            </a:pPr>
            <a:r>
              <a:rPr lang="en-GB" sz="1100"/>
              <a:t>8. A página de </a:t>
            </a:r>
            <a:r>
              <a:rPr lang="en-GB" sz="1100" b="1"/>
              <a:t>Recursos e materiais de desenvolvimento de capacidades</a:t>
            </a:r>
            <a:r>
              <a:rPr lang="en-GB" sz="1100"/>
              <a:t> também é uma página muito rica que contém materiais úteis para apoiar atividades de formação e capacitação (por exemplo, orientam sobre abordagens de formação, formato, orientações para a preparação, materiais de apoio, roteiros, templates). E dentre os recursos disponíveis também temos guias, ferramentas, relatórios relevantes… Para diferentes necessidades.</a:t>
            </a:r>
            <a:endParaRPr sz="1100"/>
          </a:p>
          <a:p>
            <a:pPr marL="0" lvl="0" indent="0" algn="l" rtl="0">
              <a:lnSpc>
                <a:spcPct val="115000"/>
              </a:lnSpc>
              <a:spcBef>
                <a:spcPts val="1200"/>
              </a:spcBef>
              <a:spcAft>
                <a:spcPts val="1200"/>
              </a:spcAft>
              <a:buSzPts val="1100"/>
              <a:buNone/>
            </a:pPr>
            <a:r>
              <a:rPr lang="en-GB" sz="1100"/>
              <a:t>9. Por fim, na secção </a:t>
            </a:r>
            <a:r>
              <a:rPr lang="en-GB" sz="1100" b="1"/>
              <a:t>About this Toolkit</a:t>
            </a:r>
            <a:r>
              <a:rPr lang="en-GB" sz="1100"/>
              <a:t>, podemos baixar o toolkit completo.</a:t>
            </a:r>
            <a:endParaRPr/>
          </a:p>
        </p:txBody>
      </p:sp>
      <p:sp>
        <p:nvSpPr>
          <p:cNvPr id="294" name="Google Shape;294;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32436929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b06108b52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g3b06108b52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GB" sz="1100"/>
              <a:t>Antes de entrarmos em mais detalhes sobre a abordagem de cada um dos 7Ps, eu queria fazer um breve resumo do cenário português para que nos situemos neste contexto. Não vamos tratar de fazer uma análise exaustiva, mas sim dos principais pontos do que se prevê a nível normativo, ok?</a:t>
            </a:r>
            <a:endParaRPr sz="1100"/>
          </a:p>
          <a:p>
            <a:pPr marL="0" lvl="0" indent="0" algn="just" rtl="0">
              <a:spcBef>
                <a:spcPts val="1000"/>
              </a:spcBef>
              <a:spcAft>
                <a:spcPts val="0"/>
              </a:spcAft>
              <a:buNone/>
            </a:pPr>
            <a:r>
              <a:rPr lang="en-GB" sz="1100"/>
              <a:t>O marco normativo de referência principal é a Estratégia Nacional para a Igualdade e a Não Discriminação. Ela prevê algumas medidas que visam especificamente prevenir o assédio no ensino superior:</a:t>
            </a:r>
            <a:endParaRPr sz="1100"/>
          </a:p>
          <a:p>
            <a:pPr marL="457200" lvl="0" indent="0" algn="just" rtl="0">
              <a:spcBef>
                <a:spcPts val="1000"/>
              </a:spcBef>
              <a:spcAft>
                <a:spcPts val="0"/>
              </a:spcAft>
              <a:buNone/>
            </a:pPr>
            <a:r>
              <a:rPr lang="en-GB" sz="1100" b="1"/>
              <a:t>1. Garantir ambientes seguros:</a:t>
            </a:r>
            <a:r>
              <a:rPr lang="en-GB" sz="1100"/>
              <a:t> referindo-se a estimular a criação de políticas internas nas instituições de ensino superior para prevenir e combater o assédio sexual e moral. </a:t>
            </a:r>
            <a:endParaRPr sz="1100"/>
          </a:p>
          <a:p>
            <a:pPr marL="457200" lvl="0" indent="0" algn="just" rtl="0">
              <a:spcBef>
                <a:spcPts val="1000"/>
              </a:spcBef>
              <a:spcAft>
                <a:spcPts val="0"/>
              </a:spcAft>
              <a:buNone/>
            </a:pPr>
            <a:r>
              <a:rPr lang="en-GB" sz="1100" b="1"/>
              <a:t>2. Programas de formação:</a:t>
            </a:r>
            <a:r>
              <a:rPr lang="en-GB" sz="1100"/>
              <a:t> implementação de programas formação e sensibilização para docentes, funcionários e estudantes sobre igualdade de género e prevenção de assédio. </a:t>
            </a:r>
            <a:endParaRPr sz="1100"/>
          </a:p>
          <a:p>
            <a:pPr marL="457200" lvl="0" indent="0" algn="just" rtl="0">
              <a:spcBef>
                <a:spcPts val="1000"/>
              </a:spcBef>
              <a:spcAft>
                <a:spcPts val="0"/>
              </a:spcAft>
              <a:buNone/>
            </a:pPr>
            <a:r>
              <a:rPr lang="en-GB" sz="1100" b="1"/>
              <a:t>3. O estabelecimento de Mecanismos de denúncia:</a:t>
            </a:r>
            <a:r>
              <a:rPr lang="en-GB" sz="1100"/>
              <a:t> reforçar a publicitação de mecanismos eficazes e confidenciais para a denúncia de situações de assédio.</a:t>
            </a:r>
            <a:endParaRPr sz="1100"/>
          </a:p>
          <a:p>
            <a:pPr marL="457200" lvl="0" indent="0" algn="just" rtl="0">
              <a:spcBef>
                <a:spcPts val="1000"/>
              </a:spcBef>
              <a:spcAft>
                <a:spcPts val="0"/>
              </a:spcAft>
              <a:buNone/>
            </a:pPr>
            <a:r>
              <a:rPr lang="en-GB" sz="1100" b="1"/>
              <a:t>4. Monitorização:</a:t>
            </a:r>
            <a:r>
              <a:rPr lang="en-GB" sz="1100"/>
              <a:t> Acompanhamento e avaliação contínua da eficácia das medidas implementadas pelas instituições, com relatórios regulares a serem submetidos ao Governo.</a:t>
            </a:r>
            <a:endParaRPr sz="1100"/>
          </a:p>
          <a:p>
            <a:pPr marL="0" lvl="0" indent="0" algn="just" rtl="0">
              <a:spcBef>
                <a:spcPts val="1000"/>
              </a:spcBef>
              <a:spcAft>
                <a:spcPts val="1000"/>
              </a:spcAft>
              <a:buNone/>
            </a:pPr>
            <a:r>
              <a:rPr lang="en-GB" sz="1100"/>
              <a:t>Algumas destas medidas visam promover a igualdade de género e combater a discriminação também no setor de educaçao.</a:t>
            </a:r>
            <a:endParaRPr sz="1100"/>
          </a:p>
        </p:txBody>
      </p:sp>
      <p:sp>
        <p:nvSpPr>
          <p:cNvPr id="304" name="Google Shape;304;g3b06108b52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2272733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b06108b52d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3b06108b52d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Clr>
                <a:schemeClr val="dk1"/>
              </a:buClr>
              <a:buSzPts val="1100"/>
              <a:buFont typeface="Arial"/>
              <a:buNone/>
            </a:pPr>
            <a:r>
              <a:rPr lang="en-GB" sz="1100"/>
              <a:t>Mais especificamente no âmbito do ensino superior, em 2022, o Ministério da Ciência, Tecnologia e Ensino Superior emitiu um conjunto de recomendações: </a:t>
            </a:r>
            <a:endParaRPr sz="1100"/>
          </a:p>
          <a:p>
            <a:pPr marL="0" lvl="0" indent="0" algn="just" rtl="0">
              <a:spcBef>
                <a:spcPts val="1000"/>
              </a:spcBef>
              <a:spcAft>
                <a:spcPts val="0"/>
              </a:spcAft>
              <a:buClr>
                <a:schemeClr val="dk1"/>
              </a:buClr>
              <a:buSzPts val="1100"/>
              <a:buFont typeface="Arial"/>
              <a:buNone/>
            </a:pPr>
            <a:r>
              <a:rPr lang="en-GB" sz="1100"/>
              <a:t>a) a adoção de </a:t>
            </a:r>
            <a:r>
              <a:rPr lang="en-GB" sz="1100" b="1"/>
              <a:t>códigos de conduta e boas práticas</a:t>
            </a:r>
            <a:r>
              <a:rPr lang="en-GB" sz="1100"/>
              <a:t>, visando prevenir e combater o assédio moral e sexual; </a:t>
            </a:r>
            <a:endParaRPr sz="1100"/>
          </a:p>
          <a:p>
            <a:pPr marL="0" lvl="0" indent="0" algn="just" rtl="0">
              <a:spcBef>
                <a:spcPts val="1000"/>
              </a:spcBef>
              <a:spcAft>
                <a:spcPts val="0"/>
              </a:spcAft>
              <a:buClr>
                <a:schemeClr val="dk1"/>
              </a:buClr>
              <a:buSzPts val="1100"/>
              <a:buFont typeface="Arial"/>
              <a:buNone/>
            </a:pPr>
            <a:r>
              <a:rPr lang="en-GB" sz="1100"/>
              <a:t>b) a disponibilização de </a:t>
            </a:r>
            <a:r>
              <a:rPr lang="en-GB" sz="1100" b="1"/>
              <a:t>canais para apresentar denúncias de assédio</a:t>
            </a:r>
            <a:r>
              <a:rPr lang="en-GB" sz="1100"/>
              <a:t>, acompanhados também de mecanismos de avaliação </a:t>
            </a:r>
            <a:r>
              <a:rPr lang="en-GB" sz="1100" i="1"/>
              <a:t>imparcial </a:t>
            </a:r>
            <a:r>
              <a:rPr lang="en-GB" sz="1100"/>
              <a:t>que permitam tramitar as situações de maneira adequada; </a:t>
            </a:r>
            <a:endParaRPr sz="1100"/>
          </a:p>
          <a:p>
            <a:pPr marL="0" lvl="0" indent="0" algn="just" rtl="0">
              <a:spcBef>
                <a:spcPts val="1000"/>
              </a:spcBef>
              <a:spcAft>
                <a:spcPts val="0"/>
              </a:spcAft>
              <a:buClr>
                <a:schemeClr val="dk1"/>
              </a:buClr>
              <a:buSzPts val="1100"/>
              <a:buFont typeface="Arial"/>
              <a:buNone/>
            </a:pPr>
            <a:r>
              <a:rPr lang="en-GB" sz="1100"/>
              <a:t>c) o desenvolvimento de </a:t>
            </a:r>
            <a:r>
              <a:rPr lang="en-GB" sz="1100" b="1"/>
              <a:t>procedimentos disciplinares</a:t>
            </a:r>
            <a:r>
              <a:rPr lang="en-GB" sz="1100"/>
              <a:t>; </a:t>
            </a:r>
            <a:endParaRPr sz="1100"/>
          </a:p>
          <a:p>
            <a:pPr marL="0" lvl="0" indent="0" algn="just" rtl="0">
              <a:spcBef>
                <a:spcPts val="1000"/>
              </a:spcBef>
              <a:spcAft>
                <a:spcPts val="0"/>
              </a:spcAft>
              <a:buNone/>
            </a:pPr>
            <a:r>
              <a:rPr lang="en-GB" sz="1100"/>
              <a:t>d) e a </a:t>
            </a:r>
            <a:r>
              <a:rPr lang="en-GB" sz="1100" b="1"/>
              <a:t>sensibilização </a:t>
            </a:r>
            <a:r>
              <a:rPr lang="en-GB" sz="1100"/>
              <a:t>da comunidade académica sobre o tema.</a:t>
            </a:r>
            <a:endParaRPr sz="1100"/>
          </a:p>
          <a:p>
            <a:pPr marL="0" lvl="0" indent="0" algn="just" rtl="0">
              <a:spcBef>
                <a:spcPts val="1000"/>
              </a:spcBef>
              <a:spcAft>
                <a:spcPts val="0"/>
              </a:spcAft>
              <a:buNone/>
            </a:pPr>
            <a:endParaRPr sz="1100"/>
          </a:p>
          <a:p>
            <a:pPr marL="0" lvl="0" indent="0" algn="just" rtl="0">
              <a:spcBef>
                <a:spcPts val="1000"/>
              </a:spcBef>
              <a:spcAft>
                <a:spcPts val="0"/>
              </a:spcAft>
              <a:buNone/>
            </a:pPr>
            <a:r>
              <a:rPr lang="en-GB" sz="1100"/>
              <a:t>Algumas destas recomendações também estão respaldadas por normativas mais amplas que também afetam o setor académico. E, além disso, estas recomendações foram ampliadas com a </a:t>
            </a:r>
            <a:r>
              <a:rPr lang="en-GB" sz="1100" b="1"/>
              <a:t>Lei n.º 61/2023</a:t>
            </a:r>
            <a:r>
              <a:rPr lang="en-GB" sz="1100"/>
              <a:t>, que prevê também…</a:t>
            </a:r>
            <a:endParaRPr sz="1100"/>
          </a:p>
          <a:p>
            <a:pPr marL="0" lvl="0" indent="0" algn="just" rtl="0">
              <a:spcBef>
                <a:spcPts val="1000"/>
              </a:spcBef>
              <a:spcAft>
                <a:spcPts val="0"/>
              </a:spcAft>
              <a:buNone/>
            </a:pPr>
            <a:r>
              <a:rPr lang="en-GB" sz="1100"/>
              <a:t>e) a criação de respostas de </a:t>
            </a:r>
            <a:r>
              <a:rPr lang="en-GB" sz="1100" b="1"/>
              <a:t>apoio psicológico </a:t>
            </a:r>
            <a:r>
              <a:rPr lang="en-GB" sz="1100"/>
              <a:t>para vítimas de assédio e violência sexual;</a:t>
            </a:r>
            <a:endParaRPr sz="1100"/>
          </a:p>
          <a:p>
            <a:pPr marL="0" lvl="0" indent="0" algn="just" rtl="0">
              <a:spcBef>
                <a:spcPts val="1000"/>
              </a:spcBef>
              <a:spcAft>
                <a:spcPts val="0"/>
              </a:spcAft>
              <a:buNone/>
            </a:pPr>
            <a:r>
              <a:rPr lang="en-GB" sz="1100"/>
              <a:t>Ainda, esta Lei amplia o âmbito de aplicação dos códigos de conduta para a prevenção e combate ao assédio a </a:t>
            </a:r>
            <a:r>
              <a:rPr lang="en-GB" sz="1100" i="1"/>
              <a:t>todos os membros </a:t>
            </a:r>
            <a:r>
              <a:rPr lang="en-GB" sz="1100"/>
              <a:t>da comunidade académica. Ou seja, estes códigos sao aplicáveis tanto ao pessoal trabalhador quanto a estudantes, etc.</a:t>
            </a:r>
            <a:endParaRPr sz="1100"/>
          </a:p>
          <a:p>
            <a:pPr marL="0" lvl="0" indent="0" algn="just" rtl="0">
              <a:spcBef>
                <a:spcPts val="1000"/>
              </a:spcBef>
              <a:spcAft>
                <a:spcPts val="0"/>
              </a:spcAft>
              <a:buNone/>
            </a:pPr>
            <a:r>
              <a:rPr lang="en-GB" sz="1100"/>
              <a:t>E esta Lei também reforça a necessidade de </a:t>
            </a:r>
            <a:r>
              <a:rPr lang="en-GB" sz="1100" b="1"/>
              <a:t>melhorar os mecanismos de denúncia</a:t>
            </a:r>
            <a:r>
              <a:rPr lang="en-GB" sz="1100"/>
              <a:t> e de </a:t>
            </a:r>
            <a:r>
              <a:rPr lang="en-GB" sz="1100" b="1"/>
              <a:t>monitorização</a:t>
            </a:r>
            <a:r>
              <a:rPr lang="en-GB" sz="1100"/>
              <a:t>.</a:t>
            </a:r>
            <a:endParaRPr sz="1100"/>
          </a:p>
          <a:p>
            <a:pPr marL="0" lvl="0" indent="0" algn="just" rtl="0">
              <a:spcBef>
                <a:spcPts val="1000"/>
              </a:spcBef>
              <a:spcAft>
                <a:spcPts val="0"/>
              </a:spcAft>
              <a:buNone/>
            </a:pPr>
            <a:endParaRPr sz="1100">
              <a:latin typeface="Calibri"/>
              <a:ea typeface="Calibri"/>
              <a:cs typeface="Calibri"/>
              <a:sym typeface="Calibri"/>
            </a:endParaRPr>
          </a:p>
          <a:p>
            <a:pPr marL="0" lvl="0" indent="0" algn="just" rtl="0">
              <a:spcBef>
                <a:spcPts val="1000"/>
              </a:spcBef>
              <a:spcAft>
                <a:spcPts val="0"/>
              </a:spcAft>
              <a:buNone/>
            </a:pPr>
            <a:r>
              <a:rPr lang="en-GB" sz="1100"/>
              <a:t>Ainda, no âmbito da </a:t>
            </a:r>
            <a:r>
              <a:rPr lang="en-GB" sz="1100" b="1"/>
              <a:t>Agência de Avaliação e Acreditação do Ensino Superior</a:t>
            </a:r>
            <a:r>
              <a:rPr lang="en-GB" sz="1100"/>
              <a:t>, a avaliação considera como requisitos a promoção da igualdade de género e a integração de minorias e grupos sociais mais desfavorecidos.</a:t>
            </a:r>
            <a:endParaRPr sz="1100"/>
          </a:p>
          <a:p>
            <a:pPr marL="0" lvl="0" indent="0" algn="just" rtl="0">
              <a:spcBef>
                <a:spcPts val="1000"/>
              </a:spcBef>
              <a:spcAft>
                <a:spcPts val="0"/>
              </a:spcAft>
              <a:buNone/>
            </a:pPr>
            <a:r>
              <a:rPr lang="en-GB" sz="1100"/>
              <a:t>Neste contexto, as instituições devem apresentar iniciativas, por exemplo, como o </a:t>
            </a:r>
            <a:r>
              <a:rPr lang="en-GB" sz="1100" b="1"/>
              <a:t>Plano de Igualdade de Género</a:t>
            </a:r>
            <a:r>
              <a:rPr lang="en-GB" sz="1100"/>
              <a:t> e medidas de </a:t>
            </a:r>
            <a:r>
              <a:rPr lang="en-GB" sz="1100" b="1"/>
              <a:t>combate ao assédio moral e sexual</a:t>
            </a:r>
            <a:r>
              <a:rPr lang="en-GB" sz="1100"/>
              <a:t>.</a:t>
            </a:r>
            <a:endParaRPr sz="1100" b="1"/>
          </a:p>
          <a:p>
            <a:pPr marL="0" lvl="0" indent="0" algn="just" rtl="0">
              <a:spcBef>
                <a:spcPts val="1000"/>
              </a:spcBef>
              <a:spcAft>
                <a:spcPts val="1000"/>
              </a:spcAft>
              <a:buNone/>
            </a:pPr>
            <a:r>
              <a:rPr lang="en-GB" sz="1100"/>
              <a:t>Também convém destacar que, em 2023, o Governo constituiu uma </a:t>
            </a:r>
            <a:r>
              <a:rPr lang="en-GB" sz="1100" b="1"/>
              <a:t>comissão para a elaboração de uma Estratégia de Prevenção do Assédio </a:t>
            </a:r>
            <a:r>
              <a:rPr lang="en-GB" sz="1100"/>
              <a:t>nas Instituições de Ensino Superior.</a:t>
            </a:r>
            <a:endParaRPr sz="1100"/>
          </a:p>
        </p:txBody>
      </p:sp>
      <p:sp>
        <p:nvSpPr>
          <p:cNvPr id="311" name="Google Shape;311;g3b06108b52d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3299442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Colocar no chat: “Descanso de 10 minutos. Voltamos às (horário)”.</a:t>
            </a:r>
            <a:endParaRPr i="1"/>
          </a:p>
        </p:txBody>
      </p:sp>
      <p:sp>
        <p:nvSpPr>
          <p:cNvPr id="321" name="Google Shape;32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02825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Bem-vindas e bem-vindos de volta.</a:t>
            </a:r>
            <a:endParaRPr sz="1100"/>
          </a:p>
          <a:p>
            <a:pPr marL="0" lvl="0" indent="0" algn="l" rtl="0">
              <a:lnSpc>
                <a:spcPct val="115000"/>
              </a:lnSpc>
              <a:spcBef>
                <a:spcPts val="1200"/>
              </a:spcBef>
              <a:spcAft>
                <a:spcPts val="0"/>
              </a:spcAft>
              <a:buClr>
                <a:schemeClr val="dk1"/>
              </a:buClr>
              <a:buSzPts val="1100"/>
              <a:buFont typeface="Arial"/>
              <a:buNone/>
            </a:pPr>
            <a:r>
              <a:rPr lang="en-GB" sz="1100"/>
              <a:t>Nesta secção, vamos trabalhar sobre conselhos e sugestões mais práticas para cada um dos 7 Ps que vimos até agora.</a:t>
            </a:r>
            <a:endParaRPr sz="1100"/>
          </a:p>
          <a:p>
            <a:pPr marL="0" lvl="0" indent="0" algn="l" rtl="0">
              <a:lnSpc>
                <a:spcPct val="115000"/>
              </a:lnSpc>
              <a:spcBef>
                <a:spcPts val="1200"/>
              </a:spcBef>
              <a:spcAft>
                <a:spcPts val="0"/>
              </a:spcAft>
              <a:buSzPts val="1100"/>
              <a:buNone/>
            </a:pPr>
            <a:r>
              <a:rPr lang="en-GB" sz="1100"/>
              <a:t>Começando pela </a:t>
            </a:r>
            <a:r>
              <a:rPr lang="en-GB" sz="1100" b="1"/>
              <a:t>Prevalência</a:t>
            </a:r>
            <a:r>
              <a:rPr lang="en-GB" sz="1100"/>
              <a:t>, este termo refere-se ao número total de pessoas que sofreram violência de género num determinado momento ou dentro de um período específico, finalmente expresso como uma proporção da população total.</a:t>
            </a:r>
            <a:endParaRPr sz="1100"/>
          </a:p>
          <a:p>
            <a:pPr marL="0" lvl="0" indent="0" algn="l" rtl="0">
              <a:lnSpc>
                <a:spcPct val="115000"/>
              </a:lnSpc>
              <a:spcBef>
                <a:spcPts val="1200"/>
              </a:spcBef>
              <a:spcAft>
                <a:spcPts val="0"/>
              </a:spcAft>
              <a:buClr>
                <a:schemeClr val="dk1"/>
              </a:buClr>
              <a:buSzPts val="1100"/>
              <a:buFont typeface="Arial"/>
              <a:buNone/>
            </a:pPr>
            <a:r>
              <a:rPr lang="en-GB" sz="1100"/>
              <a:t>Inclui todos os casos existentes (tanto novos como previamente ocorridos) durante o período de medição.</a:t>
            </a:r>
            <a:br>
              <a:rPr lang="en-GB" sz="1100"/>
            </a:br>
            <a:r>
              <a:rPr lang="en-GB" sz="1100"/>
              <a:t>Por exemplo, se um survey numa universidade revelar que </a:t>
            </a:r>
            <a:r>
              <a:rPr lang="en-GB" sz="1100" b="1"/>
              <a:t>30%</a:t>
            </a:r>
            <a:r>
              <a:rPr lang="en-GB" sz="1100"/>
              <a:t> das pessoas inquiridas sofreram alguma forma de violência de género durante o tempo em que estiveram na instituição, esse valor representa a </a:t>
            </a:r>
            <a:r>
              <a:rPr lang="en-GB" sz="1100" b="1"/>
              <a:t>prevalência</a:t>
            </a:r>
            <a:r>
              <a:rPr lang="en-GB" sz="1100"/>
              <a:t> de violência de género nessa universidade.</a:t>
            </a:r>
            <a:endParaRPr sz="1100"/>
          </a:p>
          <a:p>
            <a:pPr marL="0" lvl="0" indent="0" algn="l" rtl="0">
              <a:lnSpc>
                <a:spcPct val="115000"/>
              </a:lnSpc>
              <a:spcBef>
                <a:spcPts val="1200"/>
              </a:spcBef>
              <a:spcAft>
                <a:spcPts val="0"/>
              </a:spcAft>
              <a:buClr>
                <a:schemeClr val="dk1"/>
              </a:buClr>
              <a:buSzPts val="1100"/>
              <a:buFont typeface="Arial"/>
              <a:buNone/>
            </a:pPr>
            <a:r>
              <a:rPr lang="en-GB" sz="1100"/>
              <a:t>É diferente da </a:t>
            </a:r>
            <a:r>
              <a:rPr lang="en-GB" sz="1100" b="1"/>
              <a:t>Incidência</a:t>
            </a:r>
            <a:r>
              <a:rPr lang="en-GB" sz="1100"/>
              <a:t>, que se refere ao número de </a:t>
            </a:r>
            <a:r>
              <a:rPr lang="en-GB" sz="1100" b="1"/>
              <a:t>novos casos</a:t>
            </a:r>
            <a:r>
              <a:rPr lang="en-GB" sz="1100"/>
              <a:t> de violência de género ocorridos num determinado período e numa população específica, ok?</a:t>
            </a:r>
            <a:endParaRPr sz="1100"/>
          </a:p>
          <a:p>
            <a:pPr marL="0" lvl="0" indent="0" algn="l" rtl="0">
              <a:lnSpc>
                <a:spcPct val="115000"/>
              </a:lnSpc>
              <a:spcBef>
                <a:spcPts val="1200"/>
              </a:spcBef>
              <a:spcAft>
                <a:spcPts val="0"/>
              </a:spcAft>
              <a:buClr>
                <a:schemeClr val="dk1"/>
              </a:buClr>
              <a:buSzPts val="1100"/>
              <a:buFont typeface="Arial"/>
              <a:buNone/>
            </a:pPr>
            <a:r>
              <a:rPr lang="en-GB" sz="1100"/>
              <a:t>A </a:t>
            </a:r>
            <a:r>
              <a:rPr lang="en-GB" sz="1100" b="1"/>
              <a:t>Prevalência</a:t>
            </a:r>
            <a:r>
              <a:rPr lang="en-GB" sz="1100"/>
              <a:t> se centra em coletar dados através de surveys específicos sobre violência de género ou através da inclusão de perguntas sobre este tema em surveys institucionais já existentes e aplicados de forma regular pela instituição, e nesse caso vai complementada por recomendações sobre como coletar dados administrativos com tais considerações.</a:t>
            </a:r>
            <a:endParaRPr sz="1100"/>
          </a:p>
          <a:p>
            <a:pPr marL="0" lvl="0" indent="0" algn="l" rtl="0">
              <a:lnSpc>
                <a:spcPct val="115000"/>
              </a:lnSpc>
              <a:spcBef>
                <a:spcPts val="1200"/>
              </a:spcBef>
              <a:spcAft>
                <a:spcPts val="0"/>
              </a:spcAft>
              <a:buSzPts val="1100"/>
              <a:buNone/>
            </a:pPr>
            <a:r>
              <a:rPr lang="en-GB" sz="1100"/>
              <a:t>O questionário pode incluir perguntas sobre experiências de diferentes formas de violência de género enquanto vítima, testemunha ou pessoa agressora, assim como perguntas sobre as consequências dessa violência na saúde, bem-estar pessoal, trabalho e estudos.</a:t>
            </a:r>
            <a:endParaRPr sz="1100"/>
          </a:p>
          <a:p>
            <a:pPr marL="0" lvl="0" indent="0" algn="l" rtl="0">
              <a:lnSpc>
                <a:spcPct val="115000"/>
              </a:lnSpc>
              <a:spcBef>
                <a:spcPts val="1200"/>
              </a:spcBef>
              <a:spcAft>
                <a:spcPts val="1200"/>
              </a:spcAft>
              <a:buSzPts val="1100"/>
              <a:buNone/>
            </a:pPr>
            <a:r>
              <a:rPr lang="en-GB" sz="1100"/>
              <a:t>Além disso, podem ser incluídas questões sobre a perceção e o conhecimento das políticas institucionais, dos recursos disponíveis e das medidas de prevenção existentes.</a:t>
            </a:r>
            <a:endParaRPr/>
          </a:p>
        </p:txBody>
      </p:sp>
      <p:sp>
        <p:nvSpPr>
          <p:cNvPr id="327" name="Google Shape;32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26250699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lnSpc>
                <a:spcPct val="115000"/>
              </a:lnSpc>
              <a:spcBef>
                <a:spcPts val="1400"/>
              </a:spcBef>
              <a:spcAft>
                <a:spcPts val="0"/>
              </a:spcAft>
              <a:buClr>
                <a:schemeClr val="dk1"/>
              </a:buClr>
              <a:buSzPts val="1100"/>
              <a:buFont typeface="Arial"/>
              <a:buNone/>
            </a:pPr>
            <a:r>
              <a:rPr lang="en-GB" sz="1100" b="1"/>
              <a:t>Algumas sugestões práticas para a fase de desenho do survey</a:t>
            </a:r>
            <a:endParaRPr sz="1100" b="1"/>
          </a:p>
          <a:p>
            <a:pPr marL="457200" lvl="0" indent="-298450" algn="l" rtl="0">
              <a:lnSpc>
                <a:spcPct val="115000"/>
              </a:lnSpc>
              <a:spcBef>
                <a:spcPts val="1200"/>
              </a:spcBef>
              <a:spcAft>
                <a:spcPts val="0"/>
              </a:spcAft>
              <a:buClr>
                <a:schemeClr val="dk1"/>
              </a:buClr>
              <a:buSzPts val="1100"/>
              <a:buChar char="●"/>
            </a:pPr>
            <a:r>
              <a:rPr lang="en-GB" sz="1100"/>
              <a:t>Se desejamos criar um survey sobre violência de género, é importante considerar sempre utilizar </a:t>
            </a:r>
            <a:r>
              <a:rPr lang="en-GB" sz="1100" b="1"/>
              <a:t>instrumentos já existentes e validados</a:t>
            </a:r>
            <a:r>
              <a:rPr lang="en-GB" sz="1100"/>
              <a:t>. O Toolkit UniSAFE, por exemplo, fornece informação bastante detalhada sobre como desenhar um survey, incluindo exemplos editáveis, como o próprio questionário do UniSAFE, e perguntas que podem ser integradas em instrumentos já existentes.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Também é importante manter o survey com um </a:t>
            </a:r>
            <a:r>
              <a:rPr lang="en-GB" sz="1100" b="1"/>
              <a:t>comprimento gerível</a:t>
            </a:r>
            <a:r>
              <a:rPr lang="en-GB" sz="1100"/>
              <a:t> para incentivar a que as pessoas completem e garantir uma taxa de resposta alta.</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Recolher apenas os dados que realmente pretendemos analisar; é crucial ser críticas/os na seleção de perguntas com respostas abertas, por exemplo.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Utilizem definições claras para os termos empregados; por exemplo, se incluímos expressões como “dentro e fora do campus”, é importante nos assegurarmos de que fornecemos definições precisas sobre o que queremos dizer.</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Quando descrevemos diferentes formas de violência baseada no género, optemos por </a:t>
            </a:r>
            <a:r>
              <a:rPr lang="en-GB" sz="1100" b="1"/>
              <a:t>exemplos concretos de situações</a:t>
            </a:r>
            <a:r>
              <a:rPr lang="en-GB" sz="1100"/>
              <a:t> em vez de usarmos termos como “violação” ou “assédio sexual”. Isso porque muitas pessoas que sofreram estas situações podem não se identificar com esses termos, por exemplo.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Finalmente, é fundamental utilizar uma </a:t>
            </a:r>
            <a:r>
              <a:rPr lang="en-GB" sz="1100" b="1"/>
              <a:t>linguagem inclusiva</a:t>
            </a:r>
            <a:r>
              <a:rPr lang="en-GB" sz="1100"/>
              <a:t> e não assumir que todas as vítimas se identificam como “mulheres”. Recomendamos usar preferencialmente o termo </a:t>
            </a:r>
            <a:r>
              <a:rPr lang="en-GB" sz="1100" b="1"/>
              <a:t>“pessoa”</a:t>
            </a:r>
            <a:r>
              <a:rPr lang="en-GB" sz="1100"/>
              <a:t>.</a:t>
            </a:r>
            <a:endParaRPr/>
          </a:p>
        </p:txBody>
      </p:sp>
      <p:sp>
        <p:nvSpPr>
          <p:cNvPr id="334" name="Google Shape;33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09549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Aqui temos um exemplo de uma pergunta do survey UniSAFE: vamos que a pergunta trata de violência física e logo dá alguns exemplos de situações que possam ter ocorrido.</a:t>
            </a:r>
            <a:endParaRPr/>
          </a:p>
        </p:txBody>
      </p:sp>
      <p:sp>
        <p:nvSpPr>
          <p:cNvPr id="354" name="Google Shape;35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7545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Clr>
                <a:schemeClr val="dk1"/>
              </a:buClr>
              <a:buSzPts val="1100"/>
              <a:buFont typeface="Arial"/>
              <a:buNone/>
            </a:pPr>
            <a:r>
              <a:rPr lang="en-GB" sz="1300" b="1"/>
              <a:t>Mais sugestões práticas para a fase de implementação do survey:</a:t>
            </a:r>
            <a:endParaRPr sz="1300" b="1"/>
          </a:p>
          <a:p>
            <a:pPr marL="457200" lvl="0" indent="-298450" algn="l" rtl="0">
              <a:lnSpc>
                <a:spcPct val="115000"/>
              </a:lnSpc>
              <a:spcBef>
                <a:spcPts val="1200"/>
              </a:spcBef>
              <a:spcAft>
                <a:spcPts val="0"/>
              </a:spcAft>
              <a:buSzPts val="1100"/>
              <a:buChar char="-"/>
            </a:pPr>
            <a:r>
              <a:rPr lang="en-GB" sz="1100"/>
              <a:t>Quando divulgarem o survey, é importante utilizar </a:t>
            </a:r>
            <a:r>
              <a:rPr lang="en-GB" sz="1100" b="1"/>
              <a:t>canais internos</a:t>
            </a:r>
            <a:r>
              <a:rPr lang="en-GB" sz="1100"/>
              <a:t> para proteção de dados, especialmente se o survey for anónimo, assim podemos controlar o acesso e garantir que as pessoas que respondem pertencem realmente à instituição.</a:t>
            </a:r>
            <a:endParaRPr sz="1100"/>
          </a:p>
          <a:p>
            <a:pPr marL="457200" lvl="0" indent="-298450" algn="l" rtl="0">
              <a:lnSpc>
                <a:spcPct val="115000"/>
              </a:lnSpc>
              <a:spcBef>
                <a:spcPts val="0"/>
              </a:spcBef>
              <a:spcAft>
                <a:spcPts val="0"/>
              </a:spcAft>
              <a:buSzPts val="1100"/>
              <a:buChar char="-"/>
            </a:pPr>
            <a:r>
              <a:rPr lang="en-GB" sz="1100"/>
              <a:t>Evitem partilhar o link do survey em redes sociais, porque, novamente, sem credenciais institucionais não é possível confirmar se a pessoa pertence ou não à instituição.</a:t>
            </a:r>
            <a:endParaRPr sz="1100"/>
          </a:p>
          <a:p>
            <a:pPr marL="457200" lvl="0" indent="-298450" algn="l" rtl="0">
              <a:lnSpc>
                <a:spcPct val="115000"/>
              </a:lnSpc>
              <a:spcBef>
                <a:spcPts val="0"/>
              </a:spcBef>
              <a:spcAft>
                <a:spcPts val="0"/>
              </a:spcAft>
              <a:buSzPts val="1100"/>
              <a:buChar char="-"/>
            </a:pPr>
            <a:r>
              <a:rPr lang="en-GB" sz="1100"/>
              <a:t>Para garantir uma </a:t>
            </a:r>
            <a:r>
              <a:rPr lang="en-GB" sz="1100" b="1"/>
              <a:t>taxa de resposta elevada</a:t>
            </a:r>
            <a:r>
              <a:rPr lang="en-GB" sz="1100"/>
              <a:t>, enviem lembretes semanais e mantenham o survey aberto durante </a:t>
            </a:r>
            <a:r>
              <a:rPr lang="en-GB" sz="1100" b="1"/>
              <a:t>pelo menos 4 semanas</a:t>
            </a:r>
            <a:r>
              <a:rPr lang="en-GB" sz="1100"/>
              <a:t>. As vítimas de violência podem optar por responder um pouco mais tarde, e não necessariamente no momento da divulgação.</a:t>
            </a:r>
            <a:endParaRPr sz="1100"/>
          </a:p>
          <a:p>
            <a:pPr marL="457200" lvl="0" indent="-298450" algn="l" rtl="0">
              <a:lnSpc>
                <a:spcPct val="115000"/>
              </a:lnSpc>
              <a:spcBef>
                <a:spcPts val="0"/>
              </a:spcBef>
              <a:spcAft>
                <a:spcPts val="0"/>
              </a:spcAft>
              <a:buSzPts val="1100"/>
              <a:buChar char="-"/>
            </a:pPr>
            <a:r>
              <a:rPr lang="en-GB" sz="1100"/>
              <a:t>A </a:t>
            </a:r>
            <a:r>
              <a:rPr lang="en-GB" sz="1100" b="1"/>
              <a:t>disseminação dos resultados</a:t>
            </a:r>
            <a:r>
              <a:rPr lang="en-GB" sz="1100"/>
              <a:t> aos órgãos de tomada de decisão é fundamental. Quando partilhamos os resultados com estes grupos, possibilitamos que </a:t>
            </a:r>
            <a:r>
              <a:rPr lang="en-GB" sz="1100" i="1"/>
              <a:t>compreendam </a:t>
            </a:r>
            <a:r>
              <a:rPr lang="en-GB" sz="1100"/>
              <a:t>melhor a dimensão e a gravidade da violência de género no contexto académico, e usamos essa informação para desenvolver políticas e intervenções mais eficazes.</a:t>
            </a:r>
            <a:endParaRPr sz="1100"/>
          </a:p>
          <a:p>
            <a:pPr marL="0" lvl="0" indent="0" algn="l" rtl="0">
              <a:lnSpc>
                <a:spcPct val="115000"/>
              </a:lnSpc>
              <a:spcBef>
                <a:spcPts val="1400"/>
              </a:spcBef>
              <a:spcAft>
                <a:spcPts val="0"/>
              </a:spcAft>
              <a:buClr>
                <a:schemeClr val="dk1"/>
              </a:buClr>
              <a:buSzPts val="1100"/>
              <a:buFont typeface="Arial"/>
              <a:buNone/>
            </a:pPr>
            <a:r>
              <a:rPr lang="en-GB" sz="1300" b="1"/>
              <a:t>Além disso, alguns aspetos adicionais relacionados com </a:t>
            </a:r>
            <a:r>
              <a:rPr lang="en-GB" sz="1300" b="1" i="1"/>
              <a:t>ética na investigação</a:t>
            </a:r>
            <a:r>
              <a:rPr lang="en-GB" sz="1300" b="1"/>
              <a:t>:</a:t>
            </a:r>
            <a:endParaRPr sz="1300" b="1"/>
          </a:p>
          <a:p>
            <a:pPr marL="457200" lvl="0" indent="-298450" algn="l" rtl="0">
              <a:lnSpc>
                <a:spcPct val="115000"/>
              </a:lnSpc>
              <a:spcBef>
                <a:spcPts val="1200"/>
              </a:spcBef>
              <a:spcAft>
                <a:spcPts val="0"/>
              </a:spcAft>
              <a:buClr>
                <a:schemeClr val="dk1"/>
              </a:buClr>
              <a:buSzPts val="1100"/>
              <a:buChar char="●"/>
            </a:pPr>
            <a:r>
              <a:rPr lang="en-GB" sz="1100"/>
              <a:t>É crucial </a:t>
            </a:r>
            <a:r>
              <a:rPr lang="en-GB" sz="1100" b="1"/>
              <a:t>garantir a participação anónima</a:t>
            </a:r>
            <a:r>
              <a:rPr lang="en-GB" sz="1100"/>
              <a:t> e </a:t>
            </a:r>
            <a:r>
              <a:rPr lang="en-GB" sz="1100" i="1"/>
              <a:t>não recolher dados pessoais </a:t>
            </a:r>
            <a:r>
              <a:rPr lang="en-GB" sz="1100"/>
              <a:t>nem qualquer outro parâmetro que possa identificar as pessoas respondentes, nem sequer seus departamentos.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Estes survey devem adotar uma abordagem </a:t>
            </a:r>
            <a:r>
              <a:rPr lang="en-GB" sz="1100" b="1"/>
              <a:t>centrada na vítima/sobrevivente</a:t>
            </a:r>
            <a:r>
              <a:rPr lang="en-GB" sz="1100"/>
              <a:t> e proteger as pessoas respondentes de potenciais revitimizações. Por isso, é  importante incluir </a:t>
            </a:r>
            <a:r>
              <a:rPr lang="en-GB" sz="1100" b="1"/>
              <a:t>avisos de conteúdo</a:t>
            </a:r>
            <a:r>
              <a:rPr lang="en-GB" sz="1100"/>
              <a:t> no formulário de consentimento informado no início do survey.</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Além disso, lembrem-se de fornecer informação sobre </a:t>
            </a:r>
            <a:r>
              <a:rPr lang="en-GB" sz="1100" b="1"/>
              <a:t>linhas de apoio disponíveis</a:t>
            </a:r>
            <a:r>
              <a:rPr lang="en-GB" sz="1100"/>
              <a:t> a nível nacional, regional ou organizacional ao longo de todo o survey. Pra isso, podem recorrer à lista de recursos nacionais para aconselhamento e linhas de apoio editada pelo UniSAFE (que comentamos anteriormente).</a:t>
            </a:r>
            <a:endParaRPr sz="1100"/>
          </a:p>
          <a:p>
            <a:pPr marL="0" lvl="0" indent="0" algn="l" rtl="0">
              <a:lnSpc>
                <a:spcPct val="115000"/>
              </a:lnSpc>
              <a:spcBef>
                <a:spcPts val="1200"/>
              </a:spcBef>
              <a:spcAft>
                <a:spcPts val="1200"/>
              </a:spcAft>
              <a:buNone/>
            </a:pPr>
            <a:r>
              <a:rPr lang="en-GB" sz="1100"/>
              <a:t>Na página dedicada à Prevalência no Toolkit, encontramos materiais de comunicação adicionais e também orientações sobre como promover o survey ou apresentar os resultados.</a:t>
            </a:r>
            <a:br>
              <a:rPr lang="en-GB" sz="1100"/>
            </a:br>
            <a:r>
              <a:rPr lang="en-GB" sz="1100"/>
              <a:t>E lembrando que o UniSAFE disponibiliza </a:t>
            </a:r>
            <a:r>
              <a:rPr lang="en-GB" sz="1100" b="1"/>
              <a:t>modelos gratuitos e textos</a:t>
            </a:r>
            <a:r>
              <a:rPr lang="en-GB" sz="1100"/>
              <a:t> como parte do survey aberto, que sao de uso gratuito.</a:t>
            </a:r>
            <a:endParaRPr/>
          </a:p>
        </p:txBody>
      </p:sp>
      <p:sp>
        <p:nvSpPr>
          <p:cNvPr id="363" name="Google Shape;363;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3065024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Um breve lembrete dos objetivos da formação de hoje:</a:t>
            </a:r>
            <a:endParaRPr sz="1100"/>
          </a:p>
          <a:p>
            <a:pPr marL="457200" lvl="0" indent="-298450" algn="l" rtl="0">
              <a:lnSpc>
                <a:spcPct val="115000"/>
              </a:lnSpc>
              <a:spcBef>
                <a:spcPts val="1200"/>
              </a:spcBef>
              <a:spcAft>
                <a:spcPts val="0"/>
              </a:spcAft>
              <a:buClr>
                <a:schemeClr val="dk1"/>
              </a:buClr>
              <a:buSzPts val="1100"/>
              <a:buChar char="●"/>
            </a:pPr>
            <a:r>
              <a:rPr lang="en-GB" sz="1100"/>
              <a:t>Adquirir uma compreensão comum dos conceitos relacionados com a violência de género e compreender o impacto que ela tem no meio académico.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Demonstrar a existência deste fenómeno no campo da investigação e nas especificidades mais amplas do contexto académico.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Apresentar o modelo dos 7Ps do projeto UniSAFE (Prevalência, Prevenção, Proteção, Processos de responsabilização, Prestação de serviços, Parcerias e Políticas), que representa uma abordagem holística para enfrentar a violência baseada no género nas instituições de ensino superior e nas organizações de investigação.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Compartilhar práticas inspiradoras para a criação e implementação de políticas institucionais destinadas a enfrentar a violência de género no meio académico, que são adoptadas por instituições de ensino superior e organizações de investigação europeias e dos Estados-Membros no âmbito dos 7Ps.</a:t>
            </a:r>
            <a:endParaRPr sz="1100"/>
          </a:p>
          <a:p>
            <a:pPr marL="0" lvl="0" indent="0" algn="l" rtl="0">
              <a:lnSpc>
                <a:spcPct val="115000"/>
              </a:lnSpc>
              <a:spcBef>
                <a:spcPts val="1200"/>
              </a:spcBef>
              <a:spcAft>
                <a:spcPts val="0"/>
              </a:spcAft>
              <a:buNone/>
            </a:pPr>
            <a:r>
              <a:rPr lang="en-GB" sz="1100"/>
              <a:t>Também gostaria de fazer uma breve introdução ao GenderSAFE; o GS é o projeto que dá continuidade ao UniSAFE e visa aprofundar os resultados e as ferramentas desenvolvidas por naquele primeiro projeto. O objetivo final é apoiar as instituições de investigação e de ensino superior na criação de políticas </a:t>
            </a:r>
            <a:r>
              <a:rPr lang="en-GB" sz="1100" i="1"/>
              <a:t>realmente abrangentes</a:t>
            </a:r>
            <a:r>
              <a:rPr lang="en-GB" sz="1100"/>
              <a:t> que respondam de forma eficaz à violência de género nesse ámbito.</a:t>
            </a:r>
            <a:endParaRPr sz="1100"/>
          </a:p>
          <a:p>
            <a:pPr marL="0" lvl="0" indent="0" algn="l" rtl="0">
              <a:lnSpc>
                <a:spcPct val="115000"/>
              </a:lnSpc>
              <a:spcBef>
                <a:spcPts val="1200"/>
              </a:spcBef>
              <a:spcAft>
                <a:spcPts val="0"/>
              </a:spcAft>
              <a:buClr>
                <a:schemeClr val="dk1"/>
              </a:buClr>
              <a:buSzPts val="1100"/>
              <a:buFont typeface="Arial"/>
              <a:buNone/>
            </a:pPr>
            <a:r>
              <a:rPr lang="en-GB" sz="1100"/>
              <a:t>Vocês podem encontrar mais informações sobre o GenderSAFE no site oficial, que vamos compartilhar após a sessão.</a:t>
            </a:r>
            <a:endParaRPr sz="1100"/>
          </a:p>
          <a:p>
            <a:pPr marL="0" marR="0" lvl="0" indent="0" algn="just" rtl="0">
              <a:lnSpc>
                <a:spcPct val="115000"/>
              </a:lnSpc>
              <a:spcBef>
                <a:spcPts val="1200"/>
              </a:spcBef>
              <a:spcAft>
                <a:spcPts val="0"/>
              </a:spcAft>
              <a:buNone/>
            </a:pPr>
            <a:endParaRPr sz="1800">
              <a:latin typeface="Times New Roman"/>
              <a:ea typeface="Times New Roman"/>
              <a:cs typeface="Times New Roman"/>
              <a:sym typeface="Times New Roman"/>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 </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38692866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Concluída a fase do survey, passamos à Prevenção. </a:t>
            </a:r>
            <a:r>
              <a:rPr lang="en-GB" sz="1100" b="1"/>
              <a:t>Prevenção </a:t>
            </a:r>
            <a:r>
              <a:rPr lang="en-GB" sz="1100"/>
              <a:t>se refere às medidas que têm o objetivo de fomentar mudanças nos padrões sociais e culturais, isto é, dos comportamento e atitudes de todas as pessoas da instituição. Alguns exemplos de medidas relacionadas com a Prevenção podem ser:</a:t>
            </a:r>
            <a:endParaRPr sz="1100"/>
          </a:p>
          <a:p>
            <a:pPr marL="457200" lvl="0" indent="-298450" algn="l" rtl="0">
              <a:lnSpc>
                <a:spcPct val="115000"/>
              </a:lnSpc>
              <a:spcBef>
                <a:spcPts val="1200"/>
              </a:spcBef>
              <a:spcAft>
                <a:spcPts val="0"/>
              </a:spcAft>
              <a:buClr>
                <a:schemeClr val="dk1"/>
              </a:buClr>
              <a:buSzPts val="1100"/>
              <a:buChar char="●"/>
            </a:pPr>
            <a:r>
              <a:rPr lang="en-GB" sz="1100" b="1"/>
              <a:t>Um código de conduta claro</a:t>
            </a:r>
            <a:r>
              <a:rPr lang="en-GB" sz="1100"/>
              <a:t>, que estabeleça os comportamentos esperados e aqueles indesejáveis. Muitas vezes um código de conduta é acompanhado de um protocolo que detalha os procedimentos em caso de violação deste código de conduta.</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Comunicação e materiais informativos</a:t>
            </a:r>
            <a:r>
              <a:rPr lang="en-GB" sz="1100"/>
              <a:t>  sobre violência de género, as suas formas e as políticas institucionais existentes, orientados tanto ao perfil de pessoas trabalhadoras quanto de estudantes, e que tenham em conta tanto pessoas que já foram parte da instituição quanto aquelas recém integradas.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Relacionado com isso, </a:t>
            </a:r>
            <a:r>
              <a:rPr lang="en-GB" sz="1100" b="1"/>
              <a:t>Campanhas contínuas de sensibilização</a:t>
            </a:r>
            <a:r>
              <a:rPr lang="en-GB" sz="1100"/>
              <a:t> (incluindo sobre comportamentos indesejáveis e a noção de consentimento) e programas de formação.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Melhoria de recursos e conhecimentos</a:t>
            </a:r>
            <a:r>
              <a:rPr lang="en-GB" sz="1100"/>
              <a:t>. Um bom exemplo é a criação de uma secção para reportar possíveis situações de violência de género em plataformas online, definir um ponto de apoio onde fazer denúncias presencialmente, ou a própria inclusão de perguntas em questionários de avaliação docente, melhoria da iluminação nos campus…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Formação e capacitação de bystanders</a:t>
            </a:r>
            <a:r>
              <a:rPr lang="en-GB" sz="1100"/>
              <a:t> (testemunhas interventivas). Aqui com a finalidade de envolver toda a comunidade institucional, mais amplamente, na prevenção da violência.</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Além disso, outra medida é </a:t>
            </a:r>
            <a:r>
              <a:rPr lang="en-GB" sz="1100" b="1"/>
              <a:t>integrar questões relacionadas com a violência de género no ensino e na investigação</a:t>
            </a:r>
            <a:r>
              <a:rPr lang="en-GB" sz="1100"/>
              <a:t>, tanto a nível de conteúdo quanto de processos.</a:t>
            </a:r>
            <a:endParaRPr/>
          </a:p>
        </p:txBody>
      </p:sp>
      <p:sp>
        <p:nvSpPr>
          <p:cNvPr id="378" name="Google Shape;378;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extLst>
      <p:ext uri="{BB962C8B-B14F-4D97-AF65-F5344CB8AC3E}">
        <p14:creationId xmlns:p14="http://schemas.microsoft.com/office/powerpoint/2010/main" val="2646741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Algumas sugestões práticas sobre este ponto…</a:t>
            </a:r>
            <a:endParaRPr sz="1100"/>
          </a:p>
          <a:p>
            <a:pPr marL="0" lvl="0" indent="0" algn="l" rtl="0">
              <a:lnSpc>
                <a:spcPct val="115000"/>
              </a:lnSpc>
              <a:spcBef>
                <a:spcPts val="1200"/>
              </a:spcBef>
              <a:spcAft>
                <a:spcPts val="0"/>
              </a:spcAft>
              <a:buClr>
                <a:schemeClr val="dk1"/>
              </a:buClr>
              <a:buSzPts val="1100"/>
              <a:buFont typeface="Arial"/>
              <a:buNone/>
            </a:pPr>
            <a:r>
              <a:rPr lang="en-GB" sz="1100"/>
              <a:t>Para garantir uma comunicação eficaz de todas estas medidas, é muito importante envolver os </a:t>
            </a:r>
            <a:r>
              <a:rPr lang="en-GB" sz="1100" b="1"/>
              <a:t>departamentos de comunicação</a:t>
            </a:r>
            <a:r>
              <a:rPr lang="en-GB" sz="1100"/>
              <a:t> na implementação da estratégia de prevenção. Esta estratégia pode ser integrada na estratégia geral de comunicação institucional, porque assim reforçamos a institucionalização das medidas de prevenção. Para isso, é importante se certificar que o departamento de comunicação está envolvido em todo o processo: desde o desenho até a implementação destas medidas.</a:t>
            </a:r>
            <a:endParaRPr sz="1100"/>
          </a:p>
          <a:p>
            <a:pPr marL="0" lvl="0" indent="0" algn="l" rtl="0">
              <a:lnSpc>
                <a:spcPct val="115000"/>
              </a:lnSpc>
              <a:spcBef>
                <a:spcPts val="1200"/>
              </a:spcBef>
              <a:spcAft>
                <a:spcPts val="0"/>
              </a:spcAft>
              <a:buClr>
                <a:schemeClr val="dk1"/>
              </a:buClr>
              <a:buSzPts val="1100"/>
              <a:buFont typeface="Arial"/>
              <a:buNone/>
            </a:pPr>
            <a:r>
              <a:rPr lang="en-GB" sz="1100"/>
              <a:t>Procurem alcançar o público mais amplo possível, divulgando informação sobre atividades e oportunidades de formação em </a:t>
            </a:r>
            <a:r>
              <a:rPr lang="en-GB" sz="1100" b="1"/>
              <a:t>vários canais</a:t>
            </a:r>
            <a:r>
              <a:rPr lang="en-GB" sz="1100"/>
              <a:t>. Uma boa estratégia é usar os principais canais da instituição (sites, redes sociais, newsletters, etc.).</a:t>
            </a:r>
            <a:endParaRPr sz="1100"/>
          </a:p>
          <a:p>
            <a:pPr marL="0" lvl="0" indent="0" algn="l" rtl="0">
              <a:lnSpc>
                <a:spcPct val="115000"/>
              </a:lnSpc>
              <a:spcBef>
                <a:spcPts val="1200"/>
              </a:spcBef>
              <a:spcAft>
                <a:spcPts val="0"/>
              </a:spcAft>
              <a:buClr>
                <a:schemeClr val="dk1"/>
              </a:buClr>
              <a:buSzPts val="1100"/>
              <a:buFont typeface="Arial"/>
              <a:buNone/>
            </a:pPr>
            <a:r>
              <a:rPr lang="en-GB" sz="1100"/>
              <a:t>Para garantir a responsabilização das pessoas perpetradoras, é importante assegurar que o corpo docente, o pessoal técnico e administrativo, estudantes e outros serviços da organização conhecem as </a:t>
            </a:r>
            <a:r>
              <a:rPr lang="en-GB" sz="1100" b="1"/>
              <a:t>políticas de violência de género</a:t>
            </a:r>
            <a:r>
              <a:rPr lang="en-GB" sz="1100"/>
              <a:t>, os </a:t>
            </a:r>
            <a:r>
              <a:rPr lang="en-GB" sz="1100" b="1"/>
              <a:t>códigos de conduta</a:t>
            </a:r>
            <a:r>
              <a:rPr lang="en-GB" sz="1100"/>
              <a:t>, os </a:t>
            </a:r>
            <a:r>
              <a:rPr lang="en-GB" sz="1100" b="1"/>
              <a:t>procedimentos</a:t>
            </a:r>
            <a:r>
              <a:rPr lang="en-GB" sz="1100"/>
              <a:t> e as </a:t>
            </a:r>
            <a:r>
              <a:rPr lang="en-GB" sz="1100" b="1"/>
              <a:t>sanções possíveis</a:t>
            </a:r>
            <a:r>
              <a:rPr lang="en-GB" sz="1100"/>
              <a:t>, como comentávamos antes.</a:t>
            </a:r>
            <a:endParaRPr sz="1100"/>
          </a:p>
          <a:p>
            <a:pPr marL="0" lvl="0" indent="0" algn="l" rtl="0">
              <a:lnSpc>
                <a:spcPct val="115000"/>
              </a:lnSpc>
              <a:spcBef>
                <a:spcPts val="1200"/>
              </a:spcBef>
              <a:spcAft>
                <a:spcPts val="0"/>
              </a:spcAft>
              <a:buClr>
                <a:schemeClr val="dk1"/>
              </a:buClr>
              <a:buSzPts val="1100"/>
              <a:buFont typeface="Arial"/>
              <a:buNone/>
            </a:pPr>
            <a:r>
              <a:rPr lang="en-GB" sz="1100"/>
              <a:t>Também é importante que quando fornecemos informação (por exemplo, sobre as linhas de apoio, os serviços e procedimentos de denúncia), façamos isso de maneira que essa informação seja </a:t>
            </a:r>
            <a:r>
              <a:rPr lang="en-GB" sz="1100" b="1"/>
              <a:t>facilmente acessível</a:t>
            </a:r>
            <a:r>
              <a:rPr lang="en-GB" sz="1100"/>
              <a:t>. Por exemplo, quando publicamos informação em sites online, evitamos colocar esse tipo de informação em subcategorias complexas ou escondidas em seções específicas de departamentos, por exemplo.</a:t>
            </a:r>
            <a:endParaRPr sz="1100"/>
          </a:p>
          <a:p>
            <a:pPr marL="0" lvl="0" indent="0" algn="l" rtl="0">
              <a:lnSpc>
                <a:spcPct val="115000"/>
              </a:lnSpc>
              <a:spcBef>
                <a:spcPts val="1200"/>
              </a:spcBef>
              <a:spcAft>
                <a:spcPts val="0"/>
              </a:spcAft>
              <a:buClr>
                <a:schemeClr val="dk1"/>
              </a:buClr>
              <a:buSzPts val="1100"/>
              <a:buFont typeface="Arial"/>
              <a:buNone/>
            </a:pPr>
            <a:r>
              <a:rPr lang="en-GB" sz="1100"/>
              <a:t>As pessoas recém-chegadas, tanto pessoal como estudantes, são um grupo-alvo importante. É fundamental contar com </a:t>
            </a:r>
            <a:r>
              <a:rPr lang="en-GB" sz="1100" b="1"/>
              <a:t>materiais específicos</a:t>
            </a:r>
            <a:r>
              <a:rPr lang="en-GB" sz="1100"/>
              <a:t> para elas, abordando as várias formas de violência de género e as políticas institucionais existentes.</a:t>
            </a:r>
            <a:endParaRPr sz="1100"/>
          </a:p>
          <a:p>
            <a:pPr marL="0" lvl="0" indent="0" algn="l" rtl="0">
              <a:lnSpc>
                <a:spcPct val="115000"/>
              </a:lnSpc>
              <a:spcBef>
                <a:spcPts val="1200"/>
              </a:spcBef>
              <a:spcAft>
                <a:spcPts val="1200"/>
              </a:spcAft>
              <a:buSzPts val="1100"/>
              <a:buNone/>
            </a:pPr>
            <a:r>
              <a:rPr lang="en-GB" sz="1100"/>
              <a:t>E uma boa prática é </a:t>
            </a:r>
            <a:r>
              <a:rPr lang="en-GB" sz="1100" b="1"/>
              <a:t>construir alianças</a:t>
            </a:r>
            <a:r>
              <a:rPr lang="en-GB" sz="1100"/>
              <a:t>: identificar pessoas (trabalhadoras e estudantes) que estejam comprometidas na prevenção da violência de género e que queiram formar parte de um </a:t>
            </a:r>
            <a:r>
              <a:rPr lang="en-GB" sz="1100" b="1"/>
              <a:t>grupo de trabalho de prevenção</a:t>
            </a:r>
            <a:r>
              <a:rPr lang="en-GB" sz="1100"/>
              <a:t>, ser responsáveis por coordenar o desenho e a implementação de ações.</a:t>
            </a:r>
            <a:endParaRPr sz="1100"/>
          </a:p>
        </p:txBody>
      </p:sp>
      <p:sp>
        <p:nvSpPr>
          <p:cNvPr id="386" name="Google Shape;386;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extLst>
      <p:ext uri="{BB962C8B-B14F-4D97-AF65-F5344CB8AC3E}">
        <p14:creationId xmlns:p14="http://schemas.microsoft.com/office/powerpoint/2010/main" val="5915341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6" name="Google Shape;40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GB" sz="1100"/>
              <a:t>Além disso, considerem </a:t>
            </a:r>
            <a:r>
              <a:rPr lang="en-GB" sz="1100" b="1"/>
              <a:t>sessões obrigatórias </a:t>
            </a:r>
            <a:r>
              <a:rPr lang="en-GB" sz="1100"/>
              <a:t>sobre violência de género durante a formação de boas-vindas (</a:t>
            </a:r>
            <a:r>
              <a:rPr lang="en-GB" sz="1100" i="1"/>
              <a:t>onboarding</a:t>
            </a:r>
            <a:r>
              <a:rPr lang="en-GB" sz="1100"/>
              <a:t>), tanto de pessoas trabalhadoras quanto estudantes, e desenvolvam formação (também obrigatória) orientada ao pessoal em posições de responsabilidade e às pessoas que são promovidas, como parte de uma formação geral para funções de liderança.</a:t>
            </a:r>
            <a:endParaRPr sz="1100"/>
          </a:p>
          <a:p>
            <a:pPr marL="0" lvl="0" indent="0" algn="l" rtl="0">
              <a:lnSpc>
                <a:spcPct val="115000"/>
              </a:lnSpc>
              <a:spcBef>
                <a:spcPts val="1200"/>
              </a:spcBef>
              <a:spcAft>
                <a:spcPts val="0"/>
              </a:spcAft>
              <a:buNone/>
            </a:pPr>
            <a:r>
              <a:rPr lang="en-GB" sz="1100"/>
              <a:t>Outro bom exemplo é oferecer formação a estudantes, como um pré-requisito para participar em outros cursos obrigatórios. E para tornar essa formação mais interativa e participativa, pode ser interessantes incorporar elementos de </a:t>
            </a:r>
            <a:r>
              <a:rPr lang="en-GB" sz="1100" i="1"/>
              <a:t>jogos, co-criação…</a:t>
            </a:r>
            <a:r>
              <a:rPr lang="en-GB" sz="1100"/>
              <a:t> Além disso, que sejam formações que contem com </a:t>
            </a:r>
            <a:r>
              <a:rPr lang="en-GB" sz="1100" b="1"/>
              <a:t>créditos ECTS</a:t>
            </a:r>
            <a:r>
              <a:rPr lang="en-GB" sz="1100"/>
              <a:t>, ou seja, que sejam reconhecidas.</a:t>
            </a:r>
            <a:endParaRPr sz="1100"/>
          </a:p>
          <a:p>
            <a:pPr marL="0" lvl="0" indent="0" algn="l" rtl="0">
              <a:lnSpc>
                <a:spcPct val="115000"/>
              </a:lnSpc>
              <a:spcBef>
                <a:spcPts val="1200"/>
              </a:spcBef>
              <a:spcAft>
                <a:spcPts val="0"/>
              </a:spcAft>
              <a:buNone/>
            </a:pPr>
            <a:r>
              <a:rPr lang="en-GB" sz="1100"/>
              <a:t>Outro ponto fundamental é a </a:t>
            </a:r>
            <a:r>
              <a:rPr lang="en-GB" sz="1100" b="1"/>
              <a:t>alocação de orçamento suficiente</a:t>
            </a:r>
            <a:r>
              <a:rPr lang="en-GB" sz="1100"/>
              <a:t> para campanhas de sensibilização e programas de formação. Orçamento, pessoal, horas reconhecidas, ou seja, não permitir que estas ações dependam de uma disposição e compromisso pessoal ou voluntário.</a:t>
            </a:r>
            <a:endParaRPr sz="1100"/>
          </a:p>
          <a:p>
            <a:pPr marL="0" lvl="0" indent="0" algn="l" rtl="0">
              <a:lnSpc>
                <a:spcPct val="115000"/>
              </a:lnSpc>
              <a:spcBef>
                <a:spcPts val="1200"/>
              </a:spcBef>
              <a:spcAft>
                <a:spcPts val="0"/>
              </a:spcAft>
              <a:buNone/>
            </a:pPr>
            <a:r>
              <a:rPr lang="en-GB" sz="1100"/>
              <a:t>E, claro, é importante atualizar regularmente todos os componentes do programa de prevenção, para garantir continua sendo pertinente e eficaz no contexto e momentos específicos.</a:t>
            </a:r>
            <a:endParaRPr sz="1800">
              <a:latin typeface="Times New Roman"/>
              <a:ea typeface="Times New Roman"/>
              <a:cs typeface="Times New Roman"/>
              <a:sym typeface="Times New Roman"/>
            </a:endParaRPr>
          </a:p>
          <a:p>
            <a:pPr marL="0" lvl="0" indent="0" algn="l" rtl="0">
              <a:spcBef>
                <a:spcPts val="1200"/>
              </a:spcBef>
              <a:spcAft>
                <a:spcPts val="0"/>
              </a:spcAft>
              <a:buNone/>
            </a:pPr>
            <a:endParaRPr/>
          </a:p>
        </p:txBody>
      </p:sp>
      <p:sp>
        <p:nvSpPr>
          <p:cNvPr id="407" name="Google Shape;40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extLst>
      <p:ext uri="{BB962C8B-B14F-4D97-AF65-F5344CB8AC3E}">
        <p14:creationId xmlns:p14="http://schemas.microsoft.com/office/powerpoint/2010/main" val="2163456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Link: </a:t>
            </a:r>
            <a:r>
              <a:rPr lang="en-GB" sz="1100" u="sng">
                <a:hlinkClick r:id="rId3"/>
              </a:rPr>
              <a:t>https://www.breakingthesilence.cam.ac.uk/</a:t>
            </a:r>
            <a:r>
              <a:rPr lang="en-GB" sz="1100"/>
              <a:t> </a:t>
            </a:r>
            <a:endParaRPr sz="1100"/>
          </a:p>
          <a:p>
            <a:pPr marL="0" lvl="0" indent="0" algn="l" rtl="0">
              <a:lnSpc>
                <a:spcPct val="115000"/>
              </a:lnSpc>
              <a:spcBef>
                <a:spcPts val="1200"/>
              </a:spcBef>
              <a:spcAft>
                <a:spcPts val="0"/>
              </a:spcAft>
              <a:buClr>
                <a:schemeClr val="dk1"/>
              </a:buClr>
              <a:buSzPts val="1100"/>
              <a:buFont typeface="Arial"/>
              <a:buNone/>
            </a:pPr>
            <a:r>
              <a:rPr lang="en-GB" sz="1100"/>
              <a:t>Uma prática inspiradora apresentada aqui vem da Universidade de Cambridge, que disponibiliza um conjunto de materiais de formação, dos serviços disponíveis e ferramentas para estudantes e pessoal trabalhador, abordando o assédio e “sexual misconduct”.</a:t>
            </a:r>
            <a:endParaRPr sz="1100"/>
          </a:p>
          <a:p>
            <a:pPr marL="0" lvl="0" indent="0" algn="l" rtl="0">
              <a:spcBef>
                <a:spcPts val="1200"/>
              </a:spcBef>
              <a:spcAft>
                <a:spcPts val="0"/>
              </a:spcAft>
              <a:buNone/>
            </a:pPr>
            <a:endParaRPr/>
          </a:p>
        </p:txBody>
      </p:sp>
      <p:sp>
        <p:nvSpPr>
          <p:cNvPr id="426" name="Google Shape;426;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extLst>
      <p:ext uri="{BB962C8B-B14F-4D97-AF65-F5344CB8AC3E}">
        <p14:creationId xmlns:p14="http://schemas.microsoft.com/office/powerpoint/2010/main" val="339323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3" name="Google Shape;433;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100"/>
              <a:t>Link: </a:t>
            </a:r>
            <a:r>
              <a:rPr lang="en-GB" sz="1100" u="sng">
                <a:solidFill>
                  <a:schemeClr val="hlink"/>
                </a:solidFill>
                <a:hlinkClick r:id="rId3"/>
              </a:rPr>
              <a:t>https://www.unitn.it/it/ateneo/equita-diversita-e-inclusione/pari-opportunita-e-identita/progetti-e-campagne/finisce-qui</a:t>
            </a:r>
            <a:endParaRPr sz="1100"/>
          </a:p>
          <a:p>
            <a:pPr marL="0" lvl="0" indent="0" algn="l" rtl="0">
              <a:spcBef>
                <a:spcPts val="0"/>
              </a:spcBef>
              <a:spcAft>
                <a:spcPts val="0"/>
              </a:spcAft>
              <a:buNone/>
            </a:pPr>
            <a:endParaRPr sz="1100"/>
          </a:p>
          <a:p>
            <a:pPr marL="0" lvl="0" indent="0" algn="l" rtl="0">
              <a:spcBef>
                <a:spcPts val="0"/>
              </a:spcBef>
              <a:spcAft>
                <a:spcPts val="0"/>
              </a:spcAft>
              <a:buClr>
                <a:schemeClr val="dk1"/>
              </a:buClr>
              <a:buSzPts val="1100"/>
              <a:buFont typeface="Arial"/>
              <a:buNone/>
            </a:pPr>
            <a:r>
              <a:rPr lang="en-GB" sz="1100"/>
              <a:t>A Universidade de Trento lançou a campanha </a:t>
            </a:r>
            <a:r>
              <a:rPr lang="en-GB" sz="1100" b="1"/>
              <a:t>#finiscequi (acaba aqui, em italiano)</a:t>
            </a:r>
            <a:r>
              <a:rPr lang="en-GB" sz="1100"/>
              <a:t>, para rejeitar qualquer afirmação ofensiva baseada em género, etnia, orientação sexual, identidade de género, idade, religião…</a:t>
            </a:r>
            <a:endParaRPr sz="1100"/>
          </a:p>
          <a:p>
            <a:pPr marL="0" lvl="0" indent="0" algn="l" rtl="0">
              <a:spcBef>
                <a:spcPts val="0"/>
              </a:spcBef>
              <a:spcAft>
                <a:spcPts val="0"/>
              </a:spcAft>
              <a:buSzPts val="1100"/>
              <a:buNone/>
            </a:pPr>
            <a:endParaRPr sz="1100"/>
          </a:p>
          <a:p>
            <a:pPr marL="0" lvl="0" indent="0" algn="l" rtl="0">
              <a:spcBef>
                <a:spcPts val="0"/>
              </a:spcBef>
              <a:spcAft>
                <a:spcPts val="0"/>
              </a:spcAft>
              <a:buSzPts val="1100"/>
              <a:buNone/>
            </a:pPr>
            <a:r>
              <a:rPr lang="en-GB" sz="1100"/>
              <a:t>Se trata de uma série de cartazes fixados em diferentes espaços da universidade e divulgados nas redes sociais, que apresentam frases comuns que, numa primeira leitura, podem parecer neutras e inofensivas, mas que, quando contextualizadas e especificadas, revelam discriminações, exclusões e assédios. </a:t>
            </a:r>
            <a:endParaRPr sz="1100"/>
          </a:p>
          <a:p>
            <a:pPr marL="0" lvl="0" indent="0" algn="l" rtl="0">
              <a:spcBef>
                <a:spcPts val="0"/>
              </a:spcBef>
              <a:spcAft>
                <a:spcPts val="0"/>
              </a:spcAft>
              <a:buSzPts val="1100"/>
              <a:buNone/>
            </a:pPr>
            <a:endParaRPr sz="1100"/>
          </a:p>
          <a:p>
            <a:pPr marL="0" lvl="0" indent="0" algn="l" rtl="0">
              <a:spcBef>
                <a:spcPts val="0"/>
              </a:spcBef>
              <a:spcAft>
                <a:spcPts val="0"/>
              </a:spcAft>
              <a:buSzPts val="1100"/>
              <a:buNone/>
            </a:pPr>
            <a:r>
              <a:rPr lang="en-GB" sz="1100"/>
              <a:t>A Universidade distribuiu centenas de cartazes com cerca de trinta mensagens diferentes, e milhares de marcadores de livro nas bibliotecas. Também produzidos folhetos com um talão destacável com o contacto telefónico da Consigliera di fiducia, uma figura interna que escuta e serve de mediadora em possíveis casos com total confidencialidade,</a:t>
            </a:r>
            <a:endParaRPr sz="1100"/>
          </a:p>
          <a:p>
            <a:pPr marL="0" lvl="0" indent="0" algn="l" rtl="0">
              <a:spcBef>
                <a:spcPts val="0"/>
              </a:spcBef>
              <a:spcAft>
                <a:spcPts val="0"/>
              </a:spcAft>
              <a:buSzPts val="1100"/>
              <a:buNone/>
            </a:pPr>
            <a:endParaRPr sz="1100"/>
          </a:p>
          <a:p>
            <a:pPr marL="0" lvl="0" indent="0" algn="l" rtl="0">
              <a:spcBef>
                <a:spcPts val="0"/>
              </a:spcBef>
              <a:spcAft>
                <a:spcPts val="0"/>
              </a:spcAft>
              <a:buSzPts val="1100"/>
              <a:buNone/>
            </a:pPr>
            <a:r>
              <a:rPr lang="en-GB" sz="1100"/>
              <a:t>Por exemplo, as três que vemos escritas:</a:t>
            </a:r>
            <a:endParaRPr sz="1100"/>
          </a:p>
          <a:p>
            <a:pPr marL="0" lvl="0" indent="0" algn="l" rtl="0">
              <a:spcBef>
                <a:spcPts val="0"/>
              </a:spcBef>
              <a:spcAft>
                <a:spcPts val="0"/>
              </a:spcAft>
              <a:buSzPts val="1100"/>
              <a:buNone/>
            </a:pPr>
            <a:r>
              <a:rPr lang="en-GB" sz="1100"/>
              <a:t>“Me disse que sou uma ótima treinadora… para ser uma mulher.”</a:t>
            </a:r>
            <a:endParaRPr sz="1100"/>
          </a:p>
          <a:p>
            <a:pPr marL="0" lvl="0" indent="0" algn="l" rtl="0">
              <a:spcBef>
                <a:spcPts val="0"/>
              </a:spcBef>
              <a:spcAft>
                <a:spcPts val="0"/>
              </a:spcAft>
              <a:buSzPts val="1100"/>
              <a:buNone/>
            </a:pPr>
            <a:r>
              <a:rPr lang="en-GB" sz="1100"/>
              <a:t>“Eles me parabenizaram durante a corrida… só por como estava vestida.”</a:t>
            </a:r>
            <a:endParaRPr sz="1100"/>
          </a:p>
          <a:p>
            <a:pPr marL="0" lvl="0" indent="0" algn="l" rtl="0">
              <a:spcBef>
                <a:spcPts val="0"/>
              </a:spcBef>
              <a:spcAft>
                <a:spcPts val="0"/>
              </a:spcAft>
              <a:buSzPts val="1100"/>
              <a:buNone/>
            </a:pPr>
            <a:r>
              <a:rPr lang="en-GB" sz="1100"/>
              <a:t>“Acha que não me interessa a ginástica rítmica… acha que é coisa de mulher.”</a:t>
            </a:r>
            <a:endParaRPr sz="1100"/>
          </a:p>
          <a:p>
            <a:pPr marL="0" lvl="0" indent="0" algn="l" rtl="0">
              <a:spcBef>
                <a:spcPts val="0"/>
              </a:spcBef>
              <a:spcAft>
                <a:spcPts val="0"/>
              </a:spcAft>
              <a:buNone/>
            </a:pPr>
            <a:endParaRPr sz="1800">
              <a:latin typeface="Times New Roman"/>
              <a:ea typeface="Times New Roman"/>
              <a:cs typeface="Times New Roman"/>
              <a:sym typeface="Times New Roman"/>
            </a:endParaRPr>
          </a:p>
        </p:txBody>
      </p:sp>
      <p:sp>
        <p:nvSpPr>
          <p:cNvPr id="434" name="Google Shape;434;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extLst>
      <p:ext uri="{BB962C8B-B14F-4D97-AF65-F5344CB8AC3E}">
        <p14:creationId xmlns:p14="http://schemas.microsoft.com/office/powerpoint/2010/main" val="4259045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3afabaa2b34_0_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3afabaa2b34_0_5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87500"/>
              </a:lnSpc>
              <a:spcBef>
                <a:spcPts val="0"/>
              </a:spcBef>
              <a:spcAft>
                <a:spcPts val="0"/>
              </a:spcAft>
              <a:buNone/>
            </a:pPr>
            <a:r>
              <a:rPr lang="en-GB">
                <a:solidFill>
                  <a:srgbClr val="313131"/>
                </a:solidFill>
                <a:latin typeface="Roboto"/>
                <a:ea typeface="Roboto"/>
                <a:cs typeface="Roboto"/>
                <a:sym typeface="Roboto"/>
              </a:rPr>
              <a:t>Link: </a:t>
            </a:r>
            <a:r>
              <a:rPr lang="en-GB" u="sng">
                <a:solidFill>
                  <a:schemeClr val="hlink"/>
                </a:solidFill>
                <a:latin typeface="Roboto"/>
                <a:ea typeface="Roboto"/>
                <a:cs typeface="Roboto"/>
                <a:sym typeface="Roboto"/>
                <a:hlinkClick r:id="rId3"/>
              </a:rPr>
              <a:t>https://noticias.up.pt/2024/11/25/ehgloh-unida-pela-igualdade-e-contra-a-violencia-de-genero/</a:t>
            </a:r>
            <a:r>
              <a:rPr lang="en-GB">
                <a:solidFill>
                  <a:srgbClr val="313131"/>
                </a:solidFill>
                <a:latin typeface="Roboto"/>
                <a:ea typeface="Roboto"/>
                <a:cs typeface="Roboto"/>
                <a:sym typeface="Roboto"/>
              </a:rPr>
              <a:t> </a:t>
            </a:r>
            <a:endParaRPr>
              <a:solidFill>
                <a:srgbClr val="313131"/>
              </a:solidFill>
              <a:latin typeface="Roboto"/>
              <a:ea typeface="Roboto"/>
              <a:cs typeface="Roboto"/>
              <a:sym typeface="Roboto"/>
            </a:endParaRPr>
          </a:p>
          <a:p>
            <a:pPr marL="0" lvl="0" indent="0" algn="l" rtl="0">
              <a:lnSpc>
                <a:spcPct val="187500"/>
              </a:lnSpc>
              <a:spcBef>
                <a:spcPts val="2300"/>
              </a:spcBef>
              <a:spcAft>
                <a:spcPts val="0"/>
              </a:spcAft>
              <a:buClr>
                <a:schemeClr val="dk1"/>
              </a:buClr>
              <a:buSzPts val="1100"/>
              <a:buFont typeface="Arial"/>
              <a:buNone/>
            </a:pPr>
            <a:r>
              <a:rPr lang="en-GB">
                <a:solidFill>
                  <a:srgbClr val="313131"/>
                </a:solidFill>
                <a:latin typeface="Roboto"/>
                <a:ea typeface="Roboto"/>
                <a:cs typeface="Roboto"/>
                <a:sym typeface="Roboto"/>
              </a:rPr>
              <a:t>E um exemplo em Portugal… No dia 25 de novembro de 2024, a </a:t>
            </a:r>
            <a:r>
              <a:rPr lang="en-GB" b="1">
                <a:solidFill>
                  <a:srgbClr val="313131"/>
                </a:solidFill>
                <a:latin typeface="Roboto"/>
                <a:ea typeface="Roboto"/>
                <a:cs typeface="Roboto"/>
                <a:sym typeface="Roboto"/>
              </a:rPr>
              <a:t>European University Alliance for Global Health (EUGLOH), da qual é parte a Universidade do Porto, </a:t>
            </a:r>
            <a:r>
              <a:rPr lang="en-GB">
                <a:solidFill>
                  <a:srgbClr val="313131"/>
                </a:solidFill>
                <a:latin typeface="Roboto"/>
                <a:ea typeface="Roboto"/>
                <a:cs typeface="Roboto"/>
                <a:sym typeface="Roboto"/>
              </a:rPr>
              <a:t>lançou uma campanha de sensibilização e uma </a:t>
            </a:r>
            <a:r>
              <a:rPr lang="en-GB" b="1">
                <a:solidFill>
                  <a:srgbClr val="313131"/>
                </a:solidFill>
                <a:latin typeface="Roboto"/>
                <a:ea typeface="Roboto"/>
                <a:cs typeface="Roboto"/>
                <a:sym typeface="Roboto"/>
              </a:rPr>
              <a:t>série de quatro </a:t>
            </a:r>
            <a:r>
              <a:rPr lang="en-GB" b="1" i="1">
                <a:solidFill>
                  <a:srgbClr val="313131"/>
                </a:solidFill>
                <a:latin typeface="Roboto"/>
                <a:ea typeface="Roboto"/>
                <a:cs typeface="Roboto"/>
                <a:sym typeface="Roboto"/>
              </a:rPr>
              <a:t>webinares</a:t>
            </a:r>
            <a:r>
              <a:rPr lang="en-GB">
                <a:solidFill>
                  <a:srgbClr val="313131"/>
                </a:solidFill>
                <a:latin typeface="Roboto"/>
                <a:ea typeface="Roboto"/>
                <a:cs typeface="Roboto"/>
                <a:sym typeface="Roboto"/>
              </a:rPr>
              <a:t> para </a:t>
            </a:r>
            <a:r>
              <a:rPr lang="en-GB" b="1">
                <a:solidFill>
                  <a:srgbClr val="313131"/>
                </a:solidFill>
                <a:latin typeface="Roboto"/>
                <a:ea typeface="Roboto"/>
                <a:cs typeface="Roboto"/>
                <a:sym typeface="Roboto"/>
              </a:rPr>
              <a:t>sensibilizar e educar sobre a igualdade de género e a violência de género</a:t>
            </a:r>
            <a:r>
              <a:rPr lang="en-GB">
                <a:solidFill>
                  <a:srgbClr val="313131"/>
                </a:solidFill>
                <a:latin typeface="Roboto"/>
                <a:ea typeface="Roboto"/>
                <a:cs typeface="Roboto"/>
                <a:sym typeface="Roboto"/>
              </a:rPr>
              <a:t>.</a:t>
            </a:r>
            <a:endParaRPr>
              <a:solidFill>
                <a:srgbClr val="313131"/>
              </a:solidFill>
              <a:latin typeface="Roboto"/>
              <a:ea typeface="Roboto"/>
              <a:cs typeface="Roboto"/>
              <a:sym typeface="Roboto"/>
            </a:endParaRPr>
          </a:p>
          <a:p>
            <a:pPr marL="0" lvl="0" indent="0" algn="l" rtl="0">
              <a:lnSpc>
                <a:spcPct val="187500"/>
              </a:lnSpc>
              <a:spcBef>
                <a:spcPts val="2300"/>
              </a:spcBef>
              <a:spcAft>
                <a:spcPts val="2300"/>
              </a:spcAft>
              <a:buNone/>
            </a:pPr>
            <a:r>
              <a:rPr lang="en-GB">
                <a:solidFill>
                  <a:srgbClr val="313131"/>
                </a:solidFill>
                <a:latin typeface="Roboto"/>
                <a:ea typeface="Roboto"/>
                <a:cs typeface="Roboto"/>
                <a:sym typeface="Roboto"/>
              </a:rPr>
              <a:t>A campanha foi dinamizada nas redes sociais das universidades da aliança e incluía uma série de mensagens focadas na luta pela igualdade e contra o assédio, o sexismo e a discriminação de género.</a:t>
            </a:r>
            <a:endParaRPr/>
          </a:p>
        </p:txBody>
      </p:sp>
      <p:sp>
        <p:nvSpPr>
          <p:cNvPr id="442" name="Google Shape;442;g3afabaa2b34_0_5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35</a:t>
            </a:fld>
            <a:endParaRPr/>
          </a:p>
        </p:txBody>
      </p:sp>
    </p:spTree>
    <p:extLst>
      <p:ext uri="{BB962C8B-B14F-4D97-AF65-F5344CB8AC3E}">
        <p14:creationId xmlns:p14="http://schemas.microsoft.com/office/powerpoint/2010/main" val="11886204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Além disso, o UniSAFE elaborou um guia que funciona como uma ferramenta prática para ajudar no desenho de campanhas de sensibilização, que também oferece exemplos inspiradores que podem ser replicados.</a:t>
            </a:r>
            <a:endParaRPr sz="1100"/>
          </a:p>
          <a:p>
            <a:pPr marL="0" lvl="0" indent="0" algn="l" rtl="0">
              <a:spcBef>
                <a:spcPts val="1200"/>
              </a:spcBef>
              <a:spcAft>
                <a:spcPts val="0"/>
              </a:spcAft>
              <a:buNone/>
            </a:pPr>
            <a:endParaRPr/>
          </a:p>
        </p:txBody>
      </p:sp>
      <p:sp>
        <p:nvSpPr>
          <p:cNvPr id="452" name="Google Shape;452;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extLst>
      <p:ext uri="{BB962C8B-B14F-4D97-AF65-F5344CB8AC3E}">
        <p14:creationId xmlns:p14="http://schemas.microsoft.com/office/powerpoint/2010/main" val="38165323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0" name="Google Shape;460;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Passando agora para a </a:t>
            </a:r>
            <a:r>
              <a:rPr lang="en-GB" sz="1100" b="1"/>
              <a:t>proteção</a:t>
            </a:r>
            <a:r>
              <a:rPr lang="en-GB" sz="1100"/>
              <a:t>: a proteção visa garantir a segurança e responder às necessidades das vítimas (potenciais ou efetivas).</a:t>
            </a:r>
            <a:endParaRPr sz="1100"/>
          </a:p>
          <a:p>
            <a:pPr marL="0" lvl="0" indent="0" algn="l" rtl="0">
              <a:lnSpc>
                <a:spcPct val="115000"/>
              </a:lnSpc>
              <a:spcBef>
                <a:spcPts val="1200"/>
              </a:spcBef>
              <a:spcAft>
                <a:spcPts val="0"/>
              </a:spcAft>
              <a:buClr>
                <a:schemeClr val="dk1"/>
              </a:buClr>
              <a:buSzPts val="1100"/>
              <a:buFont typeface="Arial"/>
              <a:buNone/>
            </a:pPr>
            <a:r>
              <a:rPr lang="en-GB" sz="1100"/>
              <a:t>Isto inclui procedimentos e infraestruturas que sejam claras para a denúncia e o apoio às pessoas que denunciam casos de violência de género (incluindo vítimas, testemunhas, pessoas intermediárias…)..</a:t>
            </a:r>
            <a:endParaRPr sz="1100"/>
          </a:p>
          <a:p>
            <a:pPr marL="0" lvl="0" indent="0" algn="l" rtl="0">
              <a:lnSpc>
                <a:spcPct val="115000"/>
              </a:lnSpc>
              <a:spcBef>
                <a:spcPts val="1200"/>
              </a:spcBef>
              <a:spcAft>
                <a:spcPts val="0"/>
              </a:spcAft>
              <a:buClr>
                <a:schemeClr val="dk1"/>
              </a:buClr>
              <a:buSzPts val="1100"/>
              <a:buFont typeface="Arial"/>
              <a:buNone/>
            </a:pPr>
            <a:r>
              <a:rPr lang="en-GB" sz="1100"/>
              <a:t>As medidas de proteção devem ser concebidas para evitar que as vítimas ou sobreviventes sofram danos adicionais, por exemplo, para evitar que sofram retaliação, que sejam excluídas…</a:t>
            </a:r>
            <a:endParaRPr sz="1100"/>
          </a:p>
          <a:p>
            <a:pPr marL="0" lvl="0" indent="0" algn="l" rtl="0">
              <a:lnSpc>
                <a:spcPct val="115000"/>
              </a:lnSpc>
              <a:spcBef>
                <a:spcPts val="1200"/>
              </a:spcBef>
              <a:spcAft>
                <a:spcPts val="0"/>
              </a:spcAft>
              <a:buClr>
                <a:schemeClr val="dk1"/>
              </a:buClr>
              <a:buSzPts val="1100"/>
              <a:buFont typeface="Arial"/>
              <a:buNone/>
            </a:pPr>
            <a:r>
              <a:rPr lang="en-GB" sz="1100"/>
              <a:t>Estas medidas devem ser ativadas:</a:t>
            </a:r>
            <a:endParaRPr sz="1100"/>
          </a:p>
          <a:p>
            <a:pPr marL="457200" lvl="0" indent="-298450" algn="l" rtl="0">
              <a:lnSpc>
                <a:spcPct val="115000"/>
              </a:lnSpc>
              <a:spcBef>
                <a:spcPts val="1200"/>
              </a:spcBef>
              <a:spcAft>
                <a:spcPts val="0"/>
              </a:spcAft>
              <a:buClr>
                <a:schemeClr val="dk1"/>
              </a:buClr>
              <a:buSzPts val="1100"/>
              <a:buChar char="●"/>
            </a:pPr>
            <a:r>
              <a:rPr lang="en-GB" sz="1100"/>
              <a:t>para </a:t>
            </a:r>
            <a:r>
              <a:rPr lang="en-GB" sz="1100" b="1"/>
              <a:t>todos os tipos de comportamentos prejudiciais</a:t>
            </a:r>
            <a:r>
              <a:rPr lang="en-GB" sz="1100"/>
              <a:t>,</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assim que a instituição tiver conhecimento</a:t>
            </a:r>
            <a:r>
              <a:rPr lang="en-GB" sz="1100"/>
              <a:t> de uma situação (que seja potencialmente) prejudicial,</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mesmo que não exista uma queixa formal</a:t>
            </a:r>
            <a:r>
              <a:rPr lang="en-GB" sz="1100"/>
              <a:t>, e também no caso de denúncias anónimas.</a:t>
            </a:r>
            <a:br>
              <a:rPr lang="en-GB" sz="1100"/>
            </a:br>
            <a:endParaRPr sz="1100"/>
          </a:p>
          <a:p>
            <a:pPr marL="0" lvl="0" indent="0" algn="l" rtl="0">
              <a:lnSpc>
                <a:spcPct val="115000"/>
              </a:lnSpc>
              <a:spcBef>
                <a:spcPts val="1200"/>
              </a:spcBef>
              <a:spcAft>
                <a:spcPts val="0"/>
              </a:spcAft>
              <a:buClr>
                <a:schemeClr val="dk1"/>
              </a:buClr>
              <a:buSzPts val="1100"/>
              <a:buFont typeface="Arial"/>
              <a:buNone/>
            </a:pPr>
            <a:r>
              <a:rPr lang="en-GB" sz="1100"/>
              <a:t>Para um sistema de proteção adequado, estas medidas devem-se aplicar diante de incidentes que aconteçam durante atividades ou em espaços que tenham uma ligação entre a instituição e as vítimas. Isso inclui:</a:t>
            </a:r>
            <a:endParaRPr sz="1100"/>
          </a:p>
          <a:p>
            <a:pPr marL="457200" lvl="0" indent="-298450" algn="l" rtl="0">
              <a:lnSpc>
                <a:spcPct val="115000"/>
              </a:lnSpc>
              <a:spcBef>
                <a:spcPts val="1200"/>
              </a:spcBef>
              <a:spcAft>
                <a:spcPts val="0"/>
              </a:spcAft>
              <a:buClr>
                <a:schemeClr val="dk1"/>
              </a:buClr>
              <a:buSzPts val="1100"/>
              <a:buChar char="●"/>
            </a:pPr>
            <a:r>
              <a:rPr lang="en-GB" sz="1100" b="1"/>
              <a:t>Situações que ocorram no campus ou nas instalações da organização</a:t>
            </a:r>
            <a:r>
              <a:rPr lang="en-GB" sz="1100"/>
              <a:t> (biblioteca, salas de aula, estacionamento, jardins, instalações de esporte…)</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em espaços online</a:t>
            </a:r>
            <a:r>
              <a:rPr lang="en-GB" sz="1100"/>
              <a:t> (email, grupos ou reuniões de trabalho online, redes sociais, plataformas de aprendizagem…)</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durante eventos estudantis</a:t>
            </a:r>
            <a:r>
              <a:rPr lang="en-GB" sz="1100"/>
              <a:t> (por exemplo, num bar de associação estudantil ou numa viagem organizada por uma associação de estudantes)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E </a:t>
            </a:r>
            <a:r>
              <a:rPr lang="en-GB" sz="1100" b="1"/>
              <a:t>fora do campus</a:t>
            </a:r>
            <a:r>
              <a:rPr lang="en-GB" sz="1100"/>
              <a:t> também. Por exemplo, em conferências (incluindo no estrangeiro, em congressos internacionais) ou em atividades de investigação de campo (por exemplo, estudantes de doutoramento ou pessoal de investigação em mobilidade internacional).</a:t>
            </a:r>
            <a:br>
              <a:rPr lang="en-GB" sz="1100"/>
            </a:br>
            <a:endParaRPr sz="1100"/>
          </a:p>
          <a:p>
            <a:pPr marL="0" lvl="0" indent="0" algn="l" rtl="0">
              <a:lnSpc>
                <a:spcPct val="115000"/>
              </a:lnSpc>
              <a:spcBef>
                <a:spcPts val="1200"/>
              </a:spcBef>
              <a:spcAft>
                <a:spcPts val="0"/>
              </a:spcAft>
              <a:buClr>
                <a:schemeClr val="dk1"/>
              </a:buClr>
              <a:buSzPts val="1100"/>
              <a:buFont typeface="Arial"/>
              <a:buNone/>
            </a:pPr>
            <a:r>
              <a:rPr lang="en-GB" sz="1100"/>
              <a:t>Para isso, </a:t>
            </a:r>
            <a:r>
              <a:rPr lang="en-GB" sz="1100" i="1"/>
              <a:t>todas </a:t>
            </a:r>
            <a:r>
              <a:rPr lang="en-GB" sz="1100"/>
              <a:t>as medidas de proteção </a:t>
            </a:r>
            <a:r>
              <a:rPr lang="en-GB" sz="1100" i="1"/>
              <a:t>devem </a:t>
            </a:r>
            <a:r>
              <a:rPr lang="en-GB" sz="1100"/>
              <a:t>ter uma </a:t>
            </a:r>
            <a:r>
              <a:rPr lang="en-GB" sz="1100" b="1"/>
              <a:t>abordagem centrada na vítima</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E lembrem-se que, idealmente, e sempre que possível, estas medidas de proteção devem implicar o </a:t>
            </a:r>
            <a:r>
              <a:rPr lang="en-GB" sz="1100" b="1"/>
              <a:t>afastamento da pessoa alegadamente agressora</a:t>
            </a:r>
            <a:r>
              <a:rPr lang="en-GB" sz="1100"/>
              <a:t>, e não da vítima.</a:t>
            </a:r>
            <a:endParaRPr sz="1100"/>
          </a:p>
          <a:p>
            <a:pPr marL="0" lvl="0" indent="0" algn="l" rtl="0">
              <a:spcBef>
                <a:spcPts val="1200"/>
              </a:spcBef>
              <a:spcAft>
                <a:spcPts val="0"/>
              </a:spcAft>
              <a:buNone/>
            </a:pPr>
            <a:endParaRPr sz="1800">
              <a:latin typeface="Times New Roman"/>
              <a:ea typeface="Times New Roman"/>
              <a:cs typeface="Times New Roman"/>
              <a:sym typeface="Times New Roman"/>
            </a:endParaRPr>
          </a:p>
        </p:txBody>
      </p:sp>
      <p:sp>
        <p:nvSpPr>
          <p:cNvPr id="461" name="Google Shape;461;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extLst>
      <p:ext uri="{BB962C8B-B14F-4D97-AF65-F5344CB8AC3E}">
        <p14:creationId xmlns:p14="http://schemas.microsoft.com/office/powerpoint/2010/main" val="11459276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Lembrem-se: as medidas de proteção são determinadas </a:t>
            </a:r>
            <a:r>
              <a:rPr lang="en-GB" sz="1100" b="1"/>
              <a:t>caso a caso</a:t>
            </a:r>
            <a:r>
              <a:rPr lang="en-GB" sz="1100"/>
              <a:t>, tendo em conta as necessidades específicas de cada situação, para que possam oferecer um conjunto de soluções possíveis e eficazes.</a:t>
            </a:r>
            <a:endParaRPr sz="1100"/>
          </a:p>
          <a:p>
            <a:pPr marL="0" lvl="0" indent="0" algn="l" rtl="0">
              <a:lnSpc>
                <a:spcPct val="115000"/>
              </a:lnSpc>
              <a:spcBef>
                <a:spcPts val="1200"/>
              </a:spcBef>
              <a:spcAft>
                <a:spcPts val="0"/>
              </a:spcAft>
              <a:buClr>
                <a:schemeClr val="dk1"/>
              </a:buClr>
              <a:buSzPts val="1100"/>
              <a:buFont typeface="Arial"/>
              <a:buNone/>
            </a:pPr>
            <a:r>
              <a:rPr lang="en-GB" sz="1100"/>
              <a:t>Recomendamos </a:t>
            </a:r>
            <a:r>
              <a:rPr lang="en-GB" sz="1100" b="1"/>
              <a:t>perguntar à pessoa envolvida</a:t>
            </a:r>
            <a:r>
              <a:rPr lang="en-GB" sz="1100"/>
              <a:t> o que ela necessita e o que espera da instituição. Qualquer ação que se tome deve estar baseada nas suas necessidades.</a:t>
            </a:r>
            <a:br>
              <a:rPr lang="en-GB" sz="1100"/>
            </a:br>
            <a:r>
              <a:rPr lang="en-GB" sz="1100"/>
              <a:t>Por exemplo, no caso de envolver estudantes, uma medida de precaução pode ser oferecer a possibilidade de mudar de turma, frequentar aulas online ou alterar a pessoa orientadora.</a:t>
            </a:r>
            <a:endParaRPr sz="1100"/>
          </a:p>
          <a:p>
            <a:pPr marL="0" lvl="0" indent="0" algn="l" rtl="0">
              <a:lnSpc>
                <a:spcPct val="115000"/>
              </a:lnSpc>
              <a:spcBef>
                <a:spcPts val="1200"/>
              </a:spcBef>
              <a:spcAft>
                <a:spcPts val="0"/>
              </a:spcAft>
              <a:buClr>
                <a:schemeClr val="dk1"/>
              </a:buClr>
              <a:buSzPts val="1100"/>
              <a:buFont typeface="Arial"/>
              <a:buNone/>
            </a:pPr>
            <a:r>
              <a:rPr lang="en-GB" sz="1100"/>
              <a:t>E devem existir </a:t>
            </a:r>
            <a:r>
              <a:rPr lang="en-GB" sz="1100" b="1"/>
              <a:t>mecanismos eficazes de denúncia</a:t>
            </a:r>
            <a:r>
              <a:rPr lang="en-GB" sz="1100"/>
              <a:t>, para que seja possível oferecer proteção sempre que necessário. E é recomendável que a denúncia seja possível através de várias opções:</a:t>
            </a:r>
            <a:endParaRPr sz="1100"/>
          </a:p>
          <a:p>
            <a:pPr marL="457200" lvl="0" indent="-298450" algn="l" rtl="0">
              <a:lnSpc>
                <a:spcPct val="115000"/>
              </a:lnSpc>
              <a:spcBef>
                <a:spcPts val="1200"/>
              </a:spcBef>
              <a:spcAft>
                <a:spcPts val="0"/>
              </a:spcAft>
              <a:buClr>
                <a:schemeClr val="dk1"/>
              </a:buClr>
              <a:buSzPts val="1100"/>
              <a:buChar char="●"/>
            </a:pPr>
            <a:r>
              <a:rPr lang="en-GB" sz="1100"/>
              <a:t>presencial ou online</a:t>
            </a:r>
            <a:endParaRPr sz="1100"/>
          </a:p>
          <a:p>
            <a:pPr marL="457200" lvl="0" indent="-298450" algn="l" rtl="0">
              <a:lnSpc>
                <a:spcPct val="115000"/>
              </a:lnSpc>
              <a:spcBef>
                <a:spcPts val="0"/>
              </a:spcBef>
              <a:spcAft>
                <a:spcPts val="0"/>
              </a:spcAft>
              <a:buClr>
                <a:schemeClr val="dk1"/>
              </a:buClr>
              <a:buSzPts val="1100"/>
              <a:buChar char="●"/>
            </a:pPr>
            <a:r>
              <a:rPr lang="en-GB" sz="1100"/>
              <a:t>Identificada ou anónima</a:t>
            </a:r>
            <a:endParaRPr sz="1100"/>
          </a:p>
          <a:p>
            <a:pPr marL="457200" lvl="0" indent="-298450" algn="l" rtl="0">
              <a:lnSpc>
                <a:spcPct val="115000"/>
              </a:lnSpc>
              <a:spcBef>
                <a:spcPts val="0"/>
              </a:spcBef>
              <a:spcAft>
                <a:spcPts val="0"/>
              </a:spcAft>
              <a:buClr>
                <a:schemeClr val="dk1"/>
              </a:buClr>
              <a:buSzPts val="1100"/>
              <a:buChar char="●"/>
            </a:pPr>
            <a:r>
              <a:rPr lang="en-GB" sz="1100"/>
              <a:t>formal ou informal</a:t>
            </a:r>
            <a:endParaRPr sz="1100"/>
          </a:p>
          <a:p>
            <a:pPr marL="457200" lvl="0" indent="-298450" algn="l" rtl="0">
              <a:lnSpc>
                <a:spcPct val="115000"/>
              </a:lnSpc>
              <a:spcBef>
                <a:spcPts val="0"/>
              </a:spcBef>
              <a:spcAft>
                <a:spcPts val="0"/>
              </a:spcAft>
              <a:buClr>
                <a:schemeClr val="dk1"/>
              </a:buClr>
              <a:buSzPts val="1100"/>
              <a:buChar char="●"/>
            </a:pPr>
            <a:r>
              <a:rPr lang="en-GB" sz="1100"/>
              <a:t>em diferentes línguas</a:t>
            </a:r>
            <a:endParaRPr sz="1100"/>
          </a:p>
          <a:p>
            <a:pPr marL="457200" lvl="0" indent="-298450" algn="l" rtl="0">
              <a:lnSpc>
                <a:spcPct val="115000"/>
              </a:lnSpc>
              <a:spcBef>
                <a:spcPts val="0"/>
              </a:spcBef>
              <a:spcAft>
                <a:spcPts val="0"/>
              </a:spcAft>
              <a:buClr>
                <a:schemeClr val="dk1"/>
              </a:buClr>
              <a:buSzPts val="1100"/>
              <a:buChar char="●"/>
            </a:pPr>
            <a:r>
              <a:rPr lang="en-GB" sz="1100"/>
              <a:t>acessível 24 horas por dia, 7 dias por semana</a:t>
            </a:r>
            <a:endParaRPr sz="1100"/>
          </a:p>
          <a:p>
            <a:pPr marL="457200" lvl="0" indent="-298450" algn="l" rtl="0">
              <a:lnSpc>
                <a:spcPct val="115000"/>
              </a:lnSpc>
              <a:spcBef>
                <a:spcPts val="0"/>
              </a:spcBef>
              <a:spcAft>
                <a:spcPts val="0"/>
              </a:spcAft>
              <a:buClr>
                <a:schemeClr val="dk1"/>
              </a:buClr>
              <a:buSzPts val="1100"/>
              <a:buChar char="●"/>
            </a:pPr>
            <a:r>
              <a:rPr lang="en-GB" sz="1100"/>
              <a:t>E ter a possibilidade clara de denunciar à instituição de origem no caso de pessoas em mobilidade.</a:t>
            </a:r>
            <a:endParaRPr sz="1800">
              <a:solidFill>
                <a:srgbClr val="2F5496"/>
              </a:solidFill>
              <a:latin typeface="Times New Roman"/>
              <a:ea typeface="Times New Roman"/>
              <a:cs typeface="Times New Roman"/>
              <a:sym typeface="Times New Roman"/>
            </a:endParaRPr>
          </a:p>
          <a:p>
            <a:pPr marL="0" lvl="0" indent="0" algn="l" rtl="0">
              <a:spcBef>
                <a:spcPts val="1200"/>
              </a:spcBef>
              <a:spcAft>
                <a:spcPts val="0"/>
              </a:spcAft>
              <a:buNone/>
            </a:pPr>
            <a:endParaRPr/>
          </a:p>
        </p:txBody>
      </p:sp>
      <p:sp>
        <p:nvSpPr>
          <p:cNvPr id="472" name="Google Shape;47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extLst>
      <p:ext uri="{BB962C8B-B14F-4D97-AF65-F5344CB8AC3E}">
        <p14:creationId xmlns:p14="http://schemas.microsoft.com/office/powerpoint/2010/main" val="33541625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3afabaa2b34_0_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g3afabaa2b34_0_8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Em termos de processo e estruturas, a proteção pode ser providenciada através de várias formas:</a:t>
            </a:r>
            <a:endParaRPr sz="1100"/>
          </a:p>
          <a:p>
            <a:pPr marL="457200" lvl="0" indent="-298450" algn="l" rtl="0">
              <a:lnSpc>
                <a:spcPct val="115000"/>
              </a:lnSpc>
              <a:spcBef>
                <a:spcPts val="1200"/>
              </a:spcBef>
              <a:spcAft>
                <a:spcPts val="0"/>
              </a:spcAft>
              <a:buClr>
                <a:schemeClr val="dk1"/>
              </a:buClr>
              <a:buSzPts val="1100"/>
              <a:buChar char="●"/>
            </a:pPr>
            <a:r>
              <a:rPr lang="en-GB" sz="1100"/>
              <a:t>um </a:t>
            </a:r>
            <a:r>
              <a:rPr lang="en-GB" sz="1100" b="1"/>
              <a:t>ponto de contacto</a:t>
            </a:r>
            <a:r>
              <a:rPr lang="en-GB" sz="1100"/>
              <a:t> ou pessoa de referência (por exemplo, alguém designado em cada faculdade para apoio a estudantes);</a:t>
            </a:r>
            <a:endParaRPr sz="1100"/>
          </a:p>
          <a:p>
            <a:pPr marL="457200" lvl="0" indent="-298450" algn="l" rtl="0">
              <a:lnSpc>
                <a:spcPct val="115000"/>
              </a:lnSpc>
              <a:spcBef>
                <a:spcPts val="0"/>
              </a:spcBef>
              <a:spcAft>
                <a:spcPts val="0"/>
              </a:spcAft>
              <a:buClr>
                <a:schemeClr val="dk1"/>
              </a:buClr>
              <a:buSzPts val="1100"/>
              <a:buChar char="●"/>
            </a:pPr>
            <a:r>
              <a:rPr lang="en-GB" sz="1100"/>
              <a:t>um </a:t>
            </a:r>
            <a:r>
              <a:rPr lang="en-GB" sz="1100" b="1"/>
              <a:t>serviço dedicado</a:t>
            </a:r>
            <a:r>
              <a:rPr lang="en-GB" sz="1100"/>
              <a:t>, como uma pessoa responsável de recursos humanos para o pessoal empregado;</a:t>
            </a:r>
            <a:endParaRPr sz="1100"/>
          </a:p>
          <a:p>
            <a:pPr marL="457200" lvl="0" indent="-298450" algn="l" rtl="0">
              <a:lnSpc>
                <a:spcPct val="115000"/>
              </a:lnSpc>
              <a:spcBef>
                <a:spcPts val="0"/>
              </a:spcBef>
              <a:spcAft>
                <a:spcPts val="0"/>
              </a:spcAft>
              <a:buClr>
                <a:schemeClr val="dk1"/>
              </a:buClr>
              <a:buSzPts val="1100"/>
              <a:buChar char="●"/>
            </a:pPr>
            <a:r>
              <a:rPr lang="en-GB" sz="1100"/>
              <a:t>um/a </a:t>
            </a:r>
            <a:r>
              <a:rPr lang="en-GB" sz="1100" b="1"/>
              <a:t>primeiro/a respondente</a:t>
            </a:r>
            <a:r>
              <a:rPr lang="en-GB" sz="1100"/>
              <a:t>, como um/a vigilante de emergência ou segurança, que possa oferecer proteção imediata. Por exemplo, um espaço seguro durante um evento estudantil (na Espanha costumam-se colocar os chamados “puntos morados” ou “pontos lilás” em festas e eventos).</a:t>
            </a:r>
            <a:endParaRPr sz="1100"/>
          </a:p>
          <a:p>
            <a:pPr marL="0" lvl="0" indent="0" algn="l" rtl="0">
              <a:lnSpc>
                <a:spcPct val="115000"/>
              </a:lnSpc>
              <a:spcBef>
                <a:spcPts val="1200"/>
              </a:spcBef>
              <a:spcAft>
                <a:spcPts val="0"/>
              </a:spcAft>
              <a:buSzPts val="1100"/>
              <a:buNone/>
            </a:pPr>
            <a:r>
              <a:rPr lang="en-GB" sz="1100"/>
              <a:t>Para construir um procedimento seguro, as instituições devem </a:t>
            </a:r>
            <a:r>
              <a:rPr lang="en-GB" sz="1100" b="1"/>
              <a:t>publicitar de forma clara </a:t>
            </a:r>
            <a:r>
              <a:rPr lang="en-GB" sz="1100"/>
              <a:t>estes canais, garantindo que toda a comunidade os conhece, como forma de Prevenção.</a:t>
            </a:r>
            <a:endParaRPr sz="1100"/>
          </a:p>
          <a:p>
            <a:pPr marL="0" lvl="0" indent="0" algn="l" rtl="0">
              <a:lnSpc>
                <a:spcPct val="115000"/>
              </a:lnSpc>
              <a:spcBef>
                <a:spcPts val="1400"/>
              </a:spcBef>
              <a:spcAft>
                <a:spcPts val="0"/>
              </a:spcAft>
              <a:buClr>
                <a:schemeClr val="dk1"/>
              </a:buClr>
              <a:buSzPts val="1100"/>
              <a:buFont typeface="Arial"/>
              <a:buNone/>
            </a:pPr>
            <a:r>
              <a:rPr lang="en-GB" sz="1300" b="1"/>
              <a:t>E no que diz respeito às modalidades de denúncia…</a:t>
            </a:r>
            <a:endParaRPr sz="1300" b="1"/>
          </a:p>
          <a:p>
            <a:pPr marL="0" lvl="0" indent="0" algn="l" rtl="0">
              <a:lnSpc>
                <a:spcPct val="115000"/>
              </a:lnSpc>
              <a:spcBef>
                <a:spcPts val="1200"/>
              </a:spcBef>
              <a:spcAft>
                <a:spcPts val="0"/>
              </a:spcAft>
              <a:buClr>
                <a:schemeClr val="dk1"/>
              </a:buClr>
              <a:buSzPts val="1100"/>
              <a:buFont typeface="Arial"/>
              <a:buNone/>
            </a:pPr>
            <a:r>
              <a:rPr lang="en-GB" sz="1100"/>
              <a:t>É importante diferenciar </a:t>
            </a:r>
            <a:r>
              <a:rPr lang="en-GB" sz="1100" b="1"/>
              <a:t>denúncia formal</a:t>
            </a:r>
            <a:r>
              <a:rPr lang="en-GB" sz="1100"/>
              <a:t>, </a:t>
            </a:r>
            <a:r>
              <a:rPr lang="en-GB" sz="1100" b="1"/>
              <a:t>denúncia informal</a:t>
            </a:r>
            <a:r>
              <a:rPr lang="en-GB" sz="1100"/>
              <a:t> e </a:t>
            </a:r>
            <a:r>
              <a:rPr lang="en-GB" sz="1100" b="1"/>
              <a:t>relato anónimo</a:t>
            </a:r>
            <a:r>
              <a:rPr lang="en-GB" sz="1100"/>
              <a:t>.</a:t>
            </a:r>
            <a:endParaRPr sz="1100"/>
          </a:p>
          <a:p>
            <a:pPr marL="0" lvl="0" indent="0" algn="l" rtl="0">
              <a:lnSpc>
                <a:spcPct val="115000"/>
              </a:lnSpc>
              <a:spcBef>
                <a:spcPts val="1200"/>
              </a:spcBef>
              <a:spcAft>
                <a:spcPts val="0"/>
              </a:spcAft>
              <a:buSzPts val="1100"/>
              <a:buNone/>
            </a:pPr>
            <a:r>
              <a:rPr lang="en-GB" sz="1100" b="1"/>
              <a:t>Denúncia formal:</a:t>
            </a:r>
            <a:endParaRPr sz="1100" b="1"/>
          </a:p>
          <a:p>
            <a:pPr marL="0" lvl="0" indent="0" algn="l" rtl="0">
              <a:lnSpc>
                <a:spcPct val="115000"/>
              </a:lnSpc>
              <a:spcBef>
                <a:spcPts val="1200"/>
              </a:spcBef>
              <a:spcAft>
                <a:spcPts val="0"/>
              </a:spcAft>
              <a:buClr>
                <a:schemeClr val="dk1"/>
              </a:buClr>
              <a:buSzPts val="1100"/>
              <a:buFont typeface="Arial"/>
              <a:buNone/>
            </a:pPr>
            <a:r>
              <a:rPr lang="en-GB" sz="1100"/>
              <a:t>Se refere ao processo estruturado de apresentação de uma queixa oficial a serviços ou às autoridades competentes. Qualquer membro da instituição pode apresentar uma denúncia formal, quando existe um sistema próprio.</a:t>
            </a:r>
            <a:endParaRPr sz="1100"/>
          </a:p>
          <a:p>
            <a:pPr marL="0" lvl="0" indent="0" algn="l" rtl="0">
              <a:lnSpc>
                <a:spcPct val="115000"/>
              </a:lnSpc>
              <a:spcBef>
                <a:spcPts val="1200"/>
              </a:spcBef>
              <a:spcAft>
                <a:spcPts val="0"/>
              </a:spcAft>
              <a:buClr>
                <a:schemeClr val="dk1"/>
              </a:buClr>
              <a:buSzPts val="1100"/>
              <a:buFont typeface="Arial"/>
              <a:buNone/>
            </a:pPr>
            <a:r>
              <a:rPr lang="en-GB" sz="1100"/>
              <a:t>Uma vez confirmado que a queixa é admissível, inicia-se um </a:t>
            </a:r>
            <a:r>
              <a:rPr lang="en-GB" sz="1100" b="1"/>
              <a:t>processo formal de investigação e disciplinar</a:t>
            </a:r>
            <a:r>
              <a:rPr lang="en-GB" sz="1100"/>
              <a:t>, que segue as políticas institucionais. E é possível que haja procedimentos distintos para estudantes e para pessoal.</a:t>
            </a:r>
            <a:endParaRPr sz="1100"/>
          </a:p>
          <a:p>
            <a:pPr marL="0" lvl="0" indent="0" algn="l" rtl="0">
              <a:lnSpc>
                <a:spcPct val="115000"/>
              </a:lnSpc>
              <a:spcBef>
                <a:spcPts val="1200"/>
              </a:spcBef>
              <a:spcAft>
                <a:spcPts val="0"/>
              </a:spcAft>
              <a:buClr>
                <a:schemeClr val="dk1"/>
              </a:buClr>
              <a:buSzPts val="1100"/>
              <a:buFont typeface="Arial"/>
              <a:buNone/>
            </a:pPr>
            <a:r>
              <a:rPr lang="en-GB" sz="1100"/>
              <a:t>Por outro lado, a denúncia formal também pode ser apresentada às autoridades policiais. Esta possibilidade deve ser oferecida à vítima ou testemunha, mas </a:t>
            </a:r>
            <a:r>
              <a:rPr lang="en-GB" sz="1100" b="1"/>
              <a:t>nunca imposta</a:t>
            </a:r>
            <a:r>
              <a:rPr lang="en-GB" sz="1100"/>
              <a:t> ou usada como forma de desencorajar a denúncia interna. E, nos casos em que a lei exija que certos crimes sejam comunicados às autoridades, a vítima deve ser informada disso.</a:t>
            </a:r>
            <a:endParaRPr sz="1100"/>
          </a:p>
          <a:p>
            <a:pPr marL="0" lvl="0" indent="0" algn="l" rtl="0">
              <a:lnSpc>
                <a:spcPct val="115000"/>
              </a:lnSpc>
              <a:spcBef>
                <a:spcPts val="1200"/>
              </a:spcBef>
              <a:spcAft>
                <a:spcPts val="0"/>
              </a:spcAft>
              <a:buClr>
                <a:schemeClr val="dk1"/>
              </a:buClr>
              <a:buSzPts val="1100"/>
              <a:buFont typeface="Arial"/>
              <a:buNone/>
            </a:pPr>
            <a:r>
              <a:rPr lang="en-GB" sz="1100" b="1"/>
              <a:t>Denúncia informal:</a:t>
            </a:r>
            <a:endParaRPr sz="1100" b="1"/>
          </a:p>
          <a:p>
            <a:pPr marL="0" lvl="0" indent="0" algn="l" rtl="0">
              <a:lnSpc>
                <a:spcPct val="115000"/>
              </a:lnSpc>
              <a:spcBef>
                <a:spcPts val="1200"/>
              </a:spcBef>
              <a:spcAft>
                <a:spcPts val="0"/>
              </a:spcAft>
              <a:buClr>
                <a:schemeClr val="dk1"/>
              </a:buClr>
              <a:buSzPts val="1100"/>
              <a:buFont typeface="Arial"/>
              <a:buNone/>
            </a:pPr>
            <a:r>
              <a:rPr lang="en-GB" sz="1100"/>
              <a:t>Já a denúncia informal oferece às pessoas a oportunidade de </a:t>
            </a:r>
            <a:r>
              <a:rPr lang="en-GB" sz="1100" b="1"/>
              <a:t>compartilhar a sua experiência de uma forma menos estruturada</a:t>
            </a:r>
            <a:r>
              <a:rPr lang="en-GB" sz="1100"/>
              <a:t>, fora de um protocolo formal e </a:t>
            </a:r>
            <a:r>
              <a:rPr lang="en-GB" sz="1100" b="1"/>
              <a:t>sem que isso inicie uma investigação</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Pode envolver falar com uma pessoa de confiança, conselheira/o ou alguém com função de apoio dentro da instituição, sem necessidade de envolver instâncias superiores.</a:t>
            </a:r>
            <a:endParaRPr sz="1100"/>
          </a:p>
          <a:p>
            <a:pPr marL="0" lvl="0" indent="0" algn="l" rtl="0">
              <a:lnSpc>
                <a:spcPct val="115000"/>
              </a:lnSpc>
              <a:spcBef>
                <a:spcPts val="1200"/>
              </a:spcBef>
              <a:spcAft>
                <a:spcPts val="0"/>
              </a:spcAft>
              <a:buClr>
                <a:schemeClr val="dk1"/>
              </a:buClr>
              <a:buSzPts val="1100"/>
              <a:buFont typeface="Arial"/>
              <a:buNone/>
            </a:pPr>
            <a:r>
              <a:rPr lang="en-GB" sz="1100"/>
              <a:t>A denúncia informal pode ser adequada para:</a:t>
            </a:r>
            <a:endParaRPr sz="1100"/>
          </a:p>
          <a:p>
            <a:pPr marL="457200" lvl="0" indent="-298450" algn="l" rtl="0">
              <a:lnSpc>
                <a:spcPct val="115000"/>
              </a:lnSpc>
              <a:spcBef>
                <a:spcPts val="1200"/>
              </a:spcBef>
              <a:spcAft>
                <a:spcPts val="0"/>
              </a:spcAft>
              <a:buClr>
                <a:schemeClr val="dk1"/>
              </a:buClr>
              <a:buSzPts val="1100"/>
              <a:buChar char="●"/>
            </a:pPr>
            <a:r>
              <a:rPr lang="en-GB" sz="1100"/>
              <a:t>oferecer um espaço seguro para procurar orientação e explorar opções;</a:t>
            </a:r>
            <a:endParaRPr sz="1100"/>
          </a:p>
          <a:p>
            <a:pPr marL="457200" lvl="0" indent="-298450" algn="l" rtl="0">
              <a:lnSpc>
                <a:spcPct val="115000"/>
              </a:lnSpc>
              <a:spcBef>
                <a:spcPts val="0"/>
              </a:spcBef>
              <a:spcAft>
                <a:spcPts val="0"/>
              </a:spcAft>
              <a:buClr>
                <a:schemeClr val="dk1"/>
              </a:buClr>
              <a:buSzPts val="1100"/>
              <a:buChar char="●"/>
            </a:pPr>
            <a:r>
              <a:rPr lang="en-GB" sz="1100"/>
              <a:t>ela permite aceder a serviços de apoio sem pressão para tomar medidas formais;</a:t>
            </a:r>
            <a:endParaRPr sz="1100"/>
          </a:p>
          <a:p>
            <a:pPr marL="457200" lvl="0" indent="-298450" algn="l" rtl="0">
              <a:lnSpc>
                <a:spcPct val="115000"/>
              </a:lnSpc>
              <a:spcBef>
                <a:spcPts val="0"/>
              </a:spcBef>
              <a:spcAft>
                <a:spcPts val="0"/>
              </a:spcAft>
              <a:buClr>
                <a:schemeClr val="dk1"/>
              </a:buClr>
              <a:buSzPts val="1100"/>
              <a:buChar char="●"/>
            </a:pPr>
            <a:r>
              <a:rPr lang="en-GB" sz="1100"/>
              <a:t>e </a:t>
            </a:r>
            <a:r>
              <a:rPr lang="en-GB" sz="1100" b="1"/>
              <a:t>não impede</a:t>
            </a:r>
            <a:r>
              <a:rPr lang="en-GB" sz="1100"/>
              <a:t> a apresentação de uma denúncia formal posteriormente.</a:t>
            </a:r>
            <a:endParaRPr sz="1100"/>
          </a:p>
          <a:p>
            <a:pPr marL="0" lvl="0" indent="0" algn="l" rtl="0">
              <a:lnSpc>
                <a:spcPct val="115000"/>
              </a:lnSpc>
              <a:spcBef>
                <a:spcPts val="1200"/>
              </a:spcBef>
              <a:spcAft>
                <a:spcPts val="0"/>
              </a:spcAft>
              <a:buClr>
                <a:schemeClr val="dk1"/>
              </a:buClr>
              <a:buSzPts val="1100"/>
              <a:buFont typeface="Arial"/>
              <a:buNone/>
            </a:pPr>
            <a:r>
              <a:rPr lang="en-GB" sz="1100"/>
              <a:t>Nem todas as situações requerem medidas formais, mas é importante ter em mente que algumas </a:t>
            </a:r>
            <a:r>
              <a:rPr lang="en-GB" sz="1100" b="1"/>
              <a:t>não podem ser tratadas informalmente</a:t>
            </a:r>
            <a:r>
              <a:rPr lang="en-GB" sz="1100"/>
              <a:t> devido à gravidade da conduta ou, por exemplo, tendo em conta a uma diferença hierárquica grande entre a pessoa que denuncia e a alegada agressora (e esta informação deve ser claramente comunicada à pessoa denuncia).</a:t>
            </a:r>
            <a:endParaRPr sz="1100"/>
          </a:p>
          <a:p>
            <a:pPr marL="0" lvl="0" indent="0" algn="l" rtl="0">
              <a:lnSpc>
                <a:spcPct val="115000"/>
              </a:lnSpc>
              <a:spcBef>
                <a:spcPts val="1200"/>
              </a:spcBef>
              <a:spcAft>
                <a:spcPts val="0"/>
              </a:spcAft>
              <a:buClr>
                <a:schemeClr val="dk1"/>
              </a:buClr>
              <a:buSzPts val="1100"/>
              <a:buFont typeface="Arial"/>
              <a:buNone/>
            </a:pPr>
            <a:r>
              <a:rPr lang="en-GB" sz="1100" b="1"/>
              <a:t>Denúncia confidencial:</a:t>
            </a:r>
            <a:endParaRPr sz="1100" b="1"/>
          </a:p>
          <a:p>
            <a:pPr marL="0" lvl="0" indent="0" algn="l" rtl="0">
              <a:lnSpc>
                <a:spcPct val="115000"/>
              </a:lnSpc>
              <a:spcBef>
                <a:spcPts val="1200"/>
              </a:spcBef>
              <a:spcAft>
                <a:spcPts val="0"/>
              </a:spcAft>
              <a:buClr>
                <a:schemeClr val="dk1"/>
              </a:buClr>
              <a:buSzPts val="1100"/>
              <a:buFont typeface="Arial"/>
              <a:buNone/>
            </a:pPr>
            <a:r>
              <a:rPr lang="en-GB" sz="1100"/>
              <a:t>A instituição deve garantir que tanto a denúncia formal quanto a informal podem ser apresentadas de forma </a:t>
            </a:r>
            <a:r>
              <a:rPr lang="en-GB" sz="1100" b="1"/>
              <a:t>confidencial</a:t>
            </a:r>
            <a:r>
              <a:rPr lang="en-GB" sz="1100"/>
              <a:t>.</a:t>
            </a:r>
            <a:br>
              <a:rPr lang="en-GB" sz="1100"/>
            </a:br>
            <a:r>
              <a:rPr lang="en-GB" sz="1100"/>
              <a:t>Na denúncia confidencial, somente os serviços envolvidos conhecem a identidade da pessoa que denuncia. É certo que isso limita as possibilidades de investigação, mas uma queixa confidencial pode ser útil como </a:t>
            </a:r>
            <a:r>
              <a:rPr lang="en-GB" sz="1100" b="1"/>
              <a:t>prova</a:t>
            </a:r>
            <a:r>
              <a:rPr lang="en-GB" sz="1100"/>
              <a:t> num caso futuro.</a:t>
            </a:r>
            <a:endParaRPr sz="1100"/>
          </a:p>
          <a:p>
            <a:pPr marL="0" lvl="0" indent="0" algn="l" rtl="0">
              <a:lnSpc>
                <a:spcPct val="115000"/>
              </a:lnSpc>
              <a:spcBef>
                <a:spcPts val="1200"/>
              </a:spcBef>
              <a:spcAft>
                <a:spcPts val="0"/>
              </a:spcAft>
              <a:buClr>
                <a:schemeClr val="dk1"/>
              </a:buClr>
              <a:buSzPts val="1100"/>
              <a:buFont typeface="Arial"/>
              <a:buNone/>
            </a:pPr>
            <a:r>
              <a:rPr lang="en-GB" sz="1100"/>
              <a:t>É essencial que a pessoa denunciante compreenda </a:t>
            </a:r>
            <a:r>
              <a:rPr lang="en-GB" sz="1100" b="1"/>
              <a:t>o que pode e não pode ser feito</a:t>
            </a:r>
            <a:r>
              <a:rPr lang="en-GB" sz="1100"/>
              <a:t> com uma denúncia confidencial. Para isso, é importante dar orientações claras, para que tanto quem denuncia como quem recebe a denúncia saiba agir de acordo com os procedimentos, e que se possa assegurar a confidencialidade.</a:t>
            </a:r>
            <a:endParaRPr sz="1100"/>
          </a:p>
          <a:p>
            <a:pPr marL="0" lvl="0" indent="0" algn="l" rtl="0">
              <a:lnSpc>
                <a:spcPct val="115000"/>
              </a:lnSpc>
              <a:spcBef>
                <a:spcPts val="1200"/>
              </a:spcBef>
              <a:spcAft>
                <a:spcPts val="0"/>
              </a:spcAft>
              <a:buClr>
                <a:schemeClr val="dk1"/>
              </a:buClr>
              <a:buSzPts val="1100"/>
              <a:buFont typeface="Arial"/>
              <a:buNone/>
            </a:pPr>
            <a:r>
              <a:rPr lang="en-GB" sz="1100" b="1"/>
              <a:t>Denúncia anónima:</a:t>
            </a:r>
            <a:endParaRPr sz="1100" b="1"/>
          </a:p>
          <a:p>
            <a:pPr marL="0" lvl="0" indent="0" algn="l" rtl="0">
              <a:lnSpc>
                <a:spcPct val="115000"/>
              </a:lnSpc>
              <a:spcBef>
                <a:spcPts val="1200"/>
              </a:spcBef>
              <a:spcAft>
                <a:spcPts val="0"/>
              </a:spcAft>
              <a:buClr>
                <a:schemeClr val="dk1"/>
              </a:buClr>
              <a:buSzPts val="1100"/>
              <a:buFont typeface="Arial"/>
              <a:buNone/>
            </a:pPr>
            <a:r>
              <a:rPr lang="en-GB" sz="1100"/>
              <a:t>Além da denúncia confidencial, também é importante dispor de </a:t>
            </a:r>
            <a:r>
              <a:rPr lang="en-GB" sz="1100" b="1"/>
              <a:t>canais anónimos</a:t>
            </a:r>
            <a:r>
              <a:rPr lang="en-GB" sz="1100"/>
              <a:t>, nos quais a identidade da pessoa denunciante </a:t>
            </a:r>
            <a:r>
              <a:rPr lang="en-GB" sz="1100" b="1"/>
              <a:t>não é conhecida por ninguém</a:t>
            </a:r>
            <a:r>
              <a:rPr lang="en-GB" sz="1100"/>
              <a:t>. Estes canais ajudam a reduzir barreiras tipo o medo de retaliação e encoraja a reportar. A ideia é contribuir para combater a subnotificação crónica de casos.</a:t>
            </a:r>
            <a:endParaRPr sz="1100"/>
          </a:p>
          <a:p>
            <a:pPr marL="0" lvl="0" indent="0" algn="l" rtl="0">
              <a:lnSpc>
                <a:spcPct val="115000"/>
              </a:lnSpc>
              <a:spcBef>
                <a:spcPts val="1200"/>
              </a:spcBef>
              <a:spcAft>
                <a:spcPts val="0"/>
              </a:spcAft>
              <a:buClr>
                <a:schemeClr val="dk1"/>
              </a:buClr>
              <a:buSzPts val="1100"/>
              <a:buFont typeface="Arial"/>
              <a:buNone/>
            </a:pPr>
            <a:r>
              <a:rPr lang="en-GB" sz="1100"/>
              <a:t>A denúncia anónima é um </a:t>
            </a:r>
            <a:r>
              <a:rPr lang="en-GB" sz="1100" b="1"/>
              <a:t>mecanismo informal</a:t>
            </a:r>
            <a:r>
              <a:rPr lang="en-GB" sz="1100"/>
              <a:t>. Ou seja, não permite acompanhamento individual, mas essa informação é muito valiosa para que possamos entender factores como:</a:t>
            </a:r>
            <a:endParaRPr sz="1100"/>
          </a:p>
          <a:p>
            <a:pPr marL="457200" lvl="0" indent="-298450" algn="l" rtl="0">
              <a:lnSpc>
                <a:spcPct val="115000"/>
              </a:lnSpc>
              <a:spcBef>
                <a:spcPts val="1200"/>
              </a:spcBef>
              <a:spcAft>
                <a:spcPts val="0"/>
              </a:spcAft>
              <a:buClr>
                <a:schemeClr val="dk1"/>
              </a:buClr>
              <a:buSzPts val="1100"/>
              <a:buChar char="●"/>
            </a:pPr>
            <a:r>
              <a:rPr lang="en-GB" sz="1100"/>
              <a:t>a prevalência de diferentes formas de violência de género;</a:t>
            </a:r>
            <a:endParaRPr sz="1100"/>
          </a:p>
          <a:p>
            <a:pPr marL="457200" lvl="0" indent="-298450" algn="l" rtl="0">
              <a:lnSpc>
                <a:spcPct val="115000"/>
              </a:lnSpc>
              <a:spcBef>
                <a:spcPts val="0"/>
              </a:spcBef>
              <a:spcAft>
                <a:spcPts val="0"/>
              </a:spcAft>
              <a:buClr>
                <a:schemeClr val="dk1"/>
              </a:buClr>
              <a:buSzPts val="1100"/>
              <a:buChar char="●"/>
            </a:pPr>
            <a:r>
              <a:rPr lang="en-GB" sz="1100"/>
              <a:t>que grupos são mais afetados;</a:t>
            </a:r>
            <a:endParaRPr sz="1100"/>
          </a:p>
          <a:p>
            <a:pPr marL="457200" lvl="0" indent="-298450" algn="l" rtl="0">
              <a:lnSpc>
                <a:spcPct val="115000"/>
              </a:lnSpc>
              <a:spcBef>
                <a:spcPts val="0"/>
              </a:spcBef>
              <a:spcAft>
                <a:spcPts val="0"/>
              </a:spcAft>
              <a:buClr>
                <a:schemeClr val="dk1"/>
              </a:buClr>
              <a:buSzPts val="1100"/>
              <a:buChar char="●"/>
            </a:pPr>
            <a:r>
              <a:rPr lang="en-GB" sz="1100"/>
              <a:t>que padrões emergem dos dados…</a:t>
            </a:r>
            <a:endParaRPr sz="1100"/>
          </a:p>
          <a:p>
            <a:pPr marL="0" lvl="0" indent="0" algn="l" rtl="0">
              <a:lnSpc>
                <a:spcPct val="115000"/>
              </a:lnSpc>
              <a:spcBef>
                <a:spcPts val="1200"/>
              </a:spcBef>
              <a:spcAft>
                <a:spcPts val="1200"/>
              </a:spcAft>
              <a:buSzPts val="1100"/>
              <a:buNone/>
            </a:pPr>
            <a:r>
              <a:rPr lang="en-GB" sz="1100"/>
              <a:t>Com esta análise, a instituição pode melhorar as suas práticas de prevenção e de resposta.</a:t>
            </a:r>
            <a:endParaRPr sz="1100"/>
          </a:p>
        </p:txBody>
      </p:sp>
      <p:sp>
        <p:nvSpPr>
          <p:cNvPr id="483" name="Google Shape;483;g3afabaa2b34_0_8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1188916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 programa do dia é o seguinte:</a:t>
            </a:r>
            <a:endParaRPr sz="1100"/>
          </a:p>
          <a:p>
            <a:pPr marL="0" lvl="0" indent="0" algn="l" rtl="0">
              <a:lnSpc>
                <a:spcPct val="115000"/>
              </a:lnSpc>
              <a:spcBef>
                <a:spcPts val="1200"/>
              </a:spcBef>
              <a:spcAft>
                <a:spcPts val="0"/>
              </a:spcAft>
              <a:buSzPts val="1100"/>
              <a:buNone/>
            </a:pPr>
            <a:r>
              <a:rPr lang="en-GB" sz="1100"/>
              <a:t>Começaremos compartilhando as nossas expectativas em relação à formação de hoje e, em seguida, faremos um primeiro exercício em grupo para introduzir o tema.</a:t>
            </a:r>
            <a:endParaRPr sz="1100"/>
          </a:p>
          <a:p>
            <a:pPr marL="0" lvl="0" indent="0" algn="l" rtl="0">
              <a:lnSpc>
                <a:spcPct val="115000"/>
              </a:lnSpc>
              <a:spcBef>
                <a:spcPts val="1200"/>
              </a:spcBef>
              <a:spcAft>
                <a:spcPts val="0"/>
              </a:spcAft>
              <a:buSzPts val="1100"/>
              <a:buNone/>
            </a:pPr>
            <a:r>
              <a:rPr lang="en-GB" sz="1100"/>
              <a:t>Depois, passamos a uma definição de base da </a:t>
            </a:r>
            <a:r>
              <a:rPr lang="en-GB" sz="1100" b="1"/>
              <a:t>violência género</a:t>
            </a:r>
            <a:r>
              <a:rPr lang="en-GB" sz="1100"/>
              <a:t>. Também vou apresentar alguns </a:t>
            </a:r>
            <a:r>
              <a:rPr lang="en-GB" sz="1100" b="1"/>
              <a:t>dados e números relevantes do survey do projeto UniSAFE</a:t>
            </a:r>
            <a:r>
              <a:rPr lang="en-GB" sz="1100"/>
              <a:t>. Depois, faremos o </a:t>
            </a:r>
            <a:r>
              <a:rPr lang="en-GB" sz="1100" b="1"/>
              <a:t>primeiro exercício</a:t>
            </a:r>
            <a:r>
              <a:rPr lang="en-GB" sz="1100"/>
              <a:t>, que vai estar centrado na categorização das diferentes formas de violência de género.</a:t>
            </a:r>
            <a:endParaRPr sz="1100"/>
          </a:p>
          <a:p>
            <a:pPr marL="0" lvl="0" indent="0" algn="l" rtl="0">
              <a:lnSpc>
                <a:spcPct val="115000"/>
              </a:lnSpc>
              <a:spcBef>
                <a:spcPts val="1200"/>
              </a:spcBef>
              <a:spcAft>
                <a:spcPts val="0"/>
              </a:spcAft>
              <a:buClr>
                <a:schemeClr val="dk1"/>
              </a:buClr>
              <a:buSzPts val="1100"/>
              <a:buFont typeface="Arial"/>
              <a:buNone/>
            </a:pPr>
            <a:r>
              <a:rPr lang="en-GB" sz="1100"/>
              <a:t>Logo após isso, vou apresentar o </a:t>
            </a:r>
            <a:r>
              <a:rPr lang="en-GB" sz="1100" b="1"/>
              <a:t>enquadramento conceptual dos 7Ps do UniSAFE</a:t>
            </a:r>
            <a:r>
              <a:rPr lang="en-GB" sz="1100"/>
              <a:t>, e o toolkit desenvolvido pelo projeto.</a:t>
            </a:r>
            <a:endParaRPr sz="1100"/>
          </a:p>
          <a:p>
            <a:pPr marL="0" lvl="0" indent="0" algn="l" rtl="0">
              <a:lnSpc>
                <a:spcPct val="115000"/>
              </a:lnSpc>
              <a:spcBef>
                <a:spcPts val="1200"/>
              </a:spcBef>
              <a:spcAft>
                <a:spcPts val="1200"/>
              </a:spcAft>
              <a:buSzPts val="1100"/>
              <a:buNone/>
            </a:pPr>
            <a:r>
              <a:rPr lang="en-GB" sz="1100"/>
              <a:t>Teremos uma </a:t>
            </a:r>
            <a:r>
              <a:rPr lang="en-GB" sz="1100" b="1"/>
              <a:t>pausa de 10 minutos</a:t>
            </a:r>
            <a:r>
              <a:rPr lang="en-GB" sz="1100"/>
              <a:t>. E, depois disso, o foco do resto do dia vai ser a apresentação de </a:t>
            </a:r>
            <a:r>
              <a:rPr lang="en-GB" sz="1100" b="1"/>
              <a:t>cada um dos Ps do modelo dos 7 Ps</a:t>
            </a:r>
            <a:r>
              <a:rPr lang="en-GB" sz="1100"/>
              <a:t>, e também dar </a:t>
            </a:r>
            <a:r>
              <a:rPr lang="en-GB" sz="1100" b="1"/>
              <a:t>sugestões práticas</a:t>
            </a:r>
            <a:r>
              <a:rPr lang="en-GB" sz="1100"/>
              <a:t> e de </a:t>
            </a:r>
            <a:r>
              <a:rPr lang="en-GB" sz="1100" b="1"/>
              <a:t>práticas inspiradoras</a:t>
            </a:r>
            <a:r>
              <a:rPr lang="en-GB" sz="1100"/>
              <a:t> associadas a cada P.</a:t>
            </a:r>
            <a:endParaRPr sz="1800">
              <a:highlight>
                <a:srgbClr val="FFFF00"/>
              </a:highlight>
              <a:latin typeface="Times New Roman"/>
              <a:ea typeface="Times New Roman"/>
              <a:cs typeface="Times New Roman"/>
              <a:sym typeface="Times New Roman"/>
            </a:endParaRPr>
          </a:p>
        </p:txBody>
      </p:sp>
      <p:sp>
        <p:nvSpPr>
          <p:cNvPr id="112" name="Google Shape;11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29510657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GB" sz="1100"/>
              <a:t>Algumas sugestões práticas para a </a:t>
            </a:r>
            <a:r>
              <a:rPr lang="en-GB" sz="1100" b="1"/>
              <a:t>proteção</a:t>
            </a:r>
            <a:r>
              <a:rPr lang="en-GB" sz="1100"/>
              <a:t>…</a:t>
            </a:r>
            <a:endParaRPr sz="1100"/>
          </a:p>
          <a:p>
            <a:pPr marL="0" lvl="0" indent="0" algn="l" rtl="0">
              <a:lnSpc>
                <a:spcPct val="115000"/>
              </a:lnSpc>
              <a:spcBef>
                <a:spcPts val="1200"/>
              </a:spcBef>
              <a:spcAft>
                <a:spcPts val="0"/>
              </a:spcAft>
              <a:buNone/>
            </a:pPr>
            <a:r>
              <a:rPr lang="en-GB" sz="1100"/>
              <a:t>- Para transmitir às vítimas uma sensação de segurança e proteção (e também reduzir o medo a represálias), é importante ter </a:t>
            </a:r>
            <a:r>
              <a:rPr lang="en-GB" sz="1100" b="1"/>
              <a:t>mecanismos e procedimentos que permitam uma resposta rápida</a:t>
            </a:r>
            <a:r>
              <a:rPr lang="en-GB" sz="1100"/>
              <a:t>. A intervenção deve ocorrer antes que comportamentos inadequados escalem. E…</a:t>
            </a:r>
            <a:endParaRPr sz="1100"/>
          </a:p>
          <a:p>
            <a:pPr marL="0" lvl="0" indent="0" algn="l" rtl="0">
              <a:lnSpc>
                <a:spcPct val="115000"/>
              </a:lnSpc>
              <a:spcBef>
                <a:spcPts val="1200"/>
              </a:spcBef>
              <a:spcAft>
                <a:spcPts val="0"/>
              </a:spcAft>
              <a:buNone/>
            </a:pPr>
            <a:r>
              <a:rPr lang="en-GB" sz="1100"/>
              <a:t>- Evitem procedimentos que exijam que a pessoa gestora ou supervisora tenha que ser contactada em primeiro lugar, porque isso pode dificultar que a vítima denuncie ou procure apoio.</a:t>
            </a:r>
            <a:endParaRPr sz="1100"/>
          </a:p>
          <a:p>
            <a:pPr marL="0" lvl="0" indent="0" algn="l" rtl="0">
              <a:lnSpc>
                <a:spcPct val="115000"/>
              </a:lnSpc>
              <a:spcBef>
                <a:spcPts val="1200"/>
              </a:spcBef>
              <a:spcAft>
                <a:spcPts val="0"/>
              </a:spcAft>
              <a:buNone/>
            </a:pPr>
            <a:r>
              <a:rPr lang="en-GB" sz="1100"/>
              <a:t>- Também é recomendável evitar colocar </a:t>
            </a:r>
            <a:r>
              <a:rPr lang="en-GB" sz="1100" b="1"/>
              <a:t>“avisos”</a:t>
            </a:r>
            <a:r>
              <a:rPr lang="en-GB" sz="1100"/>
              <a:t> nos espaços destinados à denúncia. Por exemplo, notas indicando que falsas alegações são puníveis por lei penal, já que este tipo de mensagem pode dissuadir ou desencorajar vítimas reais e aumentar o receio de denunciar.</a:t>
            </a:r>
            <a:endParaRPr sz="1100"/>
          </a:p>
          <a:p>
            <a:pPr marL="0" lvl="0" indent="0" algn="l" rtl="0">
              <a:lnSpc>
                <a:spcPct val="115000"/>
              </a:lnSpc>
              <a:spcBef>
                <a:spcPts val="1200"/>
              </a:spcBef>
              <a:spcAft>
                <a:spcPts val="0"/>
              </a:spcAft>
              <a:buNone/>
            </a:pPr>
            <a:r>
              <a:rPr lang="en-GB" sz="1100"/>
              <a:t>- Incentivem a denúncia oferecendo </a:t>
            </a:r>
            <a:r>
              <a:rPr lang="en-GB" sz="1100" b="1"/>
              <a:t>informação completa sobre as possíveis sanções</a:t>
            </a:r>
            <a:r>
              <a:rPr lang="en-GB" sz="1100"/>
              <a:t> que são aplicáveis às pessoas agressoras, como forma de transmitir um sinal claro da importância de reportar todos os incidentes.</a:t>
            </a:r>
            <a:endParaRPr sz="1100"/>
          </a:p>
          <a:p>
            <a:pPr marL="0" lvl="0" indent="0" algn="l" rtl="0">
              <a:lnSpc>
                <a:spcPct val="115000"/>
              </a:lnSpc>
              <a:spcBef>
                <a:spcPts val="1200"/>
              </a:spcBef>
              <a:spcAft>
                <a:spcPts val="0"/>
              </a:spcAft>
              <a:buNone/>
            </a:pPr>
            <a:r>
              <a:rPr lang="en-GB" sz="1100"/>
              <a:t>- No caso de violência online, também devem existir </a:t>
            </a:r>
            <a:r>
              <a:rPr lang="en-GB" sz="1100" b="1"/>
              <a:t>sistemas que permitam denunciar incidentes e acessar apoios</a:t>
            </a:r>
            <a:r>
              <a:rPr lang="en-GB" sz="1100"/>
              <a:t>.</a:t>
            </a:r>
            <a:endParaRPr sz="1100"/>
          </a:p>
          <a:p>
            <a:pPr marL="0" lvl="0" indent="0" algn="l" rtl="0">
              <a:lnSpc>
                <a:spcPct val="115000"/>
              </a:lnSpc>
              <a:spcBef>
                <a:spcPts val="1200"/>
              </a:spcBef>
              <a:spcAft>
                <a:spcPts val="1200"/>
              </a:spcAft>
              <a:buNone/>
            </a:pPr>
            <a:r>
              <a:rPr lang="en-GB" sz="1100"/>
              <a:t>- E é uma boa prática contar com </a:t>
            </a:r>
            <a:r>
              <a:rPr lang="en-GB" sz="1100" b="1"/>
              <a:t>fundos de emergência</a:t>
            </a:r>
            <a:r>
              <a:rPr lang="en-GB" sz="1100"/>
              <a:t> que possam cobrir despesas de deslocação, por exemplo, em possíveis situações que ocorram durante trabalho de campo ou conferências em outras cidades ou no exterior, para permitir que a pessoa possa sair do local de forma segura.</a:t>
            </a:r>
            <a:endParaRPr sz="1800">
              <a:solidFill>
                <a:srgbClr val="000000"/>
              </a:solidFill>
              <a:latin typeface="Times New Roman"/>
              <a:ea typeface="Times New Roman"/>
              <a:cs typeface="Times New Roman"/>
              <a:sym typeface="Times New Roman"/>
            </a:endParaRPr>
          </a:p>
        </p:txBody>
      </p:sp>
      <p:sp>
        <p:nvSpPr>
          <p:cNvPr id="495" name="Google Shape;495;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extLst>
      <p:ext uri="{BB962C8B-B14F-4D97-AF65-F5344CB8AC3E}">
        <p14:creationId xmlns:p14="http://schemas.microsoft.com/office/powerpoint/2010/main" val="24703732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Uma iniciativa interessante é o </a:t>
            </a:r>
            <a:r>
              <a:rPr lang="en-GB" sz="1100" b="1"/>
              <a:t>CHAT</a:t>
            </a:r>
            <a:r>
              <a:rPr lang="en-GB" sz="1100"/>
              <a:t>, uma ferramenta online de avaliação de risco e monitorização. Através de um portal online, a organização disponibiliza um questionário curto, onde as respostas são dadas de forma anónima.</a:t>
            </a:r>
            <a:endParaRPr sz="1100"/>
          </a:p>
          <a:p>
            <a:pPr marL="0" lvl="0" indent="0" algn="l" rtl="0">
              <a:lnSpc>
                <a:spcPct val="115000"/>
              </a:lnSpc>
              <a:spcBef>
                <a:spcPts val="1200"/>
              </a:spcBef>
              <a:spcAft>
                <a:spcPts val="0"/>
              </a:spcAft>
              <a:buClr>
                <a:schemeClr val="dk1"/>
              </a:buClr>
              <a:buSzPts val="1100"/>
              <a:buFont typeface="Arial"/>
              <a:buNone/>
            </a:pPr>
            <a:r>
              <a:rPr lang="en-GB" sz="1100"/>
              <a:t>O relatório de resultados gerado permite identificar quais são os pontos críticos e, entao, ajuda a organização a mapear o clima social, avaliar riscos e trabalhar em medidas para enfrentá-los.</a:t>
            </a:r>
            <a:endParaRPr sz="1100"/>
          </a:p>
          <a:p>
            <a:pPr marL="0" lvl="0" indent="0" algn="l" rtl="0">
              <a:lnSpc>
                <a:spcPct val="115000"/>
              </a:lnSpc>
              <a:spcBef>
                <a:spcPts val="1200"/>
              </a:spcBef>
              <a:spcAft>
                <a:spcPts val="0"/>
              </a:spcAft>
              <a:buClr>
                <a:schemeClr val="dk1"/>
              </a:buClr>
              <a:buSzPts val="1100"/>
              <a:buFont typeface="Arial"/>
              <a:buNone/>
            </a:pPr>
            <a:r>
              <a:rPr lang="en-GB" sz="1100"/>
              <a:t>O CHAT representa uma base comum para o diálogo (</a:t>
            </a:r>
            <a:r>
              <a:rPr lang="en-GB" sz="1100" i="1"/>
              <a:t>um “chat”</a:t>
            </a:r>
            <a:r>
              <a:rPr lang="en-GB" sz="1100"/>
              <a:t>) sobre más condutas, e funciona, ajuda como um primeiro passo para a construção de um plano de ação.</a:t>
            </a:r>
            <a:endParaRPr sz="1100"/>
          </a:p>
          <a:p>
            <a:pPr marL="0" lvl="0" indent="0" algn="l" rtl="0">
              <a:spcBef>
                <a:spcPts val="1200"/>
              </a:spcBef>
              <a:spcAft>
                <a:spcPts val="0"/>
              </a:spcAft>
              <a:buNone/>
            </a:pPr>
            <a:endParaRPr/>
          </a:p>
        </p:txBody>
      </p:sp>
      <p:sp>
        <p:nvSpPr>
          <p:cNvPr id="514" name="Google Shape;514;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24449526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Outra iniciativa interessante nesse sentido é o “</a:t>
            </a:r>
            <a:r>
              <a:rPr lang="en-GB" sz="1100" b="1"/>
              <a:t>Speakout</a:t>
            </a:r>
            <a:r>
              <a:rPr lang="en-GB" sz="1100"/>
              <a:t>”. É uma ferramenta online e anónima para reportar incidents de bullying, ciberbullying, assédio, discriminação, crimes de ódio, comportamentos coercivos ou de controlo, perseguição (</a:t>
            </a:r>
            <a:r>
              <a:rPr lang="en-GB" sz="1100" i="1"/>
              <a:t>stalking</a:t>
            </a:r>
            <a:r>
              <a:rPr lang="en-GB" sz="1100"/>
              <a:t>), agressão, assédio sexual, agressão sexual e violação.</a:t>
            </a:r>
            <a:endParaRPr sz="1100"/>
          </a:p>
          <a:p>
            <a:pPr marL="0" lvl="0" indent="0" algn="l" rtl="0">
              <a:lnSpc>
                <a:spcPct val="115000"/>
              </a:lnSpc>
              <a:spcBef>
                <a:spcPts val="1200"/>
              </a:spcBef>
              <a:spcAft>
                <a:spcPts val="0"/>
              </a:spcAft>
              <a:buClr>
                <a:schemeClr val="dk1"/>
              </a:buClr>
              <a:buSzPts val="1100"/>
              <a:buFont typeface="Arial"/>
              <a:buNone/>
            </a:pPr>
            <a:r>
              <a:rPr lang="en-GB" sz="1100"/>
              <a:t>Esta ferramenta da Universidade de Dublin ajuda as pessoas a encontrar o apoio adequado e apresenta as opções de denúncia formal, tanto dentro da Universidade como através de entidades externas.</a:t>
            </a:r>
            <a:endParaRPr sz="1100"/>
          </a:p>
          <a:p>
            <a:pPr marL="0" marR="0" lvl="0" indent="0" algn="l" rtl="0">
              <a:lnSpc>
                <a:spcPct val="100000"/>
              </a:lnSpc>
              <a:spcBef>
                <a:spcPts val="1200"/>
              </a:spcBef>
              <a:spcAft>
                <a:spcPts val="0"/>
              </a:spcAft>
              <a:buClr>
                <a:srgbClr val="000000"/>
              </a:buClr>
              <a:buSzPts val="1800"/>
              <a:buFont typeface="Times New Roman"/>
              <a:buNone/>
            </a:pPr>
            <a:endParaRPr sz="1800">
              <a:solidFill>
                <a:srgbClr val="000000"/>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521" name="Google Shape;521;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extLst>
      <p:ext uri="{BB962C8B-B14F-4D97-AF65-F5344CB8AC3E}">
        <p14:creationId xmlns:p14="http://schemas.microsoft.com/office/powerpoint/2010/main" val="9674031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Colocar no chat - “Descanso de 1h. Voltamos às [colocar horário]”.</a:t>
            </a:r>
            <a:endParaRPr i="1"/>
          </a:p>
          <a:p>
            <a:pPr marL="0" lvl="0" indent="0" algn="l" rtl="0">
              <a:spcBef>
                <a:spcPts val="0"/>
              </a:spcBef>
              <a:spcAft>
                <a:spcPts val="0"/>
              </a:spcAft>
              <a:buNone/>
            </a:pPr>
            <a:endParaRPr i="1"/>
          </a:p>
          <a:p>
            <a:pPr marL="0" lvl="0" indent="0" algn="l" rtl="0">
              <a:spcBef>
                <a:spcPts val="0"/>
              </a:spcBef>
              <a:spcAft>
                <a:spcPts val="0"/>
              </a:spcAft>
              <a:buNone/>
            </a:pPr>
            <a:endParaRPr i="1"/>
          </a:p>
        </p:txBody>
      </p:sp>
      <p:sp>
        <p:nvSpPr>
          <p:cNvPr id="527" name="Google Shape;527;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54461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GB" sz="1800" b="1">
                <a:latin typeface="Times New Roman"/>
                <a:ea typeface="Times New Roman"/>
                <a:cs typeface="Times New Roman"/>
                <a:sym typeface="Times New Roman"/>
              </a:rPr>
              <a:t>NOTE: This slide has animations included!</a:t>
            </a:r>
            <a:endParaRPr/>
          </a:p>
          <a:p>
            <a:pPr marL="0" lvl="0" indent="0" algn="l" rtl="0">
              <a:lnSpc>
                <a:spcPct val="115000"/>
              </a:lnSpc>
              <a:spcBef>
                <a:spcPts val="1200"/>
              </a:spcBef>
              <a:spcAft>
                <a:spcPts val="0"/>
              </a:spcAft>
              <a:buSzPts val="1100"/>
              <a:buNone/>
            </a:pPr>
            <a:r>
              <a:rPr lang="en-GB" sz="1100" b="1"/>
              <a:t>Bem-vindas e bem-vindos de volta…</a:t>
            </a:r>
            <a:endParaRPr sz="1100" b="1"/>
          </a:p>
          <a:p>
            <a:pPr marL="0" lvl="0" indent="0" algn="l" rtl="0">
              <a:lnSpc>
                <a:spcPct val="115000"/>
              </a:lnSpc>
              <a:spcBef>
                <a:spcPts val="1200"/>
              </a:spcBef>
              <a:spcAft>
                <a:spcPts val="0"/>
              </a:spcAft>
              <a:buSzPts val="1100"/>
              <a:buNone/>
            </a:pPr>
            <a:r>
              <a:rPr lang="en-GB" sz="1100"/>
              <a:t>Voltamos à nossa sessão para concluir a explicação dos 7Ps. Nos faltam 4: Procesos de responsabilizaçao, prestação de serviços, parcerias e políticas.</a:t>
            </a:r>
            <a:endParaRPr sz="1100"/>
          </a:p>
          <a:p>
            <a:pPr marL="0" lvl="0" indent="0" algn="l" rtl="0">
              <a:lnSpc>
                <a:spcPct val="115000"/>
              </a:lnSpc>
              <a:spcBef>
                <a:spcPts val="1200"/>
              </a:spcBef>
              <a:spcAft>
                <a:spcPts val="0"/>
              </a:spcAft>
              <a:buSzPts val="1100"/>
              <a:buNone/>
            </a:pPr>
            <a:r>
              <a:rPr lang="en-GB" sz="1100"/>
              <a:t>Para iniciar com </a:t>
            </a:r>
            <a:r>
              <a:rPr lang="en-GB" sz="1100" b="1"/>
              <a:t>Responsabilização</a:t>
            </a:r>
            <a:r>
              <a:rPr lang="en-GB" sz="1100"/>
              <a:t>, trago uma definiçao de base: refere-se à forma como a instituição lida com os casos de violência de género que sao reportados. Isso inclui como se investigam, quais sao os procedimentos disciplinares e as sanções aplicáveis às pessoas perpetradoras. Em alguns casos, também pode envolver processos judiciais, incluindo ações em tribunais por infrações criminais ou cíveis.</a:t>
            </a:r>
            <a:endParaRPr sz="1100"/>
          </a:p>
          <a:p>
            <a:pPr marL="0" lvl="0" indent="0" algn="l" rtl="0">
              <a:lnSpc>
                <a:spcPct val="115000"/>
              </a:lnSpc>
              <a:spcBef>
                <a:spcPts val="1200"/>
              </a:spcBef>
              <a:spcAft>
                <a:spcPts val="0"/>
              </a:spcAft>
              <a:buClr>
                <a:schemeClr val="dk1"/>
              </a:buClr>
              <a:buSzPts val="1100"/>
              <a:buFont typeface="Arial"/>
              <a:buNone/>
            </a:pPr>
            <a:r>
              <a:rPr lang="en-GB" sz="1100"/>
              <a:t>Há vários elementos que devem ser tidos em conta quando falamos de responsabilização:</a:t>
            </a:r>
            <a:endParaRPr sz="1100"/>
          </a:p>
          <a:p>
            <a:pPr marL="457200" lvl="0" indent="-298450" algn="l" rtl="0">
              <a:lnSpc>
                <a:spcPct val="115000"/>
              </a:lnSpc>
              <a:spcBef>
                <a:spcPts val="1200"/>
              </a:spcBef>
              <a:spcAft>
                <a:spcPts val="0"/>
              </a:spcAft>
              <a:buClr>
                <a:schemeClr val="dk1"/>
              </a:buClr>
              <a:buSzPts val="1100"/>
              <a:buChar char="●"/>
            </a:pPr>
            <a:r>
              <a:rPr lang="en-GB" sz="1100"/>
              <a:t>Primeiro, é fundamental contar com </a:t>
            </a:r>
            <a:r>
              <a:rPr lang="en-GB" sz="1100" b="1"/>
              <a:t>procedimentos claros, acessíveis e transparentes</a:t>
            </a:r>
            <a:r>
              <a:rPr lang="en-GB" sz="1100"/>
              <a:t> para tratar os as denúncias.</a:t>
            </a:r>
            <a:endParaRPr sz="1100"/>
          </a:p>
          <a:p>
            <a:pPr marL="457200" lvl="0" indent="-298450" algn="l" rtl="0">
              <a:lnSpc>
                <a:spcPct val="115000"/>
              </a:lnSpc>
              <a:spcBef>
                <a:spcPts val="0"/>
              </a:spcBef>
              <a:spcAft>
                <a:spcPts val="0"/>
              </a:spcAft>
              <a:buClr>
                <a:schemeClr val="dk1"/>
              </a:buClr>
              <a:buSzPts val="1100"/>
              <a:buChar char="●"/>
            </a:pPr>
            <a:r>
              <a:rPr lang="en-GB" sz="1100"/>
              <a:t>Isso que implica </a:t>
            </a:r>
            <a:r>
              <a:rPr lang="en-GB" sz="1100" b="1"/>
              <a:t>prazos razoáveis</a:t>
            </a:r>
            <a:r>
              <a:rPr lang="en-GB" sz="1100"/>
              <a:t> entre a apresentação da denúncia, a investigação e a decisão ou sanção.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Além disso, durante todas as fases do processo, é fundamental manter uma </a:t>
            </a:r>
            <a:r>
              <a:rPr lang="en-GB" sz="1100" b="1"/>
              <a:t>abordagem centrada na vítima/sobrevivente</a:t>
            </a:r>
            <a:r>
              <a:rPr lang="en-GB" sz="1100"/>
              <a:t>, e uma abordagem informada pelo trauma e sensível a questoes de género. Isso exige </a:t>
            </a:r>
            <a:r>
              <a:rPr lang="en-GB" sz="1100" b="1"/>
              <a:t>formação específica</a:t>
            </a:r>
            <a:r>
              <a:rPr lang="en-GB" sz="1100"/>
              <a:t> para todas as pessoas envolvidas nestes processos.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Logo, garantir uma </a:t>
            </a:r>
            <a:r>
              <a:rPr lang="en-GB" sz="1100" b="1"/>
              <a:t>comunicação eficaz e contínua</a:t>
            </a:r>
            <a:r>
              <a:rPr lang="en-GB" sz="1100"/>
              <a:t> com a vítima/sobrevivente, mas também com a pessoa alegadamente agressora e as testemunhas ao longo de todas as etapas do processo.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Estabelecer </a:t>
            </a:r>
            <a:r>
              <a:rPr lang="en-GB" sz="1100" b="1"/>
              <a:t>procedimentos disciplinares diferentes </a:t>
            </a:r>
            <a:r>
              <a:rPr lang="en-GB" sz="1100"/>
              <a:t>para casos envolvendo pessoas trabalhadoras e para estudantes.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Definir </a:t>
            </a:r>
            <a:r>
              <a:rPr lang="en-GB" sz="1100" b="1"/>
              <a:t>critérios claros para definir a composição</a:t>
            </a:r>
            <a:r>
              <a:rPr lang="en-GB" sz="1100"/>
              <a:t> das comissões de investigação e de processos disciplinares.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E, finalmente, aplicar </a:t>
            </a:r>
            <a:r>
              <a:rPr lang="en-GB" sz="1100" b="1"/>
              <a:t>sanções que sejam proporcionais, adequadas e equitativas</a:t>
            </a:r>
            <a:r>
              <a:rPr lang="en-GB" sz="1100"/>
              <a:t>, como resultado dos processos de responsabilização.</a:t>
            </a:r>
            <a:endParaRPr sz="1100"/>
          </a:p>
          <a:p>
            <a:pPr marL="0" lvl="0" indent="0" algn="l" rtl="0">
              <a:spcBef>
                <a:spcPts val="1200"/>
              </a:spcBef>
              <a:spcAft>
                <a:spcPts val="0"/>
              </a:spcAft>
              <a:buNone/>
            </a:pPr>
            <a:endParaRPr/>
          </a:p>
        </p:txBody>
      </p:sp>
      <p:sp>
        <p:nvSpPr>
          <p:cNvPr id="533" name="Google Shape;533;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extLst>
      <p:ext uri="{BB962C8B-B14F-4D97-AF65-F5344CB8AC3E}">
        <p14:creationId xmlns:p14="http://schemas.microsoft.com/office/powerpoint/2010/main" val="12199591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 name="Google Shape;540;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GB" sz="1800" b="1">
                <a:latin typeface="Times New Roman"/>
                <a:ea typeface="Times New Roman"/>
                <a:cs typeface="Times New Roman"/>
                <a:sym typeface="Times New Roman"/>
              </a:rPr>
              <a:t>NOTE: This slide has animations included!</a:t>
            </a:r>
            <a:endParaRPr/>
          </a:p>
          <a:p>
            <a:pPr marL="0" marR="0" lvl="0" indent="0" algn="just" rtl="0">
              <a:spcBef>
                <a:spcPts val="0"/>
              </a:spcBef>
              <a:spcAft>
                <a:spcPts val="0"/>
              </a:spcAft>
              <a:buNone/>
            </a:pPr>
            <a:br>
              <a:rPr lang="en-GB" sz="1800">
                <a:latin typeface="Times New Roman"/>
                <a:ea typeface="Times New Roman"/>
                <a:cs typeface="Times New Roman"/>
                <a:sym typeface="Times New Roman"/>
              </a:rPr>
            </a:br>
            <a:r>
              <a:rPr lang="en-GB" sz="1100"/>
              <a:t>Alguns pontos sobre </a:t>
            </a:r>
            <a:r>
              <a:rPr lang="en-GB" sz="1100" b="1"/>
              <a:t>standards de boas práticas</a:t>
            </a:r>
            <a:r>
              <a:rPr lang="en-GB" sz="1100"/>
              <a:t> relacionados com os </a:t>
            </a:r>
            <a:r>
              <a:rPr lang="en-GB" sz="1100" i="1"/>
              <a:t>procedimentos</a:t>
            </a:r>
            <a:r>
              <a:rPr lang="en-GB" sz="1100"/>
              <a:t> de </a:t>
            </a:r>
            <a:r>
              <a:rPr lang="en-GB" sz="1100" b="1"/>
              <a:t>responsabilização</a:t>
            </a:r>
            <a:r>
              <a:rPr lang="en-GB" sz="1100"/>
              <a:t>. Começamos por garantir que:</a:t>
            </a:r>
            <a:endParaRPr sz="1100"/>
          </a:p>
          <a:p>
            <a:pPr marL="457200" lvl="0" indent="-298450" algn="l" rtl="0">
              <a:lnSpc>
                <a:spcPct val="115000"/>
              </a:lnSpc>
              <a:spcBef>
                <a:spcPts val="1200"/>
              </a:spcBef>
              <a:spcAft>
                <a:spcPts val="0"/>
              </a:spcAft>
              <a:buClr>
                <a:schemeClr val="dk1"/>
              </a:buClr>
              <a:buSzPts val="1100"/>
              <a:buChar char="●"/>
            </a:pPr>
            <a:r>
              <a:rPr lang="en-GB" sz="1100"/>
              <a:t>Os procedimentos internos tratam a violência de género </a:t>
            </a:r>
            <a:r>
              <a:rPr lang="en-GB" sz="1100" b="1"/>
              <a:t>de forma autónoma</a:t>
            </a:r>
            <a:r>
              <a:rPr lang="en-GB" sz="1100"/>
              <a:t>, ou seja, são processos regras distintas dos procedimentos disciplinares gerais. A violência de género </a:t>
            </a:r>
            <a:r>
              <a:rPr lang="en-GB" sz="1100" b="1"/>
              <a:t>não deve ser tratada da mesma forma</a:t>
            </a:r>
            <a:r>
              <a:rPr lang="en-GB" sz="1100"/>
              <a:t> que, por exemplo, o plágio.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Os </a:t>
            </a:r>
            <a:r>
              <a:rPr lang="en-GB" sz="1100" b="1"/>
              <a:t>procedimentos disciplinares formais e informais</a:t>
            </a:r>
            <a:r>
              <a:rPr lang="en-GB" sz="1100"/>
              <a:t> devem estar definidos claramente, incluindo informação sobre os </a:t>
            </a:r>
            <a:r>
              <a:rPr lang="en-GB" sz="1100" b="1"/>
              <a:t>tipos de medidas disciplinares ou sanções</a:t>
            </a:r>
            <a:r>
              <a:rPr lang="en-GB" sz="1100"/>
              <a:t> possíveis (por exemplo, advertência verbal ou escrita, suspensão, demissao, programas de acompanhamento ou aconselhamento para pessoas agressoras, ou supervisão contínua).</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Também é importante que se providencie </a:t>
            </a:r>
            <a:r>
              <a:rPr lang="en-GB" sz="1100" b="1"/>
              <a:t>informação clara sobre o que pode constituir prova</a:t>
            </a:r>
            <a:r>
              <a:rPr lang="en-GB" sz="1100"/>
              <a:t> nestes casos, tendo em conta as diferentes formas de violência. Aqui, é importante não exigir algo muito contundente ou exigente para poder iniciar um processo formal.</a:t>
            </a:r>
            <a:endParaRPr sz="1100"/>
          </a:p>
          <a:p>
            <a:pPr marL="457200" lvl="0" indent="-298450" algn="l" rtl="0">
              <a:lnSpc>
                <a:spcPct val="115000"/>
              </a:lnSpc>
              <a:spcBef>
                <a:spcPts val="0"/>
              </a:spcBef>
              <a:spcAft>
                <a:spcPts val="0"/>
              </a:spcAft>
              <a:buClr>
                <a:schemeClr val="dk1"/>
              </a:buClr>
              <a:buSzPts val="1100"/>
              <a:buChar char="●"/>
            </a:pPr>
            <a:r>
              <a:rPr lang="en-GB" sz="1100"/>
              <a:t>Finalmente, que </a:t>
            </a:r>
            <a:r>
              <a:rPr lang="en-GB" sz="1100" b="1"/>
              <a:t>não se realizem reuniões conjuntas</a:t>
            </a:r>
            <a:r>
              <a:rPr lang="en-GB" sz="1100"/>
              <a:t> entre as partes para “esclarecer a situação”, nem se recorra a </a:t>
            </a:r>
            <a:r>
              <a:rPr lang="en-GB" sz="1100" b="1"/>
              <a:t>mediação externa</a:t>
            </a:r>
            <a:r>
              <a:rPr lang="en-GB" sz="1100"/>
              <a:t> ou a procedimentos de “conciliação” como primeira tentativa de solucionar a situaçao.</a:t>
            </a:r>
            <a:r>
              <a:rPr lang="en-GB"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p>
            <a:pPr marL="0" lvl="0" indent="0" algn="l" rtl="0">
              <a:spcBef>
                <a:spcPts val="1200"/>
              </a:spcBef>
              <a:spcAft>
                <a:spcPts val="0"/>
              </a:spcAft>
              <a:buNone/>
            </a:pPr>
            <a:endParaRPr/>
          </a:p>
        </p:txBody>
      </p:sp>
      <p:sp>
        <p:nvSpPr>
          <p:cNvPr id="541" name="Google Shape;541;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extLst>
      <p:ext uri="{BB962C8B-B14F-4D97-AF65-F5344CB8AC3E}">
        <p14:creationId xmlns:p14="http://schemas.microsoft.com/office/powerpoint/2010/main" val="25099434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3b10f64db83_1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g3b10f64db83_1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GB" sz="1800" b="1">
                <a:latin typeface="Times New Roman"/>
                <a:ea typeface="Times New Roman"/>
                <a:cs typeface="Times New Roman"/>
                <a:sym typeface="Times New Roman"/>
              </a:rPr>
              <a:t>NOTE: This slide has animations included!</a:t>
            </a:r>
            <a:endParaRPr sz="1800">
              <a:latin typeface="Times New Roman"/>
              <a:ea typeface="Times New Roman"/>
              <a:cs typeface="Times New Roman"/>
              <a:sym typeface="Times New Roman"/>
            </a:endParaRPr>
          </a:p>
          <a:p>
            <a:pPr marL="0" lvl="0" indent="0" algn="l" rtl="0">
              <a:lnSpc>
                <a:spcPct val="115000"/>
              </a:lnSpc>
              <a:spcBef>
                <a:spcPts val="1200"/>
              </a:spcBef>
              <a:spcAft>
                <a:spcPts val="0"/>
              </a:spcAft>
              <a:buNone/>
            </a:pPr>
            <a:r>
              <a:rPr lang="en-GB" sz="1100"/>
              <a:t>Relativamente às </a:t>
            </a:r>
            <a:r>
              <a:rPr lang="en-GB" sz="1100" b="1"/>
              <a:t>medidas de investigação</a:t>
            </a:r>
            <a:r>
              <a:rPr lang="en-GB" sz="1100"/>
              <a:t>, alguns standards importantes:</a:t>
            </a:r>
            <a:endParaRPr sz="1100"/>
          </a:p>
          <a:p>
            <a:pPr marL="457200" lvl="0" indent="-298450" algn="l" rtl="0">
              <a:lnSpc>
                <a:spcPct val="115000"/>
              </a:lnSpc>
              <a:spcBef>
                <a:spcPts val="1200"/>
              </a:spcBef>
              <a:spcAft>
                <a:spcPts val="0"/>
              </a:spcAft>
              <a:buClr>
                <a:schemeClr val="dk1"/>
              </a:buClr>
              <a:buSzPts val="1100"/>
              <a:buChar char="●"/>
            </a:pPr>
            <a:r>
              <a:rPr lang="en-GB" sz="1100"/>
              <a:t>As investigações se iniciam após uma </a:t>
            </a:r>
            <a:r>
              <a:rPr lang="en-GB" sz="1100" b="1"/>
              <a:t>denúncia formal</a:t>
            </a:r>
            <a:r>
              <a:rPr lang="en-GB" sz="1100"/>
              <a:t> </a:t>
            </a:r>
            <a:r>
              <a:rPr lang="en-GB" sz="1100" i="1"/>
              <a:t>ou</a:t>
            </a:r>
            <a:r>
              <a:rPr lang="en-GB" sz="1100"/>
              <a:t> quando existam </a:t>
            </a:r>
            <a:r>
              <a:rPr lang="en-GB" sz="1100" b="1"/>
              <a:t>indícios consistentes de suspeitas graves</a:t>
            </a:r>
            <a:r>
              <a:rPr lang="en-GB" sz="1100"/>
              <a:t>. Os relatos informais ou anónimos, neste caso, podem ser levados em conta para avaliar o contexto, as circunstâncias e a conduta da pessoa alegadamente agressora, sobretudo para determinar a necessidade de investigação adicional, ou de medidas de proteção e prevenção.</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As investigações e os procedimentos devem prosseguir </a:t>
            </a:r>
            <a:r>
              <a:rPr lang="en-GB" sz="1100" b="1"/>
              <a:t>mesmo que a vítima/sobrevivente </a:t>
            </a:r>
            <a:r>
              <a:rPr lang="en-GB" sz="1100" b="1" i="1"/>
              <a:t>ou</a:t>
            </a:r>
            <a:r>
              <a:rPr lang="en-GB" sz="1100" b="1"/>
              <a:t> a pessoa alegadamente agressora tenha deixado a organização</a:t>
            </a:r>
            <a:r>
              <a:rPr lang="en-GB" sz="1100"/>
              <a:t>.</a:t>
            </a:r>
            <a:endParaRPr sz="1800">
              <a:latin typeface="Times New Roman"/>
              <a:ea typeface="Times New Roman"/>
              <a:cs typeface="Times New Roman"/>
              <a:sym typeface="Times New Roman"/>
            </a:endParaRPr>
          </a:p>
          <a:p>
            <a:pPr marL="0" lvl="0" indent="0" algn="l" rtl="0">
              <a:lnSpc>
                <a:spcPct val="115000"/>
              </a:lnSpc>
              <a:spcBef>
                <a:spcPts val="1200"/>
              </a:spcBef>
              <a:spcAft>
                <a:spcPts val="0"/>
              </a:spcAft>
              <a:buSzPts val="1100"/>
              <a:buNone/>
            </a:pPr>
            <a:r>
              <a:rPr lang="en-GB" sz="1100"/>
              <a:t>Logo, quanto aos </a:t>
            </a:r>
            <a:r>
              <a:rPr lang="en-GB" sz="1100" b="1"/>
              <a:t>procedimentos disciplinares internos e às sanções</a:t>
            </a:r>
            <a:r>
              <a:rPr lang="en-GB" sz="1100"/>
              <a:t>, boas práticas incluem:</a:t>
            </a:r>
            <a:endParaRPr sz="1100"/>
          </a:p>
          <a:p>
            <a:pPr marL="457200" lvl="0" indent="-298450" algn="l" rtl="0">
              <a:lnSpc>
                <a:spcPct val="115000"/>
              </a:lnSpc>
              <a:spcBef>
                <a:spcPts val="1200"/>
              </a:spcBef>
              <a:spcAft>
                <a:spcPts val="0"/>
              </a:spcAft>
              <a:buClr>
                <a:schemeClr val="dk1"/>
              </a:buClr>
              <a:buSzPts val="1100"/>
              <a:buChar char="●"/>
            </a:pPr>
            <a:r>
              <a:rPr lang="en-GB" sz="1100"/>
              <a:t>O princípio central da ação disciplinar é a </a:t>
            </a:r>
            <a:r>
              <a:rPr lang="en-GB" sz="1100" b="1"/>
              <a:t>correção de comportamentos</a:t>
            </a:r>
            <a:r>
              <a:rPr lang="en-GB" sz="1100"/>
              <a:t>, o que nem sempre implica a aplicação de sanções como tais. Mas ainda assim, é importante que a instituição tenha sim a </a:t>
            </a:r>
            <a:r>
              <a:rPr lang="en-GB" sz="1100" b="1"/>
              <a:t>capacidade de aplicar sanções às pessoas agressoras, independentemente do estatuto delas</a:t>
            </a:r>
            <a:r>
              <a:rPr lang="en-GB" sz="1100"/>
              <a:t>.</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As medidas disciplinares internas devem ser </a:t>
            </a:r>
            <a:r>
              <a:rPr lang="en-GB" sz="1100" b="1"/>
              <a:t>independentes da decisão da vítima/sobrevivente</a:t>
            </a:r>
            <a:r>
              <a:rPr lang="en-GB" sz="1100"/>
              <a:t> de apresentar - ou não - queixa às autoridades policiais ou judiciais. E - importante - nos casos em que a lei obrigue à comunicação de crimes por parte de profissionais que tomem conhecimento dessas situações, a vítima/sobrevivente deve ser </a:t>
            </a:r>
            <a:r>
              <a:rPr lang="en-GB" sz="1100" b="1"/>
              <a:t>informada dessa obrigação</a:t>
            </a:r>
            <a:r>
              <a:rPr lang="en-GB" sz="1100"/>
              <a:t>.</a:t>
            </a:r>
            <a:endParaRPr sz="1100"/>
          </a:p>
          <a:p>
            <a:pPr marL="0" lvl="0" indent="0" algn="l" rtl="0">
              <a:lnSpc>
                <a:spcPct val="115000"/>
              </a:lnSpc>
              <a:spcBef>
                <a:spcPts val="1200"/>
              </a:spcBef>
              <a:spcAft>
                <a:spcPts val="0"/>
              </a:spcAft>
              <a:buSzPts val="1100"/>
              <a:buNone/>
            </a:pPr>
            <a:r>
              <a:rPr lang="en-GB" sz="1100"/>
              <a:t>Além destes standards, vocês podem encontrar mais informação sobre boas práticas na </a:t>
            </a:r>
            <a:r>
              <a:rPr lang="en-GB" sz="1100" b="1"/>
              <a:t>página dedicada à Responsabilização</a:t>
            </a:r>
            <a:r>
              <a:rPr lang="en-GB" sz="1100"/>
              <a:t> do Toolkit UniSAFE.</a:t>
            </a:r>
            <a:endParaRPr sz="1100"/>
          </a:p>
          <a:p>
            <a:pPr marL="0" lvl="0" indent="0" algn="l" rtl="0">
              <a:lnSpc>
                <a:spcPct val="115000"/>
              </a:lnSpc>
              <a:spcBef>
                <a:spcPts val="1200"/>
              </a:spcBef>
              <a:spcAft>
                <a:spcPts val="0"/>
              </a:spcAft>
              <a:buSzPts val="1100"/>
              <a:buNone/>
            </a:pPr>
            <a:r>
              <a:rPr lang="en-GB" sz="1100"/>
              <a:t>Ou também podem consultar as </a:t>
            </a:r>
            <a:r>
              <a:rPr lang="en-GB" sz="1100" b="1"/>
              <a:t>orientações de protocolo desenvolvidas pelo UniSAFE</a:t>
            </a:r>
            <a:r>
              <a:rPr lang="en-GB" sz="1100"/>
              <a:t>, caso tenham interesse em profundizar sobre responsabilização, investigação, procedimentos disciplinares e sanções.</a:t>
            </a:r>
            <a:endParaRPr sz="1100"/>
          </a:p>
          <a:p>
            <a:pPr marL="0" marR="0" lvl="0" indent="0" algn="just" rtl="0">
              <a:spcBef>
                <a:spcPts val="1200"/>
              </a:spcBef>
              <a:spcAft>
                <a:spcPts val="0"/>
              </a:spcAft>
              <a:buNone/>
            </a:pPr>
            <a:r>
              <a:rPr lang="en-GB"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549" name="Google Shape;549;g3b10f64db83_1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extLst>
      <p:ext uri="{BB962C8B-B14F-4D97-AF65-F5344CB8AC3E}">
        <p14:creationId xmlns:p14="http://schemas.microsoft.com/office/powerpoint/2010/main" val="18392313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6" name="Google Shape;556;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None/>
            </a:pPr>
            <a:r>
              <a:rPr lang="en-GB" b="1"/>
              <a:t>Algumas sugestões práticas sobre Medidas de investigação…</a:t>
            </a:r>
            <a:endParaRPr b="1"/>
          </a:p>
          <a:p>
            <a:pPr marL="457200" lvl="0" indent="-298450" algn="l" rtl="0">
              <a:lnSpc>
                <a:spcPct val="115000"/>
              </a:lnSpc>
              <a:spcBef>
                <a:spcPts val="400"/>
              </a:spcBef>
              <a:spcAft>
                <a:spcPts val="0"/>
              </a:spcAft>
              <a:buSzPts val="1100"/>
              <a:buChar char="●"/>
            </a:pPr>
            <a:r>
              <a:rPr lang="en-GB" sz="1100"/>
              <a:t>Explorar a criação de um </a:t>
            </a:r>
            <a:r>
              <a:rPr lang="en-GB" sz="1100" b="1"/>
              <a:t>organismo externo específico</a:t>
            </a:r>
            <a:r>
              <a:rPr lang="en-GB" sz="1100"/>
              <a:t> para a investigação de incidentes. Esse organismo pode, por exemplo, ser compartilhado com outras instituições semelhantes da região ou do país.</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É importante considerar a </a:t>
            </a:r>
            <a:r>
              <a:rPr lang="en-GB" sz="1100" b="1"/>
              <a:t>modificação ou adaptação das funções</a:t>
            </a:r>
            <a:r>
              <a:rPr lang="en-GB" sz="1100"/>
              <a:t> da pessoa acusada (no caso de pessoal empregado) ou do seu </a:t>
            </a:r>
            <a:r>
              <a:rPr lang="en-GB" sz="1100" b="1"/>
              <a:t>acesso a determinadas áreas do campus</a:t>
            </a:r>
            <a:r>
              <a:rPr lang="en-GB" sz="1100"/>
              <a:t> (no caso de estudantes), por exemplo, oferecendo a possibilidade de frequentar as aulas online durante o período da investigação.</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Também é recomendável que envolver </a:t>
            </a:r>
            <a:r>
              <a:rPr lang="en-GB" sz="1100" b="1"/>
              <a:t>profissionais de psicologia</a:t>
            </a:r>
            <a:r>
              <a:rPr lang="en-GB" sz="1100"/>
              <a:t> (com formação na área de violência de género)</a:t>
            </a:r>
            <a:r>
              <a:rPr lang="en-GB" sz="1100" b="1"/>
              <a:t> </a:t>
            </a:r>
            <a:r>
              <a:rPr lang="en-GB" sz="1100"/>
              <a:t>no processo de tomada de declarações e interpretação dos factos.</a:t>
            </a:r>
            <a:endParaRPr sz="1800">
              <a:solidFill>
                <a:srgbClr val="000000"/>
              </a:solidFill>
              <a:latin typeface="Times New Roman"/>
              <a:ea typeface="Times New Roman"/>
              <a:cs typeface="Times New Roman"/>
              <a:sym typeface="Times New Roman"/>
            </a:endParaRPr>
          </a:p>
          <a:p>
            <a:pPr marL="0" marR="0" lvl="0" indent="0" algn="just" rtl="0">
              <a:spcBef>
                <a:spcPts val="0"/>
              </a:spcBef>
              <a:spcAft>
                <a:spcPts val="0"/>
              </a:spcAft>
              <a:buNone/>
            </a:pPr>
            <a:r>
              <a:rPr lang="en-GB" sz="1800">
                <a:latin typeface="Times New Roman"/>
                <a:ea typeface="Times New Roman"/>
                <a:cs typeface="Times New Roman"/>
                <a:sym typeface="Times New Roman"/>
              </a:rPr>
              <a:t>​</a:t>
            </a:r>
            <a:endParaRPr/>
          </a:p>
          <a:p>
            <a:pPr marL="0" lvl="0" indent="0" algn="l" rtl="0">
              <a:lnSpc>
                <a:spcPct val="115000"/>
              </a:lnSpc>
              <a:spcBef>
                <a:spcPts val="0"/>
              </a:spcBef>
              <a:spcAft>
                <a:spcPts val="0"/>
              </a:spcAft>
              <a:buNone/>
            </a:pPr>
            <a:r>
              <a:rPr lang="en-GB" b="1"/>
              <a:t>Logo, algumas sugestões sobre os Procedimentos disciplinares internos e sanções…</a:t>
            </a:r>
            <a:endParaRPr b="1"/>
          </a:p>
          <a:p>
            <a:pPr marL="457200" lvl="0" indent="-298450" algn="l" rtl="0">
              <a:lnSpc>
                <a:spcPct val="115000"/>
              </a:lnSpc>
              <a:spcBef>
                <a:spcPts val="400"/>
              </a:spcBef>
              <a:spcAft>
                <a:spcPts val="0"/>
              </a:spcAft>
              <a:buSzPts val="1100"/>
              <a:buChar char="●"/>
            </a:pPr>
            <a:r>
              <a:rPr lang="en-GB" sz="1100"/>
              <a:t>Implementar </a:t>
            </a:r>
            <a:r>
              <a:rPr lang="en-GB" sz="1100" b="1"/>
              <a:t>mecanismos para monitorar </a:t>
            </a:r>
            <a:r>
              <a:rPr lang="en-GB" sz="1100"/>
              <a:t>as investigações e as sanções aplicadas, para demonstrar uma abordagem que seja consistente nos processos de responsabilização. Isso ajuda a  assegurar que pessoas investigadas ocupando cargos de prestígio ou em cargos de chefia não são protegidas nem beneficiam de um tratamento privilegiado.</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Além disso, para evitar que uma pessoa agressora reincida noutra instituição, recomendamos considerar o </a:t>
            </a:r>
            <a:r>
              <a:rPr lang="en-GB" sz="1100" b="1"/>
              <a:t>registo de formas graves de comportamentos transgressivos</a:t>
            </a:r>
            <a:r>
              <a:rPr lang="en-GB" sz="1100"/>
              <a:t>, como abuso de poder e má conduta científica ou ética. As penalizações por esse tipo de conduta podem incluir, por exemplo, a </a:t>
            </a:r>
            <a:r>
              <a:rPr lang="en-GB" sz="1100" b="1"/>
              <a:t>publicação dos resultados dos processos disciplinares</a:t>
            </a:r>
            <a:r>
              <a:rPr lang="en-GB" sz="1100"/>
              <a:t>, para permitir que outras entidades empregadoras tenham conhecimento desses antecedentes.</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Por último, não exigir que as partes assinem </a:t>
            </a:r>
            <a:r>
              <a:rPr lang="en-GB" sz="1100" b="1"/>
              <a:t>acordos de confidencialidade</a:t>
            </a:r>
            <a:r>
              <a:rPr lang="en-GB" sz="1100"/>
              <a:t> como parte da resolução de uma queixa. Estes acordos podem impedir que vítimas/sobreviventes falem abertamente sobre as suas experiências e dificultam a divulgação de informação relevante. Além disso, contribuem para uma </a:t>
            </a:r>
            <a:r>
              <a:rPr lang="en-GB" sz="1100" b="1"/>
              <a:t>cultura de secretismo </a:t>
            </a:r>
            <a:r>
              <a:rPr lang="en-GB" sz="1100"/>
              <a:t>destas situações, e criam ambientes onde a má conduta pode passar despercebida ou até ser tolerada.</a:t>
            </a:r>
            <a:endParaRPr sz="1800">
              <a:solidFill>
                <a:srgbClr val="000000"/>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557" name="Google Shape;557;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extLst>
      <p:ext uri="{BB962C8B-B14F-4D97-AF65-F5344CB8AC3E}">
        <p14:creationId xmlns:p14="http://schemas.microsoft.com/office/powerpoint/2010/main" val="2849629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Uma iniciativa muito interessante é da </a:t>
            </a:r>
            <a:r>
              <a:rPr lang="en-GB" sz="1100" b="1"/>
              <a:t>Central European University</a:t>
            </a:r>
            <a:r>
              <a:rPr lang="en-GB" sz="1100"/>
              <a:t>. A universidade oferece a possibilidade de </a:t>
            </a:r>
            <a:r>
              <a:rPr lang="en-GB" sz="1100" b="1"/>
              <a:t>denúncias coletivas</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Os procedimentos permitem que </a:t>
            </a:r>
            <a:r>
              <a:rPr lang="en-GB" sz="1100" b="1"/>
              <a:t>organizações reconhecidas como representantes da comunidade</a:t>
            </a:r>
            <a:r>
              <a:rPr lang="en-GB" sz="1100"/>
              <a:t>, como, por exemplo, </a:t>
            </a:r>
            <a:r>
              <a:rPr lang="en-GB" sz="1100" b="1"/>
              <a:t>sindicatos</a:t>
            </a:r>
            <a:r>
              <a:rPr lang="en-GB" sz="1100"/>
              <a:t>, </a:t>
            </a:r>
            <a:r>
              <a:rPr lang="en-GB" sz="1100" b="1"/>
              <a:t>associação de estudantes</a:t>
            </a:r>
            <a:r>
              <a:rPr lang="en-GB" sz="1100"/>
              <a:t>, ou </a:t>
            </a:r>
            <a:r>
              <a:rPr lang="en-GB" sz="1100" b="1"/>
              <a:t>conselhos de trabalhadores</a:t>
            </a:r>
            <a:r>
              <a:rPr lang="en-GB" sz="1100"/>
              <a:t>, apresentem denúncias </a:t>
            </a:r>
            <a:r>
              <a:rPr lang="en-GB" sz="1100" b="1"/>
              <a:t>informais ou formais</a:t>
            </a:r>
            <a:r>
              <a:rPr lang="en-GB" sz="1100"/>
              <a:t> em representação de um grupo de pessoas que relatam experiências similares ou relacionadas à </a:t>
            </a:r>
            <a:r>
              <a:rPr lang="en-GB" sz="1100" b="1"/>
              <a:t>mesma pessoa que se denuncia</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Esta representação só pode ocorrer com o </a:t>
            </a:r>
            <a:r>
              <a:rPr lang="en-GB" sz="1100" b="1"/>
              <a:t>consentimento prévio e expresso</a:t>
            </a:r>
            <a:r>
              <a:rPr lang="en-GB" sz="1100"/>
              <a:t> das pessoas representadas. Neste caso, o </a:t>
            </a:r>
            <a:r>
              <a:rPr lang="en-GB" sz="1100" b="1"/>
              <a:t>formato específico</a:t>
            </a:r>
            <a:r>
              <a:rPr lang="en-GB" sz="1100"/>
              <a:t> desta representação é definido através de uma </a:t>
            </a:r>
            <a:r>
              <a:rPr lang="en-GB" sz="1100" b="1"/>
              <a:t>política autónoma</a:t>
            </a:r>
            <a:r>
              <a:rPr lang="en-GB" sz="1100"/>
              <a:t>, que é desenvolvida pelas </a:t>
            </a:r>
            <a:r>
              <a:rPr lang="en-GB" sz="1100" b="1"/>
              <a:t>Redes de Provedorias/Ombudspersons</a:t>
            </a:r>
            <a:r>
              <a:rPr lang="en-GB" sz="1100"/>
              <a:t> e pelas </a:t>
            </a:r>
            <a:r>
              <a:rPr lang="en-GB" sz="1100" b="1"/>
              <a:t>Comissoes Disciplinares</a:t>
            </a:r>
            <a:r>
              <a:rPr lang="en-GB" sz="1100"/>
              <a:t>, consultando também </a:t>
            </a:r>
            <a:r>
              <a:rPr lang="en-GB" sz="1100" b="1"/>
              <a:t>Responsáveis de Igualdade</a:t>
            </a:r>
            <a:r>
              <a:rPr lang="en-GB" sz="1100"/>
              <a:t>, </a:t>
            </a:r>
            <a:r>
              <a:rPr lang="en-GB" sz="1100" b="1"/>
              <a:t>Sindicatos</a:t>
            </a:r>
            <a:r>
              <a:rPr lang="en-GB" sz="1100"/>
              <a:t>, </a:t>
            </a:r>
            <a:r>
              <a:rPr lang="en-GB" sz="1100" b="1"/>
              <a:t>Associação de Estudantes</a:t>
            </a:r>
            <a:r>
              <a:rPr lang="en-GB" sz="1100"/>
              <a:t> e outros órgãos representativos relevantes.</a:t>
            </a:r>
            <a:endParaRPr sz="1100"/>
          </a:p>
          <a:p>
            <a:pPr marL="0" marR="0" lvl="0" indent="0" algn="l" rtl="0">
              <a:lnSpc>
                <a:spcPct val="100000"/>
              </a:lnSpc>
              <a:spcBef>
                <a:spcPts val="1200"/>
              </a:spcBef>
              <a:spcAft>
                <a:spcPts val="0"/>
              </a:spcAft>
              <a:buClr>
                <a:schemeClr val="dk1"/>
              </a:buClr>
              <a:buSzPts val="1800"/>
              <a:buFont typeface="Times New Roman"/>
              <a:buNone/>
            </a:pPr>
            <a:endParaRPr sz="1800">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578" name="Google Shape;578;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a:p>
        </p:txBody>
      </p:sp>
    </p:spTree>
    <p:extLst>
      <p:ext uri="{BB962C8B-B14F-4D97-AF65-F5344CB8AC3E}">
        <p14:creationId xmlns:p14="http://schemas.microsoft.com/office/powerpoint/2010/main" val="42018822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4" name="Google Shape;584;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b="1"/>
              <a:t>Prestação de Serviços</a:t>
            </a:r>
            <a:r>
              <a:rPr lang="en-GB" sz="1100"/>
              <a:t> se refere aos serviços disponibilizados para apoiar vítimas/sobreviventes, as suas famílias, pessoas perpetradoras, testemunhas e a comunidade académica mais amplamente afetada por estas situações.</a:t>
            </a:r>
            <a:endParaRPr sz="1100"/>
          </a:p>
          <a:p>
            <a:pPr marL="0" lvl="0" indent="0" algn="l" rtl="0">
              <a:lnSpc>
                <a:spcPct val="115000"/>
              </a:lnSpc>
              <a:spcBef>
                <a:spcPts val="1200"/>
              </a:spcBef>
              <a:spcAft>
                <a:spcPts val="0"/>
              </a:spcAft>
              <a:buClr>
                <a:schemeClr val="dk1"/>
              </a:buClr>
              <a:buSzPts val="1100"/>
              <a:buFont typeface="Arial"/>
              <a:buNone/>
            </a:pPr>
            <a:r>
              <a:rPr lang="en-GB" sz="1100"/>
              <a:t>Também diz respeito às </a:t>
            </a:r>
            <a:r>
              <a:rPr lang="en-GB" sz="1100" b="1"/>
              <a:t>profissionais</a:t>
            </a:r>
            <a:r>
              <a:rPr lang="en-GB" sz="1100"/>
              <a:t> que asseguram esses serviços (por exemplo, quem está envolvido em formação especializada) e às </a:t>
            </a:r>
            <a:r>
              <a:rPr lang="en-GB" sz="1100" b="1"/>
              <a:t>ferramentas existentes</a:t>
            </a:r>
            <a:r>
              <a:rPr lang="en-GB" sz="1100"/>
              <a:t> (por exemplo, guias, protocolos e materiais de aprendizagem) que ajudam a responder de uma forma mais adequada às necessidades dos diferentes.</a:t>
            </a:r>
            <a:endParaRPr sz="1100"/>
          </a:p>
          <a:p>
            <a:pPr marL="0" lvl="0" indent="0" algn="l" rtl="0">
              <a:lnSpc>
                <a:spcPct val="115000"/>
              </a:lnSpc>
              <a:spcBef>
                <a:spcPts val="1200"/>
              </a:spcBef>
              <a:spcAft>
                <a:spcPts val="1200"/>
              </a:spcAft>
              <a:buSzPts val="1100"/>
              <a:buNone/>
            </a:pPr>
            <a:r>
              <a:rPr lang="en-GB" sz="1100"/>
              <a:t>A Prestação de Serviços, entao, se </a:t>
            </a:r>
            <a:r>
              <a:rPr lang="en-GB" sz="1100" b="1"/>
              <a:t>articula com outros Ps</a:t>
            </a:r>
            <a:r>
              <a:rPr lang="en-GB" sz="1100"/>
              <a:t>, sobretudo com a </a:t>
            </a:r>
            <a:r>
              <a:rPr lang="en-GB" sz="1100" b="1"/>
              <a:t>Proteção</a:t>
            </a:r>
            <a:r>
              <a:rPr lang="en-GB" sz="1100"/>
              <a:t>, a </a:t>
            </a:r>
            <a:r>
              <a:rPr lang="en-GB" sz="1100" b="1"/>
              <a:t>Responsabilização</a:t>
            </a:r>
            <a:r>
              <a:rPr lang="en-GB" sz="1100"/>
              <a:t> e as </a:t>
            </a:r>
            <a:r>
              <a:rPr lang="en-GB" sz="1100" b="1"/>
              <a:t>Parcerias</a:t>
            </a:r>
            <a:r>
              <a:rPr lang="en-GB" sz="1100"/>
              <a:t>.</a:t>
            </a:r>
            <a:endParaRPr sz="1800">
              <a:solidFill>
                <a:srgbClr val="000000"/>
              </a:solidFill>
              <a:latin typeface="Times New Roman"/>
              <a:ea typeface="Times New Roman"/>
              <a:cs typeface="Times New Roman"/>
              <a:sym typeface="Times New Roman"/>
            </a:endParaRPr>
          </a:p>
        </p:txBody>
      </p:sp>
      <p:sp>
        <p:nvSpPr>
          <p:cNvPr id="585" name="Google Shape;585;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a:p>
        </p:txBody>
      </p:sp>
    </p:spTree>
    <p:extLst>
      <p:ext uri="{BB962C8B-B14F-4D97-AF65-F5344CB8AC3E}">
        <p14:creationId xmlns:p14="http://schemas.microsoft.com/office/powerpoint/2010/main" val="2839941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GB" sz="1100"/>
              <a:t>Vamos ter um intervalo de 1h para comer, do meio-dia e vinte à uma e vinte. Nossa sessão termina hoje às 15h.</a:t>
            </a:r>
            <a:endParaRPr sz="1100"/>
          </a:p>
          <a:p>
            <a:pPr marL="0" lvl="0" indent="0" algn="l" rtl="0">
              <a:spcBef>
                <a:spcPts val="0"/>
              </a:spcBef>
              <a:spcAft>
                <a:spcPts val="0"/>
              </a:spcAft>
              <a:buNone/>
            </a:pPr>
            <a:endParaRPr/>
          </a:p>
        </p:txBody>
      </p:sp>
      <p:sp>
        <p:nvSpPr>
          <p:cNvPr id="120" name="Google Shape;12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extLst>
      <p:ext uri="{BB962C8B-B14F-4D97-AF65-F5344CB8AC3E}">
        <p14:creationId xmlns:p14="http://schemas.microsoft.com/office/powerpoint/2010/main" val="990857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b10f64db83_1_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2" name="Google Shape;592;g3b10f64db83_1_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Clr>
                <a:schemeClr val="dk1"/>
              </a:buClr>
              <a:buSzPts val="1100"/>
              <a:buFont typeface="Arial"/>
              <a:buNone/>
            </a:pPr>
            <a:r>
              <a:rPr lang="en-GB" sz="1300" b="1"/>
              <a:t>Algumas sugestões práticas sobre a Prestação de Serviços…</a:t>
            </a:r>
            <a:endParaRPr sz="1300" b="1"/>
          </a:p>
          <a:p>
            <a:pPr marL="457200" lvl="0" indent="-298450" algn="l" rtl="0">
              <a:lnSpc>
                <a:spcPct val="115000"/>
              </a:lnSpc>
              <a:spcBef>
                <a:spcPts val="400"/>
              </a:spcBef>
              <a:spcAft>
                <a:spcPts val="0"/>
              </a:spcAft>
              <a:buSzPts val="1100"/>
              <a:buChar char="●"/>
            </a:pPr>
            <a:r>
              <a:rPr lang="en-GB" sz="1100"/>
              <a:t>Para garantir uma prestação eficaz de serviços e apoio imediato, é recomendável que exista uma </a:t>
            </a:r>
            <a:r>
              <a:rPr lang="en-GB" sz="1100" b="1"/>
              <a:t>unidade centralizada</a:t>
            </a:r>
            <a:r>
              <a:rPr lang="en-GB" sz="1100"/>
              <a:t> dentro da instituição, que seja responsável por coordenar os serviços disponíveis. Esta unidade pode funcionar como um </a:t>
            </a:r>
            <a:r>
              <a:rPr lang="en-GB" sz="1100" b="1"/>
              <a:t>“hub”</a:t>
            </a:r>
            <a:r>
              <a:rPr lang="en-GB" sz="1100"/>
              <a:t> ou unidade de encaminhamento.</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Caso a instituição tenha mais do que um campus principal, deve garantir que haja </a:t>
            </a:r>
            <a:r>
              <a:rPr lang="en-GB" sz="1100" b="1"/>
              <a:t>pelo menos uma pessoa primeira respondente em todos eles</a:t>
            </a:r>
            <a:r>
              <a:rPr lang="en-GB" sz="1100"/>
              <a:t>, que sirva como ponto de referência e porta de entrada.</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Os serviços devem estar </a:t>
            </a:r>
            <a:r>
              <a:rPr lang="en-GB" sz="1100" b="1"/>
              <a:t>capacitados para responder a todas as formas de violência género</a:t>
            </a:r>
            <a:r>
              <a:rPr lang="en-GB" sz="1100"/>
              <a:t>.</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É importante disponibilizar um </a:t>
            </a:r>
            <a:r>
              <a:rPr lang="en-GB" sz="1100" b="1"/>
              <a:t>sistema de marcação simples e acessível</a:t>
            </a:r>
            <a:r>
              <a:rPr lang="en-GB" sz="1100"/>
              <a:t> para atendimentos com estes serviços, tanto em formato presencial quanto online.</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Deve ser </a:t>
            </a:r>
            <a:r>
              <a:rPr lang="en-GB" sz="1100" b="1"/>
              <a:t>fornecida informação clara sobre todos os serviços disponíveis</a:t>
            </a:r>
            <a:r>
              <a:rPr lang="en-GB" sz="1100"/>
              <a:t> sempre, inclusive nos casos de denúncia anónima (quando há possibilidade de resposta).</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Por fim, o acesso a qualquer tipo de serviço </a:t>
            </a:r>
            <a:r>
              <a:rPr lang="en-GB" sz="1100" b="1"/>
              <a:t>não deve depender do momento em que a situação de violência ocorreu</a:t>
            </a:r>
            <a:r>
              <a:rPr lang="en-GB" sz="1100"/>
              <a:t>, mesmo quando a denúncia é feita meses após os factos.</a:t>
            </a:r>
            <a:endParaRPr sz="1100">
              <a:solidFill>
                <a:srgbClr val="000000"/>
              </a:solidFill>
            </a:endParaRPr>
          </a:p>
        </p:txBody>
      </p:sp>
      <p:sp>
        <p:nvSpPr>
          <p:cNvPr id="593" name="Google Shape;593;g3b10f64db83_1_7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50</a:t>
            </a:fld>
            <a:endParaRPr/>
          </a:p>
        </p:txBody>
      </p:sp>
    </p:spTree>
    <p:extLst>
      <p:ext uri="{BB962C8B-B14F-4D97-AF65-F5344CB8AC3E}">
        <p14:creationId xmlns:p14="http://schemas.microsoft.com/office/powerpoint/2010/main" val="19118957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1" name="Google Shape;611;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1200"/>
              </a:spcBef>
              <a:spcAft>
                <a:spcPts val="0"/>
              </a:spcAft>
              <a:buClr>
                <a:schemeClr val="dk1"/>
              </a:buClr>
              <a:buSzPts val="1100"/>
              <a:buChar char="●"/>
            </a:pPr>
            <a:r>
              <a:rPr lang="en-GB" sz="1100" b="1"/>
              <a:t>Oferecer apoio psicológico</a:t>
            </a:r>
            <a:r>
              <a:rPr lang="en-GB" sz="1100"/>
              <a:t> às vítimas/sobreviventes, mas também às pessoas de contacto - denunciantes e testemunhas - e reconhecer a importância de lidar com o </a:t>
            </a:r>
            <a:r>
              <a:rPr lang="en-GB" sz="1100" b="1"/>
              <a:t>trauma secundário</a:t>
            </a:r>
            <a:r>
              <a:rPr lang="en-GB" sz="1100"/>
              <a:t> e de cuidar da saúde mental.</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Disponibilizar orientações de primeiros socorros</a:t>
            </a:r>
            <a:r>
              <a:rPr lang="en-GB" sz="1100"/>
              <a:t> no site da unidade e da instituição para situações que ocorram </a:t>
            </a:r>
            <a:r>
              <a:rPr lang="en-GB" sz="1100" b="1"/>
              <a:t>fora do horário de funcionamento</a:t>
            </a:r>
            <a:r>
              <a:rPr lang="en-GB" sz="1100"/>
              <a:t>.</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Além de informação sobre </a:t>
            </a:r>
            <a:r>
              <a:rPr lang="en-GB" sz="1100" b="1"/>
              <a:t>intervenção de testemunhas</a:t>
            </a:r>
            <a:r>
              <a:rPr lang="en-GB" sz="1100"/>
              <a:t>, disponibilizar também uma </a:t>
            </a:r>
            <a:r>
              <a:rPr lang="en-GB" sz="1100" b="1"/>
              <a:t>guia breve a amigas e amigos, familiares das vítimas</a:t>
            </a:r>
            <a:r>
              <a:rPr lang="en-GB" sz="1100"/>
              <a:t>, com orientações sobre como podem apoiá-las. A Universidade do Oeste da Escócia tem uma iniciativa interessante neste sentido (vou compartilhar o link com vocês no chat: </a:t>
            </a:r>
            <a:r>
              <a:rPr lang="en-GB" sz="1100" u="sng">
                <a:solidFill>
                  <a:schemeClr val="hlink"/>
                </a:solidFill>
                <a:hlinkClick r:id="rId3"/>
              </a:rPr>
              <a:t>https://reportandsupport.uws.ac.uk/support/i-think-someone-i-know-has-experienced-gender-based-violence</a:t>
            </a:r>
            <a:r>
              <a:rPr lang="en-GB" sz="1100"/>
              <a:t>)</a:t>
            </a:r>
            <a:endParaRPr sz="1100"/>
          </a:p>
          <a:p>
            <a:pPr marL="457200" lvl="0" indent="-298450" algn="l" rtl="0">
              <a:lnSpc>
                <a:spcPct val="115000"/>
              </a:lnSpc>
              <a:spcBef>
                <a:spcPts val="0"/>
              </a:spcBef>
              <a:spcAft>
                <a:spcPts val="0"/>
              </a:spcAft>
              <a:buClr>
                <a:schemeClr val="dk1"/>
              </a:buClr>
              <a:buSzPts val="1100"/>
              <a:buChar char="●"/>
            </a:pPr>
            <a:endParaRPr sz="1100"/>
          </a:p>
          <a:p>
            <a:pPr marL="457200" lvl="0" indent="-298450" algn="l" rtl="0">
              <a:lnSpc>
                <a:spcPct val="115000"/>
              </a:lnSpc>
              <a:spcBef>
                <a:spcPts val="0"/>
              </a:spcBef>
              <a:spcAft>
                <a:spcPts val="0"/>
              </a:spcAft>
              <a:buClr>
                <a:schemeClr val="dk1"/>
              </a:buClr>
              <a:buSzPts val="1100"/>
              <a:buChar char="●"/>
            </a:pPr>
            <a:r>
              <a:rPr lang="en-GB" sz="1100"/>
              <a:t>E, por último, a </a:t>
            </a:r>
            <a:r>
              <a:rPr lang="en-GB" sz="1100" b="1"/>
              <a:t>prestação de serviços de mediação é controversa</a:t>
            </a:r>
            <a:r>
              <a:rPr lang="en-GB" sz="1100"/>
              <a:t>, porque pode ser retraumatizante para vítimas serem confrontadas com a pessoa agressora. A mediação, portanto, </a:t>
            </a:r>
            <a:r>
              <a:rPr lang="en-GB" sz="1100" b="1"/>
              <a:t>nunca deve ser obrigatória</a:t>
            </a:r>
            <a:r>
              <a:rPr lang="en-GB" sz="1100"/>
              <a:t>. Pode somente ser oferecida como uma opção. De qualquer forma, devem prevalecer as </a:t>
            </a:r>
            <a:r>
              <a:rPr lang="en-GB" sz="1100" b="1"/>
              <a:t>necessidades e as expectativas da vítima/pessoa denunciante</a:t>
            </a:r>
            <a:r>
              <a:rPr lang="en-GB" sz="1100"/>
              <a:t>; e não deve existir qualquer pressão para encaminhar a vítima para a mediação.</a:t>
            </a:r>
            <a:endParaRPr sz="1100"/>
          </a:p>
          <a:p>
            <a:pPr marL="457200" lvl="0" indent="-298450" algn="l" rtl="0">
              <a:lnSpc>
                <a:spcPct val="115000"/>
              </a:lnSpc>
              <a:spcBef>
                <a:spcPts val="0"/>
              </a:spcBef>
              <a:spcAft>
                <a:spcPts val="0"/>
              </a:spcAft>
              <a:buClr>
                <a:schemeClr val="dk1"/>
              </a:buClr>
              <a:buSzPts val="1100"/>
              <a:buChar char="●"/>
            </a:pPr>
            <a:r>
              <a:rPr lang="en-GB" sz="1100"/>
              <a:t>É importante garantir que ambas as partes estejam em </a:t>
            </a:r>
            <a:r>
              <a:rPr lang="en-GB" sz="1100" b="1"/>
              <a:t>pé de igualdade</a:t>
            </a:r>
            <a:r>
              <a:rPr lang="en-GB" sz="1100"/>
              <a:t> durante o processo. Entao, quando a mediaçao for uma opçao, pode ser uma possibilidade que cada parte seja acompanhada por </a:t>
            </a:r>
            <a:r>
              <a:rPr lang="en-GB" sz="1100" b="1"/>
              <a:t>conselheiras distintas</a:t>
            </a:r>
            <a:r>
              <a:rPr lang="en-GB" sz="1100"/>
              <a:t>, que se comuniquem entre si bilateralmente para procurar uma solução mediada.</a:t>
            </a:r>
            <a:br>
              <a:rPr lang="en-GB" sz="1100"/>
            </a:br>
            <a:endParaRPr sz="1100"/>
          </a:p>
          <a:p>
            <a:pPr marL="0" lvl="0" indent="0" algn="l" rtl="0">
              <a:spcBef>
                <a:spcPts val="1200"/>
              </a:spcBef>
              <a:spcAft>
                <a:spcPts val="0"/>
              </a:spcAft>
              <a:buNone/>
            </a:pPr>
            <a:br>
              <a:rPr lang="en-GB" sz="1800">
                <a:latin typeface="Calibri"/>
                <a:ea typeface="Calibri"/>
                <a:cs typeface="Calibri"/>
                <a:sym typeface="Calibri"/>
              </a:rPr>
            </a:br>
            <a:endParaRPr/>
          </a:p>
        </p:txBody>
      </p:sp>
      <p:sp>
        <p:nvSpPr>
          <p:cNvPr id="612" name="Google Shape;612;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51</a:t>
            </a:fld>
            <a:endParaRPr/>
          </a:p>
        </p:txBody>
      </p:sp>
    </p:spTree>
    <p:extLst>
      <p:ext uri="{BB962C8B-B14F-4D97-AF65-F5344CB8AC3E}">
        <p14:creationId xmlns:p14="http://schemas.microsoft.com/office/powerpoint/2010/main" val="32374748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6" name="Google Shape;626;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 centro de apoio da Universidade de Dundee disponibiliza vários serviços, incluindo o </a:t>
            </a:r>
            <a:r>
              <a:rPr lang="en-GB" sz="1100" b="1"/>
              <a:t>Centro de Chaplaincy</a:t>
            </a:r>
            <a:r>
              <a:rPr lang="en-GB" sz="1100"/>
              <a:t> e a </a:t>
            </a:r>
            <a:r>
              <a:rPr lang="en-GB" sz="1100" b="1"/>
              <a:t>Nightline</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O Centro de Chaplaincy é um </a:t>
            </a:r>
            <a:r>
              <a:rPr lang="en-GB" sz="1100" b="1"/>
              <a:t>espaço seguro</a:t>
            </a:r>
            <a:r>
              <a:rPr lang="en-GB" sz="1100"/>
              <a:t>, que está aberto a estudantes e a membros do pessoal de qualquer religião. O centro conta com uma biblioteca, com salas tranquilas e espaços para reuniões, tudo gratuito - que pode servir para os períodos de recuperação.</a:t>
            </a:r>
            <a:endParaRPr sz="1100"/>
          </a:p>
          <a:p>
            <a:pPr marL="0" lvl="0" indent="0" algn="l" rtl="0">
              <a:lnSpc>
                <a:spcPct val="115000"/>
              </a:lnSpc>
              <a:spcBef>
                <a:spcPts val="1200"/>
              </a:spcBef>
              <a:spcAft>
                <a:spcPts val="0"/>
              </a:spcAft>
              <a:buClr>
                <a:schemeClr val="dk1"/>
              </a:buClr>
              <a:buSzPts val="1100"/>
              <a:buFont typeface="Arial"/>
              <a:buNone/>
            </a:pPr>
            <a:r>
              <a:rPr lang="en-GB" sz="1100"/>
              <a:t>Já a </a:t>
            </a:r>
            <a:r>
              <a:rPr lang="en-GB" sz="1100" b="1"/>
              <a:t>Nightline</a:t>
            </a:r>
            <a:r>
              <a:rPr lang="en-GB" sz="1100"/>
              <a:t> é um serviço confidencial de escuta e informação, e ele é gerido </a:t>
            </a:r>
            <a:r>
              <a:rPr lang="en-GB" sz="1100" i="1"/>
              <a:t>por </a:t>
            </a:r>
            <a:r>
              <a:rPr lang="en-GB" sz="1100"/>
              <a:t>estudantes </a:t>
            </a:r>
            <a:r>
              <a:rPr lang="en-GB" sz="1100" i="1"/>
              <a:t>para </a:t>
            </a:r>
            <a:r>
              <a:rPr lang="en-GB" sz="1100"/>
              <a:t>estudantes. O funcionamento da linha é mantido por pessoas estudantes voluntárias com formação específica (em escuta ativa, por exemplo), e elas prestam apoio telefónico.</a:t>
            </a:r>
            <a:endParaRPr sz="1100"/>
          </a:p>
          <a:p>
            <a:pPr marL="0" marR="0" lvl="0" indent="0" algn="just" rtl="0">
              <a:spcBef>
                <a:spcPts val="1200"/>
              </a:spcBef>
              <a:spcAft>
                <a:spcPts val="0"/>
              </a:spcAft>
              <a:buNone/>
            </a:pPr>
            <a:endParaRPr sz="1800">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627" name="Google Shape;627;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52</a:t>
            </a:fld>
            <a:endParaRPr/>
          </a:p>
        </p:txBody>
      </p:sp>
    </p:spTree>
    <p:extLst>
      <p:ext uri="{BB962C8B-B14F-4D97-AF65-F5344CB8AC3E}">
        <p14:creationId xmlns:p14="http://schemas.microsoft.com/office/powerpoint/2010/main" val="21426107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4" name="Google Shape;634;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Outra prática inspiradora é a Help Desk da Universidade de Bolonha.</a:t>
            </a:r>
            <a:endParaRPr sz="1100"/>
          </a:p>
          <a:p>
            <a:pPr marL="0" lvl="0" indent="0" algn="l" rtl="0">
              <a:lnSpc>
                <a:spcPct val="115000"/>
              </a:lnSpc>
              <a:spcBef>
                <a:spcPts val="1200"/>
              </a:spcBef>
              <a:spcAft>
                <a:spcPts val="0"/>
              </a:spcAft>
              <a:buClr>
                <a:schemeClr val="dk1"/>
              </a:buClr>
              <a:buSzPts val="1100"/>
              <a:buFont typeface="Arial"/>
              <a:buNone/>
            </a:pPr>
            <a:r>
              <a:rPr lang="en-GB" sz="1100"/>
              <a:t>A universidade tem serviços como: </a:t>
            </a:r>
            <a:r>
              <a:rPr lang="en-GB" sz="1100" b="1"/>
              <a:t>programas de apoio online</a:t>
            </a:r>
            <a:r>
              <a:rPr lang="en-GB" sz="1100"/>
              <a:t>; </a:t>
            </a:r>
            <a:r>
              <a:rPr lang="en-GB" sz="1100" b="1"/>
              <a:t>orientação inicial e informação de base</a:t>
            </a:r>
            <a:r>
              <a:rPr lang="en-GB" sz="1100"/>
              <a:t> sobre os </a:t>
            </a:r>
            <a:r>
              <a:rPr lang="en-GB" sz="1100" b="1"/>
              <a:t>aspetos legais </a:t>
            </a:r>
            <a:r>
              <a:rPr lang="en-GB" sz="1100"/>
              <a:t>e sobre as formas de contactar as autoridades… E existe uma </a:t>
            </a:r>
            <a:r>
              <a:rPr lang="en-GB" sz="1100" b="1"/>
              <a:t>articulação com uma rede de serviços e associações locais especializadas</a:t>
            </a:r>
            <a:r>
              <a:rPr lang="en-GB" sz="1100"/>
              <a:t> neste tema para lidar com situações mais complexas que exigem uma intervenção mais multidisciplinar.</a:t>
            </a:r>
            <a:endParaRPr sz="1100"/>
          </a:p>
          <a:p>
            <a:pPr marL="0" lvl="0" indent="0" algn="l" rtl="0">
              <a:lnSpc>
                <a:spcPct val="115000"/>
              </a:lnSpc>
              <a:spcBef>
                <a:spcPts val="1200"/>
              </a:spcBef>
              <a:spcAft>
                <a:spcPts val="1200"/>
              </a:spcAft>
              <a:buSzPts val="1100"/>
              <a:buNone/>
            </a:pPr>
            <a:r>
              <a:rPr lang="en-GB" sz="1100"/>
              <a:t>Neste caso, o help desk é </a:t>
            </a:r>
            <a:r>
              <a:rPr lang="en-GB" sz="1100" b="1"/>
              <a:t>coordenado pelo gabinete de Equidade, Diversidade e Inclusão</a:t>
            </a:r>
            <a:r>
              <a:rPr lang="en-GB" sz="1100"/>
              <a:t>, e tem uma perspectiva de género e interseccional.</a:t>
            </a:r>
            <a:endParaRPr sz="1100"/>
          </a:p>
        </p:txBody>
      </p:sp>
      <p:sp>
        <p:nvSpPr>
          <p:cNvPr id="635" name="Google Shape;635;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53</a:t>
            </a:fld>
            <a:endParaRPr/>
          </a:p>
        </p:txBody>
      </p:sp>
    </p:spTree>
    <p:extLst>
      <p:ext uri="{BB962C8B-B14F-4D97-AF65-F5344CB8AC3E}">
        <p14:creationId xmlns:p14="http://schemas.microsoft.com/office/powerpoint/2010/main" val="34329349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2" name="Google Shape;642;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GB" sz="1100" b="1"/>
              <a:t>Passamos agora ao sexto P: Parcerias</a:t>
            </a:r>
            <a:r>
              <a:rPr lang="en-GB" sz="1100"/>
              <a:t>.</a:t>
            </a:r>
            <a:endParaRPr sz="1100"/>
          </a:p>
          <a:p>
            <a:pPr marL="0" lvl="0" indent="0" algn="l" rtl="0">
              <a:lnSpc>
                <a:spcPct val="115000"/>
              </a:lnSpc>
              <a:spcBef>
                <a:spcPts val="1200"/>
              </a:spcBef>
              <a:spcAft>
                <a:spcPts val="0"/>
              </a:spcAft>
              <a:buNone/>
            </a:pPr>
            <a:r>
              <a:rPr lang="en-GB" sz="1100"/>
              <a:t>As Parcerias dizem respeito ao envolvimento de atores relevantes a todos os níveis. É importante ter em conta que as parcerias externas </a:t>
            </a:r>
            <a:r>
              <a:rPr lang="en-GB" sz="1100" i="1"/>
              <a:t>complementam </a:t>
            </a:r>
            <a:r>
              <a:rPr lang="en-GB" sz="1100"/>
              <a:t>as competências, a capacidade e os conhecimentos internos da instituição.</a:t>
            </a:r>
            <a:endParaRPr sz="1100"/>
          </a:p>
          <a:p>
            <a:pPr marL="0" lvl="0" indent="0" algn="l" rtl="0">
              <a:lnSpc>
                <a:spcPct val="115000"/>
              </a:lnSpc>
              <a:spcBef>
                <a:spcPts val="1200"/>
              </a:spcBef>
              <a:spcAft>
                <a:spcPts val="0"/>
              </a:spcAft>
              <a:buNone/>
            </a:pPr>
            <a:r>
              <a:rPr lang="en-GB" sz="1100"/>
              <a:t>Para dar alguns exemplos:</a:t>
            </a:r>
            <a:endParaRPr sz="1100"/>
          </a:p>
          <a:p>
            <a:pPr marL="457200" lvl="0" indent="-298450" algn="just" rtl="0">
              <a:spcBef>
                <a:spcPts val="1200"/>
              </a:spcBef>
              <a:spcAft>
                <a:spcPts val="0"/>
              </a:spcAft>
              <a:buSzPts val="1100"/>
              <a:buChar char="●"/>
            </a:pPr>
            <a:r>
              <a:rPr lang="en-GB" sz="1100" b="1"/>
              <a:t>Parcerias com entidades governamentais locais e nacionais</a:t>
            </a:r>
            <a:r>
              <a:rPr lang="en-GB" sz="1100"/>
              <a:t>. Isto inclui serviços jurídicos, polícia e organizações do sistema de justiça penal, por exemplo.</a:t>
            </a:r>
            <a:br>
              <a:rPr lang="en-GB" sz="1100"/>
            </a:br>
            <a:endParaRPr sz="1100"/>
          </a:p>
          <a:p>
            <a:pPr marL="457200" lvl="0" indent="-298450" algn="just" rtl="0">
              <a:spcBef>
                <a:spcPts val="0"/>
              </a:spcBef>
              <a:spcAft>
                <a:spcPts val="0"/>
              </a:spcAft>
              <a:buSzPts val="1100"/>
              <a:buChar char="●"/>
            </a:pPr>
            <a:r>
              <a:rPr lang="en-GB" sz="1100" b="1"/>
              <a:t>Parcerias com organizações da sociedade civil</a:t>
            </a:r>
            <a:r>
              <a:rPr lang="en-GB" sz="1100"/>
              <a:t> que, desde o desenho de políticas até à implementação de medidas mais específicas, podem apoiar a organização de iniciativas conjuntas, de eventos, campanhas de sensibilização e programas de formação sobre violência de género.</a:t>
            </a:r>
            <a:br>
              <a:rPr lang="en-GB" sz="1100"/>
            </a:br>
            <a:endParaRPr sz="1100"/>
          </a:p>
          <a:p>
            <a:pPr marL="457200" lvl="0" indent="-298450" algn="just" rtl="0">
              <a:spcBef>
                <a:spcPts val="0"/>
              </a:spcBef>
              <a:spcAft>
                <a:spcPts val="0"/>
              </a:spcAft>
              <a:buSzPts val="1100"/>
              <a:buChar char="●"/>
            </a:pPr>
            <a:r>
              <a:rPr lang="en-GB" sz="1100"/>
              <a:t>Logo, </a:t>
            </a:r>
            <a:r>
              <a:rPr lang="en-GB" sz="1100" b="1"/>
              <a:t>Parcerias com grupos e associações de estudantes</a:t>
            </a:r>
            <a:r>
              <a:rPr lang="en-GB" sz="1100"/>
              <a:t>, para envolver estudantes de várias instituições na prevenção e criar um ambiente de apoio para quem experiencia violência de género;</a:t>
            </a:r>
            <a:br>
              <a:rPr lang="en-GB" sz="1100"/>
            </a:br>
            <a:endParaRPr sz="1100"/>
          </a:p>
          <a:p>
            <a:pPr marL="457200" lvl="0" indent="-298450" algn="just" rtl="0">
              <a:spcBef>
                <a:spcPts val="0"/>
              </a:spcBef>
              <a:spcAft>
                <a:spcPts val="0"/>
              </a:spcAft>
              <a:buSzPts val="1100"/>
              <a:buChar char="●"/>
            </a:pPr>
            <a:r>
              <a:rPr lang="en-GB" sz="1100"/>
              <a:t>Além dessas, </a:t>
            </a:r>
            <a:r>
              <a:rPr lang="en-GB" sz="1100" b="1"/>
              <a:t>Parcerias com organizações comunitárias e do setor de saúde</a:t>
            </a:r>
            <a:r>
              <a:rPr lang="en-GB" sz="1100"/>
              <a:t>, para coordenar serviços e dar apoio às pessoas que sofrem violência de género (por exemplo, abrigos, serviços de saúde).</a:t>
            </a:r>
            <a:br>
              <a:rPr lang="en-GB" sz="1100"/>
            </a:br>
            <a:endParaRPr sz="1100"/>
          </a:p>
          <a:p>
            <a:pPr marL="457200" lvl="0" indent="-298450" algn="just" rtl="0">
              <a:spcBef>
                <a:spcPts val="0"/>
              </a:spcBef>
              <a:spcAft>
                <a:spcPts val="0"/>
              </a:spcAft>
              <a:buSzPts val="1100"/>
              <a:buChar char="●"/>
            </a:pPr>
            <a:r>
              <a:rPr lang="en-GB" sz="1100"/>
              <a:t>A </a:t>
            </a:r>
            <a:r>
              <a:rPr lang="en-GB" sz="1100" b="1"/>
              <a:t>Colaboração com o setor privado</a:t>
            </a:r>
            <a:r>
              <a:rPr lang="en-GB" sz="1100"/>
              <a:t> também é interessante, principalmente para prover certas competências específicas - como formação - ou para desenvolver certas ferramentas e recursos de prevenção (por exemplo, ferramentas digitais para ligar estudantes a serviços de apoio, botões de pânico, etc.).</a:t>
            </a:r>
            <a:br>
              <a:rPr lang="en-GB" sz="1100"/>
            </a:br>
            <a:endParaRPr sz="1100"/>
          </a:p>
          <a:p>
            <a:pPr marL="457200" lvl="0" indent="-317500" algn="just" rtl="0">
              <a:spcBef>
                <a:spcPts val="0"/>
              </a:spcBef>
              <a:spcAft>
                <a:spcPts val="0"/>
              </a:spcAft>
              <a:buSzPts val="1400"/>
              <a:buChar char="●"/>
            </a:pPr>
            <a:r>
              <a:rPr lang="en-GB" sz="1100" b="1"/>
              <a:t>Parcerias com outras instituições de ensino superior e organizações de investigação</a:t>
            </a:r>
            <a:r>
              <a:rPr lang="en-GB" sz="1100"/>
              <a:t>, para compartilhar experiências, trocar boas práticas e recursos.</a:t>
            </a:r>
            <a:r>
              <a:rPr lang="en-GB" sz="1800">
                <a:solidFill>
                  <a:srgbClr val="000000"/>
                </a:solidFill>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p>
            <a:pPr marL="0" lvl="0" indent="0" algn="l" rtl="0">
              <a:lnSpc>
                <a:spcPct val="115000"/>
              </a:lnSpc>
              <a:spcBef>
                <a:spcPts val="1200"/>
              </a:spcBef>
              <a:spcAft>
                <a:spcPts val="0"/>
              </a:spcAft>
              <a:buSzPts val="1100"/>
              <a:buNone/>
            </a:pPr>
            <a:r>
              <a:rPr lang="en-GB" sz="1100"/>
              <a:t>Como eu já comentei sobre os outros Ps, o Toolkit oferece informação mais detalhada e prática sobre a </a:t>
            </a:r>
            <a:r>
              <a:rPr lang="en-GB" sz="1100" b="1"/>
              <a:t>Prestação de Serviços</a:t>
            </a:r>
            <a:r>
              <a:rPr lang="en-GB" sz="1100"/>
              <a:t>; mas, agora, vamos ver algumas sugestões e boas práticas.</a:t>
            </a:r>
            <a:endParaRPr sz="1800">
              <a:solidFill>
                <a:srgbClr val="000000"/>
              </a:solidFill>
              <a:latin typeface="Times New Roman"/>
              <a:ea typeface="Times New Roman"/>
              <a:cs typeface="Times New Roman"/>
              <a:sym typeface="Times New Roman"/>
            </a:endParaRPr>
          </a:p>
          <a:p>
            <a:pPr marL="0" marR="0" lvl="0" indent="0" algn="just" rtl="0">
              <a:spcBef>
                <a:spcPts val="1200"/>
              </a:spcBef>
              <a:spcAft>
                <a:spcPts val="0"/>
              </a:spcAft>
              <a:buNone/>
            </a:pPr>
            <a:r>
              <a:rPr lang="en-GB" sz="1800">
                <a:solidFill>
                  <a:srgbClr val="000000"/>
                </a:solidFill>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643" name="Google Shape;643;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54</a:t>
            </a:fld>
            <a:endParaRPr/>
          </a:p>
        </p:txBody>
      </p:sp>
    </p:spTree>
    <p:extLst>
      <p:ext uri="{BB962C8B-B14F-4D97-AF65-F5344CB8AC3E}">
        <p14:creationId xmlns:p14="http://schemas.microsoft.com/office/powerpoint/2010/main" val="21635253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0" name="Google Shape;650;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None/>
            </a:pPr>
            <a:r>
              <a:rPr lang="en-GB" b="1"/>
              <a:t>Algumas sugestões práticas para as parcerias…</a:t>
            </a:r>
            <a:endParaRPr b="1"/>
          </a:p>
          <a:p>
            <a:pPr marL="457200" lvl="0" indent="-298450" algn="l" rtl="0">
              <a:lnSpc>
                <a:spcPct val="115000"/>
              </a:lnSpc>
              <a:spcBef>
                <a:spcPts val="400"/>
              </a:spcBef>
              <a:spcAft>
                <a:spcPts val="0"/>
              </a:spcAft>
              <a:buSzPts val="1100"/>
              <a:buChar char="●"/>
            </a:pPr>
            <a:r>
              <a:rPr lang="en-GB" sz="1100"/>
              <a:t>A participação em </a:t>
            </a:r>
            <a:r>
              <a:rPr lang="en-GB" sz="1100" b="1"/>
              <a:t>projetos europeus ou internacionais</a:t>
            </a:r>
            <a:r>
              <a:rPr lang="en-GB" sz="1100"/>
              <a:t> - por exemplo, o UniSAFE - e em eventos e outras atividades internacionais, pode ser um bom ponto de partida. Podemos começar analisando os projetos europeus da nossas instituições e entrar em contacto com o gabinete de projetos ou de financiamento europeu para identificar potenciais grupos e parcerias para colaboração.</a:t>
            </a:r>
            <a:endParaRPr sz="1800">
              <a:solidFill>
                <a:srgbClr val="000000"/>
              </a:solidFill>
              <a:latin typeface="Times New Roman"/>
              <a:ea typeface="Times New Roman"/>
              <a:cs typeface="Times New Roman"/>
              <a:sym typeface="Times New Roman"/>
            </a:endParaRPr>
          </a:p>
          <a:p>
            <a:pPr marL="457200" lvl="0" indent="0" algn="l" rtl="0">
              <a:lnSpc>
                <a:spcPct val="100000"/>
              </a:lnSpc>
              <a:spcBef>
                <a:spcPts val="0"/>
              </a:spcBef>
              <a:spcAft>
                <a:spcPts val="0"/>
              </a:spcAft>
              <a:buNone/>
            </a:pPr>
            <a:endParaRPr sz="1800">
              <a:solidFill>
                <a:srgbClr val="000000"/>
              </a:solidFill>
              <a:latin typeface="Times New Roman"/>
              <a:ea typeface="Times New Roman"/>
              <a:cs typeface="Times New Roman"/>
              <a:sym typeface="Times New Roman"/>
            </a:endParaRPr>
          </a:p>
          <a:p>
            <a:pPr marL="457200" lvl="0" indent="-298450" algn="l" rtl="0">
              <a:lnSpc>
                <a:spcPct val="115000"/>
              </a:lnSpc>
              <a:spcBef>
                <a:spcPts val="0"/>
              </a:spcBef>
              <a:spcAft>
                <a:spcPts val="0"/>
              </a:spcAft>
              <a:buSzPts val="1100"/>
              <a:buChar char="●"/>
            </a:pPr>
            <a:r>
              <a:rPr lang="en-GB" sz="1100" i="1"/>
              <a:t>Aproveitem </a:t>
            </a:r>
            <a:r>
              <a:rPr lang="en-GB" sz="1100" b="1"/>
              <a:t>oportunidades de financiamento</a:t>
            </a:r>
            <a:r>
              <a:rPr lang="en-GB" sz="1100"/>
              <a:t> para apoiar as parcerias. Isto pode ser através de subsídios, financiamento para investigação, patrocínios empresariais ou até doações individuais.</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As </a:t>
            </a:r>
            <a:r>
              <a:rPr lang="en-GB" sz="1100" b="1"/>
              <a:t>redes informais</a:t>
            </a:r>
            <a:r>
              <a:rPr lang="en-GB" sz="1100"/>
              <a:t> também são um fator que facilita as parcerias, então é importante manter boas relações com atores que são chave. E, além destes atores, construir também redes com pessoas sensibilizadas dentro da organização.</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Por outro lado, é essencial evitar, na maior medida possível, que o trabalho-base em matéria de violência de género seja feito por pessoas voluntárias. Este é um trabalho que deve estar integrado formalmente nas </a:t>
            </a:r>
            <a:r>
              <a:rPr lang="en-GB" sz="1100" b="1"/>
              <a:t>funções</a:t>
            </a:r>
            <a:r>
              <a:rPr lang="en-GB" sz="1100"/>
              <a:t> das pessoas envolvidas. E, sempre que tenhamos pessoas voluntárias envolvidas nestas atividades, é fundamental também </a:t>
            </a:r>
            <a:r>
              <a:rPr lang="en-GB" sz="1100" b="1"/>
              <a:t>reconhecer e valorizar</a:t>
            </a:r>
            <a:r>
              <a:rPr lang="en-GB" sz="1100"/>
              <a:t> a contribuição delas.</a:t>
            </a:r>
            <a:endParaRPr sz="1100"/>
          </a:p>
          <a:p>
            <a:pPr marL="457200" lvl="0" indent="0" algn="l" rtl="0">
              <a:lnSpc>
                <a:spcPct val="115000"/>
              </a:lnSpc>
              <a:spcBef>
                <a:spcPts val="0"/>
              </a:spcBef>
              <a:spcAft>
                <a:spcPts val="0"/>
              </a:spcAft>
              <a:buNone/>
            </a:pPr>
            <a:endParaRPr sz="1100"/>
          </a:p>
          <a:p>
            <a:pPr marL="457200" lvl="0" indent="-298450" algn="l" rtl="0">
              <a:lnSpc>
                <a:spcPct val="115000"/>
              </a:lnSpc>
              <a:spcBef>
                <a:spcPts val="0"/>
              </a:spcBef>
              <a:spcAft>
                <a:spcPts val="0"/>
              </a:spcAft>
              <a:buSzPts val="1100"/>
              <a:buChar char="●"/>
            </a:pPr>
            <a:r>
              <a:rPr lang="en-GB" sz="1100"/>
              <a:t>Entao, as </a:t>
            </a:r>
            <a:r>
              <a:rPr lang="en-GB" sz="1100" b="1"/>
              <a:t>parcerias externas</a:t>
            </a:r>
            <a:r>
              <a:rPr lang="en-GB" sz="1100"/>
              <a:t> podem servir para fazer que a prestação de serviços uma unidade com recursos limitados seja viável, como um apoio complementar.</a:t>
            </a:r>
            <a:endParaRPr sz="1800">
              <a:solidFill>
                <a:srgbClr val="000000"/>
              </a:solidFill>
              <a:latin typeface="Times New Roman"/>
              <a:ea typeface="Times New Roman"/>
              <a:cs typeface="Times New Roman"/>
              <a:sym typeface="Times New Roman"/>
            </a:endParaRPr>
          </a:p>
          <a:p>
            <a:pPr marL="0" marR="0" lvl="0" indent="0" algn="just" rtl="0">
              <a:spcBef>
                <a:spcPts val="0"/>
              </a:spcBef>
              <a:spcAft>
                <a:spcPts val="0"/>
              </a:spcAft>
              <a:buNone/>
            </a:pPr>
            <a:r>
              <a:rPr lang="en-GB" sz="1800">
                <a:latin typeface="Times New Roman"/>
                <a:ea typeface="Times New Roman"/>
                <a:cs typeface="Times New Roman"/>
                <a:sym typeface="Times New Roman"/>
              </a:rPr>
              <a:t>​</a:t>
            </a:r>
            <a:endParaRPr/>
          </a:p>
          <a:p>
            <a:pPr marL="0" lvl="0" indent="0" algn="l" rtl="0">
              <a:spcBef>
                <a:spcPts val="0"/>
              </a:spcBef>
              <a:spcAft>
                <a:spcPts val="0"/>
              </a:spcAft>
              <a:buNone/>
            </a:pPr>
            <a:endParaRPr/>
          </a:p>
        </p:txBody>
      </p:sp>
      <p:sp>
        <p:nvSpPr>
          <p:cNvPr id="651" name="Google Shape;651;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extLst>
      <p:ext uri="{BB962C8B-B14F-4D97-AF65-F5344CB8AC3E}">
        <p14:creationId xmlns:p14="http://schemas.microsoft.com/office/powerpoint/2010/main" val="5591965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7" name="Google Shape;667;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Uma prática inspiradora sobre </a:t>
            </a:r>
            <a:r>
              <a:rPr lang="en-GB" sz="1100" b="1"/>
              <a:t>parcerias</a:t>
            </a:r>
            <a:r>
              <a:rPr lang="en-GB" sz="1100"/>
              <a:t> é o programa </a:t>
            </a:r>
            <a:r>
              <a:rPr lang="en-GB" sz="1100" b="1"/>
              <a:t>“Ask for Angela”</a:t>
            </a:r>
            <a:r>
              <a:rPr lang="en-GB" sz="1100"/>
              <a:t>, que tem sido implementado em vários campus universitários e também em outros espaços públicos para prevenir e combater situações de assédio sexual e violência de género.</a:t>
            </a:r>
            <a:endParaRPr sz="1100"/>
          </a:p>
          <a:p>
            <a:pPr marL="0" lvl="0" indent="0" algn="l" rtl="0">
              <a:lnSpc>
                <a:spcPct val="115000"/>
              </a:lnSpc>
              <a:spcBef>
                <a:spcPts val="1200"/>
              </a:spcBef>
              <a:spcAft>
                <a:spcPts val="0"/>
              </a:spcAft>
              <a:buClr>
                <a:schemeClr val="dk1"/>
              </a:buClr>
              <a:buSzPts val="1100"/>
              <a:buFont typeface="Arial"/>
              <a:buNone/>
            </a:pPr>
            <a:r>
              <a:rPr lang="en-GB" sz="1100"/>
              <a:t>A ideia é oferecer uma forma </a:t>
            </a:r>
            <a:r>
              <a:rPr lang="en-GB" sz="1100" b="1"/>
              <a:t>discreta</a:t>
            </a:r>
            <a:r>
              <a:rPr lang="en-GB" sz="1100"/>
              <a:t> de pessoas que se sintam inseguras ou desconfortáveis pedirem ajuda a membros do pessoal. Funciona através de uma </a:t>
            </a:r>
            <a:r>
              <a:rPr lang="en-GB" sz="1100" b="1"/>
              <a:t>palavra-código</a:t>
            </a:r>
            <a:r>
              <a:rPr lang="en-GB" sz="1100"/>
              <a:t> que não chama a atenção. Por exemplo, “Perguntar pela Angela” ou pedir o “drink Angela”. E o pessoal já está informado que este é um pedido de ajuda.</a:t>
            </a:r>
            <a:endParaRPr sz="1100"/>
          </a:p>
          <a:p>
            <a:pPr marL="0" lvl="0" indent="0" algn="l" rtl="0">
              <a:lnSpc>
                <a:spcPct val="115000"/>
              </a:lnSpc>
              <a:spcBef>
                <a:spcPts val="1200"/>
              </a:spcBef>
              <a:spcAft>
                <a:spcPts val="0"/>
              </a:spcAft>
              <a:buClr>
                <a:schemeClr val="dk1"/>
              </a:buClr>
              <a:buSzPts val="1100"/>
              <a:buFont typeface="Arial"/>
              <a:buNone/>
            </a:pPr>
            <a:r>
              <a:rPr lang="en-GB" sz="1100"/>
              <a:t>Esta campanha nasceu no Reino Unido, mas já se expandiu a vários outros lugares, inclusive em Portugal.</a:t>
            </a:r>
            <a:endParaRPr sz="1100"/>
          </a:p>
          <a:p>
            <a:pPr marL="0" lvl="0" indent="0" algn="l" rtl="0">
              <a:spcBef>
                <a:spcPts val="1200"/>
              </a:spcBef>
              <a:spcAft>
                <a:spcPts val="0"/>
              </a:spcAft>
              <a:buNone/>
            </a:pPr>
            <a:endParaRPr/>
          </a:p>
        </p:txBody>
      </p:sp>
      <p:sp>
        <p:nvSpPr>
          <p:cNvPr id="668" name="Google Shape;668;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extLst>
      <p:ext uri="{BB962C8B-B14F-4D97-AF65-F5344CB8AC3E}">
        <p14:creationId xmlns:p14="http://schemas.microsoft.com/office/powerpoint/2010/main" val="26485483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300"/>
              <a:t>Outra iniciativa é a Why we did not report.</a:t>
            </a:r>
            <a:endParaRPr sz="1300"/>
          </a:p>
          <a:p>
            <a:pPr marL="0" lvl="0" indent="0" algn="l" rtl="0">
              <a:spcBef>
                <a:spcPts val="0"/>
              </a:spcBef>
              <a:spcAft>
                <a:spcPts val="0"/>
              </a:spcAft>
              <a:buNone/>
            </a:pPr>
            <a:endParaRPr sz="1300"/>
          </a:p>
          <a:p>
            <a:pPr marL="0" lvl="0" indent="0" algn="l" rtl="0">
              <a:spcBef>
                <a:spcPts val="0"/>
              </a:spcBef>
              <a:spcAft>
                <a:spcPts val="0"/>
              </a:spcAft>
              <a:buNone/>
            </a:pPr>
            <a:r>
              <a:rPr lang="en-GB" sz="1300"/>
              <a:t>Link da iniciativa: </a:t>
            </a:r>
            <a:r>
              <a:rPr lang="en-GB" sz="1300" u="sng">
                <a:solidFill>
                  <a:schemeClr val="hlink"/>
                </a:solidFill>
                <a:hlinkClick r:id="rId3"/>
              </a:rPr>
              <a:t>https://www.instagram.com/procjsmetonenahlasili/?hl=cs</a:t>
            </a:r>
            <a:r>
              <a:rPr lang="en-GB" sz="1300"/>
              <a:t> </a:t>
            </a:r>
            <a:endParaRPr sz="1300">
              <a:highlight>
                <a:srgbClr val="F5F5F5"/>
              </a:highlight>
            </a:endParaRPr>
          </a:p>
          <a:p>
            <a:pPr marL="0" lvl="0" indent="0" algn="l" rtl="0">
              <a:lnSpc>
                <a:spcPct val="115000"/>
              </a:lnSpc>
              <a:spcBef>
                <a:spcPts val="1200"/>
              </a:spcBef>
              <a:spcAft>
                <a:spcPts val="0"/>
              </a:spcAft>
              <a:buClr>
                <a:schemeClr val="dk1"/>
              </a:buClr>
              <a:buSzPts val="1100"/>
              <a:buFont typeface="Arial"/>
              <a:buNone/>
            </a:pPr>
            <a:r>
              <a:rPr lang="en-GB" sz="1300">
                <a:highlight>
                  <a:srgbClr val="F5F5F5"/>
                </a:highlight>
              </a:rPr>
              <a:t>A iniciativa “</a:t>
            </a:r>
            <a:r>
              <a:rPr lang="en-GB" sz="1300" u="sng">
                <a:solidFill>
                  <a:srgbClr val="5352F5"/>
                </a:solidFill>
                <a:highlight>
                  <a:srgbClr val="F5F5F5"/>
                </a:highlight>
                <a:hlinkClick r:id="rId4">
                  <a:extLst>
                    <a:ext uri="{A12FA001-AC4F-418D-AE19-62706E023703}">
                      <ahyp:hlinkClr xmlns:ahyp="http://schemas.microsoft.com/office/drawing/2018/hyperlinkcolor" val="tx"/>
                    </a:ext>
                  </a:extLst>
                </a:hlinkClick>
              </a:rPr>
              <a:t>Why we did not report </a:t>
            </a:r>
            <a:r>
              <a:rPr lang="en-GB" sz="1300"/>
              <a:t>” surgiu originalmente como uma iniciativa estudantil na Universidade Charles, em Praga, com cartazes expondo </a:t>
            </a:r>
            <a:r>
              <a:rPr lang="en-GB" sz="1300" b="1"/>
              <a:t>casos anonimizados</a:t>
            </a:r>
            <a:r>
              <a:rPr lang="en-GB" sz="1300"/>
              <a:t>. Estes materiais foram expostos, por exemplo, na Faculdade de Filosofia, através de uma exposição, e no centro cultural da universidade. E, além das exposiçoes, também organizaram </a:t>
            </a:r>
            <a:r>
              <a:rPr lang="en-GB" sz="1300" b="1"/>
              <a:t>debates</a:t>
            </a:r>
            <a:r>
              <a:rPr lang="en-GB" sz="1300"/>
              <a:t>.</a:t>
            </a:r>
            <a:endParaRPr sz="1300"/>
          </a:p>
          <a:p>
            <a:pPr marL="0" lvl="0" indent="0" algn="l" rtl="0">
              <a:lnSpc>
                <a:spcPct val="115000"/>
              </a:lnSpc>
              <a:spcBef>
                <a:spcPts val="1200"/>
              </a:spcBef>
              <a:spcAft>
                <a:spcPts val="1200"/>
              </a:spcAft>
              <a:buSzPts val="1100"/>
              <a:buNone/>
            </a:pPr>
            <a:r>
              <a:rPr lang="en-GB" sz="1300"/>
              <a:t>Se trata de uma iniciativa inspirada no movimento norte-americano </a:t>
            </a:r>
            <a:r>
              <a:rPr lang="en-GB" sz="1300" i="1"/>
              <a:t>“Why I Did Not Report”</a:t>
            </a:r>
            <a:r>
              <a:rPr lang="en-GB" sz="1300"/>
              <a:t>. É uma metodologia interessante que pode ser utilizada por um </a:t>
            </a:r>
            <a:r>
              <a:rPr lang="en-GB" sz="1300" b="1"/>
              <a:t>serviço institucional</a:t>
            </a:r>
            <a:r>
              <a:rPr lang="en-GB" sz="1300"/>
              <a:t>, em colaboração com </a:t>
            </a:r>
            <a:r>
              <a:rPr lang="en-GB" sz="1300" b="1"/>
              <a:t>associações de estudantes</a:t>
            </a:r>
            <a:r>
              <a:rPr lang="en-GB" sz="1300"/>
              <a:t> - é uma boa via de criar colaboração - para sensibilizar sobre a violência de género e, ao mesmo tempo, </a:t>
            </a:r>
            <a:r>
              <a:rPr lang="en-GB" sz="1300" b="1"/>
              <a:t>informar sobre serviços de apoio disponíveis</a:t>
            </a:r>
            <a:r>
              <a:rPr lang="en-GB" sz="1300"/>
              <a:t>.</a:t>
            </a:r>
            <a:endParaRPr sz="1300"/>
          </a:p>
        </p:txBody>
      </p:sp>
      <p:sp>
        <p:nvSpPr>
          <p:cNvPr id="676" name="Google Shape;676;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extLst>
      <p:ext uri="{BB962C8B-B14F-4D97-AF65-F5344CB8AC3E}">
        <p14:creationId xmlns:p14="http://schemas.microsoft.com/office/powerpoint/2010/main" val="40880079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Agora, passamos ao último P: </a:t>
            </a:r>
            <a:r>
              <a:rPr lang="en-GB" sz="1100" b="1"/>
              <a:t>Políticas</a:t>
            </a:r>
            <a:r>
              <a:rPr lang="en-GB" sz="1100"/>
              <a:t>.</a:t>
            </a:r>
            <a:endParaRPr sz="1100"/>
          </a:p>
          <a:p>
            <a:pPr marL="0" lvl="0" indent="0" algn="l" rtl="0">
              <a:lnSpc>
                <a:spcPct val="115000"/>
              </a:lnSpc>
              <a:spcBef>
                <a:spcPts val="1200"/>
              </a:spcBef>
              <a:spcAft>
                <a:spcPts val="0"/>
              </a:spcAft>
              <a:buClr>
                <a:schemeClr val="dk1"/>
              </a:buClr>
              <a:buSzPts val="1100"/>
              <a:buFont typeface="Arial"/>
              <a:buNone/>
            </a:pPr>
            <a:r>
              <a:rPr lang="en-GB" sz="1100"/>
              <a:t>As políticas abrangem:</a:t>
            </a:r>
            <a:br>
              <a:rPr lang="en-GB" sz="1100"/>
            </a:br>
            <a:r>
              <a:rPr lang="en-GB" sz="1100"/>
              <a:t> a) </a:t>
            </a:r>
            <a:r>
              <a:rPr lang="en-GB" sz="1100" b="1"/>
              <a:t>quadros de política</a:t>
            </a:r>
            <a:r>
              <a:rPr lang="en-GB" sz="1100"/>
              <a:t>, que correspondem a um conjunto </a:t>
            </a:r>
            <a:r>
              <a:rPr lang="en-GB" sz="1100" i="1"/>
              <a:t>coerente </a:t>
            </a:r>
            <a:r>
              <a:rPr lang="en-GB" sz="1100"/>
              <a:t>de medidas, com uma visão clara e uma estratégia abrangente, capazes de responder aos casos de violência de género de forma integral e estruturada; e</a:t>
            </a:r>
            <a:br>
              <a:rPr lang="en-GB" sz="1100"/>
            </a:br>
            <a:r>
              <a:rPr lang="en-GB" sz="1100"/>
              <a:t> b) </a:t>
            </a:r>
            <a:r>
              <a:rPr lang="en-GB" sz="1100" b="1"/>
              <a:t>documentos de política</a:t>
            </a:r>
            <a:r>
              <a:rPr lang="en-GB" sz="1100"/>
              <a:t>, que formalizam de forma explícita e específica o compromisso da organização em erradicar a violência de género.</a:t>
            </a:r>
            <a:endParaRPr sz="1100"/>
          </a:p>
          <a:p>
            <a:pPr marL="0" lvl="0" indent="0" algn="l" rtl="0">
              <a:lnSpc>
                <a:spcPct val="115000"/>
              </a:lnSpc>
              <a:spcBef>
                <a:spcPts val="1200"/>
              </a:spcBef>
              <a:spcAft>
                <a:spcPts val="0"/>
              </a:spcAft>
              <a:buClr>
                <a:schemeClr val="dk1"/>
              </a:buClr>
              <a:buSzPts val="1100"/>
              <a:buFont typeface="Arial"/>
              <a:buNone/>
            </a:pPr>
            <a:r>
              <a:rPr lang="en-GB" sz="1100"/>
              <a:t>As políticas podem assumir diferentes formatos: </a:t>
            </a:r>
            <a:r>
              <a:rPr lang="en-GB" sz="1100" b="1"/>
              <a:t>protocolos, planos de ação, documentos informativos ou explicativos, estratégias, regulamentos, procedimentos e diretivas</a:t>
            </a:r>
            <a:r>
              <a:rPr lang="en-GB" sz="1100"/>
              <a:t>. Podem incluir definições das diferentes formas de violência de género, códigos de conduta, procedimentos de denúncia e resposta, medidas de prevenção, serviços de apoio, programas de formação, parcerias, mecanismos de avaliação e cronogramas, entre outros.</a:t>
            </a:r>
            <a:endParaRPr sz="1100"/>
          </a:p>
          <a:p>
            <a:pPr marL="0" lvl="0" indent="0" algn="l" rtl="0">
              <a:lnSpc>
                <a:spcPct val="115000"/>
              </a:lnSpc>
              <a:spcBef>
                <a:spcPts val="1200"/>
              </a:spcBef>
              <a:spcAft>
                <a:spcPts val="1200"/>
              </a:spcAft>
              <a:buSzPts val="1100"/>
              <a:buNone/>
            </a:pPr>
            <a:r>
              <a:rPr lang="en-GB" sz="1100"/>
              <a:t>Um documento de política </a:t>
            </a:r>
            <a:r>
              <a:rPr lang="en-GB" sz="1100" b="1"/>
              <a:t>holístico</a:t>
            </a:r>
            <a:r>
              <a:rPr lang="en-GB" sz="1100"/>
              <a:t> deve abordar </a:t>
            </a:r>
            <a:r>
              <a:rPr lang="en-GB" sz="1100" b="1"/>
              <a:t>todos os 7 Ps</a:t>
            </a:r>
            <a:r>
              <a:rPr lang="en-GB" sz="1100"/>
              <a:t>.</a:t>
            </a:r>
            <a:endParaRPr sz="1100"/>
          </a:p>
        </p:txBody>
      </p:sp>
      <p:sp>
        <p:nvSpPr>
          <p:cNvPr id="684" name="Google Shape;684;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extLst>
      <p:ext uri="{BB962C8B-B14F-4D97-AF65-F5344CB8AC3E}">
        <p14:creationId xmlns:p14="http://schemas.microsoft.com/office/powerpoint/2010/main" val="28807827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2" name="Google Shape;692;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A criação de </a:t>
            </a:r>
            <a:r>
              <a:rPr lang="en-GB" sz="1100" b="1"/>
              <a:t>políticas eficazes para enfrentar a violência de género</a:t>
            </a:r>
            <a:r>
              <a:rPr lang="en-GB" sz="1100"/>
              <a:t> exige uma abordagem abrangente, que envolva vários elementos e etapas.</a:t>
            </a:r>
            <a:endParaRPr sz="1100"/>
          </a:p>
          <a:p>
            <a:pPr marL="0" lvl="0" indent="0" algn="l" rtl="0">
              <a:lnSpc>
                <a:spcPct val="115000"/>
              </a:lnSpc>
              <a:spcBef>
                <a:spcPts val="1200"/>
              </a:spcBef>
              <a:spcAft>
                <a:spcPts val="0"/>
              </a:spcAft>
              <a:buClr>
                <a:schemeClr val="dk1"/>
              </a:buClr>
              <a:buSzPts val="1100"/>
              <a:buFont typeface="Arial"/>
              <a:buNone/>
            </a:pPr>
            <a:r>
              <a:rPr lang="en-GB" sz="1100"/>
              <a:t>Existem diferentes formas de iniciar a elaboração de uma política nesta área. Algumas </a:t>
            </a:r>
            <a:r>
              <a:rPr lang="en-GB" sz="1100" b="1"/>
              <a:t>sugestões práticas</a:t>
            </a:r>
            <a:r>
              <a:rPr lang="en-GB" sz="1100"/>
              <a:t> e primeiros passos seriam: começar pela análise do enquadramento legal e das políticas existentes.</a:t>
            </a:r>
            <a:endParaRPr sz="1100"/>
          </a:p>
          <a:p>
            <a:pPr marL="457200" lvl="0" indent="-298450" algn="l" rtl="0">
              <a:lnSpc>
                <a:spcPct val="115000"/>
              </a:lnSpc>
              <a:spcBef>
                <a:spcPts val="1200"/>
              </a:spcBef>
              <a:spcAft>
                <a:spcPts val="0"/>
              </a:spcAft>
              <a:buSzPts val="1100"/>
              <a:buAutoNum type="arabicPeriod"/>
            </a:pPr>
            <a:r>
              <a:rPr lang="en-GB" sz="1100"/>
              <a:t>As políticas da instituição devem estar </a:t>
            </a:r>
            <a:r>
              <a:rPr lang="en-GB" sz="1100" b="1"/>
              <a:t>alinhadas com as normativas regionais, nacionais e europeias</a:t>
            </a:r>
            <a:r>
              <a:rPr lang="en-GB" sz="1100"/>
              <a:t>. Um bom primeiro passo é analisar o contexto jurídico a nível nacional e europeu.</a:t>
            </a:r>
            <a:endParaRPr sz="1100"/>
          </a:p>
          <a:p>
            <a:pPr marL="0" lvl="0" indent="0" algn="l" rtl="0">
              <a:lnSpc>
                <a:spcPct val="115000"/>
              </a:lnSpc>
              <a:spcBef>
                <a:spcPts val="1200"/>
              </a:spcBef>
              <a:spcAft>
                <a:spcPts val="0"/>
              </a:spcAft>
              <a:buClr>
                <a:schemeClr val="dk1"/>
              </a:buClr>
              <a:buSzPts val="1100"/>
              <a:buFont typeface="Arial"/>
              <a:buNone/>
            </a:pPr>
            <a:r>
              <a:rPr lang="en-GB" sz="1100"/>
              <a:t>Ao nível europeu, por exemplo, existem normativas que orientam a prevenção e a resposta à violência de género. Por exemplo, a </a:t>
            </a:r>
            <a:r>
              <a:rPr lang="en-GB" sz="1100" b="1"/>
              <a:t>Convenção do Conselho da Europa para a Prevenção e o Combate à Violência contra as Mulheres e a Violência Doméstica</a:t>
            </a:r>
            <a:r>
              <a:rPr lang="en-GB" sz="1100"/>
              <a:t> (mais conhecida como </a:t>
            </a:r>
            <a:r>
              <a:rPr lang="en-GB" sz="1100" b="1"/>
              <a:t>Convenção de Istambul</a:t>
            </a:r>
            <a:r>
              <a:rPr lang="en-GB" sz="1100"/>
              <a:t>) estabelece um quadro jurídico bastante abrangente e que exige que os Estados adotem medidas para prevenir a violência, proteger as vítimas e responsabilizar as pessoas agressoras.</a:t>
            </a:r>
            <a:endParaRPr sz="1100"/>
          </a:p>
          <a:p>
            <a:pPr marL="0" lvl="0" indent="0" algn="l" rtl="0">
              <a:lnSpc>
                <a:spcPct val="115000"/>
              </a:lnSpc>
              <a:spcBef>
                <a:spcPts val="1200"/>
              </a:spcBef>
              <a:spcAft>
                <a:spcPts val="0"/>
              </a:spcAft>
              <a:buSzPts val="1100"/>
              <a:buNone/>
            </a:pPr>
            <a:r>
              <a:rPr lang="en-GB" sz="1100"/>
              <a:t>O UniSAFE publicou um </a:t>
            </a:r>
            <a:r>
              <a:rPr lang="en-GB" sz="1100" b="1"/>
              <a:t>mapa interativo de leis e políticas</a:t>
            </a:r>
            <a:r>
              <a:rPr lang="en-GB" sz="1100"/>
              <a:t> sobre violência de género, que inclui relatórios nacionais e um inventário de políticas institucionais que podem servir de inspiração.</a:t>
            </a:r>
            <a:endParaRPr sz="1100"/>
          </a:p>
          <a:p>
            <a:pPr marL="0" lvl="0" indent="0" algn="l" rtl="0">
              <a:lnSpc>
                <a:spcPct val="115000"/>
              </a:lnSpc>
              <a:spcBef>
                <a:spcPts val="1200"/>
              </a:spcBef>
              <a:spcAft>
                <a:spcPts val="0"/>
              </a:spcAft>
              <a:buClr>
                <a:schemeClr val="dk1"/>
              </a:buClr>
              <a:buSzPts val="1100"/>
              <a:buFont typeface="Arial"/>
              <a:buNone/>
            </a:pPr>
            <a:endParaRPr sz="1100"/>
          </a:p>
          <a:p>
            <a:pPr marL="457200" lvl="0" indent="-298450" algn="l" rtl="0">
              <a:lnSpc>
                <a:spcPct val="115000"/>
              </a:lnSpc>
              <a:spcBef>
                <a:spcPts val="1200"/>
              </a:spcBef>
              <a:spcAft>
                <a:spcPts val="0"/>
              </a:spcAft>
              <a:buSzPts val="1100"/>
              <a:buAutoNum type="arabicPeriod"/>
            </a:pPr>
            <a:r>
              <a:rPr lang="en-GB" sz="1100"/>
              <a:t>Outro elemento essencial é o </a:t>
            </a:r>
            <a:r>
              <a:rPr lang="en-GB" sz="1100" b="1" i="1"/>
              <a:t>contexto institucional </a:t>
            </a:r>
            <a:r>
              <a:rPr lang="en-GB" sz="1100" b="1"/>
              <a:t>e a </a:t>
            </a:r>
            <a:r>
              <a:rPr lang="en-GB" sz="1100" b="1" i="1"/>
              <a:t>avaliação interna</a:t>
            </a:r>
            <a:r>
              <a:rPr lang="en-GB" sz="1100"/>
              <a:t>.</a:t>
            </a:r>
            <a:endParaRPr sz="1100"/>
          </a:p>
          <a:p>
            <a:pPr marL="0" lvl="0" indent="0" algn="l" rtl="0">
              <a:lnSpc>
                <a:spcPct val="115000"/>
              </a:lnSpc>
              <a:spcBef>
                <a:spcPts val="1200"/>
              </a:spcBef>
              <a:spcAft>
                <a:spcPts val="0"/>
              </a:spcAft>
              <a:buSzPts val="1100"/>
              <a:buNone/>
            </a:pPr>
            <a:r>
              <a:rPr lang="en-GB" sz="1100"/>
              <a:t>Entender bem o contexto institucional é essencial, já que o contexto vai ter uma influência direta na implementação das políticas. Isto inclui conhecer a estrutura organizacional, os modelos de governança, a cultura institucional e os recursos disponíveis. Uma avaliação interna ajuda a identificar possíveis desafios ou resistências à implementação de políticas de igualdade e a definir estratégias para superar os desafios.</a:t>
            </a:r>
            <a:endParaRPr sz="1100"/>
          </a:p>
          <a:p>
            <a:pPr marL="0" lvl="0" indent="0" algn="l" rtl="0">
              <a:lnSpc>
                <a:spcPct val="115000"/>
              </a:lnSpc>
              <a:spcBef>
                <a:spcPts val="1200"/>
              </a:spcBef>
              <a:spcAft>
                <a:spcPts val="0"/>
              </a:spcAft>
              <a:buSzPts val="1100"/>
              <a:buNone/>
            </a:pPr>
            <a:endParaRPr sz="1100"/>
          </a:p>
          <a:p>
            <a:pPr marL="457200" lvl="0" indent="-298450" algn="l" rtl="0">
              <a:lnSpc>
                <a:spcPct val="115000"/>
              </a:lnSpc>
              <a:spcBef>
                <a:spcPts val="1200"/>
              </a:spcBef>
              <a:spcAft>
                <a:spcPts val="0"/>
              </a:spcAft>
              <a:buSzPts val="1100"/>
              <a:buAutoNum type="arabicPeriod"/>
            </a:pPr>
            <a:r>
              <a:rPr lang="en-GB" sz="1100"/>
              <a:t>Por fim, é muito importante </a:t>
            </a:r>
            <a:r>
              <a:rPr lang="en-GB" sz="1100" b="1"/>
              <a:t>envolver as partes interessadas nos processos de desenho das políticas institucionais</a:t>
            </a:r>
            <a:endParaRPr sz="1100" b="1"/>
          </a:p>
          <a:p>
            <a:pPr marL="0" lvl="0" indent="0" algn="l" rtl="0">
              <a:lnSpc>
                <a:spcPct val="115000"/>
              </a:lnSpc>
              <a:spcBef>
                <a:spcPts val="1200"/>
              </a:spcBef>
              <a:spcAft>
                <a:spcPts val="0"/>
              </a:spcAft>
              <a:buClr>
                <a:schemeClr val="dk1"/>
              </a:buClr>
              <a:buSzPts val="1100"/>
              <a:buFont typeface="Arial"/>
              <a:buNone/>
            </a:pPr>
            <a:r>
              <a:rPr lang="en-GB" sz="1100"/>
              <a:t>Finalmente, para garantir que a política responde de maneira efetiva às necessidades que existem na organização, é importante </a:t>
            </a:r>
            <a:r>
              <a:rPr lang="en-GB" sz="1100" b="1"/>
              <a:t>definir e co-criar medidas em colaboração com as partes interessadas</a:t>
            </a:r>
            <a:r>
              <a:rPr lang="en-GB" sz="1100"/>
              <a:t> - por exemplo, com estudantes, pessoal investigador, docentes, pessoal técnico e administrativo, distintos níveis de direção…</a:t>
            </a:r>
            <a:endParaRPr sz="1100"/>
          </a:p>
          <a:p>
            <a:pPr marL="0" lvl="0" indent="0" algn="l" rtl="0">
              <a:lnSpc>
                <a:spcPct val="115000"/>
              </a:lnSpc>
              <a:spcBef>
                <a:spcPts val="1200"/>
              </a:spcBef>
              <a:spcAft>
                <a:spcPts val="0"/>
              </a:spcAft>
              <a:buClr>
                <a:schemeClr val="dk1"/>
              </a:buClr>
              <a:buSzPts val="1100"/>
              <a:buFont typeface="Arial"/>
              <a:buNone/>
            </a:pPr>
            <a:r>
              <a:rPr lang="en-GB" sz="1100"/>
              <a:t>Este processo é essencial para compreender o contexto específico e garantir que as políticas estejam adaptadas à comunidade institucional em questão. Isso permite também identificar as necessidades de diferentes grupos, além de promover também </a:t>
            </a:r>
            <a:r>
              <a:rPr lang="en-GB" sz="1100" b="1"/>
              <a:t>transparência e responsabilização</a:t>
            </a:r>
            <a:r>
              <a:rPr lang="en-GB" sz="1100"/>
              <a:t> no desenho e na implementação das políticas.</a:t>
            </a:r>
            <a:endParaRPr sz="1100"/>
          </a:p>
          <a:p>
            <a:pPr marL="0" lvl="0" indent="0" algn="l" rtl="0">
              <a:lnSpc>
                <a:spcPct val="115000"/>
              </a:lnSpc>
              <a:spcBef>
                <a:spcPts val="1200"/>
              </a:spcBef>
              <a:spcAft>
                <a:spcPts val="0"/>
              </a:spcAft>
              <a:buSzPts val="1100"/>
              <a:buNone/>
            </a:pPr>
            <a:r>
              <a:rPr lang="en-GB" sz="1100"/>
              <a:t>O Toolkit do projeto UniSAFE oferece sugestões práticas adicionais para a criação de políticas, incluindo orientações sobre </a:t>
            </a:r>
            <a:r>
              <a:rPr lang="en-GB" sz="1100" b="1"/>
              <a:t>alocação de recursos, monitorização e avaliação</a:t>
            </a:r>
            <a:r>
              <a:rPr lang="en-GB" sz="1100"/>
              <a:t>, e também sobre </a:t>
            </a:r>
            <a:r>
              <a:rPr lang="en-GB" sz="1100" b="1"/>
              <a:t>processos de apoio institucional</a:t>
            </a:r>
            <a:r>
              <a:rPr lang="en-GB" sz="1100"/>
              <a:t>.</a:t>
            </a:r>
            <a:endParaRPr sz="1800">
              <a:latin typeface="Times New Roman"/>
              <a:ea typeface="Times New Roman"/>
              <a:cs typeface="Times New Roman"/>
              <a:sym typeface="Times New Roman"/>
            </a:endParaRPr>
          </a:p>
          <a:p>
            <a:pPr marL="0" marR="0" lvl="0" indent="0" algn="just" rtl="0">
              <a:spcBef>
                <a:spcPts val="1200"/>
              </a:spcBef>
              <a:spcAft>
                <a:spcPts val="0"/>
              </a:spcAft>
              <a:buNone/>
            </a:pPr>
            <a:r>
              <a:rPr lang="en-GB" sz="1800">
                <a:latin typeface="Times New Roman"/>
                <a:ea typeface="Times New Roman"/>
                <a:cs typeface="Times New Roman"/>
                <a:sym typeface="Times New Roman"/>
              </a:rPr>
              <a:t> </a:t>
            </a:r>
            <a:endParaRPr/>
          </a:p>
          <a:p>
            <a:pPr marL="0" lvl="0" indent="0" algn="l" rtl="0">
              <a:spcBef>
                <a:spcPts val="0"/>
              </a:spcBef>
              <a:spcAft>
                <a:spcPts val="0"/>
              </a:spcAft>
              <a:buNone/>
            </a:pPr>
            <a:endParaRPr/>
          </a:p>
        </p:txBody>
      </p:sp>
      <p:sp>
        <p:nvSpPr>
          <p:cNvPr id="693" name="Google Shape;693;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extLst>
      <p:ext uri="{BB962C8B-B14F-4D97-AF65-F5344CB8AC3E}">
        <p14:creationId xmlns:p14="http://schemas.microsoft.com/office/powerpoint/2010/main" val="1593416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100"/>
              <a:t>Entao, antes de iniciar, gostaria de fazer uma pausa e escutar um pouco de vocês antes. O que vocês esperam da sessão de hoje? O que gostariam de levar pra casa como aprendizado?</a:t>
            </a:r>
            <a:endParaRPr sz="1100"/>
          </a:p>
          <a:p>
            <a:pPr marL="0" marR="0" lvl="0" indent="0" algn="just" rtl="0">
              <a:lnSpc>
                <a:spcPct val="115000"/>
              </a:lnSpc>
              <a:spcBef>
                <a:spcPts val="0"/>
              </a:spcBef>
              <a:spcAft>
                <a:spcPts val="0"/>
              </a:spcAft>
              <a:buNone/>
            </a:pPr>
            <a:endParaRPr sz="1100"/>
          </a:p>
          <a:p>
            <a:pPr marL="0" marR="0" lvl="0" indent="0" algn="just" rtl="0">
              <a:lnSpc>
                <a:spcPct val="115000"/>
              </a:lnSpc>
              <a:spcBef>
                <a:spcPts val="0"/>
              </a:spcBef>
              <a:spcAft>
                <a:spcPts val="0"/>
              </a:spcAft>
              <a:buNone/>
            </a:pPr>
            <a:r>
              <a:rPr lang="en-GB" sz="1100"/>
              <a:t>Vocês podem compartilhar por escrito pelo chat ou também ligar o microfone.</a:t>
            </a:r>
            <a:endParaRPr sz="1100"/>
          </a:p>
          <a:p>
            <a:pPr marL="0" lvl="0" indent="0" algn="l" rtl="0">
              <a:lnSpc>
                <a:spcPct val="115000"/>
              </a:lnSpc>
              <a:spcBef>
                <a:spcPts val="1200"/>
              </a:spcBef>
              <a:spcAft>
                <a:spcPts val="1200"/>
              </a:spcAft>
              <a:buSzPts val="1100"/>
              <a:buNone/>
            </a:pPr>
            <a:r>
              <a:rPr lang="en-GB" sz="1100"/>
              <a:t>Seria ótimo poder começar a ouvir algumas vozes: os vossos nomes, pronomes de preferência, as funções que desempenham nas vossas instituições, a vossa experiência com o tema de violência de género (se trabalham ou já trabalharam com isso, se investigam o tema…), o motivo pelo qual estão aqui hoje… Enfim, aquilo que considerarem relevante partilhar.</a:t>
            </a:r>
            <a:endParaRPr sz="1100"/>
          </a:p>
        </p:txBody>
      </p:sp>
      <p:sp>
        <p:nvSpPr>
          <p:cNvPr id="128" name="Google Shape;12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15242110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0" name="Google Shape;700;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None/>
            </a:pPr>
            <a:r>
              <a:rPr lang="en-GB" sz="1300" b="1"/>
              <a:t>Algumas sugestões práticas sobre Políticas…</a:t>
            </a:r>
            <a:endParaRPr sz="1300" b="1"/>
          </a:p>
          <a:p>
            <a:pPr marL="0" lvl="0" indent="0" algn="l" rtl="0">
              <a:lnSpc>
                <a:spcPct val="115000"/>
              </a:lnSpc>
              <a:spcBef>
                <a:spcPts val="1200"/>
              </a:spcBef>
              <a:spcAft>
                <a:spcPts val="0"/>
              </a:spcAft>
              <a:buNone/>
            </a:pPr>
            <a:r>
              <a:rPr lang="en-GB" sz="1100"/>
              <a:t>As políticas existentes devem:</a:t>
            </a:r>
            <a:endParaRPr sz="1100"/>
          </a:p>
          <a:p>
            <a:pPr marL="457200" lvl="0" indent="-298450" algn="l" rtl="0">
              <a:lnSpc>
                <a:spcPct val="115000"/>
              </a:lnSpc>
              <a:spcBef>
                <a:spcPts val="1200"/>
              </a:spcBef>
              <a:spcAft>
                <a:spcPts val="0"/>
              </a:spcAft>
              <a:buClr>
                <a:schemeClr val="dk1"/>
              </a:buClr>
              <a:buSzPts val="1100"/>
              <a:buChar char="●"/>
            </a:pPr>
            <a:r>
              <a:rPr lang="en-GB" sz="1100"/>
              <a:t>Primeiramente, </a:t>
            </a:r>
            <a:r>
              <a:rPr lang="en-GB" sz="1100" b="1"/>
              <a:t>considerar todas as formas de violência</a:t>
            </a:r>
            <a:r>
              <a:rPr lang="en-GB" sz="1100"/>
              <a:t>, ou seja, devem ter uma abordagem abrangente.</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b="1"/>
              <a:t>Estabelecer claramente quais sao os valores institucionais</a:t>
            </a:r>
            <a:r>
              <a:rPr lang="en-GB" sz="1100"/>
              <a:t>, incluindo o que é considerado comportamento transgressivo ou inadequado, e definir explicitamente o que se entende por violência de género. As políticas devem incorporar estes valores, ter em conta os desafios atuais na organizaçao e dar pé a uma abordagem </a:t>
            </a:r>
            <a:r>
              <a:rPr lang="en-GB" sz="1100" b="1"/>
              <a:t>proativa</a:t>
            </a:r>
            <a:r>
              <a:rPr lang="en-GB" sz="1100"/>
              <a:t>, em vez de ser meramente reativa. É importante redigir as políticas com </a:t>
            </a:r>
            <a:r>
              <a:rPr lang="en-GB" sz="1100" b="1"/>
              <a:t>linguagem clara</a:t>
            </a:r>
            <a:r>
              <a:rPr lang="en-GB" sz="1100"/>
              <a:t> e </a:t>
            </a:r>
            <a:r>
              <a:rPr lang="en-GB" sz="1100" b="1"/>
              <a:t>detalhes bastante específicos</a:t>
            </a:r>
            <a:r>
              <a:rPr lang="en-GB" sz="1100"/>
              <a:t>, para que o âmbito englobado e os objetivos estejam bem refletidos nelas.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Logo, </a:t>
            </a:r>
            <a:r>
              <a:rPr lang="en-GB" sz="1100" b="1"/>
              <a:t>garantir que as políticas institucionais são conhecidas por toda a comunidade</a:t>
            </a:r>
            <a:r>
              <a:rPr lang="en-GB" sz="1100"/>
              <a:t>, precisamente para que “saiam do papel”. Para isso, é importante que, em paralelo, existe uma estratégia de comunicação que dê visibilidade a estas políticas.</a:t>
            </a:r>
            <a:br>
              <a:rPr lang="en-GB" sz="1100"/>
            </a:br>
            <a:endParaRPr sz="1100"/>
          </a:p>
          <a:p>
            <a:pPr marL="457200" lvl="0" indent="-298450" algn="l" rtl="0">
              <a:lnSpc>
                <a:spcPct val="115000"/>
              </a:lnSpc>
              <a:spcBef>
                <a:spcPts val="0"/>
              </a:spcBef>
              <a:spcAft>
                <a:spcPts val="0"/>
              </a:spcAft>
              <a:buClr>
                <a:schemeClr val="dk1"/>
              </a:buClr>
              <a:buSzPts val="1100"/>
              <a:buChar char="●"/>
            </a:pPr>
            <a:r>
              <a:rPr lang="en-GB" sz="1100"/>
              <a:t>E, por último, as políticas devem </a:t>
            </a:r>
            <a:r>
              <a:rPr lang="en-GB" sz="1100" b="1"/>
              <a:t>integrar os 7 Ps</a:t>
            </a:r>
            <a:r>
              <a:rPr lang="en-GB" sz="1100"/>
              <a:t>, para assegurar que abordagem seja holística.</a:t>
            </a:r>
            <a:endParaRPr sz="1800">
              <a:solidFill>
                <a:srgbClr val="000000"/>
              </a:solidFill>
              <a:latin typeface="Times New Roman"/>
              <a:ea typeface="Times New Roman"/>
              <a:cs typeface="Times New Roman"/>
              <a:sym typeface="Times New Roman"/>
            </a:endParaRPr>
          </a:p>
          <a:p>
            <a:pPr marL="0" lvl="0" indent="0" algn="l" rtl="0">
              <a:spcBef>
                <a:spcPts val="1200"/>
              </a:spcBef>
              <a:spcAft>
                <a:spcPts val="0"/>
              </a:spcAft>
              <a:buNone/>
            </a:pPr>
            <a:endParaRPr/>
          </a:p>
        </p:txBody>
      </p:sp>
      <p:sp>
        <p:nvSpPr>
          <p:cNvPr id="701" name="Google Shape;701;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60</a:t>
            </a:fld>
            <a:endParaRPr/>
          </a:p>
        </p:txBody>
      </p:sp>
    </p:spTree>
    <p:extLst>
      <p:ext uri="{BB962C8B-B14F-4D97-AF65-F5344CB8AC3E}">
        <p14:creationId xmlns:p14="http://schemas.microsoft.com/office/powerpoint/2010/main" val="38850724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t>Tendo dito isto, concluímos agora a apresentação do </a:t>
            </a:r>
            <a:r>
              <a:rPr lang="en-GB" sz="1100" b="1"/>
              <a:t>enquadramento dos 7 Ps</a:t>
            </a:r>
            <a:r>
              <a:rPr lang="en-GB" sz="1100"/>
              <a:t> e, como último ponto, eu gostaria de compartilhar aqui a </a:t>
            </a:r>
            <a:r>
              <a:rPr lang="en-GB" sz="1100" b="1"/>
              <a:t>guia passo a passo desenvolvida pelo UniSAFE</a:t>
            </a:r>
            <a:r>
              <a:rPr lang="en-GB" sz="1100"/>
              <a:t>, que apresenta um </a:t>
            </a:r>
            <a:r>
              <a:rPr lang="en-GB" sz="1100" b="1"/>
              <a:t>plano de ação detalhado</a:t>
            </a:r>
            <a:r>
              <a:rPr lang="en-GB" sz="1100"/>
              <a:t> sobre como desenhar, implementar, aplicar, monitorizar e avaliar as políticas nesta área.</a:t>
            </a:r>
            <a:endParaRPr sz="1100"/>
          </a:p>
          <a:p>
            <a:pPr marL="0" lvl="0" indent="0" algn="l" rtl="0">
              <a:lnSpc>
                <a:spcPct val="115000"/>
              </a:lnSpc>
              <a:spcBef>
                <a:spcPts val="1200"/>
              </a:spcBef>
              <a:spcAft>
                <a:spcPts val="0"/>
              </a:spcAft>
              <a:buSzPts val="1100"/>
              <a:buNone/>
            </a:pPr>
            <a:r>
              <a:rPr lang="en-GB" sz="1100"/>
              <a:t>Este quadro deve ser </a:t>
            </a:r>
            <a:r>
              <a:rPr lang="en-GB" sz="1100" b="1"/>
              <a:t>abrangente, realista e flexível</a:t>
            </a:r>
            <a:r>
              <a:rPr lang="en-GB" sz="1100"/>
              <a:t>, com objetivos claros, definição de responsabilidades, calendários e mecanismos de monitorização que garantam a sua eficácia.</a:t>
            </a:r>
            <a:endParaRPr sz="1100"/>
          </a:p>
          <a:p>
            <a:pPr marL="0" lvl="0" indent="0" algn="l" rtl="0">
              <a:lnSpc>
                <a:spcPct val="115000"/>
              </a:lnSpc>
              <a:spcBef>
                <a:spcPts val="1200"/>
              </a:spcBef>
              <a:spcAft>
                <a:spcPts val="1200"/>
              </a:spcAft>
              <a:buSzPts val="1100"/>
              <a:buNone/>
            </a:pPr>
            <a:r>
              <a:rPr lang="en-GB" sz="1100"/>
              <a:t>O UniSAFE desenvolveu um documento de orientação que pode ser útil para quem se encontra nas fases iniciais da criação e de implementação de políticas. Esta guia pode ser um excelente ponto de partida, porque oferece instruções claras, fáceis de compreender, além de sugestões práticas.</a:t>
            </a:r>
            <a:endParaRPr/>
          </a:p>
        </p:txBody>
      </p:sp>
      <p:sp>
        <p:nvSpPr>
          <p:cNvPr id="714" name="Google Shape;714;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61</a:t>
            </a:fld>
            <a:endParaRPr/>
          </a:p>
        </p:txBody>
      </p:sp>
    </p:spTree>
    <p:extLst>
      <p:ext uri="{BB962C8B-B14F-4D97-AF65-F5344CB8AC3E}">
        <p14:creationId xmlns:p14="http://schemas.microsoft.com/office/powerpoint/2010/main" val="5737453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Para recapitular tudo o que vimos:</a:t>
            </a:r>
            <a:endParaRPr/>
          </a:p>
          <a:p>
            <a:pPr marL="0" lvl="0" indent="0" algn="l" rtl="0">
              <a:lnSpc>
                <a:spcPct val="115000"/>
              </a:lnSpc>
              <a:spcBef>
                <a:spcPts val="1200"/>
              </a:spcBef>
              <a:spcAft>
                <a:spcPts val="1200"/>
              </a:spcAft>
              <a:buSzPts val="1100"/>
              <a:buNone/>
            </a:pPr>
            <a:r>
              <a:rPr lang="en-GB" sz="1100" b="1"/>
              <a:t>Prevalência</a:t>
            </a:r>
            <a:r>
              <a:rPr lang="en-GB" sz="1100"/>
              <a:t> – Estimar a extensão da violência de género. Conhecer a realidade para poder agir.</a:t>
            </a:r>
            <a:br>
              <a:rPr lang="en-GB" sz="1100"/>
            </a:br>
            <a:r>
              <a:rPr lang="en-GB" sz="1100" b="1"/>
              <a:t>Prevenção</a:t>
            </a:r>
            <a:r>
              <a:rPr lang="en-GB" sz="1100"/>
              <a:t> – Mudar culturas e comportamentos para evitar que a violência aconteça.</a:t>
            </a:r>
            <a:br>
              <a:rPr lang="en-GB" sz="1100"/>
            </a:br>
            <a:r>
              <a:rPr lang="en-GB" sz="1100" b="1"/>
              <a:t>Proteção</a:t>
            </a:r>
            <a:r>
              <a:rPr lang="en-GB" sz="1100"/>
              <a:t> – Garantir segurança e apoio imediato a quem precisa. Evitar (mais) danos.</a:t>
            </a:r>
            <a:br>
              <a:rPr lang="en-GB" sz="1100"/>
            </a:br>
            <a:r>
              <a:rPr lang="en-GB" sz="1100" b="1"/>
              <a:t>Responsabilização </a:t>
            </a:r>
            <a:r>
              <a:rPr lang="en-GB" sz="1100"/>
              <a:t>– Tratar os casos que surjam e atuar com rigor para que a violência tenha consequências.</a:t>
            </a:r>
            <a:br>
              <a:rPr lang="en-GB" sz="1100"/>
            </a:br>
            <a:r>
              <a:rPr lang="en-GB" sz="1100" b="1"/>
              <a:t>Prestação de Serviços</a:t>
            </a:r>
            <a:r>
              <a:rPr lang="en-GB" sz="1100"/>
              <a:t> – Oferecer ajuda especializada, acessível e contínua.</a:t>
            </a:r>
            <a:br>
              <a:rPr lang="en-GB" sz="1100"/>
            </a:br>
            <a:r>
              <a:rPr lang="en-GB" sz="1100" b="1"/>
              <a:t>Parcerias</a:t>
            </a:r>
            <a:r>
              <a:rPr lang="en-GB" sz="1100"/>
              <a:t> – Trabalhar em conjunto para reforçar a resposta institucional.</a:t>
            </a:r>
            <a:br>
              <a:rPr lang="en-GB" sz="1100"/>
            </a:br>
            <a:r>
              <a:rPr lang="en-GB" sz="1100" b="1"/>
              <a:t>Políticas</a:t>
            </a:r>
            <a:r>
              <a:rPr lang="en-GB" sz="1100"/>
              <a:t> – Transformar compromissos em medidas estruturais e procedimentos que sejam eficazes.</a:t>
            </a:r>
            <a:endParaRPr sz="1100"/>
          </a:p>
        </p:txBody>
      </p:sp>
      <p:sp>
        <p:nvSpPr>
          <p:cNvPr id="723" name="Google Shape;723;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62</a:t>
            </a:fld>
            <a:endParaRPr/>
          </a:p>
        </p:txBody>
      </p:sp>
    </p:spTree>
    <p:extLst>
      <p:ext uri="{BB962C8B-B14F-4D97-AF65-F5344CB8AC3E}">
        <p14:creationId xmlns:p14="http://schemas.microsoft.com/office/powerpoint/2010/main" val="34940762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9" name="Google Shape;729;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Algumas palavras finais antes de passarmos à sessão de perguntas e respostas.</a:t>
            </a:r>
            <a:endParaRPr sz="1100"/>
          </a:p>
          <a:p>
            <a:pPr marL="0" lvl="0" indent="0" algn="l" rtl="0">
              <a:lnSpc>
                <a:spcPct val="115000"/>
              </a:lnSpc>
              <a:spcBef>
                <a:spcPts val="1200"/>
              </a:spcBef>
              <a:spcAft>
                <a:spcPts val="0"/>
              </a:spcAft>
              <a:buClr>
                <a:schemeClr val="dk1"/>
              </a:buClr>
              <a:buSzPts val="1100"/>
              <a:buFont typeface="Arial"/>
              <a:buNone/>
            </a:pPr>
            <a:r>
              <a:rPr lang="en-GB" sz="1100"/>
              <a:t>Sabemos que o trabalho de combate à violência de género - sobretudo considerando tudo o que foi compartilhado aqui hoje - pode parecer </a:t>
            </a:r>
            <a:r>
              <a:rPr lang="en-GB" sz="1100" b="1"/>
              <a:t>exigente, complexo e até meio avassalador</a:t>
            </a:r>
            <a:r>
              <a:rPr lang="en-GB" sz="1100"/>
              <a:t>. Mas, é importante que não sintam que têm de fazer tudo aquilo que foi mencionado aqui.</a:t>
            </a:r>
            <a:endParaRPr sz="1100"/>
          </a:p>
          <a:p>
            <a:pPr marL="0" lvl="0" indent="0" algn="l" rtl="0">
              <a:lnSpc>
                <a:spcPct val="115000"/>
              </a:lnSpc>
              <a:spcBef>
                <a:spcPts val="1200"/>
              </a:spcBef>
              <a:spcAft>
                <a:spcPts val="0"/>
              </a:spcAft>
              <a:buClr>
                <a:schemeClr val="dk1"/>
              </a:buClr>
              <a:buSzPts val="1100"/>
              <a:buFont typeface="Arial"/>
              <a:buNone/>
            </a:pPr>
            <a:r>
              <a:rPr lang="en-GB" sz="1100"/>
              <a:t>Reconhecemos que </a:t>
            </a:r>
            <a:r>
              <a:rPr lang="en-GB" sz="1100" b="1"/>
              <a:t>não existe nenhuma universidade que implemente todas estas medidas simultaneamente</a:t>
            </a:r>
            <a:r>
              <a:rPr lang="en-GB" sz="1100"/>
              <a:t>. Esta formação tem como objetivo principal ser, sobretudo, </a:t>
            </a:r>
            <a:r>
              <a:rPr lang="en-GB" sz="1100" b="1"/>
              <a:t>aspiracional</a:t>
            </a:r>
            <a:r>
              <a:rPr lang="en-GB" sz="1100"/>
              <a:t>: ou seja, oferecer uma orientação mais clara sobre a direção a seguir, e ajudar a entender para onde é importante caminhar.</a:t>
            </a:r>
            <a:endParaRPr sz="1100"/>
          </a:p>
          <a:p>
            <a:pPr marL="0" lvl="0" indent="0" algn="l" rtl="0">
              <a:lnSpc>
                <a:spcPct val="115000"/>
              </a:lnSpc>
              <a:spcBef>
                <a:spcPts val="1200"/>
              </a:spcBef>
              <a:spcAft>
                <a:spcPts val="0"/>
              </a:spcAft>
              <a:buClr>
                <a:schemeClr val="dk1"/>
              </a:buClr>
              <a:buSzPts val="1100"/>
              <a:buFont typeface="Arial"/>
              <a:buNone/>
            </a:pPr>
            <a:r>
              <a:rPr lang="en-GB" sz="1100"/>
              <a:t>Todas temos ainda um longo percurso pela frente, mas é fundamental </a:t>
            </a:r>
            <a:r>
              <a:rPr lang="en-GB" sz="1100" b="1"/>
              <a:t>refletir desde já e reconhecer onde as nossas instituições se encontram atualmente</a:t>
            </a:r>
            <a:r>
              <a:rPr lang="en-GB" sz="1100"/>
              <a:t> e identificar </a:t>
            </a:r>
            <a:r>
              <a:rPr lang="en-GB" sz="1100" b="1"/>
              <a:t>o que é possível fazer como próximos passos</a:t>
            </a:r>
            <a:r>
              <a:rPr lang="en-GB" sz="1100"/>
              <a:t>.</a:t>
            </a:r>
            <a:endParaRPr sz="1100"/>
          </a:p>
          <a:p>
            <a:pPr marL="0" lvl="0" indent="0" algn="l" rtl="0">
              <a:lnSpc>
                <a:spcPct val="115000"/>
              </a:lnSpc>
              <a:spcBef>
                <a:spcPts val="1200"/>
              </a:spcBef>
              <a:spcAft>
                <a:spcPts val="1200"/>
              </a:spcAft>
              <a:buSzPts val="1100"/>
              <a:buNone/>
            </a:pPr>
            <a:r>
              <a:rPr lang="en-GB" sz="1100"/>
              <a:t>E, nao menos importante, também enfatizamos e acreditamos que é uma parte imprescindível neste processo: </a:t>
            </a:r>
            <a:r>
              <a:rPr lang="en-GB" sz="1100" b="1"/>
              <a:t>cuidar de vocês próprias</a:t>
            </a:r>
            <a:r>
              <a:rPr lang="en-GB" sz="1100"/>
              <a:t> enquanto realizam este trabalho. É um trabalho exigente, emocionalmente desafiador e, muitas vezes, pesado. Porém, como vimos hoje, </a:t>
            </a:r>
            <a:r>
              <a:rPr lang="en-GB" sz="1100" b="1"/>
              <a:t>existem vários recursos disponíveis e práticas inspiradoras</a:t>
            </a:r>
            <a:r>
              <a:rPr lang="en-GB" sz="1100"/>
              <a:t> que podem servir de apoio e motivação.</a:t>
            </a:r>
            <a:endParaRPr sz="1100"/>
          </a:p>
        </p:txBody>
      </p:sp>
      <p:sp>
        <p:nvSpPr>
          <p:cNvPr id="730" name="Google Shape;730;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63</a:t>
            </a:fld>
            <a:endParaRPr/>
          </a:p>
        </p:txBody>
      </p:sp>
    </p:spTree>
    <p:extLst>
      <p:ext uri="{BB962C8B-B14F-4D97-AF65-F5344CB8AC3E}">
        <p14:creationId xmlns:p14="http://schemas.microsoft.com/office/powerpoint/2010/main" val="28549732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6" name="Google Shape;736;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37276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1" name="Google Shape;741;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0030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800"/>
              </a:spcBef>
              <a:spcAft>
                <a:spcPts val="0"/>
              </a:spcAft>
              <a:buNone/>
            </a:pPr>
            <a:r>
              <a:rPr lang="en-GB" sz="1100"/>
              <a:t>Agora sim, gostaríamos de iniciar a sessão de hoje refletindo um pouco no caso que enviamos a vocês. Antes de passar algumas instruções breves pra podermos trabalhar conjuntamente no caso, vamos relembrar rapidamente do que se tratava.</a:t>
            </a:r>
            <a:endParaRPr sz="1100">
              <a:highlight>
                <a:srgbClr val="FFFF00"/>
              </a:highlight>
            </a:endParaRPr>
          </a:p>
          <a:p>
            <a:pPr marL="0" lvl="0" indent="0" algn="l" rtl="0">
              <a:lnSpc>
                <a:spcPct val="115000"/>
              </a:lnSpc>
              <a:spcBef>
                <a:spcPts val="1200"/>
              </a:spcBef>
              <a:spcAft>
                <a:spcPts val="0"/>
              </a:spcAft>
              <a:buSzPts val="1100"/>
              <a:buNone/>
            </a:pPr>
            <a:r>
              <a:rPr lang="en-GB" sz="1100"/>
              <a:t>A Ana, doutoranda, sofre violência sexual por parte do seu orientador, o Professor Catedrático R., uma figura altamente prestigiada e influente na universidade. Apesar de existirem há anos rumores sobre comportamentos semelhantes, nunca houve queixas formais. Após um acontecimento em que o Professor R. termina por tocá-la fisicamente sem o seu consentimento, Ana tenta denunciar, mas encontra múltiplos obstáculos: falta de informação clara, ausência de canais seguros, receio de retaliação, comissões internas pouco preparadas e ligações pessoais ao agressor, demora nos procedimentos e ausência de medidas de proteção. O processo é arquivado por “falta de prova” e Ana abandona o doutoramento, enquanto o professor mantém as suas funções.</a:t>
            </a:r>
            <a:endParaRPr sz="1100"/>
          </a:p>
          <a:p>
            <a:pPr marL="0" lvl="0" indent="0" algn="l" rtl="0">
              <a:lnSpc>
                <a:spcPct val="115000"/>
              </a:lnSpc>
              <a:spcBef>
                <a:spcPts val="1200"/>
              </a:spcBef>
              <a:spcAft>
                <a:spcPts val="0"/>
              </a:spcAft>
              <a:buClr>
                <a:schemeClr val="dk1"/>
              </a:buClr>
              <a:buSzPts val="1100"/>
              <a:buFont typeface="Arial"/>
              <a:buNone/>
            </a:pPr>
            <a:r>
              <a:rPr lang="en-GB" sz="1100"/>
              <a:t>Para este exercício, gostaríamos de ouvir a vossa opinião sobre o que consideram que correu mal neste caso e que lacunas identificaram, tendo em conta a responsabilidade da instituição, entre outras possíveis responsabilidades.</a:t>
            </a:r>
            <a:endParaRPr sz="1100"/>
          </a:p>
          <a:p>
            <a:pPr marL="0" lvl="0" indent="0" algn="l" rtl="0">
              <a:lnSpc>
                <a:spcPct val="115000"/>
              </a:lnSpc>
              <a:spcBef>
                <a:spcPts val="1200"/>
              </a:spcBef>
              <a:spcAft>
                <a:spcPts val="0"/>
              </a:spcAft>
              <a:buClr>
                <a:schemeClr val="dk1"/>
              </a:buClr>
              <a:buSzPts val="1100"/>
              <a:buFont typeface="Arial"/>
              <a:buNone/>
            </a:pPr>
            <a:r>
              <a:rPr lang="en-GB" sz="1100"/>
              <a:t>Pra isso, vamos trabalhar com o quadro Miro. Queremos ir recolhendo as vossas reflexões sobre estas duas questões ali, através do link que enviamos agora pelo chat. Procurem a caixa roxa onde tem escrito “Exercício Estudo de Caso 1: Doutoranda Ana e Professor R.” que aparece na tela. Teremos de 5 a 7 minutos para escrever as ideias e, depois, compartilharemos em plenário.</a:t>
            </a:r>
            <a:endParaRPr sz="1100"/>
          </a:p>
          <a:p>
            <a:pPr marL="0" lvl="0" indent="0" algn="l" rtl="0">
              <a:lnSpc>
                <a:spcPct val="115000"/>
              </a:lnSpc>
              <a:spcBef>
                <a:spcPts val="1200"/>
              </a:spcBef>
              <a:spcAft>
                <a:spcPts val="0"/>
              </a:spcAft>
              <a:buSzPts val="1100"/>
              <a:buNone/>
            </a:pPr>
            <a:r>
              <a:rPr lang="en-GB" sz="1100"/>
              <a:t>Podem usar os post-its no canto inferior esquerdo do Miro pra incluir as vossas ideias: </a:t>
            </a:r>
            <a:r>
              <a:rPr lang="en-GB" sz="1100" u="sng">
                <a:solidFill>
                  <a:schemeClr val="hlink"/>
                </a:solidFill>
                <a:hlinkClick r:id="rId3"/>
              </a:rPr>
              <a:t>https://miro.com/app/board/uXjVJ7mhVoU=/</a:t>
            </a:r>
            <a:r>
              <a:rPr lang="en-GB" sz="1100"/>
              <a:t> </a:t>
            </a:r>
            <a:endParaRPr sz="1100"/>
          </a:p>
          <a:p>
            <a:pPr marL="0" lvl="0" indent="0" algn="l" rtl="0">
              <a:spcBef>
                <a:spcPts val="1200"/>
              </a:spcBef>
              <a:spcAft>
                <a:spcPts val="0"/>
              </a:spcAft>
              <a:buNone/>
            </a:pPr>
            <a:endParaRPr/>
          </a:p>
        </p:txBody>
      </p:sp>
      <p:sp>
        <p:nvSpPr>
          <p:cNvPr id="136" name="Google Shape;13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1716361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800">
                <a:latin typeface="Times New Roman"/>
                <a:ea typeface="Times New Roman"/>
                <a:cs typeface="Times New Roman"/>
                <a:sym typeface="Times New Roman"/>
              </a:rPr>
              <a:t>Tendo este caso em mente, começamos por estabelecer as bases: a definição de violência baseada no género.</a:t>
            </a:r>
            <a:endParaRPr sz="180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Font typeface="Arial"/>
              <a:buNone/>
            </a:pPr>
            <a:r>
              <a:rPr lang="en-GB" sz="1800">
                <a:latin typeface="Times New Roman"/>
                <a:ea typeface="Times New Roman"/>
                <a:cs typeface="Times New Roman"/>
                <a:sym typeface="Times New Roman"/>
              </a:rPr>
              <a:t>O Conselho da Europa define violência baseada no género como qualquer tipo de dano infligido a uma pessoa ou a um grupo de pessoas em razão do seu sexo, género, orientação sexual e/ou identidade de género, reais ou percebidos.</a:t>
            </a:r>
            <a:endParaRPr sz="180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Font typeface="Arial"/>
              <a:buNone/>
            </a:pPr>
            <a:r>
              <a:rPr lang="en-GB" sz="1800">
                <a:latin typeface="Times New Roman"/>
                <a:ea typeface="Times New Roman"/>
                <a:cs typeface="Times New Roman"/>
                <a:sym typeface="Times New Roman"/>
              </a:rPr>
              <a:t>A definição é ampla e abarca como violência baseada no género tanto a violência sexual, física, verbal, como a psicológica (emocional) ou socioeconómica. E assume muitas formas: desde violência verbal e discurso de ódio online até violação ou homicídio.</a:t>
            </a:r>
            <a:endParaRPr sz="1800">
              <a:latin typeface="Times New Roman"/>
              <a:ea typeface="Times New Roman"/>
              <a:cs typeface="Times New Roman"/>
              <a:sym typeface="Times New Roman"/>
            </a:endParaRPr>
          </a:p>
          <a:p>
            <a:pPr marL="0" lvl="0" indent="0" algn="l" rtl="0">
              <a:lnSpc>
                <a:spcPct val="115000"/>
              </a:lnSpc>
              <a:spcBef>
                <a:spcPts val="1200"/>
              </a:spcBef>
              <a:spcAft>
                <a:spcPts val="1200"/>
              </a:spcAft>
              <a:buSzPts val="1100"/>
              <a:buNone/>
            </a:pPr>
            <a:r>
              <a:rPr lang="en-GB" sz="1800">
                <a:latin typeface="Times New Roman"/>
                <a:ea typeface="Times New Roman"/>
                <a:cs typeface="Times New Roman"/>
                <a:sym typeface="Times New Roman"/>
              </a:rPr>
              <a:t>Pode ser perpetrada por qualquer pessoa: um cônjuge ou parceiro atual ou anterior, um familiar, colegas de trabalho, colegas de escola, pessoas do círculo de amizade, uma pessoa desconhecida ou indivíduos que atuam em nome de instituições culturais, religiosas, estatais ou intraestatais.</a:t>
            </a:r>
            <a:endParaRPr/>
          </a:p>
        </p:txBody>
      </p:sp>
      <p:sp>
        <p:nvSpPr>
          <p:cNvPr id="145" name="Google Shape;14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4263781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None/>
            </a:pPr>
            <a:r>
              <a:rPr lang="en-GB" sz="1100"/>
              <a:t>De acordo com a compreensão da violência baseada no género adotada pelo UniSAFE e pelo GenderSAFE, o termo é utilizado para abranger todas as formas de violência e abuso baseados no género, indo além das definições restritas previstas em algumas legislaçoes. Inclui várias formas:</a:t>
            </a:r>
            <a:endParaRPr sz="1100"/>
          </a:p>
          <a:p>
            <a:pPr marL="457200" lvl="0" indent="-298450" algn="l" rtl="0">
              <a:lnSpc>
                <a:spcPct val="115000"/>
              </a:lnSpc>
              <a:spcBef>
                <a:spcPts val="1200"/>
              </a:spcBef>
              <a:spcAft>
                <a:spcPts val="0"/>
              </a:spcAft>
              <a:buSzPts val="1100"/>
              <a:buChar char="-"/>
            </a:pPr>
            <a:r>
              <a:rPr lang="en-GB" sz="1100"/>
              <a:t>Violência física (Agressões, empurrões, bloqueio de saída)</a:t>
            </a:r>
            <a:endParaRPr sz="1100"/>
          </a:p>
          <a:p>
            <a:pPr marL="457200" lvl="0" indent="-298450" algn="l" rtl="0">
              <a:lnSpc>
                <a:spcPct val="115000"/>
              </a:lnSpc>
              <a:spcBef>
                <a:spcPts val="0"/>
              </a:spcBef>
              <a:spcAft>
                <a:spcPts val="0"/>
              </a:spcAft>
              <a:buSzPts val="1100"/>
              <a:buChar char="-"/>
            </a:pPr>
            <a:r>
              <a:rPr lang="en-GB" sz="1100"/>
              <a:t>Violência sexual (Toques ou contacto sem consentimento, coerção sexual, violação)</a:t>
            </a:r>
            <a:endParaRPr sz="1100"/>
          </a:p>
          <a:p>
            <a:pPr marL="457200" lvl="0" indent="-298450" algn="l" rtl="0">
              <a:lnSpc>
                <a:spcPct val="115000"/>
              </a:lnSpc>
              <a:spcBef>
                <a:spcPts val="0"/>
              </a:spcBef>
              <a:spcAft>
                <a:spcPts val="0"/>
              </a:spcAft>
              <a:buSzPts val="1100"/>
              <a:buChar char="-"/>
            </a:pPr>
            <a:r>
              <a:rPr lang="en-GB" sz="1100"/>
              <a:t>Psicológica (Humilhação, intimidação, isolamento, ameaças relacionadas com a carreira)</a:t>
            </a:r>
            <a:endParaRPr sz="1100"/>
          </a:p>
          <a:p>
            <a:pPr marL="457200" lvl="0" indent="-298450" algn="l" rtl="0">
              <a:lnSpc>
                <a:spcPct val="115000"/>
              </a:lnSpc>
              <a:spcBef>
                <a:spcPts val="0"/>
              </a:spcBef>
              <a:spcAft>
                <a:spcPts val="0"/>
              </a:spcAft>
              <a:buSzPts val="1100"/>
              <a:buChar char="-"/>
            </a:pPr>
            <a:r>
              <a:rPr lang="en-GB" sz="1100"/>
              <a:t>Económica (Retirar bolsas, recursos ou oportunidades como forma de controlo ou retaliação)</a:t>
            </a:r>
            <a:endParaRPr sz="1100"/>
          </a:p>
          <a:p>
            <a:pPr marL="457200" lvl="0" indent="-298450" algn="l" rtl="0">
              <a:lnSpc>
                <a:spcPct val="115000"/>
              </a:lnSpc>
              <a:spcBef>
                <a:spcPts val="0"/>
              </a:spcBef>
              <a:spcAft>
                <a:spcPts val="0"/>
              </a:spcAft>
              <a:buSzPts val="1100"/>
              <a:buChar char="-"/>
            </a:pPr>
            <a:r>
              <a:rPr lang="en-GB" sz="1100"/>
              <a:t>Assédio sexual (Comentários sexualizados, convites persistentes, mensagens inapropriadas)</a:t>
            </a:r>
            <a:endParaRPr sz="1100"/>
          </a:p>
          <a:p>
            <a:pPr marL="457200" lvl="0" indent="-298450" algn="l" rtl="0">
              <a:lnSpc>
                <a:spcPct val="115000"/>
              </a:lnSpc>
              <a:spcBef>
                <a:spcPts val="0"/>
              </a:spcBef>
              <a:spcAft>
                <a:spcPts val="0"/>
              </a:spcAft>
              <a:buSzPts val="1100"/>
              <a:buChar char="-"/>
            </a:pPr>
            <a:r>
              <a:rPr lang="en-GB" sz="1100"/>
              <a:t>Assédio com base no género e/ou sexo (Desvalorização ou discriminação de alguém pelo seu sexo ou género)</a:t>
            </a:r>
            <a:endParaRPr sz="1100"/>
          </a:p>
          <a:p>
            <a:pPr marL="0" lvl="0" indent="0" algn="l" rtl="0">
              <a:lnSpc>
                <a:spcPct val="115000"/>
              </a:lnSpc>
              <a:spcBef>
                <a:spcPts val="1200"/>
              </a:spcBef>
              <a:spcAft>
                <a:spcPts val="1200"/>
              </a:spcAft>
              <a:buSzPts val="1100"/>
              <a:buNone/>
            </a:pPr>
            <a:r>
              <a:rPr lang="en-GB" sz="1100"/>
              <a:t>A violência de género é entendida como um </a:t>
            </a:r>
            <a:r>
              <a:rPr lang="en-GB" sz="1100" b="1"/>
              <a:t>continuum</a:t>
            </a:r>
            <a:r>
              <a:rPr lang="en-GB" sz="1100"/>
              <a:t>, em que formas aparentemente “inocentes” ou “leves” de conduta “inadequada”, quando não são abordadas, tendem a escalar gradualmente para formas de violência mais graves. Neste continuum, podemos encontrar perguntas inapropriadas sobre a vida privada, comentários sobre a aparência, contacto corporal “não intencional”, piadas sexistas, ou situações em que a vítima é manipulada para encontros “íntimos” não desejados, até chegar a situações que envolvem violência física e/ou sexual e até mesmo violação. Neste enquadramento, o termo “violência” é utilizado como um conceito abrangente que compreende todas as fases deste continuum.</a:t>
            </a:r>
            <a:endParaRPr/>
          </a:p>
        </p:txBody>
      </p:sp>
      <p:sp>
        <p:nvSpPr>
          <p:cNvPr id="153" name="Google Shape;15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1950666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Custom Layout">
  <p:cSld name="3_Custom Layout">
    <p:bg>
      <p:bgPr>
        <a:solidFill>
          <a:srgbClr val="0F2235"/>
        </a:solidFill>
        <a:effectLst/>
      </p:bgPr>
    </p:bg>
    <p:spTree>
      <p:nvGrpSpPr>
        <p:cNvPr id="1" name="Shape 16"/>
        <p:cNvGrpSpPr/>
        <p:nvPr/>
      </p:nvGrpSpPr>
      <p:grpSpPr>
        <a:xfrm>
          <a:off x="0" y="0"/>
          <a:ext cx="0" cy="0"/>
          <a:chOff x="0" y="0"/>
          <a:chExt cx="0" cy="0"/>
        </a:xfrm>
      </p:grpSpPr>
      <p:sp>
        <p:nvSpPr>
          <p:cNvPr id="17" name="Google Shape;17;p62"/>
          <p:cNvSpPr txBox="1">
            <a:spLocks noGrp="1"/>
          </p:cNvSpPr>
          <p:nvPr>
            <p:ph type="title"/>
          </p:nvPr>
        </p:nvSpPr>
        <p:spPr>
          <a:xfrm>
            <a:off x="1046922"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FFFFFF"/>
              </a:buClr>
              <a:buSzPts val="3200"/>
              <a:buFont typeface="Arial"/>
              <a:buNone/>
              <a:defRPr sz="32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 name="Google Shape;18;p62"/>
          <p:cNvPicPr preferRelativeResize="0"/>
          <p:nvPr/>
        </p:nvPicPr>
        <p:blipFill rotWithShape="1">
          <a:blip r:embed="rId2">
            <a:alphaModFix amt="5000"/>
          </a:blip>
          <a:srcRect/>
          <a:stretch/>
        </p:blipFill>
        <p:spPr>
          <a:xfrm>
            <a:off x="9443405" y="4040877"/>
            <a:ext cx="5106076" cy="5106076"/>
          </a:xfrm>
          <a:prstGeom prst="rect">
            <a:avLst/>
          </a:prstGeom>
          <a:noFill/>
          <a:ln>
            <a:noFill/>
          </a:ln>
        </p:spPr>
      </p:pic>
      <p:sp>
        <p:nvSpPr>
          <p:cNvPr id="19" name="Google Shape;19;p62"/>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European Union</a:t>
            </a:r>
            <a:endParaRPr sz="80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dirty="0"/>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316867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extLst>
      <p:ext uri="{BB962C8B-B14F-4D97-AF65-F5344CB8AC3E}">
        <p14:creationId xmlns:p14="http://schemas.microsoft.com/office/powerpoint/2010/main" val="205556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5_Custom Layout">
  <p:cSld name="25_Custom Layout">
    <p:spTree>
      <p:nvGrpSpPr>
        <p:cNvPr id="1" name="Shape 20"/>
        <p:cNvGrpSpPr/>
        <p:nvPr/>
      </p:nvGrpSpPr>
      <p:grpSpPr>
        <a:xfrm>
          <a:off x="0" y="0"/>
          <a:ext cx="0" cy="0"/>
          <a:chOff x="0" y="0"/>
          <a:chExt cx="0" cy="0"/>
        </a:xfrm>
      </p:grpSpPr>
      <p:sp>
        <p:nvSpPr>
          <p:cNvPr id="21" name="Google Shape;21;p63"/>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63"/>
          <p:cNvSpPr/>
          <p:nvPr/>
        </p:nvSpPr>
        <p:spPr>
          <a:xfrm>
            <a:off x="0" y="2060575"/>
            <a:ext cx="12192000" cy="4797425"/>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rgbClr val="0F2235"/>
              </a:solidFill>
              <a:latin typeface="Arial"/>
              <a:ea typeface="Arial"/>
              <a:cs typeface="Arial"/>
              <a:sym typeface="Arial"/>
            </a:endParaRPr>
          </a:p>
        </p:txBody>
      </p:sp>
      <p:pic>
        <p:nvPicPr>
          <p:cNvPr id="23" name="Google Shape;23;p63"/>
          <p:cNvPicPr preferRelativeResize="0"/>
          <p:nvPr/>
        </p:nvPicPr>
        <p:blipFill rotWithShape="1">
          <a:blip r:embed="rId2">
            <a:alphaModFix amt="20000"/>
          </a:blip>
          <a:srcRect/>
          <a:stretch/>
        </p:blipFill>
        <p:spPr>
          <a:xfrm>
            <a:off x="9443405" y="4040877"/>
            <a:ext cx="5106076" cy="5106076"/>
          </a:xfrm>
          <a:prstGeom prst="rect">
            <a:avLst/>
          </a:prstGeom>
          <a:noFill/>
          <a:ln>
            <a:noFill/>
          </a:ln>
        </p:spPr>
      </p:pic>
      <p:cxnSp>
        <p:nvCxnSpPr>
          <p:cNvPr id="24" name="Google Shape;24;p63"/>
          <p:cNvCxnSpPr/>
          <p:nvPr/>
        </p:nvCxnSpPr>
        <p:spPr>
          <a:xfrm>
            <a:off x="291548" y="1484245"/>
            <a:ext cx="536225" cy="0"/>
          </a:xfrm>
          <a:prstGeom prst="straightConnector1">
            <a:avLst/>
          </a:prstGeom>
          <a:noFill/>
          <a:ln w="9525" cap="flat" cmpd="sng">
            <a:solidFill>
              <a:srgbClr val="0F2235"/>
            </a:solidFill>
            <a:prstDash val="solid"/>
            <a:miter lim="800000"/>
            <a:headEnd type="none" w="sm" len="sm"/>
            <a:tailEnd type="none" w="sm" len="sm"/>
          </a:ln>
        </p:spPr>
      </p:cxnSp>
      <p:pic>
        <p:nvPicPr>
          <p:cNvPr id="25" name="Google Shape;25;p63"/>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26" name="Google Shape;26;p63"/>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sp>
        <p:nvSpPr>
          <p:cNvPr id="27" name="Google Shape;27;p63"/>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European Union</a:t>
            </a:r>
            <a:endParaRPr sz="800" b="0" i="0" u="none" strike="noStrike" cap="none">
              <a:solidFill>
                <a:srgbClr val="FFFFFF"/>
              </a:solidFill>
              <a:latin typeface="Arial"/>
              <a:ea typeface="Arial"/>
              <a:cs typeface="Arial"/>
              <a:sym typeface="Arial"/>
            </a:endParaRPr>
          </a:p>
        </p:txBody>
      </p:sp>
      <p:pic>
        <p:nvPicPr>
          <p:cNvPr id="28" name="Google Shape;28;p63" descr="Une image contenant texte, logo, Police, Graphique&#10;&#10;Description générée automatiquement"/>
          <p:cNvPicPr preferRelativeResize="0"/>
          <p:nvPr/>
        </p:nvPicPr>
        <p:blipFill rotWithShape="1">
          <a:blip r:embed="rId4">
            <a:alphaModFix/>
          </a:blip>
          <a:srcRect l="7255" t="40987" b="42346"/>
          <a:stretch/>
        </p:blipFill>
        <p:spPr>
          <a:xfrm>
            <a:off x="914401" y="248666"/>
            <a:ext cx="2018068" cy="36265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9"/>
        <p:cNvGrpSpPr/>
        <p:nvPr/>
      </p:nvGrpSpPr>
      <p:grpSpPr>
        <a:xfrm>
          <a:off x="0" y="0"/>
          <a:ext cx="0" cy="0"/>
          <a:chOff x="0" y="0"/>
          <a:chExt cx="0" cy="0"/>
        </a:xfrm>
      </p:grpSpPr>
      <p:sp>
        <p:nvSpPr>
          <p:cNvPr id="30" name="Google Shape;30;p64"/>
          <p:cNvSpPr txBox="1">
            <a:spLocks noGrp="1"/>
          </p:cNvSpPr>
          <p:nvPr>
            <p:ph type="title"/>
          </p:nvPr>
        </p:nvSpPr>
        <p:spPr>
          <a:xfrm>
            <a:off x="1006141"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3200"/>
              <a:buFont typeface="Arial"/>
              <a:buNone/>
              <a:defRPr sz="3200">
                <a:solidFill>
                  <a:srgbClr val="0F22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64"/>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0" i="0">
                <a:solidFill>
                  <a:srgbClr val="5792CE"/>
                </a:solidFill>
                <a:latin typeface="Arial"/>
                <a:ea typeface="Arial"/>
                <a:cs typeface="Arial"/>
                <a:sym typeface="Arial"/>
              </a:defRPr>
            </a:lvl1pPr>
            <a:lvl2pPr marL="0" lvl="1" indent="0" algn="r">
              <a:spcBef>
                <a:spcPts val="0"/>
              </a:spcBef>
              <a:buNone/>
              <a:defRPr sz="1400" b="0" i="0">
                <a:solidFill>
                  <a:srgbClr val="5792CE"/>
                </a:solidFill>
                <a:latin typeface="Arial"/>
                <a:ea typeface="Arial"/>
                <a:cs typeface="Arial"/>
                <a:sym typeface="Arial"/>
              </a:defRPr>
            </a:lvl2pPr>
            <a:lvl3pPr marL="0" lvl="2" indent="0" algn="r">
              <a:spcBef>
                <a:spcPts val="0"/>
              </a:spcBef>
              <a:buNone/>
              <a:defRPr sz="1400" b="0" i="0">
                <a:solidFill>
                  <a:srgbClr val="5792CE"/>
                </a:solidFill>
                <a:latin typeface="Arial"/>
                <a:ea typeface="Arial"/>
                <a:cs typeface="Arial"/>
                <a:sym typeface="Arial"/>
              </a:defRPr>
            </a:lvl3pPr>
            <a:lvl4pPr marL="0" lvl="3" indent="0" algn="r">
              <a:spcBef>
                <a:spcPts val="0"/>
              </a:spcBef>
              <a:buNone/>
              <a:defRPr sz="1400" b="0" i="0">
                <a:solidFill>
                  <a:srgbClr val="5792CE"/>
                </a:solidFill>
                <a:latin typeface="Arial"/>
                <a:ea typeface="Arial"/>
                <a:cs typeface="Arial"/>
                <a:sym typeface="Arial"/>
              </a:defRPr>
            </a:lvl4pPr>
            <a:lvl5pPr marL="0" lvl="4" indent="0" algn="r">
              <a:spcBef>
                <a:spcPts val="0"/>
              </a:spcBef>
              <a:buNone/>
              <a:defRPr sz="1400" b="0" i="0">
                <a:solidFill>
                  <a:srgbClr val="5792CE"/>
                </a:solidFill>
                <a:latin typeface="Arial"/>
                <a:ea typeface="Arial"/>
                <a:cs typeface="Arial"/>
                <a:sym typeface="Arial"/>
              </a:defRPr>
            </a:lvl5pPr>
            <a:lvl6pPr marL="0" lvl="5" indent="0" algn="r">
              <a:spcBef>
                <a:spcPts val="0"/>
              </a:spcBef>
              <a:buNone/>
              <a:defRPr sz="1400" b="0" i="0">
                <a:solidFill>
                  <a:srgbClr val="5792CE"/>
                </a:solidFill>
                <a:latin typeface="Arial"/>
                <a:ea typeface="Arial"/>
                <a:cs typeface="Arial"/>
                <a:sym typeface="Arial"/>
              </a:defRPr>
            </a:lvl6pPr>
            <a:lvl7pPr marL="0" lvl="6" indent="0" algn="r">
              <a:spcBef>
                <a:spcPts val="0"/>
              </a:spcBef>
              <a:buNone/>
              <a:defRPr sz="1400" b="0" i="0">
                <a:solidFill>
                  <a:srgbClr val="5792CE"/>
                </a:solidFill>
                <a:latin typeface="Arial"/>
                <a:ea typeface="Arial"/>
                <a:cs typeface="Arial"/>
                <a:sym typeface="Arial"/>
              </a:defRPr>
            </a:lvl7pPr>
            <a:lvl8pPr marL="0" lvl="7" indent="0" algn="r">
              <a:spcBef>
                <a:spcPts val="0"/>
              </a:spcBef>
              <a:buNone/>
              <a:defRPr sz="1400" b="0" i="0">
                <a:solidFill>
                  <a:srgbClr val="5792CE"/>
                </a:solidFill>
                <a:latin typeface="Arial"/>
                <a:ea typeface="Arial"/>
                <a:cs typeface="Arial"/>
                <a:sym typeface="Arial"/>
              </a:defRPr>
            </a:lvl8pPr>
            <a:lvl9pPr marL="0" lvl="8" indent="0" algn="r">
              <a:spcBef>
                <a:spcPts val="0"/>
              </a:spcBef>
              <a:buNone/>
              <a:defRPr sz="1400" b="0" i="0">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2" name="Google Shape;32;p64"/>
          <p:cNvPicPr preferRelativeResize="0"/>
          <p:nvPr/>
        </p:nvPicPr>
        <p:blipFill rotWithShape="1">
          <a:blip r:embed="rId2">
            <a:alphaModFix amt="20000"/>
          </a:blip>
          <a:srcRect/>
          <a:stretch/>
        </p:blipFill>
        <p:spPr>
          <a:xfrm>
            <a:off x="9258766" y="3962901"/>
            <a:ext cx="5106076" cy="5106076"/>
          </a:xfrm>
          <a:prstGeom prst="rect">
            <a:avLst/>
          </a:prstGeom>
          <a:noFill/>
          <a:ln>
            <a:noFill/>
          </a:ln>
        </p:spPr>
      </p:pic>
      <p:pic>
        <p:nvPicPr>
          <p:cNvPr id="33" name="Google Shape;33;p64" descr="Une image contenant texte, logo, Police, Graphique&#10;&#10;Description générée automatiquement"/>
          <p:cNvPicPr preferRelativeResize="0"/>
          <p:nvPr/>
        </p:nvPicPr>
        <p:blipFill rotWithShape="1">
          <a:blip r:embed="rId3">
            <a:alphaModFix/>
          </a:blip>
          <a:srcRect l="7255" t="40987" b="42346"/>
          <a:stretch/>
        </p:blipFill>
        <p:spPr>
          <a:xfrm>
            <a:off x="914401" y="248666"/>
            <a:ext cx="2018068" cy="36265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34"/>
        <p:cNvGrpSpPr/>
        <p:nvPr/>
      </p:nvGrpSpPr>
      <p:grpSpPr>
        <a:xfrm>
          <a:off x="0" y="0"/>
          <a:ext cx="0" cy="0"/>
          <a:chOff x="0" y="0"/>
          <a:chExt cx="0" cy="0"/>
        </a:xfrm>
      </p:grpSpPr>
      <p:sp>
        <p:nvSpPr>
          <p:cNvPr id="35" name="Google Shape;35;p65"/>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6" name="Google Shape;36;p65"/>
          <p:cNvCxnSpPr/>
          <p:nvPr/>
        </p:nvCxnSpPr>
        <p:spPr>
          <a:xfrm>
            <a:off x="291548" y="1484245"/>
            <a:ext cx="536225" cy="0"/>
          </a:xfrm>
          <a:prstGeom prst="straightConnector1">
            <a:avLst/>
          </a:prstGeom>
          <a:noFill/>
          <a:ln w="9525" cap="flat" cmpd="sng">
            <a:solidFill>
              <a:srgbClr val="0F2235"/>
            </a:solidFill>
            <a:prstDash val="solid"/>
            <a:miter lim="800000"/>
            <a:headEnd type="none" w="sm" len="sm"/>
            <a:tailEnd type="none" w="sm" len="sm"/>
          </a:ln>
        </p:spPr>
      </p:cxnSp>
      <p:sp>
        <p:nvSpPr>
          <p:cNvPr id="37" name="Google Shape;37;p65"/>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0" i="0">
                <a:solidFill>
                  <a:srgbClr val="5792CE"/>
                </a:solidFill>
                <a:latin typeface="Arial"/>
                <a:ea typeface="Arial"/>
                <a:cs typeface="Arial"/>
                <a:sym typeface="Arial"/>
              </a:defRPr>
            </a:lvl1pPr>
            <a:lvl2pPr marL="0" lvl="1" indent="0" algn="r">
              <a:spcBef>
                <a:spcPts val="0"/>
              </a:spcBef>
              <a:buNone/>
              <a:defRPr sz="1400" b="0" i="0">
                <a:solidFill>
                  <a:srgbClr val="5792CE"/>
                </a:solidFill>
                <a:latin typeface="Arial"/>
                <a:ea typeface="Arial"/>
                <a:cs typeface="Arial"/>
                <a:sym typeface="Arial"/>
              </a:defRPr>
            </a:lvl2pPr>
            <a:lvl3pPr marL="0" lvl="2" indent="0" algn="r">
              <a:spcBef>
                <a:spcPts val="0"/>
              </a:spcBef>
              <a:buNone/>
              <a:defRPr sz="1400" b="0" i="0">
                <a:solidFill>
                  <a:srgbClr val="5792CE"/>
                </a:solidFill>
                <a:latin typeface="Arial"/>
                <a:ea typeface="Arial"/>
                <a:cs typeface="Arial"/>
                <a:sym typeface="Arial"/>
              </a:defRPr>
            </a:lvl3pPr>
            <a:lvl4pPr marL="0" lvl="3" indent="0" algn="r">
              <a:spcBef>
                <a:spcPts val="0"/>
              </a:spcBef>
              <a:buNone/>
              <a:defRPr sz="1400" b="0" i="0">
                <a:solidFill>
                  <a:srgbClr val="5792CE"/>
                </a:solidFill>
                <a:latin typeface="Arial"/>
                <a:ea typeface="Arial"/>
                <a:cs typeface="Arial"/>
                <a:sym typeface="Arial"/>
              </a:defRPr>
            </a:lvl4pPr>
            <a:lvl5pPr marL="0" lvl="4" indent="0" algn="r">
              <a:spcBef>
                <a:spcPts val="0"/>
              </a:spcBef>
              <a:buNone/>
              <a:defRPr sz="1400" b="0" i="0">
                <a:solidFill>
                  <a:srgbClr val="5792CE"/>
                </a:solidFill>
                <a:latin typeface="Arial"/>
                <a:ea typeface="Arial"/>
                <a:cs typeface="Arial"/>
                <a:sym typeface="Arial"/>
              </a:defRPr>
            </a:lvl5pPr>
            <a:lvl6pPr marL="0" lvl="5" indent="0" algn="r">
              <a:spcBef>
                <a:spcPts val="0"/>
              </a:spcBef>
              <a:buNone/>
              <a:defRPr sz="1400" b="0" i="0">
                <a:solidFill>
                  <a:srgbClr val="5792CE"/>
                </a:solidFill>
                <a:latin typeface="Arial"/>
                <a:ea typeface="Arial"/>
                <a:cs typeface="Arial"/>
                <a:sym typeface="Arial"/>
              </a:defRPr>
            </a:lvl6pPr>
            <a:lvl7pPr marL="0" lvl="6" indent="0" algn="r">
              <a:spcBef>
                <a:spcPts val="0"/>
              </a:spcBef>
              <a:buNone/>
              <a:defRPr sz="1400" b="0" i="0">
                <a:solidFill>
                  <a:srgbClr val="5792CE"/>
                </a:solidFill>
                <a:latin typeface="Arial"/>
                <a:ea typeface="Arial"/>
                <a:cs typeface="Arial"/>
                <a:sym typeface="Arial"/>
              </a:defRPr>
            </a:lvl7pPr>
            <a:lvl8pPr marL="0" lvl="7" indent="0" algn="r">
              <a:spcBef>
                <a:spcPts val="0"/>
              </a:spcBef>
              <a:buNone/>
              <a:defRPr sz="1400" b="0" i="0">
                <a:solidFill>
                  <a:srgbClr val="5792CE"/>
                </a:solidFill>
                <a:latin typeface="Arial"/>
                <a:ea typeface="Arial"/>
                <a:cs typeface="Arial"/>
                <a:sym typeface="Arial"/>
              </a:defRPr>
            </a:lvl8pPr>
            <a:lvl9pPr marL="0" lvl="8" indent="0" algn="r">
              <a:spcBef>
                <a:spcPts val="0"/>
              </a:spcBef>
              <a:buNone/>
              <a:defRPr sz="1400" b="0" i="0">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8" name="Google Shape;38;p65" descr="Une image contenant texte, logo, Police, Graphique&#10;&#10;Description générée automatiquement"/>
          <p:cNvPicPr preferRelativeResize="0"/>
          <p:nvPr/>
        </p:nvPicPr>
        <p:blipFill rotWithShape="1">
          <a:blip r:embed="rId2">
            <a:alphaModFix/>
          </a:blip>
          <a:srcRect l="7255" t="40987" b="42346"/>
          <a:stretch/>
        </p:blipFill>
        <p:spPr>
          <a:xfrm>
            <a:off x="914401" y="248666"/>
            <a:ext cx="2018068" cy="362656"/>
          </a:xfrm>
          <a:prstGeom prst="rect">
            <a:avLst/>
          </a:prstGeom>
          <a:noFill/>
          <a:ln>
            <a:noFill/>
          </a:ln>
        </p:spPr>
      </p:pic>
      <p:sp>
        <p:nvSpPr>
          <p:cNvPr id="39" name="Google Shape;39;p65"/>
          <p:cNvSpPr txBox="1">
            <a:spLocks noGrp="1"/>
          </p:cNvSpPr>
          <p:nvPr>
            <p:ph type="body" idx="1"/>
          </p:nvPr>
        </p:nvSpPr>
        <p:spPr>
          <a:xfrm>
            <a:off x="1046163" y="2168525"/>
            <a:ext cx="10026650" cy="3978275"/>
          </a:xfrm>
          <a:prstGeom prst="rect">
            <a:avLst/>
          </a:prstGeom>
          <a:noFill/>
          <a:ln>
            <a:noFill/>
          </a:ln>
        </p:spPr>
        <p:txBody>
          <a:bodyPr spcFirstLastPara="1" wrap="square" lIns="0" tIns="0" rIns="0" bIns="0" anchor="t" anchorCtr="0">
            <a:normAutofit/>
          </a:bodyPr>
          <a:lstStyle>
            <a:lvl1pPr marL="457200" lvl="0" indent="-228600" algn="l">
              <a:lnSpc>
                <a:spcPct val="150000"/>
              </a:lnSpc>
              <a:spcBef>
                <a:spcPts val="1000"/>
              </a:spcBef>
              <a:spcAft>
                <a:spcPts val="0"/>
              </a:spcAft>
              <a:buClr>
                <a:srgbClr val="5792CE"/>
              </a:buClr>
              <a:buSzPts val="2400"/>
              <a:buNone/>
              <a:defRPr sz="2400">
                <a:solidFill>
                  <a:srgbClr val="5792CE"/>
                </a:solidFill>
              </a:defRPr>
            </a:lvl1pPr>
            <a:lvl2pPr marL="914400" lvl="1" indent="-228600" algn="l">
              <a:lnSpc>
                <a:spcPct val="150000"/>
              </a:lnSpc>
              <a:spcBef>
                <a:spcPts val="499"/>
              </a:spcBef>
              <a:spcAft>
                <a:spcPts val="0"/>
              </a:spcAft>
              <a:buClr>
                <a:srgbClr val="0F2235"/>
              </a:buClr>
              <a:buSzPts val="1800"/>
              <a:buNone/>
              <a:defRPr/>
            </a:lvl2pPr>
            <a:lvl3pPr marL="1371600" lvl="2" indent="-228600" algn="l">
              <a:lnSpc>
                <a:spcPct val="150000"/>
              </a:lnSpc>
              <a:spcBef>
                <a:spcPts val="499"/>
              </a:spcBef>
              <a:spcAft>
                <a:spcPts val="0"/>
              </a:spcAft>
              <a:buClr>
                <a:schemeClr val="dk1"/>
              </a:buClr>
              <a:buSzPts val="1200"/>
              <a:buNone/>
              <a:defRPr>
                <a:latin typeface="Arial"/>
                <a:ea typeface="Arial"/>
                <a:cs typeface="Arial"/>
                <a:sym typeface="Arial"/>
              </a:defRPr>
            </a:lvl3pPr>
            <a:lvl4pPr marL="1828800" lvl="3" indent="-228600" algn="l">
              <a:lnSpc>
                <a:spcPct val="150000"/>
              </a:lnSpc>
              <a:spcBef>
                <a:spcPts val="499"/>
              </a:spcBef>
              <a:spcAft>
                <a:spcPts val="0"/>
              </a:spcAft>
              <a:buClr>
                <a:schemeClr val="dk1"/>
              </a:buClr>
              <a:buSzPts val="1000"/>
              <a:buNone/>
              <a:defRPr>
                <a:latin typeface="Arial"/>
                <a:ea typeface="Arial"/>
                <a:cs typeface="Arial"/>
                <a:sym typeface="Arial"/>
              </a:defRPr>
            </a:lvl4pPr>
            <a:lvl5pPr marL="2286000" lvl="4" indent="-228600" algn="l">
              <a:lnSpc>
                <a:spcPct val="150000"/>
              </a:lnSpc>
              <a:spcBef>
                <a:spcPts val="499"/>
              </a:spcBef>
              <a:spcAft>
                <a:spcPts val="0"/>
              </a:spcAft>
              <a:buClr>
                <a:schemeClr val="dk1"/>
              </a:buClr>
              <a:buSzPts val="1000"/>
              <a:buNone/>
              <a:defRPr>
                <a:latin typeface="Arial"/>
                <a:ea typeface="Arial"/>
                <a:cs typeface="Arial"/>
                <a:sym typeface="Arial"/>
              </a:defRPr>
            </a:lvl5pPr>
            <a:lvl6pPr marL="2743200" lvl="5" indent="-342900" algn="l">
              <a:lnSpc>
                <a:spcPct val="90000"/>
              </a:lnSpc>
              <a:spcBef>
                <a:spcPts val="499"/>
              </a:spcBef>
              <a:spcAft>
                <a:spcPts val="0"/>
              </a:spcAft>
              <a:buClr>
                <a:schemeClr val="dk1"/>
              </a:buClr>
              <a:buSzPts val="1800"/>
              <a:buChar char="•"/>
              <a:defRPr/>
            </a:lvl6pPr>
            <a:lvl7pPr marL="3200400" lvl="6" indent="-342900" algn="l">
              <a:lnSpc>
                <a:spcPct val="90000"/>
              </a:lnSpc>
              <a:spcBef>
                <a:spcPts val="499"/>
              </a:spcBef>
              <a:spcAft>
                <a:spcPts val="0"/>
              </a:spcAft>
              <a:buClr>
                <a:schemeClr val="dk1"/>
              </a:buClr>
              <a:buSzPts val="1800"/>
              <a:buChar char="•"/>
              <a:defRPr/>
            </a:lvl7pPr>
            <a:lvl8pPr marL="3657600" lvl="7" indent="-342900" algn="l">
              <a:lnSpc>
                <a:spcPct val="90000"/>
              </a:lnSpc>
              <a:spcBef>
                <a:spcPts val="499"/>
              </a:spcBef>
              <a:spcAft>
                <a:spcPts val="0"/>
              </a:spcAft>
              <a:buClr>
                <a:schemeClr val="dk1"/>
              </a:buClr>
              <a:buSzPts val="1800"/>
              <a:buChar char="•"/>
              <a:defRPr/>
            </a:lvl8pPr>
            <a:lvl9pPr marL="4114800" lvl="8" indent="-342900" algn="l">
              <a:lnSpc>
                <a:spcPct val="90000"/>
              </a:lnSpc>
              <a:spcBef>
                <a:spcPts val="499"/>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40"/>
        <p:cNvGrpSpPr/>
        <p:nvPr/>
      </p:nvGrpSpPr>
      <p:grpSpPr>
        <a:xfrm>
          <a:off x="0" y="0"/>
          <a:ext cx="0" cy="0"/>
          <a:chOff x="0" y="0"/>
          <a:chExt cx="0" cy="0"/>
        </a:xfrm>
      </p:grpSpPr>
      <p:sp>
        <p:nvSpPr>
          <p:cNvPr id="41" name="Google Shape;41;p66"/>
          <p:cNvSpPr/>
          <p:nvPr/>
        </p:nvSpPr>
        <p:spPr>
          <a:xfrm>
            <a:off x="5380722" y="0"/>
            <a:ext cx="6937282" cy="6858000"/>
          </a:xfrm>
          <a:prstGeom prst="rect">
            <a:avLst/>
          </a:prstGeom>
          <a:gradFill>
            <a:gsLst>
              <a:gs pos="0">
                <a:srgbClr val="AED7BD"/>
              </a:gs>
              <a:gs pos="100000">
                <a:srgbClr val="5792CE"/>
              </a:gs>
            </a:gsLst>
            <a:lin ang="7200000" scaled="0"/>
          </a:gradFill>
          <a:ln>
            <a:noFill/>
          </a:ln>
        </p:spPr>
        <p:txBody>
          <a:bodyPr spcFirstLastPara="1" wrap="square" lIns="288000" tIns="0" rIns="251975" bIns="288000" anchor="b" anchorCtr="0">
            <a:noAutofit/>
          </a:bodyPr>
          <a:lstStyle/>
          <a:p>
            <a:pPr marL="0" marR="0" lvl="0" indent="0" algn="l" rtl="0">
              <a:spcBef>
                <a:spcPts val="0"/>
              </a:spcBef>
              <a:spcAft>
                <a:spcPts val="0"/>
              </a:spcAft>
              <a:buNone/>
            </a:pPr>
            <a:endParaRPr sz="1000">
              <a:solidFill>
                <a:schemeClr val="lt1"/>
              </a:solidFill>
              <a:latin typeface="Arial"/>
              <a:ea typeface="Arial"/>
              <a:cs typeface="Arial"/>
              <a:sym typeface="Arial"/>
            </a:endParaRPr>
          </a:p>
        </p:txBody>
      </p:sp>
      <p:sp>
        <p:nvSpPr>
          <p:cNvPr id="42" name="Google Shape;42;p66"/>
          <p:cNvSpPr txBox="1">
            <a:spLocks noGrp="1"/>
          </p:cNvSpPr>
          <p:nvPr>
            <p:ph type="title"/>
          </p:nvPr>
        </p:nvSpPr>
        <p:spPr>
          <a:xfrm>
            <a:off x="1058103"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6"/>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pic>
        <p:nvPicPr>
          <p:cNvPr id="44" name="Google Shape;44;p66" descr="Une image contenant texte, logo, Police, Graphique&#10;&#10;Description générée automatiquement"/>
          <p:cNvPicPr preferRelativeResize="0"/>
          <p:nvPr/>
        </p:nvPicPr>
        <p:blipFill rotWithShape="1">
          <a:blip r:embed="rId2">
            <a:alphaModFix/>
          </a:blip>
          <a:srcRect l="7255" t="40987" b="42346"/>
          <a:stretch/>
        </p:blipFill>
        <p:spPr>
          <a:xfrm>
            <a:off x="914401" y="248666"/>
            <a:ext cx="2018068" cy="36265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28_Custom Layout">
  <p:cSld name="28_Custom Layout">
    <p:spTree>
      <p:nvGrpSpPr>
        <p:cNvPr id="1" name="Shape 45"/>
        <p:cNvGrpSpPr/>
        <p:nvPr/>
      </p:nvGrpSpPr>
      <p:grpSpPr>
        <a:xfrm>
          <a:off x="0" y="0"/>
          <a:ext cx="0" cy="0"/>
          <a:chOff x="0" y="0"/>
          <a:chExt cx="0" cy="0"/>
        </a:xfrm>
      </p:grpSpPr>
      <p:sp>
        <p:nvSpPr>
          <p:cNvPr id="46" name="Google Shape;46;p67"/>
          <p:cNvSpPr/>
          <p:nvPr/>
        </p:nvSpPr>
        <p:spPr>
          <a:xfrm>
            <a:off x="0" y="1"/>
            <a:ext cx="12192000" cy="6858000"/>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Arial"/>
              <a:ea typeface="Arial"/>
              <a:cs typeface="Arial"/>
              <a:sym typeface="Arial"/>
            </a:endParaRPr>
          </a:p>
        </p:txBody>
      </p:sp>
      <p:sp>
        <p:nvSpPr>
          <p:cNvPr id="47" name="Google Shape;47;p67"/>
          <p:cNvSpPr>
            <a:spLocks noGrp="1"/>
          </p:cNvSpPr>
          <p:nvPr>
            <p:ph type="pic" idx="2"/>
          </p:nvPr>
        </p:nvSpPr>
        <p:spPr>
          <a:xfrm>
            <a:off x="0" y="1"/>
            <a:ext cx="6096000" cy="6858000"/>
          </a:xfrm>
          <a:prstGeom prst="rect">
            <a:avLst/>
          </a:prstGeom>
          <a:gradFill>
            <a:gsLst>
              <a:gs pos="0">
                <a:srgbClr val="D8D8D8"/>
              </a:gs>
              <a:gs pos="99000">
                <a:srgbClr val="BFBFBF"/>
              </a:gs>
              <a:gs pos="100000">
                <a:srgbClr val="BFBFBF"/>
              </a:gs>
            </a:gsLst>
            <a:lin ang="5400000" scaled="0"/>
          </a:gradFill>
          <a:ln>
            <a:noFill/>
          </a:ln>
        </p:spPr>
      </p:sp>
      <p:pic>
        <p:nvPicPr>
          <p:cNvPr id="48" name="Google Shape;48;p67"/>
          <p:cNvPicPr preferRelativeResize="0"/>
          <p:nvPr/>
        </p:nvPicPr>
        <p:blipFill rotWithShape="1">
          <a:blip r:embed="rId2">
            <a:alphaModFix amt="20000"/>
          </a:blip>
          <a:srcRect/>
          <a:stretch/>
        </p:blipFill>
        <p:spPr>
          <a:xfrm>
            <a:off x="9443405" y="4040877"/>
            <a:ext cx="5106076" cy="5106076"/>
          </a:xfrm>
          <a:prstGeom prst="rect">
            <a:avLst/>
          </a:prstGeom>
          <a:noFill/>
          <a:ln>
            <a:noFill/>
          </a:ln>
        </p:spPr>
      </p:pic>
      <p:pic>
        <p:nvPicPr>
          <p:cNvPr id="49" name="Google Shape;49;p67"/>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50" name="Google Shape;50;p67"/>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sp>
        <p:nvSpPr>
          <p:cNvPr id="51" name="Google Shape;51;p67"/>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pic>
        <p:nvPicPr>
          <p:cNvPr id="52" name="Google Shape;52;p67" descr="Une image contenant noir, obscurité&#10;&#10;Description générée automatiquement"/>
          <p:cNvPicPr preferRelativeResize="0"/>
          <p:nvPr/>
        </p:nvPicPr>
        <p:blipFill rotWithShape="1">
          <a:blip r:embed="rId4">
            <a:alphaModFix/>
          </a:blip>
          <a:srcRect/>
          <a:stretch/>
        </p:blipFill>
        <p:spPr>
          <a:xfrm>
            <a:off x="985135" y="291001"/>
            <a:ext cx="1734360" cy="2695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6_Custom Layout">
  <p:cSld name="26_Custom Layout">
    <p:spTree>
      <p:nvGrpSpPr>
        <p:cNvPr id="1" name="Shape 53"/>
        <p:cNvGrpSpPr/>
        <p:nvPr/>
      </p:nvGrpSpPr>
      <p:grpSpPr>
        <a:xfrm>
          <a:off x="0" y="0"/>
          <a:ext cx="0" cy="0"/>
          <a:chOff x="0" y="0"/>
          <a:chExt cx="0" cy="0"/>
        </a:xfrm>
      </p:grpSpPr>
      <p:sp>
        <p:nvSpPr>
          <p:cNvPr id="54" name="Google Shape;54;p68"/>
          <p:cNvSpPr/>
          <p:nvPr/>
        </p:nvSpPr>
        <p:spPr>
          <a:xfrm>
            <a:off x="0" y="2060575"/>
            <a:ext cx="12192000" cy="4797425"/>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rgbClr val="0F2235"/>
              </a:solidFill>
              <a:latin typeface="Arial"/>
              <a:ea typeface="Arial"/>
              <a:cs typeface="Arial"/>
              <a:sym typeface="Arial"/>
            </a:endParaRPr>
          </a:p>
        </p:txBody>
      </p:sp>
      <p:sp>
        <p:nvSpPr>
          <p:cNvPr id="55" name="Google Shape;55;p68"/>
          <p:cNvSpPr>
            <a:spLocks noGrp="1"/>
          </p:cNvSpPr>
          <p:nvPr>
            <p:ph type="pic" idx="2"/>
          </p:nvPr>
        </p:nvSpPr>
        <p:spPr>
          <a:xfrm>
            <a:off x="0" y="2060575"/>
            <a:ext cx="6096000" cy="4797425"/>
          </a:xfrm>
          <a:prstGeom prst="rect">
            <a:avLst/>
          </a:prstGeom>
          <a:gradFill>
            <a:gsLst>
              <a:gs pos="0">
                <a:srgbClr val="D8D8D8"/>
              </a:gs>
              <a:gs pos="99000">
                <a:srgbClr val="BFBFBF"/>
              </a:gs>
              <a:gs pos="100000">
                <a:srgbClr val="BFBFBF"/>
              </a:gs>
            </a:gsLst>
            <a:lin ang="5400000" scaled="0"/>
          </a:gradFill>
          <a:ln>
            <a:noFill/>
          </a:ln>
        </p:spPr>
      </p:sp>
      <p:pic>
        <p:nvPicPr>
          <p:cNvPr id="56" name="Google Shape;56;p68"/>
          <p:cNvPicPr preferRelativeResize="0"/>
          <p:nvPr/>
        </p:nvPicPr>
        <p:blipFill rotWithShape="1">
          <a:blip r:embed="rId2">
            <a:alphaModFix amt="20000"/>
          </a:blip>
          <a:srcRect/>
          <a:stretch/>
        </p:blipFill>
        <p:spPr>
          <a:xfrm>
            <a:off x="9443405" y="4040877"/>
            <a:ext cx="5106076" cy="5106076"/>
          </a:xfrm>
          <a:prstGeom prst="rect">
            <a:avLst/>
          </a:prstGeom>
          <a:noFill/>
          <a:ln>
            <a:noFill/>
          </a:ln>
        </p:spPr>
      </p:pic>
      <p:cxnSp>
        <p:nvCxnSpPr>
          <p:cNvPr id="57" name="Google Shape;57;p68"/>
          <p:cNvCxnSpPr/>
          <p:nvPr/>
        </p:nvCxnSpPr>
        <p:spPr>
          <a:xfrm>
            <a:off x="291548" y="1484245"/>
            <a:ext cx="536225" cy="0"/>
          </a:xfrm>
          <a:prstGeom prst="straightConnector1">
            <a:avLst/>
          </a:prstGeom>
          <a:noFill/>
          <a:ln w="9525" cap="flat" cmpd="sng">
            <a:solidFill>
              <a:srgbClr val="0F2235"/>
            </a:solidFill>
            <a:prstDash val="solid"/>
            <a:miter lim="800000"/>
            <a:headEnd type="none" w="sm" len="sm"/>
            <a:tailEnd type="none" w="sm" len="sm"/>
          </a:ln>
        </p:spPr>
      </p:cxnSp>
      <p:sp>
        <p:nvSpPr>
          <p:cNvPr id="58" name="Google Shape;58;p68"/>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9" name="Google Shape;59;p68"/>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60" name="Google Shape;60;p68"/>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sp>
        <p:nvSpPr>
          <p:cNvPr id="61" name="Google Shape;61;p68"/>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pic>
        <p:nvPicPr>
          <p:cNvPr id="62" name="Google Shape;62;p68" descr="Une image contenant texte, logo, Police, Graphique&#10;&#10;Description générée automatiquement"/>
          <p:cNvPicPr preferRelativeResize="0"/>
          <p:nvPr/>
        </p:nvPicPr>
        <p:blipFill rotWithShape="1">
          <a:blip r:embed="rId4">
            <a:alphaModFix/>
          </a:blip>
          <a:srcRect l="7255" t="40987" b="42346"/>
          <a:stretch/>
        </p:blipFill>
        <p:spPr>
          <a:xfrm>
            <a:off x="914401" y="248666"/>
            <a:ext cx="2018068" cy="36265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9_Custom Layout">
  <p:cSld name="19_Custom Layout">
    <p:spTree>
      <p:nvGrpSpPr>
        <p:cNvPr id="1" name="Shape 63"/>
        <p:cNvGrpSpPr/>
        <p:nvPr/>
      </p:nvGrpSpPr>
      <p:grpSpPr>
        <a:xfrm>
          <a:off x="0" y="0"/>
          <a:ext cx="0" cy="0"/>
          <a:chOff x="0" y="0"/>
          <a:chExt cx="0" cy="0"/>
        </a:xfrm>
      </p:grpSpPr>
      <p:sp>
        <p:nvSpPr>
          <p:cNvPr id="64" name="Google Shape;64;p69"/>
          <p:cNvSpPr/>
          <p:nvPr/>
        </p:nvSpPr>
        <p:spPr>
          <a:xfrm>
            <a:off x="0" y="6206591"/>
            <a:ext cx="12192000" cy="651409"/>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rgbClr val="0F2235"/>
              </a:solidFill>
              <a:latin typeface="Arial"/>
              <a:ea typeface="Arial"/>
              <a:cs typeface="Arial"/>
              <a:sym typeface="Arial"/>
            </a:endParaRPr>
          </a:p>
        </p:txBody>
      </p:sp>
      <p:sp>
        <p:nvSpPr>
          <p:cNvPr id="65" name="Google Shape;65;p69"/>
          <p:cNvSpPr>
            <a:spLocks noGrp="1"/>
          </p:cNvSpPr>
          <p:nvPr>
            <p:ph type="pic" idx="2"/>
          </p:nvPr>
        </p:nvSpPr>
        <p:spPr>
          <a:xfrm>
            <a:off x="0" y="2679744"/>
            <a:ext cx="3980985" cy="4178256"/>
          </a:xfrm>
          <a:prstGeom prst="rect">
            <a:avLst/>
          </a:prstGeom>
          <a:gradFill>
            <a:gsLst>
              <a:gs pos="0">
                <a:srgbClr val="D8D8D8"/>
              </a:gs>
              <a:gs pos="99000">
                <a:srgbClr val="BFBFBF"/>
              </a:gs>
              <a:gs pos="100000">
                <a:srgbClr val="BFBFBF"/>
              </a:gs>
            </a:gsLst>
            <a:lin ang="5400000" scaled="0"/>
          </a:gradFill>
          <a:ln>
            <a:noFill/>
          </a:ln>
        </p:spPr>
      </p:sp>
      <p:sp>
        <p:nvSpPr>
          <p:cNvPr id="66" name="Google Shape;66;p69"/>
          <p:cNvSpPr>
            <a:spLocks noGrp="1"/>
          </p:cNvSpPr>
          <p:nvPr>
            <p:ph type="pic" idx="3"/>
          </p:nvPr>
        </p:nvSpPr>
        <p:spPr>
          <a:xfrm>
            <a:off x="4105507" y="2679744"/>
            <a:ext cx="3980985" cy="4178256"/>
          </a:xfrm>
          <a:prstGeom prst="rect">
            <a:avLst/>
          </a:prstGeom>
          <a:gradFill>
            <a:gsLst>
              <a:gs pos="0">
                <a:srgbClr val="D8D8D8"/>
              </a:gs>
              <a:gs pos="99000">
                <a:srgbClr val="BFBFBF"/>
              </a:gs>
              <a:gs pos="100000">
                <a:srgbClr val="BFBFBF"/>
              </a:gs>
            </a:gsLst>
            <a:lin ang="5400000" scaled="0"/>
          </a:gradFill>
          <a:ln>
            <a:noFill/>
          </a:ln>
        </p:spPr>
      </p:sp>
      <p:sp>
        <p:nvSpPr>
          <p:cNvPr id="67" name="Google Shape;67;p69"/>
          <p:cNvSpPr>
            <a:spLocks noGrp="1"/>
          </p:cNvSpPr>
          <p:nvPr>
            <p:ph type="pic" idx="4"/>
          </p:nvPr>
        </p:nvSpPr>
        <p:spPr>
          <a:xfrm>
            <a:off x="8211015" y="2679744"/>
            <a:ext cx="3980985" cy="4178256"/>
          </a:xfrm>
          <a:prstGeom prst="rect">
            <a:avLst/>
          </a:prstGeom>
          <a:gradFill>
            <a:gsLst>
              <a:gs pos="0">
                <a:srgbClr val="D8D8D8"/>
              </a:gs>
              <a:gs pos="99000">
                <a:srgbClr val="BFBFBF"/>
              </a:gs>
              <a:gs pos="100000">
                <a:srgbClr val="BFBFBF"/>
              </a:gs>
            </a:gsLst>
            <a:lin ang="5400000" scaled="0"/>
          </a:gradFill>
          <a:ln>
            <a:noFill/>
          </a:ln>
        </p:spPr>
      </p:sp>
      <p:sp>
        <p:nvSpPr>
          <p:cNvPr id="68" name="Google Shape;68;p69"/>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9" name="Google Shape;69;p69"/>
          <p:cNvCxnSpPr/>
          <p:nvPr/>
        </p:nvCxnSpPr>
        <p:spPr>
          <a:xfrm>
            <a:off x="291548" y="1484245"/>
            <a:ext cx="536225" cy="0"/>
          </a:xfrm>
          <a:prstGeom prst="straightConnector1">
            <a:avLst/>
          </a:prstGeom>
          <a:noFill/>
          <a:ln w="9525" cap="flat" cmpd="sng">
            <a:solidFill>
              <a:srgbClr val="0F2235"/>
            </a:solidFill>
            <a:prstDash val="solid"/>
            <a:miter lim="800000"/>
            <a:headEnd type="none" w="sm" len="sm"/>
            <a:tailEnd type="none" w="sm" len="sm"/>
          </a:ln>
        </p:spPr>
      </p:cxnSp>
      <p:sp>
        <p:nvSpPr>
          <p:cNvPr id="70" name="Google Shape;70;p69"/>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pic>
        <p:nvPicPr>
          <p:cNvPr id="71" name="Google Shape;71;p69" descr="Une image contenant texte, logo, Police, Graphique&#10;&#10;Description générée automatiquement"/>
          <p:cNvPicPr preferRelativeResize="0"/>
          <p:nvPr/>
        </p:nvPicPr>
        <p:blipFill rotWithShape="1">
          <a:blip r:embed="rId2">
            <a:alphaModFix/>
          </a:blip>
          <a:srcRect l="7255" t="40987" b="42346"/>
          <a:stretch/>
        </p:blipFill>
        <p:spPr>
          <a:xfrm>
            <a:off x="914401" y="248666"/>
            <a:ext cx="2018068" cy="362656"/>
          </a:xfrm>
          <a:prstGeom prst="rect">
            <a:avLst/>
          </a:prstGeom>
          <a:noFill/>
          <a:ln>
            <a:noFill/>
          </a:ln>
        </p:spPr>
      </p:pic>
      <p:pic>
        <p:nvPicPr>
          <p:cNvPr id="72" name="Google Shape;72;p69"/>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73" name="Google Shape;73;p69"/>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7_Custom Layout">
  <p:cSld name="17_Custom Layout">
    <p:spTree>
      <p:nvGrpSpPr>
        <p:cNvPr id="1" name="Shape 74"/>
        <p:cNvGrpSpPr/>
        <p:nvPr/>
      </p:nvGrpSpPr>
      <p:grpSpPr>
        <a:xfrm>
          <a:off x="0" y="0"/>
          <a:ext cx="0" cy="0"/>
          <a:chOff x="0" y="0"/>
          <a:chExt cx="0" cy="0"/>
        </a:xfrm>
      </p:grpSpPr>
      <p:sp>
        <p:nvSpPr>
          <p:cNvPr id="75" name="Google Shape;75;p70"/>
          <p:cNvSpPr>
            <a:spLocks noGrp="1"/>
          </p:cNvSpPr>
          <p:nvPr>
            <p:ph type="pic" idx="2"/>
          </p:nvPr>
        </p:nvSpPr>
        <p:spPr>
          <a:xfrm>
            <a:off x="6677024" y="368300"/>
            <a:ext cx="4752976" cy="5911119"/>
          </a:xfrm>
          <a:prstGeom prst="rect">
            <a:avLst/>
          </a:prstGeom>
          <a:gradFill>
            <a:gsLst>
              <a:gs pos="0">
                <a:srgbClr val="D8D8D8"/>
              </a:gs>
              <a:gs pos="99000">
                <a:srgbClr val="BFBFBF"/>
              </a:gs>
              <a:gs pos="100000">
                <a:srgbClr val="BFBFBF"/>
              </a:gs>
            </a:gsLst>
            <a:lin ang="5400000" scaled="0"/>
          </a:gradFill>
          <a:ln>
            <a:noFill/>
          </a:ln>
        </p:spPr>
      </p:sp>
      <p:sp>
        <p:nvSpPr>
          <p:cNvPr id="76" name="Google Shape;76;p70"/>
          <p:cNvSpPr txBox="1">
            <a:spLocks noGrp="1"/>
          </p:cNvSpPr>
          <p:nvPr>
            <p:ph type="title"/>
          </p:nvPr>
        </p:nvSpPr>
        <p:spPr>
          <a:xfrm>
            <a:off x="986890"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70"/>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0" i="0">
                <a:solidFill>
                  <a:srgbClr val="5792CE"/>
                </a:solidFill>
                <a:latin typeface="Arial"/>
                <a:ea typeface="Arial"/>
                <a:cs typeface="Arial"/>
                <a:sym typeface="Arial"/>
              </a:defRPr>
            </a:lvl1pPr>
            <a:lvl2pPr marL="0" lvl="1" indent="0" algn="r">
              <a:spcBef>
                <a:spcPts val="0"/>
              </a:spcBef>
              <a:buNone/>
              <a:defRPr sz="1400" b="0" i="0">
                <a:solidFill>
                  <a:srgbClr val="5792CE"/>
                </a:solidFill>
                <a:latin typeface="Arial"/>
                <a:ea typeface="Arial"/>
                <a:cs typeface="Arial"/>
                <a:sym typeface="Arial"/>
              </a:defRPr>
            </a:lvl2pPr>
            <a:lvl3pPr marL="0" lvl="2" indent="0" algn="r">
              <a:spcBef>
                <a:spcPts val="0"/>
              </a:spcBef>
              <a:buNone/>
              <a:defRPr sz="1400" b="0" i="0">
                <a:solidFill>
                  <a:srgbClr val="5792CE"/>
                </a:solidFill>
                <a:latin typeface="Arial"/>
                <a:ea typeface="Arial"/>
                <a:cs typeface="Arial"/>
                <a:sym typeface="Arial"/>
              </a:defRPr>
            </a:lvl3pPr>
            <a:lvl4pPr marL="0" lvl="3" indent="0" algn="r">
              <a:spcBef>
                <a:spcPts val="0"/>
              </a:spcBef>
              <a:buNone/>
              <a:defRPr sz="1400" b="0" i="0">
                <a:solidFill>
                  <a:srgbClr val="5792CE"/>
                </a:solidFill>
                <a:latin typeface="Arial"/>
                <a:ea typeface="Arial"/>
                <a:cs typeface="Arial"/>
                <a:sym typeface="Arial"/>
              </a:defRPr>
            </a:lvl4pPr>
            <a:lvl5pPr marL="0" lvl="4" indent="0" algn="r">
              <a:spcBef>
                <a:spcPts val="0"/>
              </a:spcBef>
              <a:buNone/>
              <a:defRPr sz="1400" b="0" i="0">
                <a:solidFill>
                  <a:srgbClr val="5792CE"/>
                </a:solidFill>
                <a:latin typeface="Arial"/>
                <a:ea typeface="Arial"/>
                <a:cs typeface="Arial"/>
                <a:sym typeface="Arial"/>
              </a:defRPr>
            </a:lvl5pPr>
            <a:lvl6pPr marL="0" lvl="5" indent="0" algn="r">
              <a:spcBef>
                <a:spcPts val="0"/>
              </a:spcBef>
              <a:buNone/>
              <a:defRPr sz="1400" b="0" i="0">
                <a:solidFill>
                  <a:srgbClr val="5792CE"/>
                </a:solidFill>
                <a:latin typeface="Arial"/>
                <a:ea typeface="Arial"/>
                <a:cs typeface="Arial"/>
                <a:sym typeface="Arial"/>
              </a:defRPr>
            </a:lvl6pPr>
            <a:lvl7pPr marL="0" lvl="6" indent="0" algn="r">
              <a:spcBef>
                <a:spcPts val="0"/>
              </a:spcBef>
              <a:buNone/>
              <a:defRPr sz="1400" b="0" i="0">
                <a:solidFill>
                  <a:srgbClr val="5792CE"/>
                </a:solidFill>
                <a:latin typeface="Arial"/>
                <a:ea typeface="Arial"/>
                <a:cs typeface="Arial"/>
                <a:sym typeface="Arial"/>
              </a:defRPr>
            </a:lvl7pPr>
            <a:lvl8pPr marL="0" lvl="7" indent="0" algn="r">
              <a:spcBef>
                <a:spcPts val="0"/>
              </a:spcBef>
              <a:buNone/>
              <a:defRPr sz="1400" b="0" i="0">
                <a:solidFill>
                  <a:srgbClr val="5792CE"/>
                </a:solidFill>
                <a:latin typeface="Arial"/>
                <a:ea typeface="Arial"/>
                <a:cs typeface="Arial"/>
                <a:sym typeface="Arial"/>
              </a:defRPr>
            </a:lvl8pPr>
            <a:lvl9pPr marL="0" lvl="8" indent="0" algn="r">
              <a:spcBef>
                <a:spcPts val="0"/>
              </a:spcBef>
              <a:buNone/>
              <a:defRPr sz="1400" b="0" i="0">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78" name="Google Shape;78;p70" descr="Une image contenant texte, logo, Police, Graphique&#10;&#10;Description générée automatiquement"/>
          <p:cNvPicPr preferRelativeResize="0"/>
          <p:nvPr/>
        </p:nvPicPr>
        <p:blipFill rotWithShape="1">
          <a:blip r:embed="rId2">
            <a:alphaModFix/>
          </a:blip>
          <a:srcRect l="7255" t="40987" b="42346"/>
          <a:stretch/>
        </p:blipFill>
        <p:spPr>
          <a:xfrm>
            <a:off x="914401" y="248666"/>
            <a:ext cx="2018068" cy="3626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1"/>
          <p:cNvSpPr txBox="1">
            <a:spLocks noGrp="1"/>
          </p:cNvSpPr>
          <p:nvPr>
            <p:ph type="title"/>
          </p:nvPr>
        </p:nvSpPr>
        <p:spPr>
          <a:xfrm>
            <a:off x="985135" y="1257300"/>
            <a:ext cx="10086975" cy="1028700"/>
          </a:xfrm>
          <a:prstGeom prst="rect">
            <a:avLst/>
          </a:prstGeom>
          <a:noFill/>
          <a:ln>
            <a:noFill/>
          </a:ln>
        </p:spPr>
        <p:txBody>
          <a:bodyPr spcFirstLastPara="1" wrap="square" lIns="0" tIns="192000" rIns="0" bIns="0" anchor="t" anchorCtr="0">
            <a:noAutofit/>
          </a:bodyPr>
          <a:lstStyle>
            <a:lvl1pPr marR="0" lvl="0" algn="l" rtl="0">
              <a:lnSpc>
                <a:spcPct val="80000"/>
              </a:lnSpc>
              <a:spcBef>
                <a:spcPts val="0"/>
              </a:spcBef>
              <a:spcAft>
                <a:spcPts val="0"/>
              </a:spcAft>
              <a:buClr>
                <a:srgbClr val="0F2235"/>
              </a:buClr>
              <a:buSzPts val="4400"/>
              <a:buFont typeface="Arial"/>
              <a:buNone/>
              <a:defRPr sz="4400" b="0" i="0" u="none" strike="noStrike" cap="none">
                <a:solidFill>
                  <a:srgbClr val="0F223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1"/>
          <p:cNvSpPr txBox="1">
            <a:spLocks noGrp="1"/>
          </p:cNvSpPr>
          <p:nvPr>
            <p:ph type="body" idx="1"/>
          </p:nvPr>
        </p:nvSpPr>
        <p:spPr>
          <a:xfrm>
            <a:off x="985135" y="2514600"/>
            <a:ext cx="10086976" cy="3429000"/>
          </a:xfrm>
          <a:prstGeom prst="rect">
            <a:avLst/>
          </a:prstGeom>
          <a:noFill/>
          <a:ln>
            <a:noFill/>
          </a:ln>
        </p:spPr>
        <p:txBody>
          <a:bodyPr spcFirstLastPara="1" wrap="square" lIns="0" tIns="0" rIns="0" bIns="0" anchor="t" anchorCtr="0">
            <a:normAutofit/>
          </a:bodyPr>
          <a:lstStyle>
            <a:lvl1pPr marL="457200" marR="0" lvl="0" indent="-228600" algn="l" rtl="0">
              <a:lnSpc>
                <a:spcPct val="150000"/>
              </a:lnSpc>
              <a:spcBef>
                <a:spcPts val="1000"/>
              </a:spcBef>
              <a:spcAft>
                <a:spcPts val="0"/>
              </a:spcAft>
              <a:buClr>
                <a:srgbClr val="0F2235"/>
              </a:buClr>
              <a:buSzPts val="2800"/>
              <a:buFont typeface="Arial"/>
              <a:buNone/>
              <a:defRPr sz="2800" b="0" i="0" u="none" strike="noStrike" cap="none">
                <a:solidFill>
                  <a:srgbClr val="0F2235"/>
                </a:solidFill>
                <a:latin typeface="Arial"/>
                <a:ea typeface="Arial"/>
                <a:cs typeface="Arial"/>
                <a:sym typeface="Arial"/>
              </a:defRPr>
            </a:lvl1pPr>
            <a:lvl2pPr marL="914400" marR="0" lvl="1" indent="-228600" algn="l" rtl="0">
              <a:lnSpc>
                <a:spcPct val="150000"/>
              </a:lnSpc>
              <a:spcBef>
                <a:spcPts val="499"/>
              </a:spcBef>
              <a:spcAft>
                <a:spcPts val="0"/>
              </a:spcAft>
              <a:buClr>
                <a:srgbClr val="0F2235"/>
              </a:buClr>
              <a:buSzPts val="1800"/>
              <a:buFont typeface="Arial"/>
              <a:buNone/>
              <a:defRPr sz="1800" b="0" i="0" u="none" strike="noStrike" cap="none">
                <a:solidFill>
                  <a:srgbClr val="0F2235"/>
                </a:solidFill>
                <a:latin typeface="Arial"/>
                <a:ea typeface="Arial"/>
                <a:cs typeface="Arial"/>
                <a:sym typeface="Arial"/>
              </a:defRPr>
            </a:lvl2pPr>
            <a:lvl3pPr marL="1371600" marR="0" lvl="2" indent="-228600" algn="l" rtl="0">
              <a:lnSpc>
                <a:spcPct val="150000"/>
              </a:lnSpc>
              <a:spcBef>
                <a:spcPts val="499"/>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50000"/>
              </a:lnSpc>
              <a:spcBef>
                <a:spcPts val="499"/>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4pPr>
            <a:lvl5pPr marL="2286000" marR="0" lvl="4" indent="-228600" algn="l" rtl="0">
              <a:lnSpc>
                <a:spcPct val="150000"/>
              </a:lnSpc>
              <a:spcBef>
                <a:spcPts val="499"/>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5pPr>
            <a:lvl6pPr marL="2743200" marR="0" lvl="5"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6pPr>
            <a:lvl7pPr marL="3200400" marR="0" lvl="6"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7pPr>
            <a:lvl8pPr marL="3657600" marR="0" lvl="7"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8pPr>
            <a:lvl9pPr marL="4114800" marR="0" lvl="8"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9pPr>
          </a:lstStyle>
          <a:p>
            <a:endParaRPr/>
          </a:p>
        </p:txBody>
      </p:sp>
      <p:sp>
        <p:nvSpPr>
          <p:cNvPr id="12" name="Google Shape;12;p61"/>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400" b="0" i="0" u="none" strike="noStrike" cap="none">
                <a:solidFill>
                  <a:srgbClr val="5792CE"/>
                </a:solidFill>
                <a:latin typeface="Arial"/>
                <a:ea typeface="Arial"/>
                <a:cs typeface="Arial"/>
                <a:sym typeface="Arial"/>
              </a:defRPr>
            </a:lvl1pPr>
            <a:lvl2pPr marL="0" marR="0" lvl="1" indent="0" algn="r" rtl="0">
              <a:spcBef>
                <a:spcPts val="0"/>
              </a:spcBef>
              <a:buNone/>
              <a:defRPr sz="1400" b="0" i="0" u="none" strike="noStrike" cap="none">
                <a:solidFill>
                  <a:srgbClr val="5792CE"/>
                </a:solidFill>
                <a:latin typeface="Arial"/>
                <a:ea typeface="Arial"/>
                <a:cs typeface="Arial"/>
                <a:sym typeface="Arial"/>
              </a:defRPr>
            </a:lvl2pPr>
            <a:lvl3pPr marL="0" marR="0" lvl="2" indent="0" algn="r" rtl="0">
              <a:spcBef>
                <a:spcPts val="0"/>
              </a:spcBef>
              <a:buNone/>
              <a:defRPr sz="1400" b="0" i="0" u="none" strike="noStrike" cap="none">
                <a:solidFill>
                  <a:srgbClr val="5792CE"/>
                </a:solidFill>
                <a:latin typeface="Arial"/>
                <a:ea typeface="Arial"/>
                <a:cs typeface="Arial"/>
                <a:sym typeface="Arial"/>
              </a:defRPr>
            </a:lvl3pPr>
            <a:lvl4pPr marL="0" marR="0" lvl="3" indent="0" algn="r" rtl="0">
              <a:spcBef>
                <a:spcPts val="0"/>
              </a:spcBef>
              <a:buNone/>
              <a:defRPr sz="1400" b="0" i="0" u="none" strike="noStrike" cap="none">
                <a:solidFill>
                  <a:srgbClr val="5792CE"/>
                </a:solidFill>
                <a:latin typeface="Arial"/>
                <a:ea typeface="Arial"/>
                <a:cs typeface="Arial"/>
                <a:sym typeface="Arial"/>
              </a:defRPr>
            </a:lvl4pPr>
            <a:lvl5pPr marL="0" marR="0" lvl="4" indent="0" algn="r" rtl="0">
              <a:spcBef>
                <a:spcPts val="0"/>
              </a:spcBef>
              <a:buNone/>
              <a:defRPr sz="1400" b="0" i="0" u="none" strike="noStrike" cap="none">
                <a:solidFill>
                  <a:srgbClr val="5792CE"/>
                </a:solidFill>
                <a:latin typeface="Arial"/>
                <a:ea typeface="Arial"/>
                <a:cs typeface="Arial"/>
                <a:sym typeface="Arial"/>
              </a:defRPr>
            </a:lvl5pPr>
            <a:lvl6pPr marL="0" marR="0" lvl="5" indent="0" algn="r" rtl="0">
              <a:spcBef>
                <a:spcPts val="0"/>
              </a:spcBef>
              <a:buNone/>
              <a:defRPr sz="1400" b="0" i="0" u="none" strike="noStrike" cap="none">
                <a:solidFill>
                  <a:srgbClr val="5792CE"/>
                </a:solidFill>
                <a:latin typeface="Arial"/>
                <a:ea typeface="Arial"/>
                <a:cs typeface="Arial"/>
                <a:sym typeface="Arial"/>
              </a:defRPr>
            </a:lvl6pPr>
            <a:lvl7pPr marL="0" marR="0" lvl="6" indent="0" algn="r" rtl="0">
              <a:spcBef>
                <a:spcPts val="0"/>
              </a:spcBef>
              <a:buNone/>
              <a:defRPr sz="1400" b="0" i="0" u="none" strike="noStrike" cap="none">
                <a:solidFill>
                  <a:srgbClr val="5792CE"/>
                </a:solidFill>
                <a:latin typeface="Arial"/>
                <a:ea typeface="Arial"/>
                <a:cs typeface="Arial"/>
                <a:sym typeface="Arial"/>
              </a:defRPr>
            </a:lvl7pPr>
            <a:lvl8pPr marL="0" marR="0" lvl="7" indent="0" algn="r" rtl="0">
              <a:spcBef>
                <a:spcPts val="0"/>
              </a:spcBef>
              <a:buNone/>
              <a:defRPr sz="1400" b="0" i="0" u="none" strike="noStrike" cap="none">
                <a:solidFill>
                  <a:srgbClr val="5792CE"/>
                </a:solidFill>
                <a:latin typeface="Arial"/>
                <a:ea typeface="Arial"/>
                <a:cs typeface="Arial"/>
                <a:sym typeface="Arial"/>
              </a:defRPr>
            </a:lvl8pPr>
            <a:lvl9pPr marL="0" marR="0" lvl="8" indent="0" algn="r" rtl="0">
              <a:spcBef>
                <a:spcPts val="0"/>
              </a:spcBef>
              <a:buNone/>
              <a:defRPr sz="1400" b="0" i="0" u="none" strike="noStrike" cap="none">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13" name="Google Shape;13;p61"/>
          <p:cNvPicPr preferRelativeResize="0"/>
          <p:nvPr/>
        </p:nvPicPr>
        <p:blipFill rotWithShape="1">
          <a:blip r:embed="rId13">
            <a:alphaModFix/>
          </a:blip>
          <a:srcRect/>
          <a:stretch/>
        </p:blipFill>
        <p:spPr>
          <a:xfrm>
            <a:off x="985135" y="6422543"/>
            <a:ext cx="280187" cy="186791"/>
          </a:xfrm>
          <a:prstGeom prst="rect">
            <a:avLst/>
          </a:prstGeom>
          <a:noFill/>
          <a:ln>
            <a:noFill/>
          </a:ln>
        </p:spPr>
      </p:pic>
      <p:sp>
        <p:nvSpPr>
          <p:cNvPr id="14" name="Google Shape;14;p61"/>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pic>
        <p:nvPicPr>
          <p:cNvPr id="15" name="Google Shape;15;p61"/>
          <p:cNvPicPr preferRelativeResize="0"/>
          <p:nvPr/>
        </p:nvPicPr>
        <p:blipFill rotWithShape="1">
          <a:blip r:embed="rId14">
            <a:alphaModFix amt="20000"/>
          </a:blip>
          <a:srcRect/>
          <a:stretch/>
        </p:blipFill>
        <p:spPr>
          <a:xfrm>
            <a:off x="9267558" y="3956140"/>
            <a:ext cx="5106076" cy="51060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orient="horz" pos="232">
          <p15:clr>
            <a:srgbClr val="F26B43"/>
          </p15:clr>
        </p15:guide>
        <p15:guide id="4" orient="horz" pos="4032">
          <p15:clr>
            <a:srgbClr val="F26B43"/>
          </p15:clr>
        </p15:guide>
        <p15:guide id="5" pos="257">
          <p15:clr>
            <a:srgbClr val="F26B43"/>
          </p15:clr>
        </p15:guide>
        <p15:guide id="6" pos="7200">
          <p15:clr>
            <a:srgbClr val="F26B43"/>
          </p15:clr>
        </p15:guide>
        <p15:guide id="7">
          <p15:clr>
            <a:srgbClr val="F26B43"/>
          </p15:clr>
        </p15:guide>
        <p15:guide id="8" pos="7680">
          <p15:clr>
            <a:srgbClr val="F26B43"/>
          </p15:clr>
        </p15:guide>
        <p15:guide id="9" orient="horz">
          <p15:clr>
            <a:srgbClr val="F26B43"/>
          </p15:clr>
        </p15:guide>
        <p15:guide id="10" orient="horz" pos="4320">
          <p15:clr>
            <a:srgbClr val="F26B43"/>
          </p15:clr>
        </p15:guide>
        <p15:guide id="11" pos="846">
          <p15:clr>
            <a:srgbClr val="F26B43"/>
          </p15:clr>
        </p15:guide>
        <p15:guide id="12" orient="horz" pos="129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www.unisafe-toolkit.eu" TargetMode="External"/><Relationship Id="rId5" Type="http://schemas.openxmlformats.org/officeDocument/2006/relationships/image" Target="../media/image15.jpg"/><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hyperlink" Target="https://zenodo.org/record/7220636"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svg"/><Relationship Id="rId1" Type="http://schemas.openxmlformats.org/officeDocument/2006/relationships/slideLayout" Target="../slideLayouts/slideLayout11.xml"/><Relationship Id="rId4" Type="http://schemas.openxmlformats.org/officeDocument/2006/relationships/hyperlink" Target="https://www.linkedin.com/company/gendersafe-gbv"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943030" y="3931094"/>
            <a:ext cx="7306448" cy="830997"/>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endParaRPr sz="4800">
              <a:solidFill>
                <a:srgbClr val="FFFFFF"/>
              </a:solidFill>
              <a:latin typeface="Arial"/>
              <a:ea typeface="Arial"/>
              <a:cs typeface="Arial"/>
              <a:sym typeface="Arial"/>
            </a:endParaRPr>
          </a:p>
        </p:txBody>
      </p:sp>
      <p:sp>
        <p:nvSpPr>
          <p:cNvPr id="85" name="Google Shape;85;p1"/>
          <p:cNvSpPr txBox="1"/>
          <p:nvPr/>
        </p:nvSpPr>
        <p:spPr>
          <a:xfrm>
            <a:off x="943030" y="4762091"/>
            <a:ext cx="7306448" cy="584775"/>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endParaRPr sz="3200">
              <a:solidFill>
                <a:srgbClr val="5792CE"/>
              </a:solidFill>
              <a:latin typeface="Arial"/>
              <a:ea typeface="Arial"/>
              <a:cs typeface="Arial"/>
              <a:sym typeface="Arial"/>
            </a:endParaRPr>
          </a:p>
        </p:txBody>
      </p:sp>
      <p:sp>
        <p:nvSpPr>
          <p:cNvPr id="86" name="Google Shape;86;p1"/>
          <p:cNvSpPr/>
          <p:nvPr/>
        </p:nvSpPr>
        <p:spPr>
          <a:xfrm>
            <a:off x="1015225" y="2391300"/>
            <a:ext cx="9692400" cy="92220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3600" b="1" dirty="0" err="1">
                <a:solidFill>
                  <a:srgbClr val="FFFFFF"/>
                </a:solidFill>
              </a:rPr>
              <a:t>Formação</a:t>
            </a:r>
            <a:r>
              <a:rPr lang="en-GB" sz="3600" b="1" dirty="0">
                <a:solidFill>
                  <a:srgbClr val="FFFFFF"/>
                </a:solidFill>
              </a:rPr>
              <a:t> </a:t>
            </a:r>
            <a:r>
              <a:rPr lang="en-GB" sz="3600" b="1" dirty="0" err="1">
                <a:solidFill>
                  <a:srgbClr val="FFFFFF"/>
                </a:solidFill>
              </a:rPr>
              <a:t>introdutória</a:t>
            </a:r>
            <a:r>
              <a:rPr lang="en-GB" sz="3600" b="1" dirty="0">
                <a:solidFill>
                  <a:srgbClr val="FFFFFF"/>
                </a:solidFill>
              </a:rPr>
              <a:t> </a:t>
            </a:r>
            <a:r>
              <a:rPr lang="en-GB" sz="3600" b="1" dirty="0" err="1">
                <a:solidFill>
                  <a:srgbClr val="FFFFFF"/>
                </a:solidFill>
              </a:rPr>
              <a:t>sobre</a:t>
            </a:r>
            <a:r>
              <a:rPr lang="en-GB" sz="3600" b="1" dirty="0">
                <a:solidFill>
                  <a:srgbClr val="FFFFFF"/>
                </a:solidFill>
              </a:rPr>
              <a:t> </a:t>
            </a:r>
            <a:r>
              <a:rPr lang="en-GB" sz="3600" b="1" dirty="0" err="1">
                <a:solidFill>
                  <a:srgbClr val="FFFFFF"/>
                </a:solidFill>
              </a:rPr>
              <a:t>violência</a:t>
            </a:r>
            <a:r>
              <a:rPr lang="en-GB" sz="3600" b="1" dirty="0">
                <a:solidFill>
                  <a:srgbClr val="FFFFFF"/>
                </a:solidFill>
              </a:rPr>
              <a:t> de </a:t>
            </a:r>
            <a:r>
              <a:rPr lang="en-GB" sz="3600" b="1" dirty="0" err="1">
                <a:solidFill>
                  <a:srgbClr val="FFFFFF"/>
                </a:solidFill>
              </a:rPr>
              <a:t>género</a:t>
            </a:r>
            <a:r>
              <a:rPr lang="en-GB" sz="3600" b="1" dirty="0">
                <a:solidFill>
                  <a:srgbClr val="FFFFFF"/>
                </a:solidFill>
              </a:rPr>
              <a:t> no </a:t>
            </a:r>
            <a:r>
              <a:rPr lang="en-GB" sz="3600" b="1" dirty="0" err="1">
                <a:solidFill>
                  <a:srgbClr val="FFFFFF"/>
                </a:solidFill>
              </a:rPr>
              <a:t>meio</a:t>
            </a:r>
            <a:r>
              <a:rPr lang="en-GB" sz="3600" b="1" dirty="0">
                <a:solidFill>
                  <a:srgbClr val="FFFFFF"/>
                </a:solidFill>
              </a:rPr>
              <a:t> </a:t>
            </a:r>
            <a:r>
              <a:rPr lang="en-GB" sz="3600" b="1" dirty="0" err="1">
                <a:solidFill>
                  <a:srgbClr val="FFFFFF"/>
                </a:solidFill>
              </a:rPr>
              <a:t>académico</a:t>
            </a:r>
            <a:r>
              <a:rPr lang="en-GB" sz="3600" b="1" dirty="0">
                <a:solidFill>
                  <a:srgbClr val="FFFFFF"/>
                </a:solidFill>
              </a:rPr>
              <a:t> e o </a:t>
            </a:r>
            <a:r>
              <a:rPr lang="en-GB" sz="3600" b="1" dirty="0" err="1">
                <a:solidFill>
                  <a:srgbClr val="FFFFFF"/>
                </a:solidFill>
              </a:rPr>
              <a:t>enquadramento</a:t>
            </a:r>
            <a:r>
              <a:rPr lang="en-GB" sz="3600" b="1" dirty="0">
                <a:solidFill>
                  <a:srgbClr val="FFFFFF"/>
                </a:solidFill>
              </a:rPr>
              <a:t> dos 7P</a:t>
            </a:r>
            <a:endParaRPr sz="3600" b="1" dirty="0">
              <a:solidFill>
                <a:srgbClr val="FFFFFF"/>
              </a:solidFill>
            </a:endParaRPr>
          </a:p>
          <a:p>
            <a:pPr marL="0" marR="0" lvl="0" indent="0" algn="l" rtl="0">
              <a:lnSpc>
                <a:spcPct val="90000"/>
              </a:lnSpc>
              <a:spcBef>
                <a:spcPts val="1200"/>
              </a:spcBef>
              <a:spcAft>
                <a:spcPts val="0"/>
              </a:spcAft>
              <a:buClr>
                <a:srgbClr val="FFFFFF"/>
              </a:buClr>
              <a:buSzPts val="4000"/>
              <a:buFont typeface="Arial"/>
              <a:buNone/>
            </a:pPr>
            <a:endParaRPr sz="4000" b="1">
              <a:solidFill>
                <a:srgbClr val="FFFFFF"/>
              </a:solidFill>
            </a:endParaRPr>
          </a:p>
        </p:txBody>
      </p:sp>
      <p:pic>
        <p:nvPicPr>
          <p:cNvPr id="87" name="Google Shape;87;p1" descr="Une image contenant texte, Police, Graphique, graphisme&#10;&#10;Description générée automatiquement"/>
          <p:cNvPicPr preferRelativeResize="0"/>
          <p:nvPr/>
        </p:nvPicPr>
        <p:blipFill rotWithShape="1">
          <a:blip r:embed="rId3">
            <a:alphaModFix/>
          </a:blip>
          <a:srcRect/>
          <a:stretch/>
        </p:blipFill>
        <p:spPr>
          <a:xfrm>
            <a:off x="3562350" y="624206"/>
            <a:ext cx="4857750" cy="755103"/>
          </a:xfrm>
          <a:prstGeom prst="rect">
            <a:avLst/>
          </a:prstGeom>
          <a:noFill/>
          <a:ln>
            <a:noFill/>
          </a:ln>
        </p:spPr>
      </p:pic>
      <p:sp>
        <p:nvSpPr>
          <p:cNvPr id="88" name="Google Shape;88;p1"/>
          <p:cNvSpPr txBox="1"/>
          <p:nvPr/>
        </p:nvSpPr>
        <p:spPr>
          <a:xfrm>
            <a:off x="950924" y="4765208"/>
            <a:ext cx="10080600" cy="1384954"/>
          </a:xfrm>
          <a:prstGeom prst="rect">
            <a:avLst/>
          </a:prstGeom>
          <a:noFill/>
          <a:ln>
            <a:noFill/>
          </a:ln>
        </p:spPr>
        <p:txBody>
          <a:bodyPr spcFirstLastPara="1" wrap="square" lIns="91425" tIns="45700" rIns="91425" bIns="45700" anchor="t" anchorCtr="0">
            <a:spAutoFit/>
          </a:bodyPr>
          <a:lstStyle/>
          <a:p>
            <a:r>
              <a:rPr lang="en-GB" sz="2800" b="1" dirty="0">
                <a:solidFill>
                  <a:srgbClr val="FF0000"/>
                </a:solidFill>
              </a:rPr>
              <a:t>Nome da(s) </a:t>
            </a:r>
            <a:r>
              <a:rPr lang="en-GB" sz="2800" b="1" dirty="0" err="1">
                <a:solidFill>
                  <a:srgbClr val="FF0000"/>
                </a:solidFill>
              </a:rPr>
              <a:t>pessoa</a:t>
            </a:r>
            <a:r>
              <a:rPr lang="en-GB" sz="2800" b="1" dirty="0">
                <a:solidFill>
                  <a:srgbClr val="FF0000"/>
                </a:solidFill>
              </a:rPr>
              <a:t>(s) </a:t>
            </a:r>
            <a:r>
              <a:rPr lang="en-GB" sz="2800" b="1" dirty="0" err="1">
                <a:solidFill>
                  <a:srgbClr val="FF0000"/>
                </a:solidFill>
              </a:rPr>
              <a:t>facilitadora</a:t>
            </a:r>
            <a:r>
              <a:rPr lang="en-GB" sz="2800" b="1" dirty="0">
                <a:solidFill>
                  <a:srgbClr val="FF0000"/>
                </a:solidFill>
              </a:rPr>
              <a:t>(s) </a:t>
            </a:r>
            <a:r>
              <a:rPr lang="en-GB" sz="2800" b="1" u="none" dirty="0">
                <a:solidFill>
                  <a:srgbClr val="FF0000"/>
                </a:solidFill>
                <a:latin typeface="Arial"/>
                <a:ea typeface="Arial"/>
                <a:cs typeface="Arial"/>
                <a:sym typeface="Arial"/>
              </a:rPr>
              <a:t>(</a:t>
            </a:r>
            <a:r>
              <a:rPr lang="en-GB" sz="2800" b="1" dirty="0" err="1">
                <a:solidFill>
                  <a:srgbClr val="FF0000"/>
                </a:solidFill>
              </a:rPr>
              <a:t>pronomes</a:t>
            </a:r>
            <a:r>
              <a:rPr lang="en-GB" sz="2800" b="1" u="none" dirty="0">
                <a:solidFill>
                  <a:srgbClr val="FF0000"/>
                </a:solidFill>
                <a:latin typeface="Arial"/>
                <a:ea typeface="Arial"/>
                <a:cs typeface="Arial"/>
                <a:sym typeface="Arial"/>
              </a:rPr>
              <a:t>), </a:t>
            </a:r>
            <a:r>
              <a:rPr lang="en-GB" sz="2800" b="1" dirty="0" err="1">
                <a:solidFill>
                  <a:srgbClr val="FF0000"/>
                </a:solidFill>
              </a:rPr>
              <a:t>organização</a:t>
            </a:r>
            <a:endParaRPr lang="en-US" sz="2800">
              <a:solidFill>
                <a:srgbClr val="FF0000"/>
              </a:solidFill>
            </a:endParaRPr>
          </a:p>
          <a:p>
            <a:r>
              <a:rPr lang="en-GB" sz="2800" b="1" dirty="0">
                <a:solidFill>
                  <a:srgbClr val="FF0000"/>
                </a:solidFill>
              </a:rPr>
              <a:t>Dia, xx de </a:t>
            </a:r>
            <a:r>
              <a:rPr lang="en-GB" sz="2800" b="1" dirty="0" err="1">
                <a:solidFill>
                  <a:srgbClr val="FF0000"/>
                </a:solidFill>
              </a:rPr>
              <a:t>mês</a:t>
            </a:r>
            <a:r>
              <a:rPr lang="en-GB" sz="2800" b="1">
                <a:solidFill>
                  <a:srgbClr val="FF0000"/>
                </a:solidFill>
              </a:rPr>
              <a:t> de 202x</a:t>
            </a:r>
            <a:endParaRPr lang="en-GB" sz="280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0"/>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10</a:t>
            </a:fld>
            <a:endParaRPr/>
          </a:p>
        </p:txBody>
      </p:sp>
      <p:sp>
        <p:nvSpPr>
          <p:cNvPr id="167" name="Google Shape;167;p10"/>
          <p:cNvSpPr txBox="1"/>
          <p:nvPr/>
        </p:nvSpPr>
        <p:spPr>
          <a:xfrm>
            <a:off x="914400" y="5687046"/>
            <a:ext cx="41808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rgbClr val="444444"/>
                </a:solidFill>
                <a:ea typeface="Calibri"/>
                <a:sym typeface="Calibri"/>
              </a:rPr>
              <a:t>Fonte: O iceberg da </a:t>
            </a:r>
            <a:r>
              <a:rPr lang="en-GB" sz="1200" dirty="0" err="1">
                <a:solidFill>
                  <a:srgbClr val="444444"/>
                </a:solidFill>
                <a:ea typeface="Calibri"/>
                <a:sym typeface="Calibri"/>
              </a:rPr>
              <a:t>violência</a:t>
            </a:r>
            <a:r>
              <a:rPr lang="en-GB" sz="1200" dirty="0">
                <a:solidFill>
                  <a:srgbClr val="444444"/>
                </a:solidFill>
                <a:ea typeface="Calibri"/>
                <a:sym typeface="Calibri"/>
              </a:rPr>
              <a:t> de </a:t>
            </a:r>
            <a:r>
              <a:rPr lang="en-GB" sz="1200" dirty="0" err="1">
                <a:solidFill>
                  <a:srgbClr val="444444"/>
                </a:solidFill>
                <a:ea typeface="Calibri"/>
                <a:sym typeface="Calibri"/>
              </a:rPr>
              <a:t>gênero</a:t>
            </a:r>
            <a:r>
              <a:rPr lang="en-GB" sz="1200" dirty="0">
                <a:solidFill>
                  <a:srgbClr val="444444"/>
                </a:solidFill>
                <a:ea typeface="Calibri"/>
                <a:sym typeface="Calibri"/>
              </a:rPr>
              <a:t>. </a:t>
            </a:r>
            <a:r>
              <a:rPr lang="en-GB" sz="1200" dirty="0" err="1">
                <a:solidFill>
                  <a:srgbClr val="444444"/>
                </a:solidFill>
                <a:ea typeface="Calibri"/>
                <a:sym typeface="Calibri"/>
              </a:rPr>
              <a:t>Diretoria</a:t>
            </a:r>
            <a:r>
              <a:rPr lang="en-GB" sz="1200" dirty="0">
                <a:solidFill>
                  <a:srgbClr val="444444"/>
                </a:solidFill>
                <a:ea typeface="Calibri"/>
                <a:sym typeface="Calibri"/>
              </a:rPr>
              <a:t> da Mulher PUC-PR.</a:t>
            </a:r>
            <a:endParaRPr dirty="0"/>
          </a:p>
          <a:p>
            <a:pPr marL="0" marR="0" lvl="0" indent="0" algn="l" rtl="0">
              <a:spcBef>
                <a:spcPts val="0"/>
              </a:spcBef>
              <a:spcAft>
                <a:spcPts val="0"/>
              </a:spcAft>
              <a:buNone/>
            </a:pPr>
            <a:r>
              <a:rPr lang="en-GB" sz="1200">
                <a:solidFill>
                  <a:srgbClr val="444444"/>
                </a:solidFill>
                <a:ea typeface="Calibri"/>
                <a:sym typeface="Calibri"/>
              </a:rPr>
              <a:t>​</a:t>
            </a:r>
            <a:endParaRPr/>
          </a:p>
        </p:txBody>
      </p:sp>
      <p:pic>
        <p:nvPicPr>
          <p:cNvPr id="168" name="Google Shape;168;p10"/>
          <p:cNvPicPr preferRelativeResize="0"/>
          <p:nvPr/>
        </p:nvPicPr>
        <p:blipFill>
          <a:blip r:embed="rId3">
            <a:alphaModFix/>
          </a:blip>
          <a:stretch>
            <a:fillRect/>
          </a:stretch>
        </p:blipFill>
        <p:spPr>
          <a:xfrm>
            <a:off x="5292744" y="550450"/>
            <a:ext cx="6137255" cy="6148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1"/>
          <p:cNvSpPr/>
          <p:nvPr/>
        </p:nvSpPr>
        <p:spPr>
          <a:xfrm>
            <a:off x="5161137" y="702199"/>
            <a:ext cx="2985571" cy="2985571"/>
          </a:xfrm>
          <a:prstGeom prst="ellipse">
            <a:avLst/>
          </a:prstGeom>
          <a:gradFill>
            <a:gsLst>
              <a:gs pos="0">
                <a:srgbClr val="AED7BD"/>
              </a:gs>
              <a:gs pos="100000">
                <a:srgbClr val="5792CE"/>
              </a:gs>
            </a:gsLst>
            <a:lin ang="7200000" scaled="0"/>
          </a:gradFill>
          <a:ln>
            <a:noFill/>
          </a:ln>
        </p:spPr>
        <p:txBody>
          <a:bodyPr spcFirstLastPara="1" wrap="square" lIns="0" tIns="0" rIns="0" bIns="0" anchor="ctr" anchorCtr="0">
            <a:noAutofit/>
          </a:bodyPr>
          <a:lstStyle/>
          <a:p>
            <a:pPr marL="0" marR="0" lvl="0" indent="0" algn="ctr" rtl="0">
              <a:spcBef>
                <a:spcPts val="0"/>
              </a:spcBef>
              <a:spcAft>
                <a:spcPts val="0"/>
              </a:spcAft>
              <a:buNone/>
            </a:pPr>
            <a:r>
              <a:rPr lang="en-GB" sz="3200">
                <a:solidFill>
                  <a:schemeClr val="lt1"/>
                </a:solidFill>
              </a:rPr>
              <a:t>Mais de </a:t>
            </a:r>
            <a:r>
              <a:rPr lang="en-GB" sz="3200" b="1">
                <a:solidFill>
                  <a:schemeClr val="lt1"/>
                </a:solidFill>
                <a:latin typeface="Arial"/>
                <a:ea typeface="Arial"/>
                <a:cs typeface="Arial"/>
                <a:sym typeface="Arial"/>
              </a:rPr>
              <a:t>42,000 </a:t>
            </a:r>
            <a:r>
              <a:rPr lang="en-GB" sz="3200">
                <a:solidFill>
                  <a:schemeClr val="lt1"/>
                </a:solidFill>
              </a:rPr>
              <a:t>respostas</a:t>
            </a:r>
            <a:endParaRPr sz="900" b="1">
              <a:solidFill>
                <a:schemeClr val="lt1"/>
              </a:solidFill>
              <a:latin typeface="Arial"/>
              <a:ea typeface="Arial"/>
              <a:cs typeface="Arial"/>
              <a:sym typeface="Arial"/>
            </a:endParaRPr>
          </a:p>
        </p:txBody>
      </p:sp>
      <p:sp>
        <p:nvSpPr>
          <p:cNvPr id="175" name="Google Shape;175;p11"/>
          <p:cNvSpPr/>
          <p:nvPr/>
        </p:nvSpPr>
        <p:spPr>
          <a:xfrm>
            <a:off x="7041312" y="3624158"/>
            <a:ext cx="1822717" cy="1791378"/>
          </a:xfrm>
          <a:prstGeom prst="ellipse">
            <a:avLst/>
          </a:prstGeom>
          <a:noFill/>
          <a:ln w="9525" cap="flat" cmpd="sng">
            <a:solidFill>
              <a:srgbClr val="5792CE"/>
            </a:solidFill>
            <a:prstDash val="dash"/>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3600">
                <a:solidFill>
                  <a:srgbClr val="5792CE"/>
                </a:solidFill>
                <a:latin typeface="Arial"/>
                <a:ea typeface="Arial"/>
                <a:cs typeface="Arial"/>
                <a:sym typeface="Arial"/>
              </a:rPr>
              <a:t>46</a:t>
            </a:r>
            <a:endParaRPr/>
          </a:p>
          <a:p>
            <a:pPr marL="0" marR="0" lvl="0" indent="0" algn="ctr" rtl="0">
              <a:spcBef>
                <a:spcPts val="0"/>
              </a:spcBef>
              <a:spcAft>
                <a:spcPts val="0"/>
              </a:spcAft>
              <a:buNone/>
            </a:pPr>
            <a:r>
              <a:rPr lang="en-GB" b="1">
                <a:solidFill>
                  <a:srgbClr val="5792CE"/>
                </a:solidFill>
              </a:rPr>
              <a:t>Organizações de Investigação</a:t>
            </a:r>
            <a:r>
              <a:rPr lang="en-GB" sz="1400" b="1">
                <a:solidFill>
                  <a:srgbClr val="5792CE"/>
                </a:solidFill>
                <a:latin typeface="Arial"/>
                <a:ea typeface="Arial"/>
                <a:cs typeface="Arial"/>
                <a:sym typeface="Arial"/>
              </a:rPr>
              <a:t> </a:t>
            </a:r>
            <a:r>
              <a:rPr lang="en-GB" b="1">
                <a:solidFill>
                  <a:srgbClr val="5792CE"/>
                </a:solidFill>
              </a:rPr>
              <a:t>em </a:t>
            </a:r>
            <a:r>
              <a:rPr lang="en-GB" sz="1400" b="1">
                <a:solidFill>
                  <a:srgbClr val="5792CE"/>
                </a:solidFill>
                <a:latin typeface="Arial"/>
                <a:ea typeface="Arial"/>
                <a:cs typeface="Arial"/>
                <a:sym typeface="Arial"/>
              </a:rPr>
              <a:t>15 </a:t>
            </a:r>
            <a:r>
              <a:rPr lang="en-GB" b="1">
                <a:solidFill>
                  <a:srgbClr val="5792CE"/>
                </a:solidFill>
              </a:rPr>
              <a:t>países</a:t>
            </a:r>
            <a:endParaRPr b="1">
              <a:solidFill>
                <a:srgbClr val="5792CE"/>
              </a:solidFill>
            </a:endParaRPr>
          </a:p>
        </p:txBody>
      </p:sp>
      <p:sp>
        <p:nvSpPr>
          <p:cNvPr id="176" name="Google Shape;176;p11"/>
          <p:cNvSpPr/>
          <p:nvPr/>
        </p:nvSpPr>
        <p:spPr>
          <a:xfrm>
            <a:off x="8260045" y="507495"/>
            <a:ext cx="1360368" cy="1216409"/>
          </a:xfrm>
          <a:prstGeom prst="ellipse">
            <a:avLst/>
          </a:prstGeom>
          <a:noFill/>
          <a:ln w="9525" cap="flat" cmpd="sng">
            <a:solidFill>
              <a:srgbClr val="5792CE"/>
            </a:solidFill>
            <a:prstDash val="dash"/>
            <a:miter lim="800000"/>
            <a:headEnd type="none" w="sm" len="sm"/>
            <a:tailEnd type="none" w="sm" len="sm"/>
          </a:ln>
        </p:spPr>
        <p:txBody>
          <a:bodyPr spcFirstLastPara="1" wrap="square" lIns="0" tIns="0" rIns="0" bIns="0" anchor="ctr" anchorCtr="0">
            <a:noAutofit/>
          </a:bodyPr>
          <a:lstStyle/>
          <a:p>
            <a:pPr marL="0" marR="0" lvl="0" indent="0" algn="ctr" rtl="0">
              <a:lnSpc>
                <a:spcPct val="70000"/>
              </a:lnSpc>
              <a:spcBef>
                <a:spcPts val="0"/>
              </a:spcBef>
              <a:spcAft>
                <a:spcPts val="0"/>
              </a:spcAft>
              <a:buNone/>
            </a:pPr>
            <a:r>
              <a:rPr lang="en-GB" sz="3200">
                <a:solidFill>
                  <a:srgbClr val="5792CE"/>
                </a:solidFill>
                <a:latin typeface="Arial"/>
                <a:ea typeface="Arial"/>
                <a:cs typeface="Arial"/>
                <a:sym typeface="Arial"/>
              </a:rPr>
              <a:t>14</a:t>
            </a:r>
            <a:endParaRPr/>
          </a:p>
          <a:p>
            <a:pPr marL="0" marR="0" lvl="0" indent="0" algn="ctr" rtl="0">
              <a:spcBef>
                <a:spcPts val="0"/>
              </a:spcBef>
              <a:spcAft>
                <a:spcPts val="0"/>
              </a:spcAft>
              <a:buNone/>
            </a:pPr>
            <a:r>
              <a:rPr lang="en-GB" b="1">
                <a:solidFill>
                  <a:srgbClr val="5792CE"/>
                </a:solidFill>
              </a:rPr>
              <a:t>idiomas</a:t>
            </a:r>
            <a:endParaRPr/>
          </a:p>
        </p:txBody>
      </p:sp>
      <p:sp>
        <p:nvSpPr>
          <p:cNvPr id="177" name="Google Shape;177;p11"/>
          <p:cNvSpPr txBox="1">
            <a:spLocks noGrp="1"/>
          </p:cNvSpPr>
          <p:nvPr>
            <p:ph type="title"/>
          </p:nvPr>
        </p:nvSpPr>
        <p:spPr>
          <a:xfrm>
            <a:off x="1158816" y="1554273"/>
            <a:ext cx="3518452" cy="1186427"/>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a:t>Survey UniSAFE</a:t>
            </a:r>
            <a:endParaRPr/>
          </a:p>
        </p:txBody>
      </p:sp>
      <p:sp>
        <p:nvSpPr>
          <p:cNvPr id="178" name="Google Shape;178;p11"/>
          <p:cNvSpPr txBox="1"/>
          <p:nvPr/>
        </p:nvSpPr>
        <p:spPr>
          <a:xfrm>
            <a:off x="527915" y="5623012"/>
            <a:ext cx="11487000" cy="892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0">
                <a:solidFill>
                  <a:srgbClr val="7F7F7F"/>
                </a:solidFill>
                <a:latin typeface="Arial"/>
                <a:ea typeface="Arial"/>
                <a:cs typeface="Arial"/>
                <a:sym typeface="Arial"/>
              </a:rPr>
              <a:t>Lipinsky, Anke, Schredl, Claudia, Baumann, Horst, Humbert, Anne Laure, Tanwar, Jagriti, Bondestam, Fredrik, Freund, Frederike, Lomazzi, Vera (2022). UniSAFE Survey – Gender-based violence and institutional responses. GESIS - Leibniz Institut für Sozialwissenschaften. Datenfile Version 1.0.0, https://doi.org/10.7802/2475.</a:t>
            </a:r>
            <a:endParaRPr/>
          </a:p>
          <a:p>
            <a:pPr marL="0" marR="0" lvl="0" indent="0" algn="l" rtl="0">
              <a:spcBef>
                <a:spcPts val="0"/>
              </a:spcBef>
              <a:spcAft>
                <a:spcPts val="0"/>
              </a:spcAft>
              <a:buNone/>
            </a:pPr>
            <a:endParaRPr sz="1300" b="0">
              <a:solidFill>
                <a:srgbClr val="7F7F7F"/>
              </a:solidFill>
              <a:latin typeface="Arial"/>
              <a:ea typeface="Arial"/>
              <a:cs typeface="Arial"/>
              <a:sym typeface="Arial"/>
            </a:endParaRPr>
          </a:p>
        </p:txBody>
      </p:sp>
      <p:sp>
        <p:nvSpPr>
          <p:cNvPr id="179" name="Google Shape;179;p11"/>
          <p:cNvSpPr txBox="1"/>
          <p:nvPr/>
        </p:nvSpPr>
        <p:spPr>
          <a:xfrm>
            <a:off x="1216324" y="2261958"/>
            <a:ext cx="2472600" cy="19626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1200"/>
              </a:spcAft>
              <a:buSzPts val="1100"/>
              <a:buNone/>
            </a:pPr>
            <a:r>
              <a:rPr lang="en-GB" sz="1800">
                <a:solidFill>
                  <a:schemeClr val="dk1"/>
                </a:solidFill>
              </a:rPr>
              <a:t>O maior survey intercultural realizado na Europa, no setor da investigação, sobre violência baseada no género.</a:t>
            </a:r>
            <a:endParaRPr sz="1800">
              <a:solidFill>
                <a:schemeClr val="dk1"/>
              </a:solidFill>
            </a:endParaRPr>
          </a:p>
        </p:txBody>
      </p:sp>
      <p:sp>
        <p:nvSpPr>
          <p:cNvPr id="180" name="Google Shape;180;p11"/>
          <p:cNvSpPr/>
          <p:nvPr/>
        </p:nvSpPr>
        <p:spPr>
          <a:xfrm>
            <a:off x="8333350" y="2099249"/>
            <a:ext cx="1822800" cy="1791300"/>
          </a:xfrm>
          <a:prstGeom prst="ellipse">
            <a:avLst/>
          </a:prstGeom>
          <a:noFill/>
          <a:ln w="9525" cap="flat" cmpd="sng">
            <a:solidFill>
              <a:srgbClr val="5792CE"/>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1800" b="1">
                <a:solidFill>
                  <a:srgbClr val="5792CE"/>
                </a:solidFill>
              </a:rPr>
              <a:t>Trabalho de campo </a:t>
            </a:r>
            <a:r>
              <a:rPr lang="en-GB">
                <a:solidFill>
                  <a:srgbClr val="5792CE"/>
                </a:solidFill>
              </a:rPr>
              <a:t>entre </a:t>
            </a:r>
            <a:r>
              <a:rPr lang="en-GB" sz="1400">
                <a:solidFill>
                  <a:srgbClr val="5792CE"/>
                </a:solidFill>
                <a:latin typeface="Arial"/>
                <a:ea typeface="Arial"/>
                <a:cs typeface="Arial"/>
                <a:sym typeface="Arial"/>
              </a:rPr>
              <a:t>17 </a:t>
            </a:r>
            <a:r>
              <a:rPr lang="en-GB">
                <a:solidFill>
                  <a:srgbClr val="5792CE"/>
                </a:solidFill>
              </a:rPr>
              <a:t>de janeiro e 1 de maio de 2022</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2"/>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Survey UniSAFE - Factos e Números</a:t>
            </a:r>
            <a:endParaRPr b="1"/>
          </a:p>
        </p:txBody>
      </p:sp>
      <p:sp>
        <p:nvSpPr>
          <p:cNvPr id="187" name="Google Shape;187;p12"/>
          <p:cNvSpPr txBox="1"/>
          <p:nvPr/>
        </p:nvSpPr>
        <p:spPr>
          <a:xfrm>
            <a:off x="941200" y="2223900"/>
            <a:ext cx="10644300" cy="778500"/>
          </a:xfrm>
          <a:prstGeom prst="rect">
            <a:avLst/>
          </a:prstGeom>
          <a:noFill/>
          <a:ln>
            <a:noFill/>
          </a:ln>
        </p:spPr>
        <p:txBody>
          <a:bodyPr spcFirstLastPara="1" wrap="square" lIns="0" tIns="192000" rIns="0" bIns="0" anchor="t" anchorCtr="0">
            <a:noAutofit/>
          </a:bodyPr>
          <a:lstStyle/>
          <a:p>
            <a:pPr marL="0" marR="0" lvl="0" indent="0" algn="l" rtl="0">
              <a:lnSpc>
                <a:spcPct val="100000"/>
              </a:lnSpc>
              <a:spcBef>
                <a:spcPts val="0"/>
              </a:spcBef>
              <a:spcAft>
                <a:spcPts val="0"/>
              </a:spcAft>
              <a:buClr>
                <a:srgbClr val="FFFFFF"/>
              </a:buClr>
              <a:buSzPts val="2400"/>
              <a:buFont typeface="Arial"/>
              <a:buNone/>
            </a:pPr>
            <a:r>
              <a:rPr lang="en-GB" sz="2500" b="1">
                <a:solidFill>
                  <a:schemeClr val="lt1"/>
                </a:solidFill>
              </a:rPr>
              <a:t>QUASE 2 EM CADA 3 PESSOAS INQUIRIDAS VIVENCIARAM VIOLÊNCIA BASEADA NO GÉNERO</a:t>
            </a:r>
            <a:endParaRPr sz="2500" b="1">
              <a:solidFill>
                <a:schemeClr val="lt1"/>
              </a:solidFill>
            </a:endParaRPr>
          </a:p>
        </p:txBody>
      </p:sp>
      <p:cxnSp>
        <p:nvCxnSpPr>
          <p:cNvPr id="188" name="Google Shape;188;p12"/>
          <p:cNvCxnSpPr/>
          <p:nvPr/>
        </p:nvCxnSpPr>
        <p:spPr>
          <a:xfrm>
            <a:off x="661737" y="2430379"/>
            <a:ext cx="0" cy="685800"/>
          </a:xfrm>
          <a:prstGeom prst="straightConnector1">
            <a:avLst/>
          </a:prstGeom>
          <a:noFill/>
          <a:ln w="57150" cap="flat" cmpd="sng">
            <a:solidFill>
              <a:srgbClr val="AED7BD"/>
            </a:solidFill>
            <a:prstDash val="solid"/>
            <a:miter lim="800000"/>
            <a:headEnd type="none" w="sm" len="sm"/>
            <a:tailEnd type="none" w="sm" len="sm"/>
          </a:ln>
        </p:spPr>
      </p:cxnSp>
      <p:sp>
        <p:nvSpPr>
          <p:cNvPr id="189" name="Google Shape;189;p12"/>
          <p:cNvSpPr txBox="1"/>
          <p:nvPr/>
        </p:nvSpPr>
        <p:spPr>
          <a:xfrm>
            <a:off x="1197226" y="3521941"/>
            <a:ext cx="10388400" cy="1727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700">
                <a:solidFill>
                  <a:schemeClr val="lt1"/>
                </a:solidFill>
              </a:rPr>
              <a:t>As pessoas que se identificam como </a:t>
            </a:r>
            <a:r>
              <a:rPr lang="en-GB" sz="1700" b="1">
                <a:solidFill>
                  <a:schemeClr val="lt1"/>
                </a:solidFill>
              </a:rPr>
              <a:t>LGBTQ+ (68%)</a:t>
            </a:r>
            <a:r>
              <a:rPr lang="en-GB" sz="1700">
                <a:solidFill>
                  <a:schemeClr val="lt1"/>
                </a:solidFill>
              </a:rPr>
              <a:t>, que referiram ter uma </a:t>
            </a:r>
            <a:r>
              <a:rPr lang="en-GB" sz="1700" b="1">
                <a:solidFill>
                  <a:schemeClr val="lt1"/>
                </a:solidFill>
              </a:rPr>
              <a:t>deficiência ou doença crónica (72%)</a:t>
            </a:r>
            <a:r>
              <a:rPr lang="en-GB" sz="1700">
                <a:solidFill>
                  <a:schemeClr val="lt1"/>
                </a:solidFill>
              </a:rPr>
              <a:t>, e aquelas que pertencem a um </a:t>
            </a:r>
            <a:r>
              <a:rPr lang="en-GB" sz="1700" b="1">
                <a:solidFill>
                  <a:schemeClr val="lt1"/>
                </a:solidFill>
              </a:rPr>
              <a:t>grupo étnico minoritário (69%)</a:t>
            </a:r>
            <a:r>
              <a:rPr lang="en-GB" sz="1700">
                <a:solidFill>
                  <a:schemeClr val="lt1"/>
                </a:solidFill>
              </a:rPr>
              <a:t> foram mais propensas a ter experienciado pelo menos um incidente de violência de género, em comparação com quem não se identifica com estas características.</a:t>
            </a:r>
            <a:endParaRPr sz="1700">
              <a:solidFill>
                <a:schemeClr val="lt1"/>
              </a:solidFill>
            </a:endParaRPr>
          </a:p>
          <a:p>
            <a:pPr marL="0" marR="0" lvl="0" indent="0" algn="l" rtl="0">
              <a:spcBef>
                <a:spcPts val="1200"/>
              </a:spcBef>
              <a:spcAft>
                <a:spcPts val="0"/>
              </a:spcAft>
              <a:buNone/>
            </a:pPr>
            <a:endParaRPr sz="1800">
              <a:solidFill>
                <a:srgbClr val="FFFFFF"/>
              </a:solidFill>
            </a:endParaRPr>
          </a:p>
        </p:txBody>
      </p:sp>
      <p:sp>
        <p:nvSpPr>
          <p:cNvPr id="190" name="Google Shape;190;p12"/>
          <p:cNvSpPr/>
          <p:nvPr/>
        </p:nvSpPr>
        <p:spPr>
          <a:xfrm>
            <a:off x="409889" y="3617232"/>
            <a:ext cx="640401" cy="1009746"/>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cxnSp>
        <p:nvCxnSpPr>
          <p:cNvPr id="191" name="Google Shape;191;p12"/>
          <p:cNvCxnSpPr/>
          <p:nvPr/>
        </p:nvCxnSpPr>
        <p:spPr>
          <a:xfrm>
            <a:off x="728204" y="5156102"/>
            <a:ext cx="0" cy="792747"/>
          </a:xfrm>
          <a:prstGeom prst="straightConnector1">
            <a:avLst/>
          </a:prstGeom>
          <a:noFill/>
          <a:ln w="57150" cap="flat" cmpd="sng">
            <a:solidFill>
              <a:srgbClr val="AED7BD"/>
            </a:solidFill>
            <a:prstDash val="solid"/>
            <a:miter lim="800000"/>
            <a:headEnd type="none" w="sm" len="sm"/>
            <a:tailEnd type="none" w="sm" len="sm"/>
          </a:ln>
        </p:spPr>
      </p:cxnSp>
      <p:sp>
        <p:nvSpPr>
          <p:cNvPr id="192" name="Google Shape;192;p12"/>
          <p:cNvSpPr txBox="1"/>
          <p:nvPr/>
        </p:nvSpPr>
        <p:spPr>
          <a:xfrm>
            <a:off x="1046925" y="4973975"/>
            <a:ext cx="10388400" cy="86790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2500" b="1">
                <a:solidFill>
                  <a:schemeClr val="lt1"/>
                </a:solidFill>
              </a:rPr>
              <a:t>QUASE 1 EM CADA 3 PESSOAS INQUIRIDAS VIVENCIARAM ASSÉDIO SEXUAL</a:t>
            </a:r>
            <a:endParaRPr sz="2500" b="1">
              <a:solidFill>
                <a:schemeClr val="lt1"/>
              </a:solidFill>
            </a:endParaRPr>
          </a:p>
          <a:p>
            <a:pPr marL="0" marR="0" lvl="0" indent="0" algn="l" rtl="0">
              <a:lnSpc>
                <a:spcPct val="100000"/>
              </a:lnSpc>
              <a:spcBef>
                <a:spcPts val="1200"/>
              </a:spcBef>
              <a:spcAft>
                <a:spcPts val="0"/>
              </a:spcAft>
              <a:buClr>
                <a:srgbClr val="FFFFFF"/>
              </a:buClr>
              <a:buSzPts val="2400"/>
              <a:buFont typeface="Arial"/>
              <a:buNone/>
            </a:pPr>
            <a:endParaRPr sz="2400">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3"/>
          <p:cNvSpPr txBox="1"/>
          <p:nvPr/>
        </p:nvSpPr>
        <p:spPr>
          <a:xfrm>
            <a:off x="3554200" y="6093300"/>
            <a:ext cx="3000000" cy="615000"/>
          </a:xfrm>
          <a:prstGeom prst="rect">
            <a:avLst/>
          </a:prstGeom>
          <a:noFill/>
          <a:ln>
            <a:noFill/>
          </a:ln>
        </p:spPr>
        <p:txBody>
          <a:bodyPr spcFirstLastPara="1" wrap="square" lIns="91425" tIns="91425" rIns="91425" bIns="91425" anchor="t" anchorCtr="0">
            <a:spAutoFit/>
          </a:bodyPr>
          <a:lstStyle/>
          <a:p>
            <a:pPr marL="457200" lvl="0" indent="0" algn="r" rtl="0">
              <a:lnSpc>
                <a:spcPct val="115000"/>
              </a:lnSpc>
              <a:spcBef>
                <a:spcPts val="1200"/>
              </a:spcBef>
              <a:spcAft>
                <a:spcPts val="1200"/>
              </a:spcAft>
              <a:buNone/>
            </a:pPr>
            <a:r>
              <a:rPr lang="en-GB" sz="1300"/>
              <a:t>Foi desencorajada a denunciar</a:t>
            </a:r>
            <a:br>
              <a:rPr lang="en-GB" sz="1300"/>
            </a:br>
            <a:endParaRPr sz="1300"/>
          </a:p>
        </p:txBody>
      </p:sp>
      <p:sp>
        <p:nvSpPr>
          <p:cNvPr id="199" name="Google Shape;199;p13"/>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13</a:t>
            </a:fld>
            <a:endParaRPr/>
          </a:p>
        </p:txBody>
      </p:sp>
      <p:sp>
        <p:nvSpPr>
          <p:cNvPr id="200" name="Google Shape;200;p13"/>
          <p:cNvSpPr/>
          <p:nvPr/>
        </p:nvSpPr>
        <p:spPr>
          <a:xfrm>
            <a:off x="968692" y="740001"/>
            <a:ext cx="11223300" cy="77850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2800" b="1">
                <a:solidFill>
                  <a:srgbClr val="0F2235"/>
                </a:solidFill>
              </a:rPr>
              <a:t>Razões para não denunciar incidentes de violência de género</a:t>
            </a:r>
            <a:endParaRPr sz="2800" b="1">
              <a:solidFill>
                <a:srgbClr val="0F2235"/>
              </a:solidFill>
            </a:endParaRPr>
          </a:p>
          <a:p>
            <a:pPr marL="0" marR="0" lvl="0" indent="0" algn="l" rtl="0">
              <a:lnSpc>
                <a:spcPct val="90000"/>
              </a:lnSpc>
              <a:spcBef>
                <a:spcPts val="1200"/>
              </a:spcBef>
              <a:spcAft>
                <a:spcPts val="0"/>
              </a:spcAft>
              <a:buClr>
                <a:srgbClr val="0F2235"/>
              </a:buClr>
              <a:buSzPts val="2800"/>
              <a:buFont typeface="Arial"/>
              <a:buNone/>
            </a:pPr>
            <a:endParaRPr sz="2800" b="1">
              <a:solidFill>
                <a:srgbClr val="0F2235"/>
              </a:solidFill>
            </a:endParaRPr>
          </a:p>
        </p:txBody>
      </p:sp>
      <p:pic>
        <p:nvPicPr>
          <p:cNvPr id="201" name="Google Shape;201;p13" descr="A picture containing graphical user interface&#10;&#10;Description automatically generated"/>
          <p:cNvPicPr preferRelativeResize="0"/>
          <p:nvPr/>
        </p:nvPicPr>
        <p:blipFill rotWithShape="1">
          <a:blip r:embed="rId3">
            <a:alphaModFix/>
          </a:blip>
          <a:srcRect l="47569"/>
          <a:stretch/>
        </p:blipFill>
        <p:spPr>
          <a:xfrm>
            <a:off x="6612225" y="1289025"/>
            <a:ext cx="5120500" cy="5494775"/>
          </a:xfrm>
          <a:prstGeom prst="rect">
            <a:avLst/>
          </a:prstGeom>
          <a:noFill/>
          <a:ln>
            <a:noFill/>
          </a:ln>
        </p:spPr>
      </p:pic>
      <p:sp>
        <p:nvSpPr>
          <p:cNvPr id="202" name="Google Shape;202;p13"/>
          <p:cNvSpPr/>
          <p:nvPr/>
        </p:nvSpPr>
        <p:spPr>
          <a:xfrm>
            <a:off x="7272126" y="5113283"/>
            <a:ext cx="914399" cy="914399"/>
          </a:xfrm>
          <a:prstGeom prst="rect">
            <a:avLst/>
          </a:prstGeom>
          <a:solidFill>
            <a:srgbClr val="FFFFFF"/>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203" name="Google Shape;203;p13"/>
          <p:cNvSpPr txBox="1"/>
          <p:nvPr/>
        </p:nvSpPr>
        <p:spPr>
          <a:xfrm rot="-5400000">
            <a:off x="-1442274" y="4421954"/>
            <a:ext cx="39066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rgbClr val="7F7F7F"/>
                </a:solidFill>
                <a:latin typeface="Open Sans"/>
                <a:ea typeface="Open Sans"/>
                <a:cs typeface="Open Sans"/>
                <a:sym typeface="Open Sans"/>
              </a:rPr>
              <a:t>Lipinsky, A., Schredl, C., Baumann, H., Humbert, A., Tanwar, J. (2022). </a:t>
            </a:r>
            <a:r>
              <a:rPr lang="en-GB" sz="900" b="1">
                <a:solidFill>
                  <a:srgbClr val="7F7F7F"/>
                </a:solidFill>
                <a:latin typeface="Open Sans"/>
                <a:ea typeface="Open Sans"/>
                <a:cs typeface="Open Sans"/>
                <a:sym typeface="Open Sans"/>
              </a:rPr>
              <a:t>Gender-based violence and its consequences in European Academia, Summary results from the UniSAFE survey.</a:t>
            </a:r>
            <a:r>
              <a:rPr lang="en-GB" sz="900">
                <a:solidFill>
                  <a:srgbClr val="7F7F7F"/>
                </a:solidFill>
                <a:latin typeface="Open Sans"/>
                <a:ea typeface="Open Sans"/>
                <a:cs typeface="Open Sans"/>
                <a:sym typeface="Open Sans"/>
              </a:rPr>
              <a:t> Report, November 2022. UniSAFE project no.101006261.</a:t>
            </a:r>
            <a:endParaRPr sz="900">
              <a:solidFill>
                <a:srgbClr val="7F7F7F"/>
              </a:solidFill>
              <a:latin typeface="Open Sans"/>
              <a:ea typeface="Open Sans"/>
              <a:cs typeface="Open Sans"/>
              <a:sym typeface="Open Sans"/>
            </a:endParaRPr>
          </a:p>
        </p:txBody>
      </p:sp>
      <p:sp>
        <p:nvSpPr>
          <p:cNvPr id="204" name="Google Shape;204;p13"/>
          <p:cNvSpPr txBox="1"/>
          <p:nvPr/>
        </p:nvSpPr>
        <p:spPr>
          <a:xfrm>
            <a:off x="322700" y="1589600"/>
            <a:ext cx="6439800" cy="692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a:solidFill>
                  <a:schemeClr val="dk1"/>
                </a:solidFill>
              </a:rPr>
              <a:t>Incerteza sobre se o comportamento era suficientemente grave para ser denunciado</a:t>
            </a:r>
            <a:endParaRPr sz="1300">
              <a:solidFill>
                <a:schemeClr val="dk1"/>
              </a:solidFill>
            </a:endParaRPr>
          </a:p>
          <a:p>
            <a:pPr marL="0" marR="0" lvl="0" indent="0" algn="l" rtl="0">
              <a:spcBef>
                <a:spcPts val="0"/>
              </a:spcBef>
              <a:spcAft>
                <a:spcPts val="0"/>
              </a:spcAft>
              <a:buNone/>
            </a:pPr>
            <a:endParaRPr sz="1300">
              <a:solidFill>
                <a:srgbClr val="7F7F7F"/>
              </a:solidFill>
            </a:endParaRPr>
          </a:p>
          <a:p>
            <a:pPr marL="0" marR="0" lvl="0" indent="0" algn="l" rtl="0">
              <a:spcBef>
                <a:spcPts val="0"/>
              </a:spcBef>
              <a:spcAft>
                <a:spcPts val="0"/>
              </a:spcAft>
              <a:buNone/>
            </a:pPr>
            <a:endParaRPr sz="1300" b="0">
              <a:solidFill>
                <a:srgbClr val="7F7F7F"/>
              </a:solidFill>
              <a:latin typeface="Arial"/>
              <a:ea typeface="Arial"/>
              <a:cs typeface="Arial"/>
              <a:sym typeface="Arial"/>
            </a:endParaRPr>
          </a:p>
        </p:txBody>
      </p:sp>
      <p:sp>
        <p:nvSpPr>
          <p:cNvPr id="205" name="Google Shape;205;p13"/>
          <p:cNvSpPr txBox="1"/>
          <p:nvPr/>
        </p:nvSpPr>
        <p:spPr>
          <a:xfrm>
            <a:off x="825800" y="2574500"/>
            <a:ext cx="57876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Não acreditou que algo fosse acontecer se denunciasse</a:t>
            </a:r>
            <a:endParaRPr sz="1300"/>
          </a:p>
        </p:txBody>
      </p:sp>
      <p:sp>
        <p:nvSpPr>
          <p:cNvPr id="206" name="Google Shape;206;p13"/>
          <p:cNvSpPr txBox="1"/>
          <p:nvPr/>
        </p:nvSpPr>
        <p:spPr>
          <a:xfrm>
            <a:off x="471800" y="2060575"/>
            <a:ext cx="6141600" cy="5850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Não reconheceu o comportamento como violência no momento em que ocorreu</a:t>
            </a:r>
            <a:endParaRPr sz="1300"/>
          </a:p>
          <a:p>
            <a:pPr marL="0" lvl="0" indent="0" algn="l" rtl="0">
              <a:spcBef>
                <a:spcPts val="0"/>
              </a:spcBef>
              <a:spcAft>
                <a:spcPts val="0"/>
              </a:spcAft>
              <a:buNone/>
            </a:pPr>
            <a:endParaRPr sz="1300"/>
          </a:p>
        </p:txBody>
      </p:sp>
      <p:sp>
        <p:nvSpPr>
          <p:cNvPr id="207" name="Google Shape;207;p13"/>
          <p:cNvSpPr txBox="1"/>
          <p:nvPr/>
        </p:nvSpPr>
        <p:spPr>
          <a:xfrm>
            <a:off x="2276200" y="3028800"/>
            <a:ext cx="42780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Não sabia onde / a quem recorrer para denunciar</a:t>
            </a:r>
            <a:endParaRPr sz="1300"/>
          </a:p>
        </p:txBody>
      </p:sp>
      <p:sp>
        <p:nvSpPr>
          <p:cNvPr id="208" name="Google Shape;208;p13"/>
          <p:cNvSpPr txBox="1"/>
          <p:nvPr/>
        </p:nvSpPr>
        <p:spPr>
          <a:xfrm>
            <a:off x="1793200" y="3543825"/>
            <a:ext cx="47610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Sentiu-se desconfortável em falar sobre a experiência</a:t>
            </a:r>
            <a:endParaRPr sz="1300"/>
          </a:p>
        </p:txBody>
      </p:sp>
      <p:sp>
        <p:nvSpPr>
          <p:cNvPr id="209" name="Google Shape;209;p13"/>
          <p:cNvSpPr txBox="1"/>
          <p:nvPr/>
        </p:nvSpPr>
        <p:spPr>
          <a:xfrm>
            <a:off x="3554200" y="4058438"/>
            <a:ext cx="30000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Teve receio de sofrer retaliações</a:t>
            </a:r>
            <a:endParaRPr sz="1300"/>
          </a:p>
        </p:txBody>
      </p:sp>
      <p:sp>
        <p:nvSpPr>
          <p:cNvPr id="210" name="Google Shape;210;p13"/>
          <p:cNvSpPr txBox="1"/>
          <p:nvPr/>
        </p:nvSpPr>
        <p:spPr>
          <a:xfrm>
            <a:off x="1343025" y="4573050"/>
            <a:ext cx="5219700" cy="5850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Temia que o processo de denúncia fosse demasiado difícil</a:t>
            </a:r>
            <a:br>
              <a:rPr lang="en-GB" sz="1300"/>
            </a:br>
            <a:endParaRPr sz="1300"/>
          </a:p>
        </p:txBody>
      </p:sp>
      <p:sp>
        <p:nvSpPr>
          <p:cNvPr id="211" name="Google Shape;211;p13"/>
          <p:cNvSpPr txBox="1"/>
          <p:nvPr/>
        </p:nvSpPr>
        <p:spPr>
          <a:xfrm>
            <a:off x="1493000" y="5088100"/>
            <a:ext cx="5120400" cy="5850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Teve medo de não poder continuar os seus estudos ou trabalho</a:t>
            </a:r>
            <a:br>
              <a:rPr lang="en-GB" sz="1300"/>
            </a:br>
            <a:endParaRPr sz="1300"/>
          </a:p>
        </p:txBody>
      </p:sp>
      <p:sp>
        <p:nvSpPr>
          <p:cNvPr id="212" name="Google Shape;212;p13"/>
          <p:cNvSpPr txBox="1"/>
          <p:nvPr/>
        </p:nvSpPr>
        <p:spPr>
          <a:xfrm>
            <a:off x="3554200" y="5542400"/>
            <a:ext cx="3000000" cy="5850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300"/>
              <a:t>Receava não ser acreditada</a:t>
            </a:r>
            <a:br>
              <a:rPr lang="en-GB" sz="1300"/>
            </a:br>
            <a:endParaRPr sz="13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4"/>
          <p:cNvSpPr txBox="1"/>
          <p:nvPr/>
        </p:nvSpPr>
        <p:spPr>
          <a:xfrm>
            <a:off x="1141190" y="1082365"/>
            <a:ext cx="11276764"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400"/>
              <a:buFont typeface="Arial"/>
              <a:buNone/>
            </a:pPr>
            <a:r>
              <a:rPr lang="en-GB" sz="2400" b="1" i="0">
                <a:solidFill>
                  <a:srgbClr val="0F2235"/>
                </a:solidFill>
                <a:latin typeface="Arial"/>
                <a:ea typeface="Arial"/>
                <a:cs typeface="Arial"/>
                <a:sym typeface="Arial"/>
              </a:rPr>
              <a:t>Impacto </a:t>
            </a:r>
            <a:r>
              <a:rPr lang="en-GB" sz="2400" b="1">
                <a:solidFill>
                  <a:srgbClr val="0F2235"/>
                </a:solidFill>
              </a:rPr>
              <a:t>e </a:t>
            </a:r>
            <a:r>
              <a:rPr lang="en-GB" sz="2400" b="1" i="0">
                <a:solidFill>
                  <a:srgbClr val="0F2235"/>
                </a:solidFill>
                <a:latin typeface="Arial"/>
                <a:ea typeface="Arial"/>
                <a:cs typeface="Arial"/>
                <a:sym typeface="Arial"/>
              </a:rPr>
              <a:t>consequ</a:t>
            </a:r>
            <a:r>
              <a:rPr lang="en-GB" sz="2400" b="1">
                <a:solidFill>
                  <a:srgbClr val="0F2235"/>
                </a:solidFill>
              </a:rPr>
              <a:t>ências de sofrer violência de género</a:t>
            </a:r>
            <a:endParaRPr sz="2400" b="1" i="0">
              <a:solidFill>
                <a:srgbClr val="0F2235"/>
              </a:solidFill>
              <a:latin typeface="Arial"/>
              <a:ea typeface="Arial"/>
              <a:cs typeface="Arial"/>
              <a:sym typeface="Arial"/>
            </a:endParaRPr>
          </a:p>
        </p:txBody>
      </p:sp>
      <p:sp>
        <p:nvSpPr>
          <p:cNvPr id="219" name="Google Shape;219;p14"/>
          <p:cNvSpPr txBox="1"/>
          <p:nvPr/>
        </p:nvSpPr>
        <p:spPr>
          <a:xfrm>
            <a:off x="3026004" y="279400"/>
            <a:ext cx="8452679" cy="5077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ea typeface="Calibri"/>
                <a:sym typeface="Calibri"/>
              </a:rPr>
              <a:t>Source of data: Lipinsky, Anke; Schredl, Claudia; Baumann, Horst; Humbert, Anne Laure;, Tanwar, Jagriti; Bondestam, Fredrik; Freund, Frederike; Lomazzi, Vera (2022). UniSAFE Survey – Gender-based violence and institutional responses. GESIS - Leibniz Institut für Sozialwissenschaften. Datenfile Version 1.0.0, </a:t>
            </a:r>
            <a:r>
              <a:rPr lang="en-GB" sz="900" u="sng">
                <a:solidFill>
                  <a:schemeClr val="dk1"/>
                </a:solidFill>
                <a:ea typeface="Calibri"/>
                <a:sym typeface="Calibri"/>
                <a:hlinkClick r:id="rId3">
                  <a:extLst>
                    <a:ext uri="{A12FA001-AC4F-418D-AE19-62706E023703}">
                      <ahyp:hlinkClr xmlns:ahyp="http://schemas.microsoft.com/office/drawing/2018/hyperlinkcolor" val="tx"/>
                    </a:ext>
                  </a:extLst>
                </a:hlinkClick>
              </a:rPr>
              <a:t>https://doi.org/10.7802/2475</a:t>
            </a:r>
            <a:r>
              <a:rPr lang="en-GB" sz="900">
                <a:solidFill>
                  <a:schemeClr val="dk1"/>
                </a:solidFill>
                <a:ea typeface="Calibri"/>
                <a:sym typeface="Calibri"/>
              </a:rPr>
              <a:t> </a:t>
            </a:r>
            <a:endParaRPr sz="900">
              <a:solidFill>
                <a:schemeClr val="dk1"/>
              </a:solidFill>
              <a:ea typeface="Calibri"/>
              <a:sym typeface="Calibri"/>
            </a:endParaRPr>
          </a:p>
        </p:txBody>
      </p:sp>
      <p:graphicFrame>
        <p:nvGraphicFramePr>
          <p:cNvPr id="220" name="Google Shape;220;p14"/>
          <p:cNvGraphicFramePr/>
          <p:nvPr/>
        </p:nvGraphicFramePr>
        <p:xfrm>
          <a:off x="0" y="2057727"/>
          <a:ext cx="12207900" cy="5043232"/>
        </p:xfrm>
        <a:graphic>
          <a:graphicData uri="http://schemas.openxmlformats.org/drawingml/2006/table">
            <a:tbl>
              <a:tblPr firstRow="1" bandRow="1">
                <a:noFill/>
                <a:tableStyleId>{DE8B8B02-0087-420F-98C5-20C09CE5D98D}</a:tableStyleId>
              </a:tblPr>
              <a:tblGrid>
                <a:gridCol w="6103950">
                  <a:extLst>
                    <a:ext uri="{9D8B030D-6E8A-4147-A177-3AD203B41FA5}">
                      <a16:colId xmlns:a16="http://schemas.microsoft.com/office/drawing/2014/main" val="20000"/>
                    </a:ext>
                  </a:extLst>
                </a:gridCol>
                <a:gridCol w="6103950">
                  <a:extLst>
                    <a:ext uri="{9D8B030D-6E8A-4147-A177-3AD203B41FA5}">
                      <a16:colId xmlns:a16="http://schemas.microsoft.com/office/drawing/2014/main" val="20001"/>
                    </a:ext>
                  </a:extLst>
                </a:gridCol>
              </a:tblGrid>
              <a:tr h="549550">
                <a:tc>
                  <a:txBody>
                    <a:bodyPr/>
                    <a:lstStyle/>
                    <a:p>
                      <a:pPr marL="0" marR="0" lvl="0" indent="0" algn="ctr" rtl="0">
                        <a:spcBef>
                          <a:spcPts val="0"/>
                        </a:spcBef>
                        <a:spcAft>
                          <a:spcPts val="0"/>
                        </a:spcAft>
                        <a:buNone/>
                      </a:pPr>
                      <a:r>
                        <a:rPr lang="en-GB" sz="2000">
                          <a:solidFill>
                            <a:srgbClr val="FFFFFF"/>
                          </a:solidFill>
                          <a:latin typeface="Calibri"/>
                          <a:ea typeface="Calibri"/>
                          <a:cs typeface="Calibri"/>
                          <a:sym typeface="Calibri"/>
                        </a:rPr>
                        <a:t>Consequências relacionadas ao trabalho</a:t>
                      </a:r>
                      <a:endParaRPr sz="2000" u="none" strike="noStrike" cap="none">
                        <a:solidFill>
                          <a:srgbClr val="FFFFFF"/>
                        </a:solidFill>
                        <a:latin typeface="Calibri"/>
                        <a:ea typeface="Calibri"/>
                        <a:cs typeface="Calibri"/>
                        <a:sym typeface="Calibri"/>
                      </a:endParaRPr>
                    </a:p>
                  </a:txBody>
                  <a:tcPr marL="91450" marR="91450" marT="45725" marB="45725">
                    <a:solidFill>
                      <a:srgbClr val="964091"/>
                    </a:solidFill>
                  </a:tcPr>
                </a:tc>
                <a:tc>
                  <a:txBody>
                    <a:bodyPr/>
                    <a:lstStyle/>
                    <a:p>
                      <a:pPr marL="0" lvl="0" indent="0" algn="ctr" rtl="0">
                        <a:spcBef>
                          <a:spcPts val="0"/>
                        </a:spcBef>
                        <a:spcAft>
                          <a:spcPts val="0"/>
                        </a:spcAft>
                        <a:buClr>
                          <a:schemeClr val="dk1"/>
                        </a:buClr>
                        <a:buFont typeface="Arial"/>
                        <a:buNone/>
                      </a:pPr>
                      <a:r>
                        <a:rPr lang="en-GB" sz="2000">
                          <a:latin typeface="Calibri"/>
                          <a:ea typeface="Calibri"/>
                          <a:cs typeface="Calibri"/>
                          <a:sym typeface="Calibri"/>
                        </a:rPr>
                        <a:t>Consequências relacionadas aos estudos</a:t>
                      </a:r>
                      <a:endParaRPr sz="2000" u="none" strike="noStrike" cap="none">
                        <a:solidFill>
                          <a:srgbClr val="FFFFFF"/>
                        </a:solidFill>
                        <a:latin typeface="Calibri"/>
                        <a:ea typeface="Calibri"/>
                        <a:cs typeface="Calibri"/>
                        <a:sym typeface="Calibri"/>
                      </a:endParaRPr>
                    </a:p>
                  </a:txBody>
                  <a:tcPr marL="91450" marR="91450" marT="45725" marB="45725">
                    <a:solidFill>
                      <a:srgbClr val="964091"/>
                    </a:solidFill>
                  </a:tcPr>
                </a:tc>
                <a:extLst>
                  <a:ext uri="{0D108BD9-81ED-4DB2-BD59-A6C34878D82A}">
                    <a16:rowId xmlns:a16="http://schemas.microsoft.com/office/drawing/2014/main" val="10000"/>
                  </a:ext>
                </a:extLst>
              </a:tr>
              <a:tr h="379225">
                <a:tc>
                  <a:txBody>
                    <a:bodyPr/>
                    <a:lstStyle/>
                    <a:p>
                      <a:pPr marL="0" lvl="0" indent="0" algn="ctr" rtl="0">
                        <a:spcBef>
                          <a:spcPts val="0"/>
                        </a:spcBef>
                        <a:spcAft>
                          <a:spcPts val="0"/>
                        </a:spcAft>
                        <a:buClr>
                          <a:schemeClr val="dk1"/>
                        </a:buClr>
                        <a:buSzPts val="1600"/>
                        <a:buFont typeface="Calibri"/>
                        <a:buNone/>
                      </a:pPr>
                      <a:r>
                        <a:rPr lang="en-GB" sz="1600" b="1">
                          <a:latin typeface="Calibri"/>
                          <a:ea typeface="Calibri"/>
                          <a:cs typeface="Calibri"/>
                          <a:sym typeface="Calibri"/>
                        </a:rPr>
                        <a:t>Sentir insatisfação com o trabalho</a:t>
                      </a:r>
                      <a:endParaRPr sz="1600" b="1">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b="1">
                          <a:latin typeface="Calibri"/>
                          <a:ea typeface="Calibri"/>
                          <a:cs typeface="Calibri"/>
                          <a:sym typeface="Calibri"/>
                        </a:rPr>
                        <a:t>Perder aulas</a:t>
                      </a:r>
                      <a:endParaRPr sz="1600" b="1"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01"/>
                  </a:ext>
                </a:extLst>
              </a:tr>
              <a:tr h="379225">
                <a:tc>
                  <a:txBody>
                    <a:bodyPr/>
                    <a:lstStyle/>
                    <a:p>
                      <a:pPr marL="0" marR="0" lvl="0" indent="0" algn="ctr" rtl="0">
                        <a:spcBef>
                          <a:spcPts val="0"/>
                        </a:spcBef>
                        <a:spcAft>
                          <a:spcPts val="0"/>
                        </a:spcAft>
                        <a:buNone/>
                      </a:pPr>
                      <a:r>
                        <a:rPr lang="en-GB" sz="1600" b="1">
                          <a:latin typeface="Calibri"/>
                          <a:ea typeface="Calibri"/>
                          <a:cs typeface="Calibri"/>
                          <a:sym typeface="Calibri"/>
                        </a:rPr>
                        <a:t>Redução na produtividade</a:t>
                      </a:r>
                      <a:endParaRPr sz="1600" b="1" u="none" strike="noStrike" cap="none">
                        <a:solidFill>
                          <a:schemeClr val="dk1"/>
                        </a:solidFill>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b="1">
                          <a:latin typeface="Calibri"/>
                          <a:ea typeface="Calibri"/>
                          <a:cs typeface="Calibri"/>
                          <a:sym typeface="Calibri"/>
                        </a:rPr>
                        <a:t>Sentir insatisfação com os estudos</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02"/>
                  </a:ext>
                </a:extLst>
              </a:tr>
              <a:tr h="394125">
                <a:tc>
                  <a:txBody>
                    <a:bodyPr/>
                    <a:lstStyle/>
                    <a:p>
                      <a:pPr marL="0" marR="0" lvl="0" indent="0" algn="ctr" rtl="0">
                        <a:spcBef>
                          <a:spcPts val="0"/>
                        </a:spcBef>
                        <a:spcAft>
                          <a:spcPts val="0"/>
                        </a:spcAft>
                        <a:buClr>
                          <a:schemeClr val="dk1"/>
                        </a:buClr>
                        <a:buSzPts val="1600"/>
                        <a:buFont typeface="Calibri"/>
                        <a:buNone/>
                      </a:pPr>
                      <a:r>
                        <a:rPr lang="en-GB" sz="1600" b="1" i="0" u="none" strike="noStrike" cap="none">
                          <a:solidFill>
                            <a:schemeClr val="dk1"/>
                          </a:solidFill>
                          <a:latin typeface="Calibri"/>
                          <a:ea typeface="Calibri"/>
                          <a:cs typeface="Calibri"/>
                          <a:sym typeface="Calibri"/>
                        </a:rPr>
                        <a:t>Consider</a:t>
                      </a:r>
                      <a:r>
                        <a:rPr lang="en-GB" sz="1600" b="1">
                          <a:latin typeface="Calibri"/>
                          <a:ea typeface="Calibri"/>
                          <a:cs typeface="Calibri"/>
                          <a:sym typeface="Calibri"/>
                        </a:rPr>
                        <a:t>ar abandonar a carreira académica</a:t>
                      </a:r>
                      <a:endParaRPr sz="1600" b="1" u="none" strike="noStrike" cap="none">
                        <a:solidFill>
                          <a:schemeClr val="dk1"/>
                        </a:solidFill>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b="1">
                          <a:latin typeface="Calibri"/>
                          <a:ea typeface="Calibri"/>
                          <a:cs typeface="Calibri"/>
                          <a:sym typeface="Calibri"/>
                        </a:rPr>
                        <a:t>Diminuição no rendimento acadêmico</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03"/>
                  </a:ext>
                </a:extLst>
              </a:tr>
              <a:tr h="447050">
                <a:tc>
                  <a:txBody>
                    <a:bodyPr/>
                    <a:lstStyle/>
                    <a:p>
                      <a:pPr marL="0" lvl="0" indent="0" algn="ctr" rtl="0">
                        <a:spcBef>
                          <a:spcPts val="0"/>
                        </a:spcBef>
                        <a:spcAft>
                          <a:spcPts val="0"/>
                        </a:spcAft>
                        <a:buClr>
                          <a:schemeClr val="dk1"/>
                        </a:buClr>
                        <a:buSzPts val="1600"/>
                        <a:buFont typeface="Calibri"/>
                        <a:buNone/>
                      </a:pPr>
                      <a:r>
                        <a:rPr lang="en-GB" sz="1600">
                          <a:latin typeface="Calibri"/>
                          <a:ea typeface="Calibri"/>
                          <a:cs typeface="Calibri"/>
                          <a:sym typeface="Calibri"/>
                        </a:rPr>
                        <a:t>Afastar-se dos colegas de trabalho</a:t>
                      </a:r>
                      <a:endParaRPr sz="1600">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Afastar-se dos colegas de estudo</a:t>
                      </a:r>
                      <a:endParaRPr/>
                    </a:p>
                  </a:txBody>
                  <a:tcPr marL="91450" marR="91450" marT="45725" marB="45725">
                    <a:solidFill>
                      <a:srgbClr val="AED7BD"/>
                    </a:solidFill>
                  </a:tcPr>
                </a:tc>
                <a:extLst>
                  <a:ext uri="{0D108BD9-81ED-4DB2-BD59-A6C34878D82A}">
                    <a16:rowId xmlns:a16="http://schemas.microsoft.com/office/drawing/2014/main" val="10004"/>
                  </a:ext>
                </a:extLst>
              </a:tr>
              <a:tr h="341575">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Ausentar-se do trabalho</a:t>
                      </a:r>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Considerar abandonar os estudos universitários</a:t>
                      </a:r>
                      <a:endParaRPr sz="1600" b="0"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05"/>
                  </a:ext>
                </a:extLst>
              </a:tr>
              <a:tr h="392800">
                <a:tc>
                  <a:txBody>
                    <a:bodyPr/>
                    <a:lstStyle/>
                    <a:p>
                      <a:pPr marL="0" marR="0" lvl="0" indent="0" algn="ctr" rtl="0">
                        <a:spcBef>
                          <a:spcPts val="0"/>
                        </a:spcBef>
                        <a:spcAft>
                          <a:spcPts val="0"/>
                        </a:spcAft>
                        <a:buNone/>
                      </a:pPr>
                      <a:r>
                        <a:rPr lang="en-GB" sz="1600">
                          <a:latin typeface="Calibri"/>
                          <a:ea typeface="Calibri"/>
                          <a:cs typeface="Calibri"/>
                          <a:sym typeface="Calibri"/>
                        </a:rPr>
                        <a:t>Mudar ou tentar mudar de equipe, unidade, departamento, ou supervisão</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Abandonar algum curso</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06"/>
                  </a:ext>
                </a:extLst>
              </a:tr>
              <a:tr h="379225">
                <a:tc>
                  <a:txBody>
                    <a:bodyPr/>
                    <a:lstStyle/>
                    <a:p>
                      <a:pPr marL="0" lvl="0" indent="0" algn="ctr" rtl="0">
                        <a:spcBef>
                          <a:spcPts val="0"/>
                        </a:spcBef>
                        <a:spcAft>
                          <a:spcPts val="0"/>
                        </a:spcAft>
                        <a:buSzPts val="1600"/>
                        <a:buNone/>
                      </a:pPr>
                      <a:r>
                        <a:rPr lang="en-GB" sz="1600">
                          <a:latin typeface="Calibri"/>
                          <a:ea typeface="Calibri"/>
                          <a:cs typeface="Calibri"/>
                          <a:sym typeface="Calibri"/>
                        </a:rPr>
                        <a:t>Mudar ou tentar mudar de instituição</a:t>
                      </a:r>
                      <a:endParaRPr sz="1600">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Decidir não seguir outros estudos universitários</a:t>
                      </a:r>
                      <a:endParaRPr/>
                    </a:p>
                  </a:txBody>
                  <a:tcPr marL="91450" marR="91450" marT="45725" marB="45725">
                    <a:solidFill>
                      <a:srgbClr val="AED7BD"/>
                    </a:solidFill>
                  </a:tcPr>
                </a:tc>
                <a:extLst>
                  <a:ext uri="{0D108BD9-81ED-4DB2-BD59-A6C34878D82A}">
                    <a16:rowId xmlns:a16="http://schemas.microsoft.com/office/drawing/2014/main" val="10007"/>
                  </a:ext>
                </a:extLst>
              </a:tr>
              <a:tr h="134125">
                <a:tc>
                  <a:txBody>
                    <a:bodyPr/>
                    <a:lstStyle/>
                    <a:p>
                      <a:pPr marL="0" marR="0" lvl="0" indent="0" algn="ctr" rtl="0">
                        <a:spcBef>
                          <a:spcPts val="0"/>
                        </a:spcBef>
                        <a:spcAft>
                          <a:spcPts val="0"/>
                        </a:spcAft>
                        <a:buClr>
                          <a:schemeClr val="dk1"/>
                        </a:buClr>
                        <a:buSzPts val="1600"/>
                        <a:buFont typeface="Calibri"/>
                        <a:buNone/>
                      </a:pPr>
                      <a:r>
                        <a:rPr lang="en-GB" sz="1600">
                          <a:latin typeface="Calibri"/>
                          <a:ea typeface="Calibri"/>
                          <a:cs typeface="Calibri"/>
                          <a:sym typeface="Calibri"/>
                        </a:rPr>
                        <a:t>Receber salários mais baixos ou perder bônus</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Sentir medo de ir à instituição ou de usar as ferramentas online para trabalhos colaborativos</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08"/>
                  </a:ext>
                </a:extLst>
              </a:tr>
              <a:tr h="379225">
                <a:tc>
                  <a:txBody>
                    <a:bodyPr/>
                    <a:lstStyle/>
                    <a:p>
                      <a:pPr marL="0" lvl="0" indent="0" algn="ctr" rtl="0">
                        <a:lnSpc>
                          <a:spcPct val="115000"/>
                        </a:lnSpc>
                        <a:spcBef>
                          <a:spcPts val="1200"/>
                        </a:spcBef>
                        <a:spcAft>
                          <a:spcPts val="1200"/>
                        </a:spcAft>
                        <a:buClr>
                          <a:schemeClr val="dk1"/>
                        </a:buClr>
                        <a:buSzPts val="1100"/>
                        <a:buFont typeface="Arial"/>
                        <a:buNone/>
                      </a:pPr>
                      <a:r>
                        <a:rPr lang="en-GB" sz="1600">
                          <a:latin typeface="Calibri"/>
                          <a:ea typeface="Calibri"/>
                          <a:cs typeface="Calibri"/>
                          <a:sym typeface="Calibri"/>
                        </a:rPr>
                        <a:t>Sentiu medo de ir fisicamente para o trabalho ou de utilizar as ferramentas online necessárias para o trabalho colaborativo.</a:t>
                      </a:r>
                      <a:endParaRPr sz="1600">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Trocar ou tentar trocar de supervisor/a ou professor/a</a:t>
                      </a:r>
                      <a:endParaRPr/>
                    </a:p>
                  </a:txBody>
                  <a:tcPr marL="91450" marR="91450" marT="45725" marB="45725">
                    <a:solidFill>
                      <a:srgbClr val="AED7BD"/>
                    </a:solidFill>
                  </a:tcPr>
                </a:tc>
                <a:extLst>
                  <a:ext uri="{0D108BD9-81ED-4DB2-BD59-A6C34878D82A}">
                    <a16:rowId xmlns:a16="http://schemas.microsoft.com/office/drawing/2014/main" val="10009"/>
                  </a:ext>
                </a:extLst>
              </a:tr>
              <a:tr h="379225">
                <a:tc>
                  <a:txBody>
                    <a:bodyPr/>
                    <a:lstStyle/>
                    <a:p>
                      <a:pPr marL="0" marR="0" lvl="0" indent="0" algn="ctr" rtl="0">
                        <a:lnSpc>
                          <a:spcPct val="100000"/>
                        </a:lnSpc>
                        <a:spcBef>
                          <a:spcPts val="0"/>
                        </a:spcBef>
                        <a:spcAft>
                          <a:spcPts val="0"/>
                        </a:spcAft>
                        <a:buClr>
                          <a:schemeClr val="dk1"/>
                        </a:buClr>
                        <a:buSzPts val="1600"/>
                        <a:buFont typeface="Open Sans"/>
                        <a:buNone/>
                      </a:pPr>
                      <a:endParaRPr sz="1600" b="0" i="0" u="none" strike="noStrike" cap="none">
                        <a:solidFill>
                          <a:schemeClr val="dk1"/>
                        </a:solidFill>
                        <a:latin typeface="Calibri"/>
                        <a:ea typeface="Calibri"/>
                        <a:cs typeface="Calibri"/>
                        <a:sym typeface="Calibri"/>
                      </a:endParaRPr>
                    </a:p>
                  </a:txBody>
                  <a:tcPr marL="91450" marR="91450" marT="45725" marB="45725">
                    <a:solidFill>
                      <a:srgbClr val="AED7BD"/>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GB" sz="1600">
                          <a:latin typeface="Calibri"/>
                          <a:ea typeface="Calibri"/>
                          <a:cs typeface="Calibri"/>
                          <a:sym typeface="Calibri"/>
                        </a:rPr>
                        <a:t>Mudar ou tentar mudar de instituição</a:t>
                      </a:r>
                      <a:endParaRPr sz="1600" u="none" strike="noStrike" cap="none">
                        <a:solidFill>
                          <a:schemeClr val="dk1"/>
                        </a:solidFill>
                        <a:latin typeface="Calibri"/>
                        <a:ea typeface="Calibri"/>
                        <a:cs typeface="Calibri"/>
                        <a:sym typeface="Calibri"/>
                      </a:endParaRPr>
                    </a:p>
                  </a:txBody>
                  <a:tcPr marL="91450" marR="91450" marT="45725" marB="45725">
                    <a:solidFill>
                      <a:srgbClr val="AED7BD"/>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5"/>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Causas e fatores de raíz</a:t>
            </a:r>
            <a:endParaRPr/>
          </a:p>
        </p:txBody>
      </p:sp>
      <p:sp>
        <p:nvSpPr>
          <p:cNvPr id="227" name="Google Shape;227;p15"/>
          <p:cNvSpPr txBox="1"/>
          <p:nvPr/>
        </p:nvSpPr>
        <p:spPr>
          <a:xfrm>
            <a:off x="894510" y="2283208"/>
            <a:ext cx="10239387" cy="86793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3200" b="1">
                <a:solidFill>
                  <a:srgbClr val="FFFFFF"/>
                </a:solidFill>
              </a:rPr>
              <a:t>O que origina a violência baseada no género no contexto académico?</a:t>
            </a:r>
            <a:endParaRPr sz="3200" b="1">
              <a:solidFill>
                <a:srgbClr val="FFFFFF"/>
              </a:solidFill>
            </a:endParaRPr>
          </a:p>
          <a:p>
            <a:pPr marL="0" marR="0" lvl="0" indent="0" algn="l" rtl="0">
              <a:lnSpc>
                <a:spcPct val="90000"/>
              </a:lnSpc>
              <a:spcBef>
                <a:spcPts val="1200"/>
              </a:spcBef>
              <a:spcAft>
                <a:spcPts val="0"/>
              </a:spcAft>
              <a:buClr>
                <a:srgbClr val="FFFFFF"/>
              </a:buClr>
              <a:buSzPts val="3200"/>
              <a:buFont typeface="Arial"/>
              <a:buNone/>
            </a:pPr>
            <a:endParaRPr sz="3200" b="1">
              <a:solidFill>
                <a:srgbClr val="FFFFFF"/>
              </a:solidFill>
            </a:endParaRPr>
          </a:p>
        </p:txBody>
      </p:sp>
      <p:cxnSp>
        <p:nvCxnSpPr>
          <p:cNvPr id="228" name="Google Shape;228;p15"/>
          <p:cNvCxnSpPr/>
          <p:nvPr/>
        </p:nvCxnSpPr>
        <p:spPr>
          <a:xfrm>
            <a:off x="622163" y="2359971"/>
            <a:ext cx="13368" cy="1020010"/>
          </a:xfrm>
          <a:prstGeom prst="straightConnector1">
            <a:avLst/>
          </a:prstGeom>
          <a:noFill/>
          <a:ln w="57150" cap="flat" cmpd="sng">
            <a:solidFill>
              <a:srgbClr val="AED7BD"/>
            </a:solidFill>
            <a:prstDash val="solid"/>
            <a:miter lim="800000"/>
            <a:headEnd type="none" w="sm" len="sm"/>
            <a:tailEnd type="none" w="sm" len="sm"/>
          </a:ln>
        </p:spPr>
      </p:cxnSp>
      <p:sp>
        <p:nvSpPr>
          <p:cNvPr id="229" name="Google Shape;229;p15"/>
          <p:cNvSpPr txBox="1"/>
          <p:nvPr/>
        </p:nvSpPr>
        <p:spPr>
          <a:xfrm>
            <a:off x="540166" y="3576053"/>
            <a:ext cx="9898500" cy="1785600"/>
          </a:xfrm>
          <a:prstGeom prst="rect">
            <a:avLst/>
          </a:prstGeom>
          <a:noFill/>
          <a:ln>
            <a:noFill/>
          </a:ln>
        </p:spPr>
        <p:txBody>
          <a:bodyPr spcFirstLastPara="1" wrap="square" lIns="91425" tIns="45700" rIns="91425" bIns="45700" anchor="t" anchorCtr="0">
            <a:spAutoFit/>
          </a:bodyPr>
          <a:lstStyle/>
          <a:p>
            <a:pPr marL="457200" lvl="0" indent="-355600" algn="l" rtl="0">
              <a:lnSpc>
                <a:spcPct val="150000"/>
              </a:lnSpc>
              <a:spcBef>
                <a:spcPts val="0"/>
              </a:spcBef>
              <a:spcAft>
                <a:spcPts val="0"/>
              </a:spcAft>
              <a:buClr>
                <a:srgbClr val="FFFFFF"/>
              </a:buClr>
              <a:buSzPts val="2000"/>
              <a:buFont typeface="Noto Sans Symbols"/>
              <a:buChar char="❑"/>
            </a:pPr>
            <a:r>
              <a:rPr lang="en-GB" sz="2000">
                <a:solidFill>
                  <a:srgbClr val="FFFFFF"/>
                </a:solidFill>
              </a:rPr>
              <a:t>Discriminação e práticas enviesadas</a:t>
            </a:r>
            <a:endParaRPr sz="2000">
              <a:solidFill>
                <a:srgbClr val="FFFFFF"/>
              </a:solidFill>
            </a:endParaRPr>
          </a:p>
          <a:p>
            <a:pPr marL="342900" marR="0" lvl="0" indent="-342900" algn="l" rtl="0">
              <a:lnSpc>
                <a:spcPct val="150000"/>
              </a:lnSpc>
              <a:spcBef>
                <a:spcPts val="0"/>
              </a:spcBef>
              <a:spcAft>
                <a:spcPts val="0"/>
              </a:spcAft>
              <a:buClr>
                <a:srgbClr val="FFFFFF"/>
              </a:buClr>
              <a:buSzPts val="2000"/>
              <a:buFont typeface="Noto Sans Symbols"/>
              <a:buChar char="❑"/>
            </a:pPr>
            <a:r>
              <a:rPr lang="en-GB" sz="2000">
                <a:solidFill>
                  <a:srgbClr val="FFFFFF"/>
                </a:solidFill>
              </a:rPr>
              <a:t>Estereótipos de género e normas de género e culturais discriminatórias</a:t>
            </a:r>
            <a:endParaRPr/>
          </a:p>
          <a:p>
            <a:pPr marL="342900" marR="0" lvl="0" indent="-342900" algn="l" rtl="0">
              <a:lnSpc>
                <a:spcPct val="150000"/>
              </a:lnSpc>
              <a:spcBef>
                <a:spcPts val="0"/>
              </a:spcBef>
              <a:spcAft>
                <a:spcPts val="0"/>
              </a:spcAft>
              <a:buClr>
                <a:srgbClr val="FFFFFF"/>
              </a:buClr>
              <a:buSzPts val="2000"/>
              <a:buFont typeface="Noto Sans Symbols"/>
              <a:buChar char="❑"/>
            </a:pPr>
            <a:r>
              <a:rPr lang="en-GB" sz="2000">
                <a:solidFill>
                  <a:srgbClr val="FFFFFF"/>
                </a:solidFill>
              </a:rPr>
              <a:t>Desigualdades de poder e dinâmicas de poder</a:t>
            </a:r>
            <a:endParaRPr/>
          </a:p>
          <a:p>
            <a:pPr marL="342900" marR="0" lvl="0" indent="-342900" algn="l" rtl="0">
              <a:lnSpc>
                <a:spcPct val="150000"/>
              </a:lnSpc>
              <a:spcBef>
                <a:spcPts val="0"/>
              </a:spcBef>
              <a:spcAft>
                <a:spcPts val="0"/>
              </a:spcAft>
              <a:buClr>
                <a:srgbClr val="FFFFFF"/>
              </a:buClr>
              <a:buSzPts val="2000"/>
              <a:buFont typeface="Noto Sans Symbols"/>
              <a:buChar char="❑"/>
            </a:pPr>
            <a:r>
              <a:rPr lang="en-GB" sz="2000">
                <a:solidFill>
                  <a:srgbClr val="FFFFFF"/>
                </a:solidFill>
              </a:rPr>
              <a:t>Problemas sistémicos (estruturas de poder patriarcais e masculinidade tóxica)</a:t>
            </a:r>
            <a:endParaRPr sz="2000">
              <a:solidFill>
                <a:srgbClr val="FFFFFF"/>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6"/>
          <p:cNvSpPr txBox="1">
            <a:spLocks noGrp="1"/>
          </p:cNvSpPr>
          <p:nvPr>
            <p:ph type="title"/>
          </p:nvPr>
        </p:nvSpPr>
        <p:spPr>
          <a:xfrm>
            <a:off x="1052512" y="1154316"/>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A importância da interseccionalidade	</a:t>
            </a:r>
            <a:endParaRPr b="1"/>
          </a:p>
        </p:txBody>
      </p:sp>
      <p:cxnSp>
        <p:nvCxnSpPr>
          <p:cNvPr id="236" name="Google Shape;236;p16"/>
          <p:cNvCxnSpPr/>
          <p:nvPr/>
        </p:nvCxnSpPr>
        <p:spPr>
          <a:xfrm>
            <a:off x="6256433" y="2443611"/>
            <a:ext cx="0" cy="1375687"/>
          </a:xfrm>
          <a:prstGeom prst="straightConnector1">
            <a:avLst/>
          </a:prstGeom>
          <a:noFill/>
          <a:ln w="57150" cap="flat" cmpd="sng">
            <a:solidFill>
              <a:srgbClr val="AED7BD"/>
            </a:solidFill>
            <a:prstDash val="solid"/>
            <a:miter lim="800000"/>
            <a:headEnd type="none" w="sm" len="sm"/>
            <a:tailEnd type="none" w="sm" len="sm"/>
          </a:ln>
        </p:spPr>
      </p:cxnSp>
      <p:pic>
        <p:nvPicPr>
          <p:cNvPr id="237" name="Google Shape;237;p16" descr="A diagram of a flower with text&#10;&#10;Description automatically generated"/>
          <p:cNvPicPr preferRelativeResize="0"/>
          <p:nvPr/>
        </p:nvPicPr>
        <p:blipFill rotWithShape="1">
          <a:blip r:embed="rId3">
            <a:alphaModFix/>
          </a:blip>
          <a:srcRect/>
          <a:stretch/>
        </p:blipFill>
        <p:spPr>
          <a:xfrm>
            <a:off x="1708484" y="2290010"/>
            <a:ext cx="3605463" cy="3605463"/>
          </a:xfrm>
          <a:prstGeom prst="rect">
            <a:avLst/>
          </a:prstGeom>
          <a:noFill/>
          <a:ln>
            <a:noFill/>
          </a:ln>
        </p:spPr>
      </p:pic>
      <p:sp>
        <p:nvSpPr>
          <p:cNvPr id="238" name="Google Shape;238;p16"/>
          <p:cNvSpPr txBox="1"/>
          <p:nvPr/>
        </p:nvSpPr>
        <p:spPr>
          <a:xfrm>
            <a:off x="6432645" y="2377787"/>
            <a:ext cx="5322900" cy="21702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2000">
                <a:solidFill>
                  <a:srgbClr val="FFFFFF"/>
                </a:solidFill>
              </a:rPr>
              <a:t>No contexto do combate à violência baseada no género no meio académico, a interseccionalidade reconhece que esta forma de violência pode afetar de modo desproporcional pessoas que possuem múltiplas identidades.</a:t>
            </a:r>
            <a:endParaRPr sz="2000">
              <a:solidFill>
                <a:srgbClr val="FFFF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17"/>
          <p:cNvSpPr txBox="1">
            <a:spLocks noGrp="1"/>
          </p:cNvSpPr>
          <p:nvPr>
            <p:ph type="title"/>
          </p:nvPr>
        </p:nvSpPr>
        <p:spPr>
          <a:xfrm>
            <a:off x="400279" y="1802834"/>
            <a:ext cx="4550689"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chemeClr val="dk1"/>
              </a:buClr>
              <a:buSzPts val="2000"/>
              <a:buFont typeface="Arial"/>
              <a:buNone/>
            </a:pPr>
            <a:r>
              <a:rPr lang="en-GB" sz="2000">
                <a:solidFill>
                  <a:schemeClr val="dk1"/>
                </a:solidFill>
              </a:rPr>
              <a:t>1. Abra o link do Miro link enviado pelo chat.</a:t>
            </a:r>
            <a:br>
              <a:rPr lang="en-GB" sz="2000">
                <a:solidFill>
                  <a:schemeClr val="dk1"/>
                </a:solidFill>
              </a:rPr>
            </a:br>
            <a:br>
              <a:rPr lang="en-GB" sz="2000">
                <a:solidFill>
                  <a:schemeClr val="dk1"/>
                </a:solidFill>
              </a:rPr>
            </a:br>
            <a:r>
              <a:rPr lang="en-GB" sz="2000">
                <a:solidFill>
                  <a:schemeClr val="dk1"/>
                </a:solidFill>
              </a:rPr>
              <a:t>2. Localize o quadro do seu grupo (número da sua sala = número do seu grupo)</a:t>
            </a:r>
            <a:br>
              <a:rPr lang="en-GB" sz="2000">
                <a:solidFill>
                  <a:schemeClr val="dk1"/>
                </a:solidFill>
              </a:rPr>
            </a:br>
            <a:br>
              <a:rPr lang="en-GB" sz="2000">
                <a:solidFill>
                  <a:schemeClr val="dk1"/>
                </a:solidFill>
              </a:rPr>
            </a:br>
            <a:r>
              <a:rPr lang="en-GB" sz="2000">
                <a:solidFill>
                  <a:schemeClr val="dk1"/>
                </a:solidFill>
              </a:rPr>
              <a:t>3. Designem uma pessoa responsável por mover os post-its para as categorias, conforme decidirem.</a:t>
            </a:r>
            <a:endParaRPr sz="2000">
              <a:solidFill>
                <a:schemeClr val="dk1"/>
              </a:solidFill>
            </a:endParaRPr>
          </a:p>
        </p:txBody>
      </p:sp>
      <p:sp>
        <p:nvSpPr>
          <p:cNvPr id="245" name="Google Shape;245;p17"/>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17</a:t>
            </a:fld>
            <a:endParaRPr/>
          </a:p>
        </p:txBody>
      </p:sp>
      <p:pic>
        <p:nvPicPr>
          <p:cNvPr id="246" name="Google Shape;246;p17"/>
          <p:cNvPicPr preferRelativeResize="0"/>
          <p:nvPr/>
        </p:nvPicPr>
        <p:blipFill>
          <a:blip r:embed="rId3">
            <a:alphaModFix/>
          </a:blip>
          <a:stretch>
            <a:fillRect/>
          </a:stretch>
        </p:blipFill>
        <p:spPr>
          <a:xfrm>
            <a:off x="5656665" y="1802826"/>
            <a:ext cx="5773335" cy="4432050"/>
          </a:xfrm>
          <a:prstGeom prst="rect">
            <a:avLst/>
          </a:prstGeom>
          <a:noFill/>
          <a:ln>
            <a:noFill/>
          </a:ln>
        </p:spPr>
      </p:pic>
      <p:sp>
        <p:nvSpPr>
          <p:cNvPr id="247" name="Google Shape;247;p17"/>
          <p:cNvSpPr/>
          <p:nvPr/>
        </p:nvSpPr>
        <p:spPr>
          <a:xfrm>
            <a:off x="1040158" y="779793"/>
            <a:ext cx="11450545" cy="1647537"/>
          </a:xfrm>
          <a:prstGeom prst="rect">
            <a:avLst/>
          </a:prstGeom>
          <a:noFill/>
          <a:ln>
            <a:noFill/>
          </a:ln>
        </p:spPr>
        <p:txBody>
          <a:bodyPr spcFirstLastPara="1" wrap="square" lIns="0" tIns="192000" rIns="0" bIns="0" anchor="t" anchorCtr="0">
            <a:noAutofit/>
          </a:bodyPr>
          <a:lstStyle/>
          <a:p>
            <a:pPr marL="0" lvl="0" indent="0" algn="l" rtl="0">
              <a:lnSpc>
                <a:spcPct val="150000"/>
              </a:lnSpc>
              <a:spcBef>
                <a:spcPts val="0"/>
              </a:spcBef>
              <a:spcAft>
                <a:spcPts val="0"/>
              </a:spcAft>
              <a:buClr>
                <a:srgbClr val="0F2235"/>
              </a:buClr>
              <a:buSzPts val="2800"/>
              <a:buFont typeface="Arial"/>
              <a:buNone/>
            </a:pPr>
            <a:r>
              <a:rPr lang="en-GB" sz="2500" b="1">
                <a:solidFill>
                  <a:schemeClr val="dk1"/>
                </a:solidFill>
              </a:rPr>
              <a:t>Exercício 2: Categorização das formas de violência de género</a:t>
            </a:r>
            <a:endParaRPr sz="25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8"/>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pic>
        <p:nvPicPr>
          <p:cNvPr id="254" name="Google Shape;254;p18" descr="Diagram&#10;&#10;Description automatically generated"/>
          <p:cNvPicPr preferRelativeResize="0"/>
          <p:nvPr/>
        </p:nvPicPr>
        <p:blipFill rotWithShape="1">
          <a:blip r:embed="rId3">
            <a:alphaModFix/>
          </a:blip>
          <a:srcRect/>
          <a:stretch/>
        </p:blipFill>
        <p:spPr>
          <a:xfrm>
            <a:off x="5716326" y="1253916"/>
            <a:ext cx="4481847" cy="4736483"/>
          </a:xfrm>
          <a:prstGeom prst="rect">
            <a:avLst/>
          </a:prstGeom>
          <a:noFill/>
          <a:ln>
            <a:noFill/>
          </a:ln>
        </p:spPr>
      </p:pic>
      <p:sp>
        <p:nvSpPr>
          <p:cNvPr id="255" name="Google Shape;255;p18"/>
          <p:cNvSpPr txBox="1">
            <a:spLocks noGrp="1"/>
          </p:cNvSpPr>
          <p:nvPr>
            <p:ph type="title"/>
          </p:nvPr>
        </p:nvSpPr>
        <p:spPr>
          <a:xfrm>
            <a:off x="670799" y="1465949"/>
            <a:ext cx="4550689"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sz="3200"/>
              <a:t>Modelo dos 7 Ps para enfrentar a violência baseada no género em organizações de investigação</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19"/>
          <p:cNvSpPr txBox="1"/>
          <p:nvPr/>
        </p:nvSpPr>
        <p:spPr>
          <a:xfrm>
            <a:off x="4193366" y="2865217"/>
            <a:ext cx="3380700" cy="27615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1200"/>
              </a:spcAft>
              <a:buSzPts val="1100"/>
              <a:buNone/>
            </a:pPr>
            <a:r>
              <a:rPr lang="en-GB" sz="1700">
                <a:solidFill>
                  <a:schemeClr val="dk1"/>
                </a:solidFill>
              </a:rPr>
              <a:t>Prevenção refere-se às </a:t>
            </a:r>
            <a:r>
              <a:rPr lang="en-GB" sz="1700" b="1">
                <a:solidFill>
                  <a:schemeClr val="dk1"/>
                </a:solidFill>
              </a:rPr>
              <a:t>medidas destinadas a promover mudanças</a:t>
            </a:r>
            <a:r>
              <a:rPr lang="en-GB" sz="1700">
                <a:solidFill>
                  <a:schemeClr val="dk1"/>
                </a:solidFill>
              </a:rPr>
              <a:t> nos </a:t>
            </a:r>
            <a:r>
              <a:rPr lang="en-GB" sz="1700" b="1">
                <a:solidFill>
                  <a:schemeClr val="dk1"/>
                </a:solidFill>
              </a:rPr>
              <a:t>padrões sociais e culturais de comportamento e nas atitudes </a:t>
            </a:r>
            <a:r>
              <a:rPr lang="en-GB" sz="1700">
                <a:solidFill>
                  <a:schemeClr val="dk1"/>
                </a:solidFill>
              </a:rPr>
              <a:t>de todas as pessoas que integram a comunidade institucional. Diz respeito à cultura e aos valores da organização e àquilo que esta defende.</a:t>
            </a:r>
            <a:endParaRPr sz="1700"/>
          </a:p>
        </p:txBody>
      </p:sp>
      <p:sp>
        <p:nvSpPr>
          <p:cNvPr id="262" name="Google Shape;262;p19"/>
          <p:cNvSpPr txBox="1"/>
          <p:nvPr/>
        </p:nvSpPr>
        <p:spPr>
          <a:xfrm>
            <a:off x="408011" y="1969343"/>
            <a:ext cx="2709000" cy="6309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latin typeface="Arial"/>
                <a:ea typeface="Arial"/>
                <a:cs typeface="Arial"/>
                <a:sym typeface="Arial"/>
              </a:rPr>
              <a:t>Preval</a:t>
            </a:r>
            <a:r>
              <a:rPr lang="en-GB" sz="3500" b="1">
                <a:solidFill>
                  <a:srgbClr val="5792CE"/>
                </a:solidFill>
              </a:rPr>
              <a:t>ência</a:t>
            </a:r>
            <a:endParaRPr sz="3500"/>
          </a:p>
        </p:txBody>
      </p:sp>
      <p:sp>
        <p:nvSpPr>
          <p:cNvPr id="263" name="Google Shape;263;p19"/>
          <p:cNvSpPr txBox="1">
            <a:spLocks noGrp="1"/>
          </p:cNvSpPr>
          <p:nvPr>
            <p:ph type="title"/>
          </p:nvPr>
        </p:nvSpPr>
        <p:spPr>
          <a:xfrm>
            <a:off x="1046925" y="932925"/>
            <a:ext cx="109686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600"/>
              <a:buFont typeface="Arial"/>
              <a:buNone/>
            </a:pPr>
            <a:r>
              <a:rPr lang="en-GB" sz="3400" b="1"/>
              <a:t>Enquadramento Conceptual dos 7 Ps do UniSAFE</a:t>
            </a:r>
            <a:endParaRPr sz="3400"/>
          </a:p>
        </p:txBody>
      </p:sp>
      <p:sp>
        <p:nvSpPr>
          <p:cNvPr id="264" name="Google Shape;264;p19"/>
          <p:cNvSpPr txBox="1">
            <a:spLocks noGrp="1"/>
          </p:cNvSpPr>
          <p:nvPr>
            <p:ph type="sldNum" idx="12"/>
          </p:nvPr>
        </p:nvSpPr>
        <p:spPr>
          <a:xfrm>
            <a:off x="8024110" y="609675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19</a:t>
            </a:fld>
            <a:endParaRPr>
              <a:latin typeface="Arial"/>
              <a:ea typeface="Arial"/>
              <a:cs typeface="Arial"/>
              <a:sym typeface="Arial"/>
            </a:endParaRPr>
          </a:p>
        </p:txBody>
      </p:sp>
      <p:sp>
        <p:nvSpPr>
          <p:cNvPr id="265" name="Google Shape;265;p19"/>
          <p:cNvSpPr txBox="1"/>
          <p:nvPr/>
        </p:nvSpPr>
        <p:spPr>
          <a:xfrm>
            <a:off x="4193366" y="1972877"/>
            <a:ext cx="2649900" cy="6309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rPr>
              <a:t>Prevenção</a:t>
            </a:r>
            <a:endParaRPr sz="3500" b="1"/>
          </a:p>
        </p:txBody>
      </p:sp>
      <p:sp>
        <p:nvSpPr>
          <p:cNvPr id="266" name="Google Shape;266;p19"/>
          <p:cNvSpPr txBox="1"/>
          <p:nvPr/>
        </p:nvSpPr>
        <p:spPr>
          <a:xfrm>
            <a:off x="8233964" y="1972885"/>
            <a:ext cx="2535900" cy="6309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rPr>
              <a:t>Proteção</a:t>
            </a:r>
            <a:endParaRPr sz="3500"/>
          </a:p>
        </p:txBody>
      </p:sp>
      <p:sp>
        <p:nvSpPr>
          <p:cNvPr id="267" name="Google Shape;267;p19"/>
          <p:cNvSpPr txBox="1"/>
          <p:nvPr/>
        </p:nvSpPr>
        <p:spPr>
          <a:xfrm>
            <a:off x="408000" y="2826100"/>
            <a:ext cx="3183000" cy="27615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1200"/>
              </a:spcAft>
              <a:buSzPts val="1100"/>
              <a:buNone/>
            </a:pPr>
            <a:r>
              <a:rPr lang="en-GB" sz="1700">
                <a:solidFill>
                  <a:schemeClr val="dk1"/>
                </a:solidFill>
              </a:rPr>
              <a:t>Prevalência refere-se aos </a:t>
            </a:r>
            <a:r>
              <a:rPr lang="en-GB" sz="1700" b="1">
                <a:solidFill>
                  <a:schemeClr val="dk1"/>
                </a:solidFill>
              </a:rPr>
              <a:t>dados e métodos de recolha de dados</a:t>
            </a:r>
            <a:r>
              <a:rPr lang="en-GB" sz="1700">
                <a:solidFill>
                  <a:schemeClr val="dk1"/>
                </a:solidFill>
              </a:rPr>
              <a:t> que permitem estimar a extensão da violência de género para diferentes grupos de pessoas, idealmente fornecendo também informação sobre as diversas formas que essa violência pode assumir.</a:t>
            </a:r>
            <a:endParaRPr sz="1700">
              <a:solidFill>
                <a:srgbClr val="0E2234"/>
              </a:solidFill>
            </a:endParaRPr>
          </a:p>
        </p:txBody>
      </p:sp>
      <p:sp>
        <p:nvSpPr>
          <p:cNvPr id="268" name="Google Shape;268;p19"/>
          <p:cNvSpPr txBox="1"/>
          <p:nvPr/>
        </p:nvSpPr>
        <p:spPr>
          <a:xfrm>
            <a:off x="8233963" y="2716379"/>
            <a:ext cx="3781500" cy="38334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700">
                <a:solidFill>
                  <a:schemeClr val="dk1"/>
                </a:solidFill>
              </a:rPr>
              <a:t>Proteção visa </a:t>
            </a:r>
            <a:r>
              <a:rPr lang="en-GB" sz="1700" b="1">
                <a:solidFill>
                  <a:schemeClr val="dk1"/>
                </a:solidFill>
              </a:rPr>
              <a:t>garantir a segurança e responder às necessidades das vítimas (potenciais ou efetivas).</a:t>
            </a:r>
            <a:r>
              <a:rPr lang="en-GB" sz="1700">
                <a:solidFill>
                  <a:schemeClr val="dk1"/>
                </a:solidFill>
              </a:rPr>
              <a:t> Inclui </a:t>
            </a:r>
            <a:r>
              <a:rPr lang="en-GB" sz="1700" b="1">
                <a:solidFill>
                  <a:schemeClr val="dk1"/>
                </a:solidFill>
              </a:rPr>
              <a:t>procedimentos </a:t>
            </a:r>
            <a:r>
              <a:rPr lang="en-GB" sz="1700">
                <a:solidFill>
                  <a:schemeClr val="dk1"/>
                </a:solidFill>
              </a:rPr>
              <a:t>e </a:t>
            </a:r>
            <a:r>
              <a:rPr lang="en-GB" sz="1700" b="1">
                <a:solidFill>
                  <a:schemeClr val="dk1"/>
                </a:solidFill>
              </a:rPr>
              <a:t>infraestruturas </a:t>
            </a:r>
            <a:r>
              <a:rPr lang="en-GB" sz="1700">
                <a:solidFill>
                  <a:schemeClr val="dk1"/>
                </a:solidFill>
              </a:rPr>
              <a:t>claras, em cada instituição, para a </a:t>
            </a:r>
            <a:r>
              <a:rPr lang="en-GB" sz="1700" b="1">
                <a:solidFill>
                  <a:schemeClr val="dk1"/>
                </a:solidFill>
              </a:rPr>
              <a:t>denúncia e o apoio </a:t>
            </a:r>
            <a:r>
              <a:rPr lang="en-GB" sz="1700">
                <a:solidFill>
                  <a:schemeClr val="dk1"/>
                </a:solidFill>
              </a:rPr>
              <a:t>a todas as pessoas que reportam violência de género,  incluindo vítimas, sobreviventes, testemunhas, denunciantes, pessoas intermediárias, entre outras.</a:t>
            </a:r>
            <a:endParaRPr sz="1700">
              <a:solidFill>
                <a:schemeClr val="dk1"/>
              </a:solidFill>
            </a:endParaRPr>
          </a:p>
          <a:p>
            <a:pPr marL="0" marR="0" lvl="0" indent="0" algn="l" rtl="0">
              <a:lnSpc>
                <a:spcPct val="130000"/>
              </a:lnSpc>
              <a:spcBef>
                <a:spcPts val="1200"/>
              </a:spcBef>
              <a:spcAft>
                <a:spcPts val="0"/>
              </a:spcAft>
              <a:buNone/>
            </a:pPr>
            <a:r>
              <a:rPr lang="en-GB" sz="1800" b="0" i="0">
                <a:solidFill>
                  <a:srgbClr val="000000"/>
                </a:solidFill>
                <a:latin typeface="Arial"/>
                <a:ea typeface="Arial"/>
                <a:cs typeface="Arial"/>
                <a:sym typeface="Arial"/>
              </a:rPr>
              <a:t> </a:t>
            </a:r>
            <a:endParaRPr sz="1800">
              <a:solidFill>
                <a:srgbClr val="0C0C0C"/>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i="0">
                <a:solidFill>
                  <a:srgbClr val="0F2235"/>
                </a:solidFill>
                <a:latin typeface="Arial"/>
                <a:ea typeface="Arial"/>
                <a:cs typeface="Arial"/>
                <a:sym typeface="Arial"/>
              </a:rPr>
              <a:t>Ground Rules</a:t>
            </a:r>
            <a:endParaRPr lang="en-US" b="1"/>
          </a:p>
        </p:txBody>
      </p:sp>
      <p:sp>
        <p:nvSpPr>
          <p:cNvPr id="95" name="Google Shape;95;p2"/>
          <p:cNvSpPr txBox="1"/>
          <p:nvPr/>
        </p:nvSpPr>
        <p:spPr>
          <a:xfrm>
            <a:off x="7997413" y="3256915"/>
            <a:ext cx="2979000" cy="19626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chemeClr val="lt2"/>
                </a:solidFill>
              </a:rPr>
              <a:t>Este é um espaço seguro para partilhar experiências – a confidencialidade é fundamental. Tratemos todas as experiências com respeito.</a:t>
            </a:r>
            <a:endParaRPr sz="1800">
              <a:solidFill>
                <a:schemeClr val="lt2"/>
              </a:solidFill>
            </a:endParaRPr>
          </a:p>
        </p:txBody>
      </p:sp>
      <p:sp>
        <p:nvSpPr>
          <p:cNvPr id="96" name="Google Shape;96;p2"/>
          <p:cNvSpPr txBox="1"/>
          <p:nvPr/>
        </p:nvSpPr>
        <p:spPr>
          <a:xfrm>
            <a:off x="4361482" y="3297466"/>
            <a:ext cx="2979000" cy="175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2"/>
                </a:solidFill>
              </a:rPr>
              <a:t>Mantenham as perguntas e respostas breves e objetivas. Respeitem o horário e regressem pontualmente após as pausas.</a:t>
            </a:r>
            <a:endParaRPr sz="1800">
              <a:solidFill>
                <a:schemeClr val="lt2"/>
              </a:solidFill>
              <a:latin typeface="Arial"/>
              <a:ea typeface="Arial"/>
              <a:cs typeface="Arial"/>
              <a:sym typeface="Arial"/>
            </a:endParaRPr>
          </a:p>
        </p:txBody>
      </p:sp>
      <p:sp>
        <p:nvSpPr>
          <p:cNvPr id="97" name="Google Shape;97;p2"/>
          <p:cNvSpPr txBox="1"/>
          <p:nvPr/>
        </p:nvSpPr>
        <p:spPr>
          <a:xfrm>
            <a:off x="616776" y="3256915"/>
            <a:ext cx="2979000" cy="1477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2"/>
                </a:solidFill>
              </a:rPr>
              <a:t>Durante a sessão de perguntas e respostas, sintam-se à vontade para colocar as vossas questões.</a:t>
            </a:r>
            <a:endParaRPr sz="1800">
              <a:solidFill>
                <a:schemeClr val="lt2"/>
              </a:solidFill>
              <a:latin typeface="Arial"/>
              <a:ea typeface="Arial"/>
              <a:cs typeface="Arial"/>
              <a:sym typeface="Arial"/>
            </a:endParaRPr>
          </a:p>
        </p:txBody>
      </p:sp>
      <p:sp>
        <p:nvSpPr>
          <p:cNvPr id="98" name="Google Shape;98;p2"/>
          <p:cNvSpPr txBox="1"/>
          <p:nvPr/>
        </p:nvSpPr>
        <p:spPr>
          <a:xfrm>
            <a:off x="7997413" y="2549014"/>
            <a:ext cx="32040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rgbClr val="AED7BD"/>
                </a:solidFill>
              </a:rPr>
              <a:t>Ambiente seguro</a:t>
            </a:r>
            <a:endParaRPr sz="2000" b="1">
              <a:solidFill>
                <a:srgbClr val="AED7BD"/>
              </a:solidFill>
              <a:latin typeface="Arial"/>
              <a:ea typeface="Arial"/>
              <a:cs typeface="Arial"/>
              <a:sym typeface="Arial"/>
            </a:endParaRPr>
          </a:p>
        </p:txBody>
      </p:sp>
      <p:sp>
        <p:nvSpPr>
          <p:cNvPr id="99" name="Google Shape;99;p2"/>
          <p:cNvSpPr txBox="1"/>
          <p:nvPr/>
        </p:nvSpPr>
        <p:spPr>
          <a:xfrm>
            <a:off x="616776" y="2549029"/>
            <a:ext cx="3204000"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dirty="0" err="1">
                <a:solidFill>
                  <a:srgbClr val="AED7BD"/>
                </a:solidFill>
              </a:rPr>
              <a:t>Ativemos</a:t>
            </a:r>
            <a:r>
              <a:rPr lang="en-GB" sz="2000" b="1" dirty="0">
                <a:solidFill>
                  <a:srgbClr val="AED7BD"/>
                </a:solidFill>
              </a:rPr>
              <a:t> a </a:t>
            </a:r>
            <a:r>
              <a:rPr lang="en-GB" sz="2000" b="1" dirty="0" err="1">
                <a:solidFill>
                  <a:srgbClr val="AED7BD"/>
                </a:solidFill>
              </a:rPr>
              <a:t>curiosidade</a:t>
            </a:r>
            <a:r>
              <a:rPr lang="en-GB" sz="2000" b="1" dirty="0">
                <a:solidFill>
                  <a:srgbClr val="AED7BD"/>
                </a:solidFill>
              </a:rPr>
              <a:t> e </a:t>
            </a:r>
            <a:r>
              <a:rPr lang="en-GB" sz="2000" b="1" dirty="0" err="1">
                <a:solidFill>
                  <a:srgbClr val="AED7BD"/>
                </a:solidFill>
              </a:rPr>
              <a:t>façamos</a:t>
            </a:r>
            <a:r>
              <a:rPr lang="en-GB" sz="2000" b="1" dirty="0">
                <a:solidFill>
                  <a:srgbClr val="AED7BD"/>
                </a:solidFill>
              </a:rPr>
              <a:t> </a:t>
            </a:r>
            <a:r>
              <a:rPr lang="en-GB" sz="2000" b="1" dirty="0" err="1">
                <a:solidFill>
                  <a:srgbClr val="AED7BD"/>
                </a:solidFill>
              </a:rPr>
              <a:t>perguntas</a:t>
            </a:r>
            <a:r>
              <a:rPr lang="en-GB" sz="2000" b="1" dirty="0">
                <a:solidFill>
                  <a:srgbClr val="AED7BD"/>
                </a:solidFill>
              </a:rPr>
              <a:t>!</a:t>
            </a:r>
            <a:endParaRPr sz="2000" b="1" dirty="0">
              <a:solidFill>
                <a:srgbClr val="AED7BD"/>
              </a:solidFill>
              <a:latin typeface="Arial"/>
              <a:ea typeface="Arial"/>
              <a:cs typeface="Arial"/>
              <a:sym typeface="Arial"/>
            </a:endParaRPr>
          </a:p>
        </p:txBody>
      </p:sp>
      <p:sp>
        <p:nvSpPr>
          <p:cNvPr id="100" name="Google Shape;100;p2"/>
          <p:cNvSpPr txBox="1"/>
          <p:nvPr/>
        </p:nvSpPr>
        <p:spPr>
          <a:xfrm>
            <a:off x="4338014" y="2549029"/>
            <a:ext cx="32040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dirty="0" err="1">
                <a:solidFill>
                  <a:srgbClr val="AED7BD"/>
                </a:solidFill>
              </a:rPr>
              <a:t>Curtas</a:t>
            </a:r>
            <a:r>
              <a:rPr lang="en-GB" sz="2000" b="1" dirty="0">
                <a:solidFill>
                  <a:srgbClr val="AED7BD"/>
                </a:solidFill>
              </a:rPr>
              <a:t> e </a:t>
            </a:r>
            <a:r>
              <a:rPr lang="en-GB" sz="2000" b="1" dirty="0" err="1">
                <a:solidFill>
                  <a:srgbClr val="AED7BD"/>
                </a:solidFill>
              </a:rPr>
              <a:t>diretas</a:t>
            </a:r>
            <a:r>
              <a:rPr lang="en-GB" sz="2000" b="1" dirty="0">
                <a:solidFill>
                  <a:srgbClr val="AED7BD"/>
                </a:solidFill>
              </a:rPr>
              <a:t> </a:t>
            </a:r>
            <a:r>
              <a:rPr lang="en-GB" sz="2000" b="1" dirty="0" err="1">
                <a:solidFill>
                  <a:srgbClr val="AED7BD"/>
                </a:solidFill>
              </a:rPr>
              <a:t>ao</a:t>
            </a:r>
            <a:r>
              <a:rPr lang="en-GB" sz="2000" b="1" dirty="0">
                <a:solidFill>
                  <a:srgbClr val="AED7BD"/>
                </a:solidFill>
              </a:rPr>
              <a:t> </a:t>
            </a:r>
            <a:r>
              <a:rPr lang="en-GB" sz="2000" b="1" dirty="0" err="1">
                <a:solidFill>
                  <a:srgbClr val="AED7BD"/>
                </a:solidFill>
              </a:rPr>
              <a:t>ponto</a:t>
            </a:r>
            <a:endParaRPr sz="2000" b="1" dirty="0">
              <a:solidFill>
                <a:srgbClr val="AED7BD"/>
              </a:solidFill>
              <a:latin typeface="Arial"/>
              <a:ea typeface="Arial"/>
              <a:cs typeface="Arial"/>
              <a:sym typeface="Arial"/>
            </a:endParaRPr>
          </a:p>
        </p:txBody>
      </p:sp>
      <p:sp>
        <p:nvSpPr>
          <p:cNvPr id="101" name="Google Shape;101;p2"/>
          <p:cNvSpPr txBox="1"/>
          <p:nvPr/>
        </p:nvSpPr>
        <p:spPr>
          <a:xfrm>
            <a:off x="616776" y="5528013"/>
            <a:ext cx="7104824"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dirty="0" err="1">
                <a:solidFill>
                  <a:srgbClr val="AED7BD"/>
                </a:solidFill>
              </a:rPr>
              <a:t>Pratiquemos</a:t>
            </a:r>
            <a:r>
              <a:rPr lang="en-GB" sz="2000" b="1" dirty="0">
                <a:solidFill>
                  <a:srgbClr val="AED7BD"/>
                </a:solidFill>
              </a:rPr>
              <a:t> a </a:t>
            </a:r>
            <a:r>
              <a:rPr lang="en-GB" sz="2000" b="1" dirty="0" err="1">
                <a:solidFill>
                  <a:srgbClr val="AED7BD"/>
                </a:solidFill>
              </a:rPr>
              <a:t>escuta</a:t>
            </a:r>
            <a:r>
              <a:rPr lang="en-GB" sz="2000" b="1" dirty="0">
                <a:solidFill>
                  <a:srgbClr val="AED7BD"/>
                </a:solidFill>
              </a:rPr>
              <a:t> </a:t>
            </a:r>
            <a:r>
              <a:rPr lang="en-GB" sz="2000" b="1" dirty="0" err="1">
                <a:solidFill>
                  <a:srgbClr val="AED7BD"/>
                </a:solidFill>
              </a:rPr>
              <a:t>ativa</a:t>
            </a:r>
            <a:r>
              <a:rPr lang="en-GB" sz="2000" b="1" dirty="0">
                <a:solidFill>
                  <a:srgbClr val="AED7BD"/>
                </a:solidFill>
              </a:rPr>
              <a:t> e o </a:t>
            </a:r>
            <a:r>
              <a:rPr lang="en-GB" sz="2000" b="1" dirty="0" err="1">
                <a:solidFill>
                  <a:srgbClr val="AED7BD"/>
                </a:solidFill>
              </a:rPr>
              <a:t>respeito</a:t>
            </a:r>
            <a:r>
              <a:rPr lang="en-GB" sz="2000" b="1" dirty="0">
                <a:solidFill>
                  <a:srgbClr val="AED7BD"/>
                </a:solidFill>
              </a:rPr>
              <a:t> </a:t>
            </a:r>
            <a:r>
              <a:rPr lang="en-GB" sz="2000" b="1" dirty="0" err="1">
                <a:solidFill>
                  <a:srgbClr val="AED7BD"/>
                </a:solidFill>
              </a:rPr>
              <a:t>mútuo</a:t>
            </a:r>
            <a:r>
              <a:rPr lang="en-GB" sz="2000" b="1" dirty="0">
                <a:solidFill>
                  <a:srgbClr val="AED7BD"/>
                </a:solidFill>
              </a:rPr>
              <a:t>!</a:t>
            </a:r>
            <a:r>
              <a:rPr lang="en-GB" sz="2000" b="1" dirty="0">
                <a:solidFill>
                  <a:srgbClr val="AED7BD"/>
                </a:solidFill>
                <a:latin typeface="Arial"/>
                <a:ea typeface="Arial"/>
                <a:cs typeface="Arial"/>
                <a:sym typeface="Arial"/>
              </a:rPr>
              <a:t> ☺ </a:t>
            </a:r>
            <a:endParaRPr sz="2000" b="1" dirty="0">
              <a:solidFill>
                <a:srgbClr val="AED7BD"/>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20"/>
          <p:cNvSpPr txBox="1"/>
          <p:nvPr/>
        </p:nvSpPr>
        <p:spPr>
          <a:xfrm>
            <a:off x="1046926" y="3193900"/>
            <a:ext cx="4875000" cy="30723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800">
                <a:solidFill>
                  <a:schemeClr val="dk1"/>
                </a:solidFill>
              </a:rPr>
              <a:t>Responsabilização e medidas disciplinares abrangem os </a:t>
            </a:r>
            <a:r>
              <a:rPr lang="en-GB" sz="1800" b="1">
                <a:solidFill>
                  <a:schemeClr val="dk1"/>
                </a:solidFill>
              </a:rPr>
              <a:t>processos legais contra pessoas suspeitas de perpetrar violência</a:t>
            </a:r>
            <a:r>
              <a:rPr lang="en-GB" sz="1800">
                <a:solidFill>
                  <a:schemeClr val="dk1"/>
                </a:solidFill>
              </a:rPr>
              <a:t>, bem como as </a:t>
            </a:r>
            <a:r>
              <a:rPr lang="en-GB" sz="1800" b="1">
                <a:solidFill>
                  <a:schemeClr val="dk1"/>
                </a:solidFill>
              </a:rPr>
              <a:t>medidas de investigação</a:t>
            </a:r>
            <a:r>
              <a:rPr lang="en-GB" sz="1800">
                <a:solidFill>
                  <a:schemeClr val="dk1"/>
                </a:solidFill>
              </a:rPr>
              <a:t> e os </a:t>
            </a:r>
            <a:r>
              <a:rPr lang="en-GB" sz="1800" b="1">
                <a:solidFill>
                  <a:schemeClr val="dk1"/>
                </a:solidFill>
              </a:rPr>
              <a:t>procedimentos judiciais </a:t>
            </a:r>
            <a:r>
              <a:rPr lang="en-GB" sz="1800">
                <a:solidFill>
                  <a:schemeClr val="dk1"/>
                </a:solidFill>
              </a:rPr>
              <a:t>relacionados, incluindo processos criminais e cíveis, assim como os procedimentos internos de queixa e disciplina das instituições.</a:t>
            </a:r>
            <a:endParaRPr sz="1800">
              <a:solidFill>
                <a:schemeClr val="dk1"/>
              </a:solidFill>
            </a:endParaRPr>
          </a:p>
          <a:p>
            <a:pPr marL="0" marR="0" lvl="0" indent="0" algn="l" rtl="0">
              <a:lnSpc>
                <a:spcPct val="130000"/>
              </a:lnSpc>
              <a:spcBef>
                <a:spcPts val="1200"/>
              </a:spcBef>
              <a:spcAft>
                <a:spcPts val="0"/>
              </a:spcAft>
              <a:buNone/>
            </a:pPr>
            <a:endParaRPr sz="1800">
              <a:solidFill>
                <a:srgbClr val="0E2234"/>
              </a:solidFill>
            </a:endParaRPr>
          </a:p>
        </p:txBody>
      </p:sp>
      <p:sp>
        <p:nvSpPr>
          <p:cNvPr id="275" name="Google Shape;275;p20"/>
          <p:cNvSpPr txBox="1"/>
          <p:nvPr/>
        </p:nvSpPr>
        <p:spPr>
          <a:xfrm>
            <a:off x="6415151" y="3224600"/>
            <a:ext cx="4693800" cy="24351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800">
                <a:solidFill>
                  <a:schemeClr val="dk1"/>
                </a:solidFill>
              </a:rPr>
              <a:t>Prestação de Serviços refere-se aos </a:t>
            </a:r>
            <a:r>
              <a:rPr lang="en-GB" sz="1800" b="1">
                <a:solidFill>
                  <a:schemeClr val="dk1"/>
                </a:solidFill>
              </a:rPr>
              <a:t>serviços </a:t>
            </a:r>
            <a:r>
              <a:rPr lang="en-GB" sz="1800">
                <a:solidFill>
                  <a:schemeClr val="dk1"/>
                </a:solidFill>
              </a:rPr>
              <a:t>disponibilizados para </a:t>
            </a:r>
            <a:r>
              <a:rPr lang="en-GB" sz="1800" b="1">
                <a:solidFill>
                  <a:schemeClr val="dk1"/>
                </a:solidFill>
              </a:rPr>
              <a:t>apoiar as vítimas e as suas famílias, as pessoas agressoras, as testemunhas </a:t>
            </a:r>
            <a:r>
              <a:rPr lang="en-GB" sz="1800">
                <a:solidFill>
                  <a:schemeClr val="dk1"/>
                </a:solidFill>
              </a:rPr>
              <a:t>e outros membros da comunidade institucional que sejam afetados pela violência de género.</a:t>
            </a:r>
            <a:endParaRPr sz="1800">
              <a:solidFill>
                <a:schemeClr val="dk1"/>
              </a:solidFill>
            </a:endParaRPr>
          </a:p>
          <a:p>
            <a:pPr marL="0" marR="0" lvl="0" indent="0" algn="l" rtl="0">
              <a:lnSpc>
                <a:spcPct val="130000"/>
              </a:lnSpc>
              <a:spcBef>
                <a:spcPts val="1200"/>
              </a:spcBef>
              <a:spcAft>
                <a:spcPts val="0"/>
              </a:spcAft>
              <a:buNone/>
            </a:pPr>
            <a:endParaRPr sz="1800"/>
          </a:p>
        </p:txBody>
      </p:sp>
      <p:sp>
        <p:nvSpPr>
          <p:cNvPr id="276" name="Google Shape;276;p20"/>
          <p:cNvSpPr txBox="1"/>
          <p:nvPr/>
        </p:nvSpPr>
        <p:spPr>
          <a:xfrm>
            <a:off x="6415159" y="2232767"/>
            <a:ext cx="5216100" cy="6309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rPr>
              <a:t>Prestação de serviços</a:t>
            </a:r>
            <a:endParaRPr sz="3500"/>
          </a:p>
        </p:txBody>
      </p:sp>
      <p:sp>
        <p:nvSpPr>
          <p:cNvPr id="277" name="Google Shape;277;p20"/>
          <p:cNvSpPr txBox="1">
            <a:spLocks noGrp="1"/>
          </p:cNvSpPr>
          <p:nvPr>
            <p:ph type="title"/>
          </p:nvPr>
        </p:nvSpPr>
        <p:spPr>
          <a:xfrm>
            <a:off x="1046925" y="1093350"/>
            <a:ext cx="10461600" cy="778500"/>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3600"/>
              <a:buFont typeface="Arial"/>
              <a:buNone/>
            </a:pPr>
            <a:r>
              <a:rPr lang="en-GB" sz="3400" b="1"/>
              <a:t>Enquadramento Conceptual dos 7 Ps do UniSAFE</a:t>
            </a:r>
            <a:endParaRPr sz="3400"/>
          </a:p>
          <a:p>
            <a:pPr marL="0" lvl="0" indent="0" algn="l" rtl="0">
              <a:lnSpc>
                <a:spcPct val="90000"/>
              </a:lnSpc>
              <a:spcBef>
                <a:spcPts val="0"/>
              </a:spcBef>
              <a:spcAft>
                <a:spcPts val="0"/>
              </a:spcAft>
              <a:buClr>
                <a:srgbClr val="0F2235"/>
              </a:buClr>
              <a:buSzPts val="3600"/>
              <a:buFont typeface="Arial"/>
              <a:buNone/>
            </a:pPr>
            <a:endParaRPr sz="3600" b="1"/>
          </a:p>
        </p:txBody>
      </p:sp>
      <p:sp>
        <p:nvSpPr>
          <p:cNvPr id="278" name="Google Shape;278;p20"/>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20</a:t>
            </a:fld>
            <a:endParaRPr>
              <a:latin typeface="Arial"/>
              <a:ea typeface="Arial"/>
              <a:cs typeface="Arial"/>
              <a:sym typeface="Arial"/>
            </a:endParaRPr>
          </a:p>
        </p:txBody>
      </p:sp>
      <p:sp>
        <p:nvSpPr>
          <p:cNvPr id="279" name="Google Shape;279;p20"/>
          <p:cNvSpPr txBox="1"/>
          <p:nvPr/>
        </p:nvSpPr>
        <p:spPr>
          <a:xfrm>
            <a:off x="1097013" y="1948013"/>
            <a:ext cx="4229700" cy="11697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rPr>
              <a:t>Procesos de responsabilização</a:t>
            </a:r>
            <a:endParaRPr sz="35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1"/>
          <p:cNvSpPr txBox="1"/>
          <p:nvPr/>
        </p:nvSpPr>
        <p:spPr>
          <a:xfrm>
            <a:off x="1081475" y="3062725"/>
            <a:ext cx="4788900" cy="33909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800">
                <a:solidFill>
                  <a:schemeClr val="dk1"/>
                </a:solidFill>
              </a:rPr>
              <a:t>Parcerias dizem respeito ao envolvimento de </a:t>
            </a:r>
            <a:r>
              <a:rPr lang="en-GB" sz="1800" b="1">
                <a:solidFill>
                  <a:schemeClr val="dk1"/>
                </a:solidFill>
              </a:rPr>
              <a:t>atores relevantes em todos os níveis</a:t>
            </a:r>
            <a:r>
              <a:rPr lang="en-GB" sz="1800">
                <a:solidFill>
                  <a:schemeClr val="dk1"/>
                </a:solidFill>
              </a:rPr>
              <a:t>, como </a:t>
            </a:r>
            <a:r>
              <a:rPr lang="en-GB" sz="1800" b="1">
                <a:solidFill>
                  <a:schemeClr val="dk1"/>
                </a:solidFill>
              </a:rPr>
              <a:t>organismos de governo</a:t>
            </a:r>
            <a:r>
              <a:rPr lang="en-GB" sz="1800">
                <a:solidFill>
                  <a:schemeClr val="dk1"/>
                </a:solidFill>
              </a:rPr>
              <a:t>, </a:t>
            </a:r>
            <a:r>
              <a:rPr lang="en-GB" sz="1800" b="1">
                <a:solidFill>
                  <a:schemeClr val="dk1"/>
                </a:solidFill>
              </a:rPr>
              <a:t>organizações da sociedade civil</a:t>
            </a:r>
            <a:r>
              <a:rPr lang="en-GB" sz="1800">
                <a:solidFill>
                  <a:schemeClr val="dk1"/>
                </a:solidFill>
              </a:rPr>
              <a:t>, </a:t>
            </a:r>
            <a:r>
              <a:rPr lang="en-GB" sz="1800" b="1">
                <a:solidFill>
                  <a:schemeClr val="dk1"/>
                </a:solidFill>
              </a:rPr>
              <a:t>prestadores de serviços</a:t>
            </a:r>
            <a:r>
              <a:rPr lang="en-GB" sz="1800">
                <a:solidFill>
                  <a:schemeClr val="dk1"/>
                </a:solidFill>
              </a:rPr>
              <a:t>, </a:t>
            </a:r>
            <a:r>
              <a:rPr lang="en-GB" sz="1800" b="1">
                <a:solidFill>
                  <a:schemeClr val="dk1"/>
                </a:solidFill>
              </a:rPr>
              <a:t>sindicatos </a:t>
            </a:r>
            <a:r>
              <a:rPr lang="en-GB" sz="1800">
                <a:solidFill>
                  <a:schemeClr val="dk1"/>
                </a:solidFill>
              </a:rPr>
              <a:t>ou </a:t>
            </a:r>
            <a:r>
              <a:rPr lang="en-GB" sz="1800" b="1">
                <a:solidFill>
                  <a:schemeClr val="dk1"/>
                </a:solidFill>
              </a:rPr>
              <a:t>associações de profissionais e de estudantes</a:t>
            </a:r>
            <a:r>
              <a:rPr lang="en-GB" sz="1800">
                <a:solidFill>
                  <a:schemeClr val="dk1"/>
                </a:solidFill>
              </a:rPr>
              <a:t>. As parcerias externas complementam as competências, capacidades e conhecimentos existentes dentro da instituição.</a:t>
            </a:r>
            <a:endParaRPr sz="1800">
              <a:solidFill>
                <a:schemeClr val="dk1"/>
              </a:solidFill>
            </a:endParaRPr>
          </a:p>
          <a:p>
            <a:pPr marL="0" marR="0" lvl="0" indent="0" algn="l" rtl="0">
              <a:lnSpc>
                <a:spcPct val="130000"/>
              </a:lnSpc>
              <a:spcBef>
                <a:spcPts val="1200"/>
              </a:spcBef>
              <a:spcAft>
                <a:spcPts val="0"/>
              </a:spcAft>
              <a:buNone/>
            </a:pPr>
            <a:endParaRPr sz="1800"/>
          </a:p>
        </p:txBody>
      </p:sp>
      <p:sp>
        <p:nvSpPr>
          <p:cNvPr id="286" name="Google Shape;286;p21"/>
          <p:cNvSpPr txBox="1"/>
          <p:nvPr/>
        </p:nvSpPr>
        <p:spPr>
          <a:xfrm>
            <a:off x="6413325" y="3062725"/>
            <a:ext cx="5016600" cy="33909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800">
                <a:solidFill>
                  <a:schemeClr val="dk1"/>
                </a:solidFill>
              </a:rPr>
              <a:t>Políticas referem-se aos quadros de atuação que consistem num </a:t>
            </a:r>
            <a:r>
              <a:rPr lang="en-GB" sz="1800" b="1">
                <a:solidFill>
                  <a:schemeClr val="dk1"/>
                </a:solidFill>
              </a:rPr>
              <a:t>conjunto coerente de medidas</a:t>
            </a:r>
            <a:r>
              <a:rPr lang="en-GB" sz="1800">
                <a:solidFill>
                  <a:schemeClr val="dk1"/>
                </a:solidFill>
              </a:rPr>
              <a:t>, com uma visão clara e uma estratégia abrangente, que respondem aos problemas da violência de género de forma integral e estrutural. As políticas incluem também </a:t>
            </a:r>
            <a:r>
              <a:rPr lang="en-GB" sz="1800" b="1">
                <a:solidFill>
                  <a:schemeClr val="dk1"/>
                </a:solidFill>
              </a:rPr>
              <a:t>documentos formais </a:t>
            </a:r>
            <a:r>
              <a:rPr lang="en-GB" sz="1800">
                <a:solidFill>
                  <a:schemeClr val="dk1"/>
                </a:solidFill>
              </a:rPr>
              <a:t>que expressam, de modo explícito e específico, o compromisso da organização em combater a violência de género.</a:t>
            </a:r>
            <a:endParaRPr sz="1800">
              <a:solidFill>
                <a:schemeClr val="dk1"/>
              </a:solidFill>
            </a:endParaRPr>
          </a:p>
          <a:p>
            <a:pPr marL="0" marR="0" lvl="0" indent="0" algn="l" rtl="0">
              <a:lnSpc>
                <a:spcPct val="130000"/>
              </a:lnSpc>
              <a:spcBef>
                <a:spcPts val="1200"/>
              </a:spcBef>
              <a:spcAft>
                <a:spcPts val="0"/>
              </a:spcAft>
              <a:buNone/>
            </a:pPr>
            <a:endParaRPr sz="1800">
              <a:solidFill>
                <a:srgbClr val="0E2234"/>
              </a:solidFill>
            </a:endParaRPr>
          </a:p>
        </p:txBody>
      </p:sp>
      <p:sp>
        <p:nvSpPr>
          <p:cNvPr id="287" name="Google Shape;287;p21"/>
          <p:cNvSpPr txBox="1"/>
          <p:nvPr/>
        </p:nvSpPr>
        <p:spPr>
          <a:xfrm>
            <a:off x="1046922" y="2043570"/>
            <a:ext cx="3135600" cy="6309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rPr>
              <a:t>Parcerias</a:t>
            </a:r>
            <a:endParaRPr sz="3500"/>
          </a:p>
        </p:txBody>
      </p:sp>
      <p:sp>
        <p:nvSpPr>
          <p:cNvPr id="288" name="Google Shape;288;p21"/>
          <p:cNvSpPr txBox="1"/>
          <p:nvPr/>
        </p:nvSpPr>
        <p:spPr>
          <a:xfrm>
            <a:off x="6390875" y="2047300"/>
            <a:ext cx="2168100" cy="630900"/>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3500" b="1">
                <a:solidFill>
                  <a:srgbClr val="5792CE"/>
                </a:solidFill>
              </a:rPr>
              <a:t>Políticas</a:t>
            </a:r>
            <a:endParaRPr sz="3500"/>
          </a:p>
        </p:txBody>
      </p:sp>
      <p:sp>
        <p:nvSpPr>
          <p:cNvPr id="289" name="Google Shape;289;p21"/>
          <p:cNvSpPr txBox="1">
            <a:spLocks noGrp="1"/>
          </p:cNvSpPr>
          <p:nvPr>
            <p:ph type="title"/>
          </p:nvPr>
        </p:nvSpPr>
        <p:spPr>
          <a:xfrm>
            <a:off x="1046925" y="1093350"/>
            <a:ext cx="10599900" cy="503700"/>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3600"/>
              <a:buFont typeface="Arial"/>
              <a:buNone/>
            </a:pPr>
            <a:r>
              <a:rPr lang="en-GB" sz="3400" b="1"/>
              <a:t>Enquadramento Conceptual dos 7 Ps do UniSAFE</a:t>
            </a:r>
            <a:endParaRPr sz="3400"/>
          </a:p>
          <a:p>
            <a:pPr marL="0" lvl="0" indent="0" algn="l" rtl="0">
              <a:lnSpc>
                <a:spcPct val="90000"/>
              </a:lnSpc>
              <a:spcBef>
                <a:spcPts val="0"/>
              </a:spcBef>
              <a:spcAft>
                <a:spcPts val="0"/>
              </a:spcAft>
              <a:buClr>
                <a:srgbClr val="0F2235"/>
              </a:buClr>
              <a:buSzPts val="3600"/>
              <a:buFont typeface="Arial"/>
              <a:buNone/>
            </a:pPr>
            <a:endParaRPr sz="3600" b="1"/>
          </a:p>
        </p:txBody>
      </p:sp>
      <p:sp>
        <p:nvSpPr>
          <p:cNvPr id="290" name="Google Shape;290;p21"/>
          <p:cNvSpPr txBox="1">
            <a:spLocks noGrp="1"/>
          </p:cNvSpPr>
          <p:nvPr>
            <p:ph type="sldNum" idx="12"/>
          </p:nvPr>
        </p:nvSpPr>
        <p:spPr>
          <a:xfrm>
            <a:off x="8328910" y="6333377"/>
            <a:ext cx="2743200" cy="2362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21</a:t>
            </a:fld>
            <a:endParaRPr>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22"/>
          <p:cNvPicPr preferRelativeResize="0"/>
          <p:nvPr/>
        </p:nvPicPr>
        <p:blipFill rotWithShape="1">
          <a:blip r:embed="rId3">
            <a:alphaModFix/>
          </a:blip>
          <a:srcRect/>
          <a:stretch/>
        </p:blipFill>
        <p:spPr>
          <a:xfrm>
            <a:off x="452527" y="5608044"/>
            <a:ext cx="342900" cy="342900"/>
          </a:xfrm>
          <a:prstGeom prst="rect">
            <a:avLst/>
          </a:prstGeom>
          <a:noFill/>
          <a:ln>
            <a:noFill/>
          </a:ln>
        </p:spPr>
      </p:pic>
      <p:pic>
        <p:nvPicPr>
          <p:cNvPr id="297" name="Google Shape;297;p22" descr="A screenshot of a web page&#10;&#10;Description automatically generated"/>
          <p:cNvPicPr preferRelativeResize="0"/>
          <p:nvPr/>
        </p:nvPicPr>
        <p:blipFill rotWithShape="1">
          <a:blip r:embed="rId4">
            <a:alphaModFix/>
          </a:blip>
          <a:srcRect/>
          <a:stretch/>
        </p:blipFill>
        <p:spPr>
          <a:xfrm>
            <a:off x="1504950" y="2305050"/>
            <a:ext cx="5295900" cy="2447925"/>
          </a:xfrm>
          <a:prstGeom prst="rect">
            <a:avLst/>
          </a:prstGeom>
          <a:noFill/>
          <a:ln>
            <a:noFill/>
          </a:ln>
        </p:spPr>
      </p:pic>
      <p:pic>
        <p:nvPicPr>
          <p:cNvPr id="298" name="Google Shape;298;p22" descr="A screenshot of a computer screen&#10;&#10;Description automatically generated"/>
          <p:cNvPicPr preferRelativeResize="0"/>
          <p:nvPr/>
        </p:nvPicPr>
        <p:blipFill rotWithShape="1">
          <a:blip r:embed="rId5">
            <a:alphaModFix/>
          </a:blip>
          <a:srcRect/>
          <a:stretch/>
        </p:blipFill>
        <p:spPr>
          <a:xfrm>
            <a:off x="5810250" y="3438525"/>
            <a:ext cx="4933950" cy="2990850"/>
          </a:xfrm>
          <a:prstGeom prst="rect">
            <a:avLst/>
          </a:prstGeom>
          <a:noFill/>
          <a:ln>
            <a:noFill/>
          </a:ln>
        </p:spPr>
      </p:pic>
      <p:sp>
        <p:nvSpPr>
          <p:cNvPr id="299" name="Google Shape;299;p22"/>
          <p:cNvSpPr txBox="1"/>
          <p:nvPr/>
        </p:nvSpPr>
        <p:spPr>
          <a:xfrm>
            <a:off x="965771" y="5398673"/>
            <a:ext cx="9454510" cy="631077"/>
          </a:xfrm>
          <a:prstGeom prst="rect">
            <a:avLst/>
          </a:prstGeom>
          <a:noFill/>
          <a:ln>
            <a:noFill/>
          </a:ln>
        </p:spPr>
        <p:txBody>
          <a:bodyPr spcFirstLastPara="1" wrap="square" lIns="0" tIns="192000" rIns="0" bIns="0" anchor="t" anchorCtr="0">
            <a:noAutofit/>
          </a:bodyPr>
          <a:lstStyle/>
          <a:p>
            <a:pPr marL="0" marR="0" lvl="0" indent="0" algn="l" rtl="0">
              <a:spcBef>
                <a:spcPts val="0"/>
              </a:spcBef>
              <a:spcAft>
                <a:spcPts val="0"/>
              </a:spcAft>
              <a:buNone/>
            </a:pPr>
            <a:r>
              <a:rPr lang="en-GB" sz="2000" b="1" u="sng">
                <a:solidFill>
                  <a:srgbClr val="5792CE"/>
                </a:solidFill>
                <a:latin typeface="Arial"/>
                <a:ea typeface="Arial"/>
                <a:cs typeface="Arial"/>
                <a:sym typeface="Arial"/>
                <a:hlinkClick r:id="rId6">
                  <a:extLst>
                    <a:ext uri="{A12FA001-AC4F-418D-AE19-62706E023703}">
                      <ahyp:hlinkClr xmlns:ahyp="http://schemas.microsoft.com/office/drawing/2018/hyperlinkcolor" val="tx"/>
                    </a:ext>
                  </a:extLst>
                </a:hlinkClick>
              </a:rPr>
              <a:t>www.unisafe-toolkit.eu</a:t>
            </a:r>
            <a:endParaRPr sz="2000" b="1" u="sng">
              <a:solidFill>
                <a:srgbClr val="5792CE"/>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endParaRPr>
          </a:p>
          <a:p>
            <a:pPr marL="0" marR="0" lvl="0" indent="0" algn="l" rtl="0">
              <a:spcBef>
                <a:spcPts val="0"/>
              </a:spcBef>
              <a:spcAft>
                <a:spcPts val="0"/>
              </a:spcAft>
              <a:buNone/>
            </a:pPr>
            <a:endParaRPr sz="2000" b="1">
              <a:solidFill>
                <a:srgbClr val="5792CE"/>
              </a:solidFill>
              <a:latin typeface="Open Sans"/>
              <a:ea typeface="Open Sans"/>
              <a:cs typeface="Open Sans"/>
              <a:sym typeface="Open Sans"/>
            </a:endParaRPr>
          </a:p>
        </p:txBody>
      </p:sp>
      <p:sp>
        <p:nvSpPr>
          <p:cNvPr id="300" name="Google Shape;300;p22"/>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Toolkit </a:t>
            </a:r>
            <a:r>
              <a:rPr lang="en-GB" b="1">
                <a:latin typeface="Arial"/>
                <a:ea typeface="Arial"/>
                <a:cs typeface="Arial"/>
                <a:sym typeface="Arial"/>
              </a:rPr>
              <a:t>UniSAFE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g3b06108b52d_0_0"/>
          <p:cNvSpPr txBox="1">
            <a:spLocks noGrp="1"/>
          </p:cNvSpPr>
          <p:nvPr>
            <p:ph type="title"/>
          </p:nvPr>
        </p:nvSpPr>
        <p:spPr>
          <a:xfrm>
            <a:off x="1046925" y="1024575"/>
            <a:ext cx="106728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Contexto normativo português</a:t>
            </a:r>
            <a:endParaRPr b="1"/>
          </a:p>
        </p:txBody>
      </p:sp>
      <p:sp>
        <p:nvSpPr>
          <p:cNvPr id="307" name="Google Shape;307;g3b06108b52d_0_0"/>
          <p:cNvSpPr txBox="1"/>
          <p:nvPr/>
        </p:nvSpPr>
        <p:spPr>
          <a:xfrm>
            <a:off x="531268" y="2137408"/>
            <a:ext cx="11118300" cy="3103373"/>
          </a:xfrm>
          <a:prstGeom prst="rect">
            <a:avLst/>
          </a:prstGeom>
          <a:noFill/>
          <a:ln>
            <a:noFill/>
          </a:ln>
        </p:spPr>
        <p:txBody>
          <a:bodyPr spcFirstLastPara="1" wrap="square" lIns="91425" tIns="45700" rIns="91425" bIns="45700" anchor="t" anchorCtr="0">
            <a:spAutoFit/>
          </a:bodyPr>
          <a:lstStyle/>
          <a:p>
            <a:pPr marL="0" lvl="0" indent="0" algn="just" rtl="0">
              <a:spcBef>
                <a:spcPts val="0"/>
              </a:spcBef>
              <a:spcAft>
                <a:spcPts val="0"/>
              </a:spcAft>
              <a:buNone/>
            </a:pPr>
            <a:r>
              <a:rPr lang="en-GB" sz="2200" b="1">
                <a:solidFill>
                  <a:schemeClr val="lt1"/>
                </a:solidFill>
                <a:ea typeface="Calibri"/>
                <a:sym typeface="Calibri"/>
              </a:rPr>
              <a:t>Resolução do Conselho de Ministros n.º 92/2023</a:t>
            </a:r>
            <a:r>
              <a:rPr lang="en-GB" sz="2200">
                <a:solidFill>
                  <a:schemeClr val="lt1"/>
                </a:solidFill>
                <a:ea typeface="Calibri"/>
                <a:sym typeface="Calibri"/>
              </a:rPr>
              <a:t>, de 14 de agosto, aprova os </a:t>
            </a:r>
            <a:r>
              <a:rPr lang="en-GB" sz="2200" b="1">
                <a:solidFill>
                  <a:schemeClr val="lt1"/>
                </a:solidFill>
                <a:ea typeface="Calibri"/>
                <a:sym typeface="Calibri"/>
              </a:rPr>
              <a:t>Planos de Ação no âmbito da Estratégia Nacional para a Igualdade e a Não Discriminação (ENIND)</a:t>
            </a:r>
            <a:r>
              <a:rPr lang="en-GB" sz="2200">
                <a:solidFill>
                  <a:schemeClr val="lt1"/>
                </a:solidFill>
                <a:ea typeface="Calibri"/>
                <a:sym typeface="Calibri"/>
              </a:rPr>
              <a:t> para 2023-2026:</a:t>
            </a:r>
            <a:endParaRPr sz="2200">
              <a:solidFill>
                <a:schemeClr val="lt1"/>
              </a:solidFill>
              <a:ea typeface="Calibri"/>
              <a:sym typeface="Calibri"/>
            </a:endParaRPr>
          </a:p>
          <a:p>
            <a:pPr marL="457200" lvl="0" indent="0" algn="just" rtl="0">
              <a:spcBef>
                <a:spcPts val="1000"/>
              </a:spcBef>
              <a:spcAft>
                <a:spcPts val="0"/>
              </a:spcAft>
              <a:buNone/>
            </a:pPr>
            <a:r>
              <a:rPr lang="en-GB" sz="2200">
                <a:solidFill>
                  <a:schemeClr val="lt1"/>
                </a:solidFill>
                <a:ea typeface="Calibri"/>
                <a:sym typeface="Calibri"/>
              </a:rPr>
              <a:t>1. Garantir ambientes seguros</a:t>
            </a:r>
            <a:endParaRPr sz="2200">
              <a:solidFill>
                <a:schemeClr val="lt1"/>
              </a:solidFill>
              <a:ea typeface="Calibri"/>
              <a:sym typeface="Calibri"/>
            </a:endParaRPr>
          </a:p>
          <a:p>
            <a:pPr marL="457200" lvl="0" indent="0" algn="just" rtl="0">
              <a:spcBef>
                <a:spcPts val="1000"/>
              </a:spcBef>
              <a:spcAft>
                <a:spcPts val="0"/>
              </a:spcAft>
              <a:buNone/>
            </a:pPr>
            <a:r>
              <a:rPr lang="en-GB" sz="2200">
                <a:solidFill>
                  <a:schemeClr val="lt1"/>
                </a:solidFill>
                <a:ea typeface="Calibri"/>
                <a:sym typeface="Calibri"/>
              </a:rPr>
              <a:t>2. Programas de formação</a:t>
            </a:r>
            <a:endParaRPr sz="2200">
              <a:solidFill>
                <a:schemeClr val="lt1"/>
              </a:solidFill>
              <a:ea typeface="Calibri"/>
              <a:sym typeface="Calibri"/>
            </a:endParaRPr>
          </a:p>
          <a:p>
            <a:pPr marL="457200" lvl="0" indent="0" algn="just" rtl="0">
              <a:spcBef>
                <a:spcPts val="1000"/>
              </a:spcBef>
              <a:spcAft>
                <a:spcPts val="0"/>
              </a:spcAft>
              <a:buNone/>
            </a:pPr>
            <a:r>
              <a:rPr lang="en-GB" sz="2200">
                <a:solidFill>
                  <a:schemeClr val="lt1"/>
                </a:solidFill>
                <a:ea typeface="Calibri"/>
                <a:sym typeface="Calibri"/>
              </a:rPr>
              <a:t>3. Mecanismos de denúncia</a:t>
            </a:r>
            <a:endParaRPr sz="2200">
              <a:solidFill>
                <a:schemeClr val="lt1"/>
              </a:solidFill>
              <a:ea typeface="Calibri"/>
              <a:sym typeface="Calibri"/>
            </a:endParaRPr>
          </a:p>
          <a:p>
            <a:pPr marL="457200" lvl="0" indent="0" algn="just" rtl="0">
              <a:spcBef>
                <a:spcPts val="1000"/>
              </a:spcBef>
              <a:spcAft>
                <a:spcPts val="1000"/>
              </a:spcAft>
              <a:buNone/>
            </a:pPr>
            <a:r>
              <a:rPr lang="en-GB" sz="2200">
                <a:solidFill>
                  <a:schemeClr val="lt1"/>
                </a:solidFill>
                <a:ea typeface="Calibri"/>
                <a:sym typeface="Calibri"/>
              </a:rPr>
              <a:t>4. Monitorização</a:t>
            </a:r>
            <a:endParaRPr sz="2200">
              <a:solidFill>
                <a:schemeClr val="lt1"/>
              </a:solidFill>
              <a:ea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3b06108b52d_0_7"/>
          <p:cNvSpPr txBox="1">
            <a:spLocks noGrp="1"/>
          </p:cNvSpPr>
          <p:nvPr>
            <p:ph type="title"/>
          </p:nvPr>
        </p:nvSpPr>
        <p:spPr>
          <a:xfrm>
            <a:off x="976775" y="930650"/>
            <a:ext cx="10672800" cy="778500"/>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2800"/>
              <a:buFont typeface="Arial"/>
              <a:buNone/>
            </a:pPr>
            <a:r>
              <a:rPr lang="en-GB" b="1"/>
              <a:t>Contexto normativo português</a:t>
            </a:r>
            <a:endParaRPr b="1"/>
          </a:p>
        </p:txBody>
      </p:sp>
      <p:sp>
        <p:nvSpPr>
          <p:cNvPr id="314" name="Google Shape;314;g3b06108b52d_0_7"/>
          <p:cNvSpPr txBox="1"/>
          <p:nvPr/>
        </p:nvSpPr>
        <p:spPr>
          <a:xfrm>
            <a:off x="976775" y="4455725"/>
            <a:ext cx="7662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b="1">
                <a:solidFill>
                  <a:schemeClr val="lt1"/>
                </a:solidFill>
              </a:rPr>
              <a:t>Agência de Avaliação e Acreditação do Ensino Superior (A3ES):</a:t>
            </a:r>
            <a:endParaRPr sz="1800" b="1">
              <a:solidFill>
                <a:schemeClr val="lt1"/>
              </a:solidFill>
            </a:endParaRPr>
          </a:p>
        </p:txBody>
      </p:sp>
      <p:sp>
        <p:nvSpPr>
          <p:cNvPr id="315" name="Google Shape;315;g3b06108b52d_0_7"/>
          <p:cNvSpPr/>
          <p:nvPr/>
        </p:nvSpPr>
        <p:spPr>
          <a:xfrm>
            <a:off x="408000" y="4490374"/>
            <a:ext cx="412992" cy="392418"/>
          </a:xfrm>
          <a:custGeom>
            <a:avLst/>
            <a:gdLst/>
            <a:ahLst/>
            <a:cxnLst/>
            <a:rect l="l" t="t"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316" name="Google Shape;316;g3b06108b52d_0_7"/>
          <p:cNvSpPr txBox="1"/>
          <p:nvPr/>
        </p:nvSpPr>
        <p:spPr>
          <a:xfrm>
            <a:off x="1343025" y="5027875"/>
            <a:ext cx="6888300" cy="738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1000"/>
              </a:spcAft>
              <a:buNone/>
            </a:pPr>
            <a:r>
              <a:rPr lang="en-GB" sz="1800" i="1">
                <a:solidFill>
                  <a:schemeClr val="lt1"/>
                </a:solidFill>
              </a:rPr>
              <a:t>“Promoção da igualdade de género e a integração de minorias e grupos sociais mais desfavorecidos”</a:t>
            </a:r>
            <a:endParaRPr sz="1800" i="1">
              <a:solidFill>
                <a:schemeClr val="lt1"/>
              </a:solidFill>
            </a:endParaRPr>
          </a:p>
        </p:txBody>
      </p:sp>
      <p:sp>
        <p:nvSpPr>
          <p:cNvPr id="317" name="Google Shape;317;g3b06108b52d_0_7"/>
          <p:cNvSpPr/>
          <p:nvPr/>
        </p:nvSpPr>
        <p:spPr>
          <a:xfrm>
            <a:off x="408001" y="2857726"/>
            <a:ext cx="412992" cy="461700"/>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318" name="Google Shape;318;g3b06108b52d_0_7"/>
          <p:cNvSpPr txBox="1"/>
          <p:nvPr/>
        </p:nvSpPr>
        <p:spPr>
          <a:xfrm>
            <a:off x="976768" y="2266583"/>
            <a:ext cx="11118300" cy="1644000"/>
          </a:xfrm>
          <a:prstGeom prst="rect">
            <a:avLst/>
          </a:prstGeom>
          <a:noFill/>
          <a:ln>
            <a:noFill/>
          </a:ln>
        </p:spPr>
        <p:txBody>
          <a:bodyPr spcFirstLastPara="1" wrap="square" lIns="91425" tIns="45700" rIns="91425" bIns="45700" anchor="t" anchorCtr="0">
            <a:spAutoFit/>
          </a:bodyPr>
          <a:lstStyle/>
          <a:p>
            <a:pPr marL="457200" lvl="0" indent="-342900" algn="just" rtl="0">
              <a:lnSpc>
                <a:spcPct val="115000"/>
              </a:lnSpc>
              <a:spcBef>
                <a:spcPts val="0"/>
              </a:spcBef>
              <a:spcAft>
                <a:spcPts val="0"/>
              </a:spcAft>
              <a:buClr>
                <a:schemeClr val="lt1"/>
              </a:buClr>
              <a:buSzPts val="1800"/>
              <a:buChar char="●"/>
            </a:pPr>
            <a:r>
              <a:rPr lang="en-GB" sz="1800">
                <a:solidFill>
                  <a:schemeClr val="lt1"/>
                </a:solidFill>
              </a:rPr>
              <a:t>adoção de </a:t>
            </a:r>
            <a:r>
              <a:rPr lang="en-GB" sz="1800" b="1">
                <a:solidFill>
                  <a:schemeClr val="lt1"/>
                </a:solidFill>
              </a:rPr>
              <a:t>códigos de conduta e boas práticas</a:t>
            </a:r>
            <a:r>
              <a:rPr lang="en-GB" sz="1800">
                <a:solidFill>
                  <a:schemeClr val="lt1"/>
                </a:solidFill>
              </a:rPr>
              <a:t>;</a:t>
            </a:r>
            <a:endParaRPr sz="1800">
              <a:solidFill>
                <a:schemeClr val="lt1"/>
              </a:solidFill>
            </a:endParaRPr>
          </a:p>
          <a:p>
            <a:pPr marL="457200" lvl="0" indent="-342900" algn="just" rtl="0">
              <a:lnSpc>
                <a:spcPct val="115000"/>
              </a:lnSpc>
              <a:spcBef>
                <a:spcPts val="0"/>
              </a:spcBef>
              <a:spcAft>
                <a:spcPts val="0"/>
              </a:spcAft>
              <a:buClr>
                <a:schemeClr val="lt1"/>
              </a:buClr>
              <a:buSzPts val="1800"/>
              <a:buChar char="●"/>
            </a:pPr>
            <a:r>
              <a:rPr lang="en-GB" sz="1800">
                <a:solidFill>
                  <a:schemeClr val="lt1"/>
                </a:solidFill>
              </a:rPr>
              <a:t>disponibilização de </a:t>
            </a:r>
            <a:r>
              <a:rPr lang="en-GB" sz="1800" b="1">
                <a:solidFill>
                  <a:schemeClr val="lt1"/>
                </a:solidFill>
              </a:rPr>
              <a:t>canais para apresentação de denúncias </a:t>
            </a:r>
            <a:r>
              <a:rPr lang="en-GB" sz="1800">
                <a:solidFill>
                  <a:schemeClr val="lt1"/>
                </a:solidFill>
              </a:rPr>
              <a:t>de assédio; </a:t>
            </a:r>
            <a:endParaRPr sz="1800">
              <a:solidFill>
                <a:schemeClr val="lt1"/>
              </a:solidFill>
            </a:endParaRPr>
          </a:p>
          <a:p>
            <a:pPr marL="457200" lvl="0" indent="-342900" algn="just" rtl="0">
              <a:lnSpc>
                <a:spcPct val="115000"/>
              </a:lnSpc>
              <a:spcBef>
                <a:spcPts val="0"/>
              </a:spcBef>
              <a:spcAft>
                <a:spcPts val="0"/>
              </a:spcAft>
              <a:buClr>
                <a:schemeClr val="lt1"/>
              </a:buClr>
              <a:buSzPts val="1800"/>
              <a:buChar char="●"/>
            </a:pPr>
            <a:r>
              <a:rPr lang="en-GB" sz="1800">
                <a:solidFill>
                  <a:schemeClr val="lt1"/>
                </a:solidFill>
              </a:rPr>
              <a:t>desenvolvimento de </a:t>
            </a:r>
            <a:r>
              <a:rPr lang="en-GB" sz="1800" b="1">
                <a:solidFill>
                  <a:schemeClr val="lt1"/>
                </a:solidFill>
              </a:rPr>
              <a:t>procedimentos disciplinares</a:t>
            </a:r>
            <a:r>
              <a:rPr lang="en-GB" sz="1800">
                <a:solidFill>
                  <a:schemeClr val="lt1"/>
                </a:solidFill>
              </a:rPr>
              <a:t>; </a:t>
            </a:r>
            <a:endParaRPr sz="1800">
              <a:solidFill>
                <a:schemeClr val="lt1"/>
              </a:solidFill>
            </a:endParaRPr>
          </a:p>
          <a:p>
            <a:pPr marL="457200" lvl="0" indent="-342900" algn="just" rtl="0">
              <a:lnSpc>
                <a:spcPct val="115000"/>
              </a:lnSpc>
              <a:spcBef>
                <a:spcPts val="0"/>
              </a:spcBef>
              <a:spcAft>
                <a:spcPts val="0"/>
              </a:spcAft>
              <a:buClr>
                <a:schemeClr val="lt1"/>
              </a:buClr>
              <a:buSzPts val="1800"/>
              <a:buChar char="●"/>
            </a:pPr>
            <a:r>
              <a:rPr lang="en-GB" sz="1800">
                <a:solidFill>
                  <a:schemeClr val="lt1"/>
                </a:solidFill>
              </a:rPr>
              <a:t>promoção de </a:t>
            </a:r>
            <a:r>
              <a:rPr lang="en-GB" sz="1800" b="1">
                <a:solidFill>
                  <a:schemeClr val="lt1"/>
                </a:solidFill>
              </a:rPr>
              <a:t>iniciativas de sensibilização </a:t>
            </a:r>
            <a:r>
              <a:rPr lang="en-GB" sz="1800">
                <a:solidFill>
                  <a:schemeClr val="lt1"/>
                </a:solidFill>
              </a:rPr>
              <a:t>junto da comunidade académica.</a:t>
            </a:r>
            <a:endParaRPr sz="1800">
              <a:solidFill>
                <a:schemeClr val="lt1"/>
              </a:solidFill>
            </a:endParaRPr>
          </a:p>
          <a:p>
            <a:pPr marL="457200" lvl="0" indent="-342900" algn="just" rtl="0">
              <a:spcBef>
                <a:spcPts val="0"/>
              </a:spcBef>
              <a:spcAft>
                <a:spcPts val="0"/>
              </a:spcAft>
              <a:buClr>
                <a:schemeClr val="lt1"/>
              </a:buClr>
              <a:buSzPts val="1800"/>
              <a:buChar char="●"/>
            </a:pPr>
            <a:r>
              <a:rPr lang="en-GB" sz="1800">
                <a:solidFill>
                  <a:schemeClr val="lt1"/>
                </a:solidFill>
              </a:rPr>
              <a:t>criação de respostas de </a:t>
            </a:r>
            <a:r>
              <a:rPr lang="en-GB" sz="1800" b="1">
                <a:solidFill>
                  <a:schemeClr val="lt1"/>
                </a:solidFill>
              </a:rPr>
              <a:t>apoio psicológico </a:t>
            </a:r>
            <a:r>
              <a:rPr lang="en-GB" sz="1800">
                <a:solidFill>
                  <a:schemeClr val="lt1"/>
                </a:solidFill>
              </a:rPr>
              <a:t>para vítimas de assédio e violência sexual</a:t>
            </a:r>
            <a:endParaRPr sz="1800">
              <a:solidFill>
                <a:schemeClr val="lt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3"/>
          <p:cNvSpPr txBox="1"/>
          <p:nvPr/>
        </p:nvSpPr>
        <p:spPr>
          <a:xfrm>
            <a:off x="951672" y="3045515"/>
            <a:ext cx="10086975" cy="778381"/>
          </a:xfrm>
          <a:prstGeom prst="rect">
            <a:avLst/>
          </a:prstGeom>
          <a:noFill/>
          <a:ln>
            <a:noFill/>
          </a:ln>
        </p:spPr>
        <p:txBody>
          <a:bodyPr spcFirstLastPara="1" wrap="square" lIns="0" tIns="192000" rIns="0" bIns="0" anchor="t" anchorCtr="0">
            <a:noAutofit/>
          </a:bodyPr>
          <a:lstStyle/>
          <a:p>
            <a:pPr marL="0" marR="0" lvl="0" indent="0" algn="ctr" rtl="0">
              <a:lnSpc>
                <a:spcPct val="90000"/>
              </a:lnSpc>
              <a:spcBef>
                <a:spcPts val="0"/>
              </a:spcBef>
              <a:spcAft>
                <a:spcPts val="0"/>
              </a:spcAft>
              <a:buClr>
                <a:schemeClr val="lt1"/>
              </a:buClr>
              <a:buSzPts val="4000"/>
              <a:buFont typeface="Calibri"/>
              <a:buNone/>
            </a:pPr>
            <a:r>
              <a:rPr lang="en-GB" sz="4000">
                <a:solidFill>
                  <a:schemeClr val="lt1"/>
                </a:solidFill>
                <a:ea typeface="Calibri"/>
                <a:sym typeface="Calibri"/>
              </a:rPr>
              <a:t>Descanso (10 minutos)</a:t>
            </a:r>
            <a:endParaRPr sz="4000" b="0" i="0">
              <a:solidFill>
                <a:schemeClr val="lt1"/>
              </a:solidFil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24"/>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Prevalência</a:t>
            </a:r>
            <a:endParaRPr b="1"/>
          </a:p>
        </p:txBody>
      </p:sp>
      <p:sp>
        <p:nvSpPr>
          <p:cNvPr id="331" name="Google Shape;331;p24"/>
          <p:cNvSpPr txBox="1"/>
          <p:nvPr/>
        </p:nvSpPr>
        <p:spPr>
          <a:xfrm>
            <a:off x="519580" y="2365908"/>
            <a:ext cx="11118300" cy="31584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800">
                <a:solidFill>
                  <a:schemeClr val="lt1"/>
                </a:solidFill>
              </a:rPr>
              <a:t>Prevalência refere-se às medidas que estimam o número total de pessoas que experienciaram violência baseada no género num determinado momento ou dentro de um período específico, expresso como uma proporção da população.</a:t>
            </a:r>
            <a:endParaRPr/>
          </a:p>
          <a:p>
            <a:pPr marL="0" marR="0" lvl="0" indent="0" algn="l" rtl="0">
              <a:lnSpc>
                <a:spcPct val="150000"/>
              </a:lnSpc>
              <a:spcBef>
                <a:spcPts val="1200"/>
              </a:spcBef>
              <a:spcAft>
                <a:spcPts val="0"/>
              </a:spcAft>
              <a:buNone/>
            </a:pPr>
            <a:endParaRPr sz="1800">
              <a:solidFill>
                <a:srgbClr val="FFFFFF"/>
              </a:solidFill>
            </a:endParaRPr>
          </a:p>
          <a:p>
            <a:pPr marL="0" lvl="0" indent="0" algn="l" rtl="0">
              <a:lnSpc>
                <a:spcPct val="115000"/>
              </a:lnSpc>
              <a:spcBef>
                <a:spcPts val="1200"/>
              </a:spcBef>
              <a:spcAft>
                <a:spcPts val="0"/>
              </a:spcAft>
              <a:buClr>
                <a:schemeClr val="dk1"/>
              </a:buClr>
              <a:buSzPts val="1100"/>
              <a:buFont typeface="Arial"/>
              <a:buNone/>
            </a:pPr>
            <a:r>
              <a:rPr lang="en-GB" sz="1800">
                <a:solidFill>
                  <a:schemeClr val="lt1"/>
                </a:solidFill>
              </a:rPr>
              <a:t>A Prevalência centra-se na recolha de dados através de </a:t>
            </a:r>
            <a:r>
              <a:rPr lang="en-GB" sz="1800" b="1">
                <a:solidFill>
                  <a:schemeClr val="lt1"/>
                </a:solidFill>
              </a:rPr>
              <a:t>surveys específicos</a:t>
            </a:r>
            <a:r>
              <a:rPr lang="en-GB" sz="1800">
                <a:solidFill>
                  <a:schemeClr val="lt1"/>
                </a:solidFill>
              </a:rPr>
              <a:t> sobre violência baseada no género, ou através da inclusão de perguntas sobre este tema em </a:t>
            </a:r>
            <a:r>
              <a:rPr lang="en-GB" sz="1800" b="1">
                <a:solidFill>
                  <a:schemeClr val="lt1"/>
                </a:solidFill>
              </a:rPr>
              <a:t>surveys institucionais já existentes</a:t>
            </a:r>
            <a:r>
              <a:rPr lang="en-GB" sz="1800">
                <a:solidFill>
                  <a:schemeClr val="lt1"/>
                </a:solidFill>
              </a:rPr>
              <a:t> e aplicados regularmente, complementada por recomendações sobre como recolher dados administrativos.</a:t>
            </a:r>
            <a:endParaRPr sz="1800">
              <a:solidFill>
                <a:schemeClr val="lt1"/>
              </a:solidFill>
            </a:endParaRPr>
          </a:p>
          <a:p>
            <a:pPr marL="0" marR="0" lvl="0" indent="0" algn="l" rtl="0">
              <a:lnSpc>
                <a:spcPct val="150000"/>
              </a:lnSpc>
              <a:spcBef>
                <a:spcPts val="1200"/>
              </a:spcBef>
              <a:spcAft>
                <a:spcPts val="0"/>
              </a:spcAft>
              <a:buNone/>
            </a:pPr>
            <a:endParaRPr sz="1800">
              <a:solidFill>
                <a:srgbClr val="FFFF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25"/>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Dicas para a Fase de Desenho do Survey</a:t>
            </a:r>
            <a:endParaRPr/>
          </a:p>
        </p:txBody>
      </p:sp>
      <p:sp>
        <p:nvSpPr>
          <p:cNvPr id="337" name="Google Shape;337;p25"/>
          <p:cNvSpPr/>
          <p:nvPr/>
        </p:nvSpPr>
        <p:spPr>
          <a:xfrm>
            <a:off x="6513765" y="4716038"/>
            <a:ext cx="484352" cy="484525"/>
          </a:xfrm>
          <a:custGeom>
            <a:avLst/>
            <a:gdLst/>
            <a:ahLst/>
            <a:cxnLst/>
            <a:rect l="l" t="t"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3200">
              <a:solidFill>
                <a:srgbClr val="FFFFFF"/>
              </a:solidFill>
              <a:latin typeface="Arial"/>
              <a:ea typeface="Arial"/>
              <a:cs typeface="Arial"/>
              <a:sym typeface="Arial"/>
            </a:endParaRPr>
          </a:p>
        </p:txBody>
      </p:sp>
      <p:sp>
        <p:nvSpPr>
          <p:cNvPr id="338" name="Google Shape;338;p25"/>
          <p:cNvSpPr txBox="1"/>
          <p:nvPr/>
        </p:nvSpPr>
        <p:spPr>
          <a:xfrm>
            <a:off x="1204823" y="3506345"/>
            <a:ext cx="48762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rgbClr val="FFFFFF"/>
                </a:solidFill>
              </a:rPr>
              <a:t>Manter o comprimento gerível</a:t>
            </a:r>
            <a:endParaRPr sz="2000">
              <a:solidFill>
                <a:schemeClr val="dk1"/>
              </a:solidFill>
              <a:latin typeface="Arial"/>
              <a:ea typeface="Arial"/>
              <a:cs typeface="Arial"/>
              <a:sym typeface="Arial"/>
            </a:endParaRPr>
          </a:p>
        </p:txBody>
      </p:sp>
      <p:sp>
        <p:nvSpPr>
          <p:cNvPr id="339" name="Google Shape;339;p25"/>
          <p:cNvSpPr txBox="1"/>
          <p:nvPr/>
        </p:nvSpPr>
        <p:spPr>
          <a:xfrm>
            <a:off x="1204823" y="4416728"/>
            <a:ext cx="42546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rgbClr val="FFFFFF"/>
                </a:solidFill>
              </a:rPr>
              <a:t>Recolher somente os dados necessários para análise</a:t>
            </a:r>
            <a:endParaRPr sz="2000">
              <a:solidFill>
                <a:schemeClr val="dk1"/>
              </a:solidFill>
              <a:latin typeface="Arial"/>
              <a:ea typeface="Arial"/>
              <a:cs typeface="Arial"/>
              <a:sym typeface="Arial"/>
            </a:endParaRPr>
          </a:p>
        </p:txBody>
      </p:sp>
      <p:sp>
        <p:nvSpPr>
          <p:cNvPr id="340" name="Google Shape;340;p25"/>
          <p:cNvSpPr txBox="1"/>
          <p:nvPr/>
        </p:nvSpPr>
        <p:spPr>
          <a:xfrm>
            <a:off x="7207584" y="4744826"/>
            <a:ext cx="4724400"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rgbClr val="FFFFFF"/>
                </a:solidFill>
              </a:rPr>
              <a:t>Usar linguagem inclusiva</a:t>
            </a:r>
            <a:endParaRPr/>
          </a:p>
        </p:txBody>
      </p:sp>
      <p:grpSp>
        <p:nvGrpSpPr>
          <p:cNvPr id="341" name="Google Shape;341;p25"/>
          <p:cNvGrpSpPr/>
          <p:nvPr/>
        </p:nvGrpSpPr>
        <p:grpSpPr>
          <a:xfrm>
            <a:off x="6391650" y="2542019"/>
            <a:ext cx="594714" cy="358567"/>
            <a:chOff x="6351545" y="2693156"/>
            <a:chExt cx="723900" cy="400050"/>
          </a:xfrm>
        </p:grpSpPr>
        <p:sp>
          <p:nvSpPr>
            <p:cNvPr id="342" name="Google Shape;342;p25"/>
            <p:cNvSpPr/>
            <p:nvPr/>
          </p:nvSpPr>
          <p:spPr>
            <a:xfrm>
              <a:off x="6351545" y="2693156"/>
              <a:ext cx="723900" cy="400050"/>
            </a:xfrm>
            <a:custGeom>
              <a:avLst/>
              <a:gdLst/>
              <a:ahLst/>
              <a:cxnLst/>
              <a:rect l="l" t="t" r="r" b="b"/>
              <a:pathLst>
                <a:path w="76" h="42" extrusionOk="0">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p:txBody>
        </p:sp>
        <p:sp>
          <p:nvSpPr>
            <p:cNvPr id="343" name="Google Shape;343;p25"/>
            <p:cNvSpPr/>
            <p:nvPr/>
          </p:nvSpPr>
          <p:spPr>
            <a:xfrm>
              <a:off x="6646820" y="2750306"/>
              <a:ext cx="133350" cy="133350"/>
            </a:xfrm>
            <a:custGeom>
              <a:avLst/>
              <a:gdLst/>
              <a:ahLst/>
              <a:cxnLst/>
              <a:rect l="l" t="t" r="r" b="b"/>
              <a:pathLst>
                <a:path w="14" h="14" extrusionOk="0">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p:txBody>
        </p:sp>
      </p:grpSp>
      <p:sp>
        <p:nvSpPr>
          <p:cNvPr id="344" name="Google Shape;344;p25"/>
          <p:cNvSpPr/>
          <p:nvPr/>
        </p:nvSpPr>
        <p:spPr>
          <a:xfrm>
            <a:off x="541173" y="3441042"/>
            <a:ext cx="455913" cy="490843"/>
          </a:xfrm>
          <a:custGeom>
            <a:avLst/>
            <a:gdLst/>
            <a:ahLst/>
            <a:cxnLst/>
            <a:rect l="l" t="t"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3200">
              <a:solidFill>
                <a:srgbClr val="FFFFFF"/>
              </a:solidFill>
              <a:latin typeface="Arial"/>
              <a:ea typeface="Arial"/>
              <a:cs typeface="Arial"/>
              <a:sym typeface="Arial"/>
            </a:endParaRPr>
          </a:p>
        </p:txBody>
      </p:sp>
      <p:sp>
        <p:nvSpPr>
          <p:cNvPr id="345" name="Google Shape;345;p25"/>
          <p:cNvSpPr txBox="1"/>
          <p:nvPr/>
        </p:nvSpPr>
        <p:spPr>
          <a:xfrm>
            <a:off x="7167479" y="3482801"/>
            <a:ext cx="42546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rgbClr val="FFFFFF"/>
                </a:solidFill>
              </a:rPr>
              <a:t>Exemplificar situações concretas de violência de género</a:t>
            </a:r>
            <a:endParaRPr sz="2000">
              <a:solidFill>
                <a:srgbClr val="FFFFFF"/>
              </a:solidFill>
              <a:latin typeface="Arial"/>
              <a:ea typeface="Arial"/>
              <a:cs typeface="Arial"/>
              <a:sym typeface="Arial"/>
            </a:endParaRPr>
          </a:p>
        </p:txBody>
      </p:sp>
      <p:pic>
        <p:nvPicPr>
          <p:cNvPr id="346" name="Google Shape;346;p25"/>
          <p:cNvPicPr preferRelativeResize="0"/>
          <p:nvPr/>
        </p:nvPicPr>
        <p:blipFill rotWithShape="1">
          <a:blip r:embed="rId3">
            <a:alphaModFix/>
          </a:blip>
          <a:srcRect/>
          <a:stretch/>
        </p:blipFill>
        <p:spPr>
          <a:xfrm>
            <a:off x="546464" y="4500437"/>
            <a:ext cx="426619" cy="482767"/>
          </a:xfrm>
          <a:prstGeom prst="rect">
            <a:avLst/>
          </a:prstGeom>
          <a:noFill/>
          <a:ln>
            <a:noFill/>
          </a:ln>
        </p:spPr>
      </p:pic>
      <p:pic>
        <p:nvPicPr>
          <p:cNvPr id="347" name="Google Shape;347;p25"/>
          <p:cNvPicPr preferRelativeResize="0"/>
          <p:nvPr/>
        </p:nvPicPr>
        <p:blipFill rotWithShape="1">
          <a:blip r:embed="rId4">
            <a:alphaModFix/>
          </a:blip>
          <a:srcRect/>
          <a:stretch/>
        </p:blipFill>
        <p:spPr>
          <a:xfrm>
            <a:off x="6460708" y="3592179"/>
            <a:ext cx="453690" cy="415590"/>
          </a:xfrm>
          <a:prstGeom prst="rect">
            <a:avLst/>
          </a:prstGeom>
          <a:noFill/>
          <a:ln>
            <a:noFill/>
          </a:ln>
        </p:spPr>
      </p:pic>
      <p:pic>
        <p:nvPicPr>
          <p:cNvPr id="348" name="Google Shape;348;p25"/>
          <p:cNvPicPr preferRelativeResize="0"/>
          <p:nvPr/>
        </p:nvPicPr>
        <p:blipFill rotWithShape="1">
          <a:blip r:embed="rId5">
            <a:alphaModFix/>
          </a:blip>
          <a:srcRect/>
          <a:stretch/>
        </p:blipFill>
        <p:spPr>
          <a:xfrm>
            <a:off x="559970" y="2546684"/>
            <a:ext cx="414086" cy="491289"/>
          </a:xfrm>
          <a:prstGeom prst="rect">
            <a:avLst/>
          </a:prstGeom>
          <a:noFill/>
          <a:ln>
            <a:noFill/>
          </a:ln>
        </p:spPr>
      </p:pic>
      <p:sp>
        <p:nvSpPr>
          <p:cNvPr id="350" name="Google Shape;350;p25"/>
          <p:cNvSpPr txBox="1"/>
          <p:nvPr/>
        </p:nvSpPr>
        <p:spPr>
          <a:xfrm>
            <a:off x="1204822" y="2543061"/>
            <a:ext cx="4876200" cy="369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chemeClr val="lt1"/>
                </a:solidFill>
              </a:rPr>
              <a:t>Inspirar-se em surveys existentes e testados</a:t>
            </a:r>
            <a:endParaRPr sz="2000">
              <a:solidFill>
                <a:schemeClr val="lt1"/>
              </a:solidFill>
              <a:latin typeface="Arial"/>
              <a:ea typeface="Arial"/>
              <a:cs typeface="Arial"/>
              <a:sym typeface="Arial"/>
            </a:endParaRPr>
          </a:p>
        </p:txBody>
      </p:sp>
      <p:sp>
        <p:nvSpPr>
          <p:cNvPr id="351" name="Google Shape;351;p25"/>
          <p:cNvSpPr txBox="1"/>
          <p:nvPr/>
        </p:nvSpPr>
        <p:spPr>
          <a:xfrm>
            <a:off x="7207955" y="2539585"/>
            <a:ext cx="4254500"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a:solidFill>
                  <a:schemeClr val="lt1"/>
                </a:solidFill>
              </a:rPr>
              <a:t>Fornecer defini</a:t>
            </a:r>
            <a:r>
              <a:rPr lang="en-GB" sz="1800">
                <a:solidFill>
                  <a:schemeClr val="lt1"/>
                </a:solidFill>
              </a:rPr>
              <a:t>ções claras</a:t>
            </a:r>
            <a:endParaRPr sz="2000">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27" descr="A close up of a logo&#10;&#10;Description automatically generated"/>
          <p:cNvPicPr preferRelativeResize="0"/>
          <p:nvPr/>
        </p:nvPicPr>
        <p:blipFill rotWithShape="1">
          <a:blip r:embed="rId3">
            <a:alphaModFix/>
          </a:blip>
          <a:srcRect/>
          <a:stretch/>
        </p:blipFill>
        <p:spPr>
          <a:xfrm>
            <a:off x="324928" y="2601100"/>
            <a:ext cx="4267200" cy="2805988"/>
          </a:xfrm>
          <a:prstGeom prst="rect">
            <a:avLst/>
          </a:prstGeom>
          <a:noFill/>
          <a:ln>
            <a:noFill/>
          </a:ln>
        </p:spPr>
      </p:pic>
      <p:sp>
        <p:nvSpPr>
          <p:cNvPr id="357" name="Google Shape;357;p27"/>
          <p:cNvSpPr txBox="1">
            <a:spLocks noGrp="1"/>
          </p:cNvSpPr>
          <p:nvPr>
            <p:ph type="title"/>
          </p:nvPr>
        </p:nvSpPr>
        <p:spPr>
          <a:xfrm>
            <a:off x="1052562" y="89948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Prática inspiradora: </a:t>
            </a:r>
            <a:endParaRPr b="1"/>
          </a:p>
          <a:p>
            <a:pPr marL="0" lvl="0" indent="0" algn="l" rtl="0">
              <a:lnSpc>
                <a:spcPct val="90000"/>
              </a:lnSpc>
              <a:spcBef>
                <a:spcPts val="0"/>
              </a:spcBef>
              <a:spcAft>
                <a:spcPts val="0"/>
              </a:spcAft>
              <a:buClr>
                <a:srgbClr val="0F2235"/>
              </a:buClr>
              <a:buSzPts val="2800"/>
              <a:buFont typeface="Arial"/>
              <a:buNone/>
            </a:pPr>
            <a:r>
              <a:rPr lang="en-GB" b="1"/>
              <a:t>Survey UniSAFE</a:t>
            </a:r>
            <a:endParaRPr/>
          </a:p>
        </p:txBody>
      </p:sp>
      <p:sp>
        <p:nvSpPr>
          <p:cNvPr id="358" name="Google Shape;358;p27"/>
          <p:cNvSpPr txBox="1"/>
          <p:nvPr/>
        </p:nvSpPr>
        <p:spPr>
          <a:xfrm>
            <a:off x="425570" y="5558287"/>
            <a:ext cx="541738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Available in Zenodo:</a:t>
            </a:r>
            <a:r>
              <a:rPr lang="en-GB" sz="1800">
                <a:solidFill>
                  <a:schemeClr val="dk1"/>
                </a:solidFill>
                <a:latin typeface="Arial"/>
                <a:ea typeface="Arial"/>
                <a:cs typeface="Arial"/>
                <a:sym typeface="Arial"/>
              </a:rPr>
              <a:t> </a:t>
            </a:r>
            <a:r>
              <a:rPr lang="en-GB"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https://zenodo.org/record/7220636</a:t>
            </a:r>
            <a:r>
              <a:rPr lang="en-GB" sz="1800">
                <a:solidFill>
                  <a:schemeClr val="dk1"/>
                </a:solidFill>
                <a:latin typeface="Arial"/>
                <a:ea typeface="Arial"/>
                <a:cs typeface="Arial"/>
                <a:sym typeface="Arial"/>
              </a:rPr>
              <a:t> </a:t>
            </a:r>
            <a:endParaRPr/>
          </a:p>
        </p:txBody>
      </p:sp>
      <p:pic>
        <p:nvPicPr>
          <p:cNvPr id="359" name="Google Shape;359;p27"/>
          <p:cNvPicPr preferRelativeResize="0"/>
          <p:nvPr/>
        </p:nvPicPr>
        <p:blipFill>
          <a:blip r:embed="rId5">
            <a:alphaModFix/>
          </a:blip>
          <a:stretch>
            <a:fillRect/>
          </a:stretch>
        </p:blipFill>
        <p:spPr>
          <a:xfrm>
            <a:off x="5318812" y="1025177"/>
            <a:ext cx="5974263" cy="51794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26"/>
          <p:cNvSpPr txBox="1"/>
          <p:nvPr/>
        </p:nvSpPr>
        <p:spPr>
          <a:xfrm>
            <a:off x="6933417" y="2435163"/>
            <a:ext cx="47244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Disseminar os resultados aos órgãos de decisão e direção e à comunidade </a:t>
            </a:r>
            <a:r>
              <a:rPr lang="en-GB" sz="1800">
                <a:solidFill>
                  <a:schemeClr val="lt1"/>
                </a:solidFill>
              </a:rPr>
              <a:t>institucional.</a:t>
            </a:r>
            <a:endParaRPr sz="1800">
              <a:solidFill>
                <a:schemeClr val="dk1"/>
              </a:solidFill>
              <a:latin typeface="Arial"/>
              <a:ea typeface="Arial"/>
              <a:cs typeface="Arial"/>
              <a:sym typeface="Arial"/>
            </a:endParaRPr>
          </a:p>
        </p:txBody>
      </p:sp>
      <p:sp>
        <p:nvSpPr>
          <p:cNvPr id="366" name="Google Shape;366;p26"/>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Dicas para a Fase de Implementação do Survey</a:t>
            </a:r>
            <a:endParaRPr/>
          </a:p>
        </p:txBody>
      </p:sp>
      <p:sp>
        <p:nvSpPr>
          <p:cNvPr id="367" name="Google Shape;367;p26"/>
          <p:cNvSpPr txBox="1"/>
          <p:nvPr/>
        </p:nvSpPr>
        <p:spPr>
          <a:xfrm>
            <a:off x="1212590" y="4700419"/>
            <a:ext cx="42546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Enviar e-mails semanais como lembrete e manter o survey aberto por até </a:t>
            </a:r>
            <a:r>
              <a:rPr lang="en-GB" sz="1800">
                <a:solidFill>
                  <a:srgbClr val="FFFFFF"/>
                </a:solidFill>
                <a:latin typeface="Arial"/>
                <a:ea typeface="Arial"/>
                <a:cs typeface="Arial"/>
                <a:sym typeface="Arial"/>
              </a:rPr>
              <a:t>4 </a:t>
            </a:r>
            <a:r>
              <a:rPr lang="en-GB" sz="1800">
                <a:solidFill>
                  <a:srgbClr val="FFFFFF"/>
                </a:solidFill>
              </a:rPr>
              <a:t>semanas</a:t>
            </a:r>
            <a:r>
              <a:rPr lang="en-GB" sz="1800">
                <a:solidFill>
                  <a:srgbClr val="FFFFFF"/>
                </a:solidFill>
                <a:latin typeface="Arial"/>
                <a:ea typeface="Arial"/>
                <a:cs typeface="Arial"/>
                <a:sym typeface="Arial"/>
              </a:rPr>
              <a:t>. </a:t>
            </a:r>
            <a:endParaRPr sz="1800">
              <a:solidFill>
                <a:schemeClr val="dk1"/>
              </a:solidFill>
              <a:latin typeface="Arial"/>
              <a:ea typeface="Arial"/>
              <a:cs typeface="Arial"/>
              <a:sym typeface="Arial"/>
            </a:endParaRPr>
          </a:p>
        </p:txBody>
      </p:sp>
      <p:pic>
        <p:nvPicPr>
          <p:cNvPr id="368" name="Google Shape;368;p26"/>
          <p:cNvPicPr preferRelativeResize="0"/>
          <p:nvPr/>
        </p:nvPicPr>
        <p:blipFill rotWithShape="1">
          <a:blip r:embed="rId3">
            <a:alphaModFix/>
          </a:blip>
          <a:srcRect/>
          <a:stretch/>
        </p:blipFill>
        <p:spPr>
          <a:xfrm>
            <a:off x="561520" y="4873320"/>
            <a:ext cx="453690" cy="415590"/>
          </a:xfrm>
          <a:prstGeom prst="rect">
            <a:avLst/>
          </a:prstGeom>
          <a:noFill/>
          <a:ln>
            <a:noFill/>
          </a:ln>
        </p:spPr>
      </p:pic>
      <p:sp>
        <p:nvSpPr>
          <p:cNvPr id="369" name="Google Shape;369;p26"/>
          <p:cNvSpPr txBox="1"/>
          <p:nvPr/>
        </p:nvSpPr>
        <p:spPr>
          <a:xfrm>
            <a:off x="1219200" y="2546075"/>
            <a:ext cx="47244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latin typeface="Arial"/>
                <a:ea typeface="Arial"/>
                <a:cs typeface="Arial"/>
                <a:sym typeface="Arial"/>
              </a:rPr>
              <a:t>Dissemin</a:t>
            </a:r>
            <a:r>
              <a:rPr lang="en-GB" sz="1800">
                <a:solidFill>
                  <a:srgbClr val="FFFFFF"/>
                </a:solidFill>
              </a:rPr>
              <a:t>ar o survey através de canais internos para controlar o acessos</a:t>
            </a:r>
            <a:endParaRPr/>
          </a:p>
        </p:txBody>
      </p:sp>
      <p:pic>
        <p:nvPicPr>
          <p:cNvPr id="370" name="Google Shape;370;p26"/>
          <p:cNvPicPr preferRelativeResize="0"/>
          <p:nvPr/>
        </p:nvPicPr>
        <p:blipFill rotWithShape="1">
          <a:blip r:embed="rId4">
            <a:alphaModFix/>
          </a:blip>
          <a:srcRect/>
          <a:stretch/>
        </p:blipFill>
        <p:spPr>
          <a:xfrm>
            <a:off x="559970" y="2546684"/>
            <a:ext cx="414086" cy="491289"/>
          </a:xfrm>
          <a:prstGeom prst="rect">
            <a:avLst/>
          </a:prstGeom>
          <a:noFill/>
          <a:ln>
            <a:noFill/>
          </a:ln>
        </p:spPr>
      </p:pic>
      <p:pic>
        <p:nvPicPr>
          <p:cNvPr id="371" name="Google Shape;371;p26"/>
          <p:cNvPicPr preferRelativeResize="0"/>
          <p:nvPr/>
        </p:nvPicPr>
        <p:blipFill rotWithShape="1">
          <a:blip r:embed="rId5">
            <a:alphaModFix/>
          </a:blip>
          <a:srcRect/>
          <a:stretch/>
        </p:blipFill>
        <p:spPr>
          <a:xfrm>
            <a:off x="556757" y="3768456"/>
            <a:ext cx="473242" cy="443664"/>
          </a:xfrm>
          <a:prstGeom prst="rect">
            <a:avLst/>
          </a:prstGeom>
          <a:noFill/>
          <a:ln>
            <a:noFill/>
          </a:ln>
        </p:spPr>
      </p:pic>
      <p:pic>
        <p:nvPicPr>
          <p:cNvPr id="372" name="Google Shape;372;p26"/>
          <p:cNvPicPr preferRelativeResize="0"/>
          <p:nvPr/>
        </p:nvPicPr>
        <p:blipFill rotWithShape="1">
          <a:blip r:embed="rId6">
            <a:alphaModFix/>
          </a:blip>
          <a:srcRect/>
          <a:stretch/>
        </p:blipFill>
        <p:spPr>
          <a:xfrm>
            <a:off x="6379578" y="2551593"/>
            <a:ext cx="337385" cy="472239"/>
          </a:xfrm>
          <a:prstGeom prst="rect">
            <a:avLst/>
          </a:prstGeom>
          <a:noFill/>
          <a:ln>
            <a:noFill/>
          </a:ln>
        </p:spPr>
      </p:pic>
      <p:sp>
        <p:nvSpPr>
          <p:cNvPr id="374" name="Google Shape;374;p26"/>
          <p:cNvSpPr txBox="1"/>
          <p:nvPr/>
        </p:nvSpPr>
        <p:spPr>
          <a:xfrm>
            <a:off x="1205089" y="3663683"/>
            <a:ext cx="4876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Evite compartilhar o link do survey através de redes sociais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p:nvPr/>
        </p:nvSpPr>
        <p:spPr>
          <a:xfrm>
            <a:off x="1052512" y="1103075"/>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a:solidFill>
                  <a:srgbClr val="0F2235"/>
                </a:solidFill>
              </a:rPr>
              <a:t>Objetivos de Aprendizagem</a:t>
            </a:r>
            <a:endParaRPr/>
          </a:p>
        </p:txBody>
      </p:sp>
      <p:sp>
        <p:nvSpPr>
          <p:cNvPr id="108" name="Google Shape;108;p3"/>
          <p:cNvSpPr txBox="1"/>
          <p:nvPr/>
        </p:nvSpPr>
        <p:spPr>
          <a:xfrm>
            <a:off x="359350" y="2148550"/>
            <a:ext cx="11622600" cy="4825500"/>
          </a:xfrm>
          <a:prstGeom prst="rect">
            <a:avLst/>
          </a:prstGeom>
          <a:noFill/>
          <a:ln>
            <a:noFill/>
          </a:ln>
        </p:spPr>
        <p:txBody>
          <a:bodyPr spcFirstLastPara="1" wrap="square" lIns="0" tIns="45700" rIns="0" bIns="45700" anchor="t" anchorCtr="0">
            <a:spAutoFit/>
          </a:bodyPr>
          <a:lstStyle/>
          <a:p>
            <a:pPr marL="457200" lvl="0" indent="-323850" algn="l" rtl="0">
              <a:lnSpc>
                <a:spcPct val="150000"/>
              </a:lnSpc>
              <a:spcBef>
                <a:spcPts val="0"/>
              </a:spcBef>
              <a:spcAft>
                <a:spcPts val="0"/>
              </a:spcAft>
              <a:buClr>
                <a:schemeClr val="lt1"/>
              </a:buClr>
              <a:buSzPts val="1500"/>
              <a:buFont typeface="Noto Sans Symbols"/>
              <a:buChar char="❑"/>
            </a:pPr>
            <a:r>
              <a:rPr lang="en-GB" sz="1500">
                <a:solidFill>
                  <a:schemeClr val="lt1"/>
                </a:solidFill>
              </a:rPr>
              <a:t>Adquirir uma compreensão comum dos conceitos relacionados com a violência baseada no género e compreender o seu impacto no meio académico.</a:t>
            </a:r>
            <a:br>
              <a:rPr lang="en-GB" sz="1500">
                <a:solidFill>
                  <a:schemeClr val="lt1"/>
                </a:solidFill>
              </a:rPr>
            </a:br>
            <a:endParaRPr sz="1500">
              <a:solidFill>
                <a:schemeClr val="lt1"/>
              </a:solidFill>
            </a:endParaRPr>
          </a:p>
          <a:p>
            <a:pPr marL="457200" lvl="0" indent="-323850" algn="l" rtl="0">
              <a:lnSpc>
                <a:spcPct val="150000"/>
              </a:lnSpc>
              <a:spcBef>
                <a:spcPts val="0"/>
              </a:spcBef>
              <a:spcAft>
                <a:spcPts val="0"/>
              </a:spcAft>
              <a:buClr>
                <a:schemeClr val="lt1"/>
              </a:buClr>
              <a:buSzPts val="1500"/>
              <a:buFont typeface="Noto Sans Symbols"/>
              <a:buChar char="❑"/>
            </a:pPr>
            <a:r>
              <a:rPr lang="en-GB" sz="1500">
                <a:solidFill>
                  <a:schemeClr val="lt1"/>
                </a:solidFill>
              </a:rPr>
              <a:t>Demonstrar a existência deste fenómeno no campo da investigação e nas especificidades mais amplas do contexto académico.</a:t>
            </a:r>
            <a:br>
              <a:rPr lang="en-GB" sz="1500">
                <a:solidFill>
                  <a:schemeClr val="lt1"/>
                </a:solidFill>
              </a:rPr>
            </a:br>
            <a:endParaRPr sz="1500">
              <a:solidFill>
                <a:schemeClr val="lt1"/>
              </a:solidFill>
            </a:endParaRPr>
          </a:p>
          <a:p>
            <a:pPr marL="457200" lvl="0" indent="-323850" algn="l" rtl="0">
              <a:lnSpc>
                <a:spcPct val="150000"/>
              </a:lnSpc>
              <a:spcBef>
                <a:spcPts val="0"/>
              </a:spcBef>
              <a:spcAft>
                <a:spcPts val="0"/>
              </a:spcAft>
              <a:buClr>
                <a:schemeClr val="lt1"/>
              </a:buClr>
              <a:buSzPts val="1500"/>
              <a:buFont typeface="Noto Sans Symbols"/>
              <a:buChar char="❑"/>
            </a:pPr>
            <a:r>
              <a:rPr lang="en-GB" sz="1500">
                <a:solidFill>
                  <a:schemeClr val="lt1"/>
                </a:solidFill>
              </a:rPr>
              <a:t>Apresentar o modelo dos 7Ps do projeto UniSAFE (Prevalência, Prevenção, Proteção, Processos de responsabilização, Prestação de serviços, Parcerias e Políticas), que representa uma abordagem holística para enfrentar a violência de género nas instituições de ensino superior e organizações de investigação.</a:t>
            </a:r>
            <a:br>
              <a:rPr lang="en-GB" sz="1500">
                <a:solidFill>
                  <a:schemeClr val="lt1"/>
                </a:solidFill>
              </a:rPr>
            </a:br>
            <a:endParaRPr sz="1500">
              <a:solidFill>
                <a:schemeClr val="lt1"/>
              </a:solidFill>
            </a:endParaRPr>
          </a:p>
          <a:p>
            <a:pPr marL="457200" lvl="0" indent="-323850" algn="l" rtl="0">
              <a:lnSpc>
                <a:spcPct val="150000"/>
              </a:lnSpc>
              <a:spcBef>
                <a:spcPts val="0"/>
              </a:spcBef>
              <a:spcAft>
                <a:spcPts val="0"/>
              </a:spcAft>
              <a:buClr>
                <a:schemeClr val="lt1"/>
              </a:buClr>
              <a:buSzPts val="1500"/>
              <a:buFont typeface="Noto Sans Symbols"/>
              <a:buChar char="❑"/>
            </a:pPr>
            <a:r>
              <a:rPr lang="en-GB" sz="1500">
                <a:solidFill>
                  <a:schemeClr val="lt1"/>
                </a:solidFill>
              </a:rPr>
              <a:t>Partilhar práticas inspiradoras para a criação e implementação de políticas institucionais destinadas a enfrentar a violência de género no meio académico, adoptadas por instituições de ensino superior e organizações de investigação europeias e dos Estados-Membros no âmbito dos 7P.</a:t>
            </a:r>
            <a:endParaRPr sz="1500">
              <a:solidFill>
                <a:schemeClr val="lt1"/>
              </a:solidFill>
            </a:endParaRPr>
          </a:p>
          <a:p>
            <a:pPr marL="342900" marR="0" lvl="0" indent="-330200" algn="l" rtl="0">
              <a:lnSpc>
                <a:spcPct val="150000"/>
              </a:lnSpc>
              <a:spcBef>
                <a:spcPts val="0"/>
              </a:spcBef>
              <a:spcAft>
                <a:spcPts val="0"/>
              </a:spcAft>
              <a:buClr>
                <a:schemeClr val="lt1"/>
              </a:buClr>
              <a:buSzPts val="1500"/>
              <a:buChar char="❑"/>
            </a:pPr>
            <a:endParaRPr sz="1500">
              <a:solidFill>
                <a:schemeClr val="lt1"/>
              </a:solidFill>
            </a:endParaRPr>
          </a:p>
          <a:p>
            <a:pPr marL="342900" marR="0" lvl="0" indent="-234950" algn="l" rtl="0">
              <a:lnSpc>
                <a:spcPct val="150000"/>
              </a:lnSpc>
              <a:spcBef>
                <a:spcPts val="0"/>
              </a:spcBef>
              <a:spcAft>
                <a:spcPts val="0"/>
              </a:spcAft>
              <a:buClr>
                <a:schemeClr val="dk1"/>
              </a:buClr>
              <a:buSzPts val="1700"/>
              <a:buFont typeface="Noto Sans Symbols"/>
              <a:buNone/>
            </a:pPr>
            <a:endParaRPr sz="1500">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8"/>
          <p:cNvSpPr txBox="1"/>
          <p:nvPr/>
        </p:nvSpPr>
        <p:spPr>
          <a:xfrm>
            <a:off x="531268" y="2137408"/>
            <a:ext cx="11118300" cy="3891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None/>
            </a:pPr>
            <a:r>
              <a:rPr lang="en-GB" sz="1600">
                <a:solidFill>
                  <a:schemeClr val="lt1"/>
                </a:solidFill>
              </a:rPr>
              <a:t>Prevenção refere-se às medidas destinadas a promover mudanças nos padrões sociais e culturais de comportamento e nas atitudes de todas as pessoas da comunidade institucional. Inclui, entre outras:</a:t>
            </a:r>
            <a:endParaRPr sz="1600">
              <a:solidFill>
                <a:schemeClr val="lt1"/>
              </a:solidFill>
            </a:endParaRPr>
          </a:p>
          <a:p>
            <a:pPr marL="457200" lvl="0" indent="-330200" algn="l" rtl="0">
              <a:lnSpc>
                <a:spcPct val="115000"/>
              </a:lnSpc>
              <a:spcBef>
                <a:spcPts val="1200"/>
              </a:spcBef>
              <a:spcAft>
                <a:spcPts val="0"/>
              </a:spcAft>
              <a:buClr>
                <a:schemeClr val="lt1"/>
              </a:buClr>
              <a:buSzPts val="1600"/>
              <a:buChar char="●"/>
            </a:pPr>
            <a:r>
              <a:rPr lang="en-GB" sz="1600" b="1">
                <a:solidFill>
                  <a:schemeClr val="lt1"/>
                </a:solidFill>
              </a:rPr>
              <a:t>Código de conduta</a:t>
            </a:r>
            <a:br>
              <a:rPr lang="en-GB" sz="1600" b="1">
                <a:solidFill>
                  <a:schemeClr val="lt1"/>
                </a:solidFill>
              </a:rPr>
            </a:br>
            <a:endParaRPr sz="1600" b="1">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Comunicação e materiais</a:t>
            </a:r>
            <a:r>
              <a:rPr lang="en-GB" sz="1600">
                <a:solidFill>
                  <a:schemeClr val="lt1"/>
                </a:solidFill>
              </a:rPr>
              <a:t> dirigidos tanto a pessoas trabalhadoras e estudantes</a:t>
            </a:r>
            <a:br>
              <a:rPr lang="en-GB" sz="1600">
                <a:solidFill>
                  <a:schemeClr val="lt1"/>
                </a:solidFill>
              </a:rPr>
            </a:b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Campanhas contínuas de sensibilização</a:t>
            </a:r>
            <a:br>
              <a:rPr lang="en-GB" sz="1600" b="1">
                <a:solidFill>
                  <a:schemeClr val="lt1"/>
                </a:solidFill>
              </a:rPr>
            </a:br>
            <a:endParaRPr sz="1600" b="1">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Aperfeiçoamento de ferramentas, recursos e conhecimentos</a:t>
            </a:r>
            <a:br>
              <a:rPr lang="en-GB" sz="1600" b="1">
                <a:solidFill>
                  <a:schemeClr val="lt1"/>
                </a:solidFill>
              </a:rPr>
            </a:br>
            <a:endParaRPr sz="1600" b="1">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Formação e capacitação de testemunhas (bystanders)</a:t>
            </a:r>
            <a:br>
              <a:rPr lang="en-GB" sz="1600" b="1">
                <a:solidFill>
                  <a:schemeClr val="lt1"/>
                </a:solidFill>
              </a:rPr>
            </a:br>
            <a:endParaRPr sz="1600" b="1">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Integração das questões relacionadas com a violência de género no ensino e na investigação</a:t>
            </a:r>
            <a:endParaRPr sz="1600">
              <a:solidFill>
                <a:srgbClr val="FFFFFF"/>
              </a:solidFill>
            </a:endParaRPr>
          </a:p>
        </p:txBody>
      </p:sp>
      <p:sp>
        <p:nvSpPr>
          <p:cNvPr id="382" name="Google Shape;382;p28"/>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Prevenção</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29"/>
          <p:cNvSpPr txBox="1"/>
          <p:nvPr/>
        </p:nvSpPr>
        <p:spPr>
          <a:xfrm>
            <a:off x="7137400" y="3641931"/>
            <a:ext cx="4724400" cy="20319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100"/>
              <a:buFont typeface="Arial"/>
              <a:buNone/>
            </a:pPr>
            <a:r>
              <a:rPr lang="en-GB" sz="1800">
                <a:solidFill>
                  <a:srgbClr val="FFFFFF"/>
                </a:solidFill>
              </a:rPr>
              <a:t>Direcionar informação específica a pessoas recém-chegadas (pessoal e estudantes) e disponibilizar materiais sobre as diferentes formas de violência de género, políticas institucionais, etc.</a:t>
            </a:r>
            <a:br>
              <a:rPr lang="en-GB" sz="1800">
                <a:solidFill>
                  <a:srgbClr val="FFFFFF"/>
                </a:solidFill>
              </a:rPr>
            </a:br>
            <a:endParaRPr sz="1800">
              <a:solidFill>
                <a:srgbClr val="FFFFFF"/>
              </a:solidFill>
            </a:endParaRPr>
          </a:p>
          <a:p>
            <a:pPr marL="0" marR="0" lvl="0" indent="0" algn="l" rtl="0">
              <a:spcBef>
                <a:spcPts val="0"/>
              </a:spcBef>
              <a:spcAft>
                <a:spcPts val="0"/>
              </a:spcAft>
              <a:buNone/>
            </a:pPr>
            <a:endParaRPr sz="1800">
              <a:solidFill>
                <a:srgbClr val="FFFFFF"/>
              </a:solidFill>
            </a:endParaRPr>
          </a:p>
        </p:txBody>
      </p:sp>
      <p:sp>
        <p:nvSpPr>
          <p:cNvPr id="389" name="Google Shape;389;p29"/>
          <p:cNvSpPr txBox="1"/>
          <p:nvPr/>
        </p:nvSpPr>
        <p:spPr>
          <a:xfrm>
            <a:off x="1219200" y="2658075"/>
            <a:ext cx="51315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Envolver os departamentos de comunicação.</a:t>
            </a:r>
            <a:br>
              <a:rPr lang="en-GB" sz="1800">
                <a:solidFill>
                  <a:srgbClr val="FFFFFF"/>
                </a:solidFill>
              </a:rPr>
            </a:br>
            <a:endParaRPr sz="1800">
              <a:solidFill>
                <a:srgbClr val="FFFFFF"/>
              </a:solidFill>
            </a:endParaRPr>
          </a:p>
        </p:txBody>
      </p:sp>
      <p:sp>
        <p:nvSpPr>
          <p:cNvPr id="390" name="Google Shape;390;p29"/>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2800"/>
              <a:buFont typeface="Arial"/>
              <a:buNone/>
            </a:pPr>
            <a:r>
              <a:rPr lang="en-GB" b="1"/>
              <a:t>Dicas sobre Prevenção</a:t>
            </a:r>
            <a:endParaRPr/>
          </a:p>
        </p:txBody>
      </p:sp>
      <p:sp>
        <p:nvSpPr>
          <p:cNvPr id="391" name="Google Shape;391;p29"/>
          <p:cNvSpPr/>
          <p:nvPr/>
        </p:nvSpPr>
        <p:spPr>
          <a:xfrm>
            <a:off x="568160" y="2600485"/>
            <a:ext cx="484352" cy="484525"/>
          </a:xfrm>
          <a:custGeom>
            <a:avLst/>
            <a:gdLst/>
            <a:ahLst/>
            <a:cxnLst/>
            <a:rect l="l" t="t"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392" name="Google Shape;392;p29"/>
          <p:cNvSpPr txBox="1"/>
          <p:nvPr/>
        </p:nvSpPr>
        <p:spPr>
          <a:xfrm>
            <a:off x="1219200" y="3429000"/>
            <a:ext cx="42546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Atingir um público amplo utilizando múltiplos canais.</a:t>
            </a:r>
            <a:endParaRPr sz="1800">
              <a:solidFill>
                <a:srgbClr val="FFFFFF"/>
              </a:solidFill>
            </a:endParaRPr>
          </a:p>
        </p:txBody>
      </p:sp>
      <p:sp>
        <p:nvSpPr>
          <p:cNvPr id="393" name="Google Shape;393;p29"/>
          <p:cNvSpPr txBox="1"/>
          <p:nvPr/>
        </p:nvSpPr>
        <p:spPr>
          <a:xfrm>
            <a:off x="1219200" y="4476918"/>
            <a:ext cx="4254600" cy="1477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Garantir que os serviços institucionais, políticas, códigos de conduta, procedimentos e sanções são bem comunicados e que as pessoas perpetradoras são responsabilizadas.</a:t>
            </a:r>
            <a:endParaRPr sz="1800">
              <a:solidFill>
                <a:srgbClr val="FFFFFF"/>
              </a:solidFill>
            </a:endParaRPr>
          </a:p>
        </p:txBody>
      </p:sp>
      <p:sp>
        <p:nvSpPr>
          <p:cNvPr id="394" name="Google Shape;394;p29"/>
          <p:cNvSpPr/>
          <p:nvPr/>
        </p:nvSpPr>
        <p:spPr>
          <a:xfrm>
            <a:off x="593560" y="4584725"/>
            <a:ext cx="420769" cy="380975"/>
          </a:xfrm>
          <a:custGeom>
            <a:avLst/>
            <a:gdLst/>
            <a:ahLst/>
            <a:cxnLst/>
            <a:rect l="l" t="t" r="r" b="b"/>
            <a:pathLst>
              <a:path w="69" h="55" extrusionOk="0">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95" name="Google Shape;395;p29"/>
          <p:cNvSpPr/>
          <p:nvPr/>
        </p:nvSpPr>
        <p:spPr>
          <a:xfrm>
            <a:off x="622699" y="3584613"/>
            <a:ext cx="362490" cy="335104"/>
          </a:xfrm>
          <a:custGeom>
            <a:avLst/>
            <a:gdLst/>
            <a:ahLst/>
            <a:cxnLst/>
            <a:rect l="l" t="t" r="r" b="b"/>
            <a:pathLst>
              <a:path w="46" h="64" extrusionOk="0">
                <a:moveTo>
                  <a:pt x="42" y="0"/>
                </a:moveTo>
                <a:cubicBezTo>
                  <a:pt x="41" y="0"/>
                  <a:pt x="40" y="1"/>
                  <a:pt x="39" y="2"/>
                </a:cubicBezTo>
                <a:cubicBezTo>
                  <a:pt x="19" y="15"/>
                  <a:pt x="19" y="15"/>
                  <a:pt x="19" y="15"/>
                </a:cubicBezTo>
                <a:cubicBezTo>
                  <a:pt x="6" y="15"/>
                  <a:pt x="6" y="15"/>
                  <a:pt x="6" y="15"/>
                </a:cubicBezTo>
                <a:cubicBezTo>
                  <a:pt x="3" y="15"/>
                  <a:pt x="0" y="18"/>
                  <a:pt x="0" y="21"/>
                </a:cubicBezTo>
                <a:cubicBezTo>
                  <a:pt x="0" y="43"/>
                  <a:pt x="0" y="43"/>
                  <a:pt x="0" y="43"/>
                </a:cubicBezTo>
                <a:cubicBezTo>
                  <a:pt x="0" y="47"/>
                  <a:pt x="3" y="50"/>
                  <a:pt x="6" y="50"/>
                </a:cubicBezTo>
                <a:cubicBezTo>
                  <a:pt x="19" y="50"/>
                  <a:pt x="19" y="50"/>
                  <a:pt x="19" y="50"/>
                </a:cubicBezTo>
                <a:cubicBezTo>
                  <a:pt x="39" y="63"/>
                  <a:pt x="39" y="63"/>
                  <a:pt x="39" y="63"/>
                </a:cubicBezTo>
                <a:cubicBezTo>
                  <a:pt x="40" y="64"/>
                  <a:pt x="41" y="64"/>
                  <a:pt x="42" y="64"/>
                </a:cubicBezTo>
                <a:cubicBezTo>
                  <a:pt x="43" y="64"/>
                  <a:pt x="44" y="64"/>
                  <a:pt x="45" y="63"/>
                </a:cubicBezTo>
                <a:cubicBezTo>
                  <a:pt x="45" y="62"/>
                  <a:pt x="46" y="61"/>
                  <a:pt x="46" y="60"/>
                </a:cubicBezTo>
                <a:cubicBezTo>
                  <a:pt x="46" y="5"/>
                  <a:pt x="46" y="5"/>
                  <a:pt x="46" y="5"/>
                </a:cubicBezTo>
                <a:cubicBezTo>
                  <a:pt x="46" y="2"/>
                  <a:pt x="44" y="0"/>
                  <a:pt x="42" y="0"/>
                </a:cubicBezTo>
                <a:close/>
                <a:moveTo>
                  <a:pt x="18" y="46"/>
                </a:moveTo>
                <a:cubicBezTo>
                  <a:pt x="6" y="46"/>
                  <a:pt x="6" y="46"/>
                  <a:pt x="6" y="46"/>
                </a:cubicBezTo>
                <a:cubicBezTo>
                  <a:pt x="5" y="46"/>
                  <a:pt x="3" y="45"/>
                  <a:pt x="3" y="43"/>
                </a:cubicBezTo>
                <a:cubicBezTo>
                  <a:pt x="3" y="21"/>
                  <a:pt x="3" y="21"/>
                  <a:pt x="3" y="21"/>
                </a:cubicBezTo>
                <a:cubicBezTo>
                  <a:pt x="3" y="20"/>
                  <a:pt x="5" y="19"/>
                  <a:pt x="6" y="19"/>
                </a:cubicBezTo>
                <a:cubicBezTo>
                  <a:pt x="18" y="19"/>
                  <a:pt x="18" y="19"/>
                  <a:pt x="18" y="19"/>
                </a:cubicBezTo>
                <a:lnTo>
                  <a:pt x="18" y="46"/>
                </a:lnTo>
                <a:close/>
                <a:moveTo>
                  <a:pt x="42" y="60"/>
                </a:moveTo>
                <a:cubicBezTo>
                  <a:pt x="42" y="60"/>
                  <a:pt x="42" y="60"/>
                  <a:pt x="42" y="60"/>
                </a:cubicBezTo>
                <a:cubicBezTo>
                  <a:pt x="42" y="60"/>
                  <a:pt x="41" y="60"/>
                  <a:pt x="41" y="60"/>
                </a:cubicBezTo>
                <a:cubicBezTo>
                  <a:pt x="41" y="60"/>
                  <a:pt x="41" y="60"/>
                  <a:pt x="41" y="60"/>
                </a:cubicBezTo>
                <a:cubicBezTo>
                  <a:pt x="22" y="47"/>
                  <a:pt x="22" y="47"/>
                  <a:pt x="22" y="47"/>
                </a:cubicBezTo>
                <a:cubicBezTo>
                  <a:pt x="22" y="18"/>
                  <a:pt x="22" y="18"/>
                  <a:pt x="22" y="18"/>
                </a:cubicBezTo>
                <a:cubicBezTo>
                  <a:pt x="29" y="13"/>
                  <a:pt x="29" y="13"/>
                  <a:pt x="29" y="13"/>
                </a:cubicBezTo>
                <a:cubicBezTo>
                  <a:pt x="29" y="32"/>
                  <a:pt x="29" y="32"/>
                  <a:pt x="29" y="32"/>
                </a:cubicBezTo>
                <a:cubicBezTo>
                  <a:pt x="29" y="33"/>
                  <a:pt x="29" y="34"/>
                  <a:pt x="30" y="34"/>
                </a:cubicBezTo>
                <a:cubicBezTo>
                  <a:pt x="31" y="34"/>
                  <a:pt x="32" y="33"/>
                  <a:pt x="32" y="32"/>
                </a:cubicBezTo>
                <a:cubicBezTo>
                  <a:pt x="32" y="12"/>
                  <a:pt x="32" y="12"/>
                  <a:pt x="32" y="12"/>
                </a:cubicBezTo>
                <a:cubicBezTo>
                  <a:pt x="32" y="12"/>
                  <a:pt x="32" y="11"/>
                  <a:pt x="32" y="11"/>
                </a:cubicBezTo>
                <a:cubicBezTo>
                  <a:pt x="41" y="5"/>
                  <a:pt x="41" y="5"/>
                  <a:pt x="41" y="5"/>
                </a:cubicBezTo>
                <a:cubicBezTo>
                  <a:pt x="41" y="5"/>
                  <a:pt x="41" y="5"/>
                  <a:pt x="41" y="5"/>
                </a:cubicBezTo>
                <a:cubicBezTo>
                  <a:pt x="41" y="4"/>
                  <a:pt x="42" y="4"/>
                  <a:pt x="42" y="4"/>
                </a:cubicBezTo>
                <a:cubicBezTo>
                  <a:pt x="42" y="4"/>
                  <a:pt x="42" y="5"/>
                  <a:pt x="42" y="5"/>
                </a:cubicBezTo>
                <a:lnTo>
                  <a:pt x="42" y="60"/>
                </a:ln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96" name="Google Shape;396;p29"/>
          <p:cNvSpPr txBox="1"/>
          <p:nvPr/>
        </p:nvSpPr>
        <p:spPr>
          <a:xfrm>
            <a:off x="7137400" y="2600485"/>
            <a:ext cx="4254600" cy="9234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Tornar facilmente acessíveis todas as linhas de apoio, serviços e procedimentos de denúncia.</a:t>
            </a:r>
            <a:endParaRPr sz="1800">
              <a:solidFill>
                <a:srgbClr val="FFFFFF"/>
              </a:solidFill>
            </a:endParaRPr>
          </a:p>
        </p:txBody>
      </p:sp>
      <p:sp>
        <p:nvSpPr>
          <p:cNvPr id="397" name="Google Shape;397;p29"/>
          <p:cNvSpPr/>
          <p:nvPr/>
        </p:nvSpPr>
        <p:spPr>
          <a:xfrm>
            <a:off x="6439670" y="5318266"/>
            <a:ext cx="455914" cy="419259"/>
          </a:xfrm>
          <a:custGeom>
            <a:avLst/>
            <a:gdLst/>
            <a:ahLst/>
            <a:cxnLst/>
            <a:rect l="l" t="t" r="r" b="b"/>
            <a:pathLst>
              <a:path w="77" h="71" extrusionOk="0">
                <a:moveTo>
                  <a:pt x="76" y="34"/>
                </a:moveTo>
                <a:cubicBezTo>
                  <a:pt x="40" y="1"/>
                  <a:pt x="40" y="1"/>
                  <a:pt x="40" y="1"/>
                </a:cubicBezTo>
                <a:cubicBezTo>
                  <a:pt x="39" y="0"/>
                  <a:pt x="39" y="0"/>
                  <a:pt x="38" y="0"/>
                </a:cubicBezTo>
                <a:cubicBezTo>
                  <a:pt x="38" y="0"/>
                  <a:pt x="37" y="0"/>
                  <a:pt x="37" y="1"/>
                </a:cubicBezTo>
                <a:cubicBezTo>
                  <a:pt x="0" y="34"/>
                  <a:pt x="0" y="34"/>
                  <a:pt x="0" y="34"/>
                </a:cubicBezTo>
                <a:cubicBezTo>
                  <a:pt x="0" y="35"/>
                  <a:pt x="0" y="36"/>
                  <a:pt x="0" y="36"/>
                </a:cubicBezTo>
                <a:cubicBezTo>
                  <a:pt x="0" y="37"/>
                  <a:pt x="1" y="37"/>
                  <a:pt x="2" y="37"/>
                </a:cubicBezTo>
                <a:cubicBezTo>
                  <a:pt x="8" y="37"/>
                  <a:pt x="8" y="37"/>
                  <a:pt x="8" y="37"/>
                </a:cubicBezTo>
                <a:cubicBezTo>
                  <a:pt x="8" y="69"/>
                  <a:pt x="8" y="69"/>
                  <a:pt x="8" y="69"/>
                </a:cubicBezTo>
                <a:cubicBezTo>
                  <a:pt x="8" y="70"/>
                  <a:pt x="9" y="71"/>
                  <a:pt x="10" y="71"/>
                </a:cubicBezTo>
                <a:cubicBezTo>
                  <a:pt x="67" y="71"/>
                  <a:pt x="67" y="71"/>
                  <a:pt x="67" y="71"/>
                </a:cubicBezTo>
                <a:cubicBezTo>
                  <a:pt x="68" y="71"/>
                  <a:pt x="68" y="70"/>
                  <a:pt x="68" y="69"/>
                </a:cubicBezTo>
                <a:cubicBezTo>
                  <a:pt x="68" y="37"/>
                  <a:pt x="68" y="37"/>
                  <a:pt x="68" y="37"/>
                </a:cubicBezTo>
                <a:cubicBezTo>
                  <a:pt x="75" y="37"/>
                  <a:pt x="75" y="37"/>
                  <a:pt x="75" y="37"/>
                </a:cubicBezTo>
                <a:cubicBezTo>
                  <a:pt x="75" y="37"/>
                  <a:pt x="75" y="37"/>
                  <a:pt x="75" y="37"/>
                </a:cubicBezTo>
                <a:cubicBezTo>
                  <a:pt x="76" y="37"/>
                  <a:pt x="77" y="37"/>
                  <a:pt x="77" y="36"/>
                </a:cubicBezTo>
                <a:cubicBezTo>
                  <a:pt x="77" y="35"/>
                  <a:pt x="77" y="35"/>
                  <a:pt x="76" y="34"/>
                </a:cubicBezTo>
                <a:close/>
                <a:moveTo>
                  <a:pt x="38" y="4"/>
                </a:moveTo>
                <a:cubicBezTo>
                  <a:pt x="61" y="25"/>
                  <a:pt x="61" y="25"/>
                  <a:pt x="61" y="25"/>
                </a:cubicBezTo>
                <a:cubicBezTo>
                  <a:pt x="16" y="25"/>
                  <a:pt x="16" y="25"/>
                  <a:pt x="16" y="25"/>
                </a:cubicBezTo>
                <a:cubicBezTo>
                  <a:pt x="22" y="19"/>
                  <a:pt x="22" y="19"/>
                  <a:pt x="22" y="19"/>
                </a:cubicBezTo>
                <a:cubicBezTo>
                  <a:pt x="45" y="19"/>
                  <a:pt x="45" y="19"/>
                  <a:pt x="45" y="19"/>
                </a:cubicBezTo>
                <a:cubicBezTo>
                  <a:pt x="46" y="19"/>
                  <a:pt x="47" y="19"/>
                  <a:pt x="47" y="18"/>
                </a:cubicBezTo>
                <a:cubicBezTo>
                  <a:pt x="47" y="17"/>
                  <a:pt x="46" y="16"/>
                  <a:pt x="45" y="16"/>
                </a:cubicBezTo>
                <a:cubicBezTo>
                  <a:pt x="25" y="16"/>
                  <a:pt x="25" y="16"/>
                  <a:pt x="25" y="16"/>
                </a:cubicBezTo>
                <a:lnTo>
                  <a:pt x="38" y="4"/>
                </a:lnTo>
                <a:close/>
                <a:moveTo>
                  <a:pt x="44" y="68"/>
                </a:moveTo>
                <a:cubicBezTo>
                  <a:pt x="33" y="68"/>
                  <a:pt x="33" y="68"/>
                  <a:pt x="33" y="68"/>
                </a:cubicBezTo>
                <a:cubicBezTo>
                  <a:pt x="33" y="44"/>
                  <a:pt x="33" y="44"/>
                  <a:pt x="33" y="44"/>
                </a:cubicBezTo>
                <a:cubicBezTo>
                  <a:pt x="44" y="44"/>
                  <a:pt x="44" y="44"/>
                  <a:pt x="44" y="44"/>
                </a:cubicBezTo>
                <a:lnTo>
                  <a:pt x="44" y="68"/>
                </a:lnTo>
                <a:close/>
                <a:moveTo>
                  <a:pt x="67" y="34"/>
                </a:moveTo>
                <a:cubicBezTo>
                  <a:pt x="66" y="34"/>
                  <a:pt x="65" y="35"/>
                  <a:pt x="65" y="36"/>
                </a:cubicBezTo>
                <a:cubicBezTo>
                  <a:pt x="65" y="68"/>
                  <a:pt x="65" y="68"/>
                  <a:pt x="65" y="68"/>
                </a:cubicBezTo>
                <a:cubicBezTo>
                  <a:pt x="47" y="68"/>
                  <a:pt x="47" y="68"/>
                  <a:pt x="47" y="68"/>
                </a:cubicBezTo>
                <a:cubicBezTo>
                  <a:pt x="47" y="42"/>
                  <a:pt x="47" y="42"/>
                  <a:pt x="47" y="42"/>
                </a:cubicBezTo>
                <a:cubicBezTo>
                  <a:pt x="47" y="41"/>
                  <a:pt x="47" y="40"/>
                  <a:pt x="46" y="40"/>
                </a:cubicBezTo>
                <a:cubicBezTo>
                  <a:pt x="31" y="40"/>
                  <a:pt x="31" y="40"/>
                  <a:pt x="31" y="40"/>
                </a:cubicBezTo>
                <a:cubicBezTo>
                  <a:pt x="30" y="40"/>
                  <a:pt x="29" y="41"/>
                  <a:pt x="29" y="42"/>
                </a:cubicBezTo>
                <a:cubicBezTo>
                  <a:pt x="29" y="68"/>
                  <a:pt x="29" y="68"/>
                  <a:pt x="29" y="68"/>
                </a:cubicBezTo>
                <a:cubicBezTo>
                  <a:pt x="12" y="68"/>
                  <a:pt x="12" y="68"/>
                  <a:pt x="12" y="68"/>
                </a:cubicBezTo>
                <a:cubicBezTo>
                  <a:pt x="12" y="36"/>
                  <a:pt x="12" y="36"/>
                  <a:pt x="12" y="36"/>
                </a:cubicBezTo>
                <a:cubicBezTo>
                  <a:pt x="12" y="35"/>
                  <a:pt x="11" y="34"/>
                  <a:pt x="10" y="34"/>
                </a:cubicBezTo>
                <a:cubicBezTo>
                  <a:pt x="6" y="34"/>
                  <a:pt x="6" y="34"/>
                  <a:pt x="6" y="34"/>
                </a:cubicBezTo>
                <a:cubicBezTo>
                  <a:pt x="12" y="28"/>
                  <a:pt x="12" y="28"/>
                  <a:pt x="12" y="28"/>
                </a:cubicBezTo>
                <a:cubicBezTo>
                  <a:pt x="64" y="28"/>
                  <a:pt x="64" y="28"/>
                  <a:pt x="64" y="28"/>
                </a:cubicBezTo>
                <a:cubicBezTo>
                  <a:pt x="64" y="28"/>
                  <a:pt x="64" y="28"/>
                  <a:pt x="64" y="28"/>
                </a:cubicBezTo>
                <a:cubicBezTo>
                  <a:pt x="71" y="34"/>
                  <a:pt x="71" y="34"/>
                  <a:pt x="71" y="34"/>
                </a:cubicBezTo>
                <a:lnTo>
                  <a:pt x="67" y="34"/>
                </a:ln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nvGrpSpPr>
          <p:cNvPr id="398" name="Google Shape;398;p29"/>
          <p:cNvGrpSpPr/>
          <p:nvPr/>
        </p:nvGrpSpPr>
        <p:grpSpPr>
          <a:xfrm>
            <a:off x="6351545" y="2693156"/>
            <a:ext cx="594714" cy="358567"/>
            <a:chOff x="17619663" y="4157663"/>
            <a:chExt cx="723900" cy="400050"/>
          </a:xfrm>
        </p:grpSpPr>
        <p:sp>
          <p:nvSpPr>
            <p:cNvPr id="399" name="Google Shape;399;p29"/>
            <p:cNvSpPr/>
            <p:nvPr/>
          </p:nvSpPr>
          <p:spPr>
            <a:xfrm>
              <a:off x="17619663" y="4157663"/>
              <a:ext cx="723900" cy="400050"/>
            </a:xfrm>
            <a:custGeom>
              <a:avLst/>
              <a:gdLst/>
              <a:ahLst/>
              <a:cxnLst/>
              <a:rect l="l" t="t" r="r" b="b"/>
              <a:pathLst>
                <a:path w="76" h="42" extrusionOk="0">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00" name="Google Shape;400;p29"/>
            <p:cNvSpPr/>
            <p:nvPr/>
          </p:nvSpPr>
          <p:spPr>
            <a:xfrm>
              <a:off x="17914938" y="4214813"/>
              <a:ext cx="133350" cy="133350"/>
            </a:xfrm>
            <a:custGeom>
              <a:avLst/>
              <a:gdLst/>
              <a:ahLst/>
              <a:cxnLst/>
              <a:rect l="l" t="t" r="r" b="b"/>
              <a:pathLst>
                <a:path w="14" h="14" extrusionOk="0">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01" name="Google Shape;401;p29"/>
          <p:cNvSpPr/>
          <p:nvPr/>
        </p:nvSpPr>
        <p:spPr>
          <a:xfrm>
            <a:off x="6420945" y="3674295"/>
            <a:ext cx="455913" cy="490843"/>
          </a:xfrm>
          <a:custGeom>
            <a:avLst/>
            <a:gdLst/>
            <a:ahLst/>
            <a:cxnLst/>
            <a:rect l="l" t="t"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403" name="Google Shape;403;p29"/>
          <p:cNvSpPr txBox="1"/>
          <p:nvPr/>
        </p:nvSpPr>
        <p:spPr>
          <a:xfrm>
            <a:off x="7149325" y="5275860"/>
            <a:ext cx="4940400" cy="1006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rgbClr val="FFFFFF"/>
                </a:solidFill>
              </a:rPr>
              <a:t>Criar um grupo de trabalho de prevenção, responsável pelo desenho e implementação de práticas e atividades.</a:t>
            </a:r>
            <a:endParaRPr sz="1800">
              <a:solidFill>
                <a:srgbClr val="FFFFFF"/>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30"/>
          <p:cNvSpPr txBox="1"/>
          <p:nvPr/>
        </p:nvSpPr>
        <p:spPr>
          <a:xfrm>
            <a:off x="1359160" y="5140073"/>
            <a:ext cx="5075100" cy="687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chemeClr val="lt1"/>
                </a:solidFill>
              </a:rPr>
              <a:t>Avaliar e atualizar regularmente todos os componentes do programa de prevenção.</a:t>
            </a:r>
            <a:endParaRPr sz="1800">
              <a:solidFill>
                <a:schemeClr val="lt1"/>
              </a:solidFill>
            </a:endParaRPr>
          </a:p>
        </p:txBody>
      </p:sp>
      <p:sp>
        <p:nvSpPr>
          <p:cNvPr id="410" name="Google Shape;410;p30"/>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2800"/>
              <a:buFont typeface="Arial"/>
              <a:buNone/>
            </a:pPr>
            <a:r>
              <a:rPr lang="en-GB" b="1"/>
              <a:t>Dicas sobre Prevenção</a:t>
            </a:r>
            <a:endParaRPr/>
          </a:p>
          <a:p>
            <a:pPr marL="0" lvl="0" indent="0" algn="l" rtl="0">
              <a:lnSpc>
                <a:spcPct val="90000"/>
              </a:lnSpc>
              <a:spcBef>
                <a:spcPts val="0"/>
              </a:spcBef>
              <a:spcAft>
                <a:spcPts val="0"/>
              </a:spcAft>
              <a:buClr>
                <a:srgbClr val="0F2235"/>
              </a:buClr>
              <a:buSzPts val="3200"/>
              <a:buFont typeface="Arial"/>
              <a:buNone/>
            </a:pPr>
            <a:endParaRPr sz="3200" b="1"/>
          </a:p>
        </p:txBody>
      </p:sp>
      <p:sp>
        <p:nvSpPr>
          <p:cNvPr id="411" name="Google Shape;411;p30"/>
          <p:cNvSpPr/>
          <p:nvPr/>
        </p:nvSpPr>
        <p:spPr>
          <a:xfrm>
            <a:off x="568160" y="2600485"/>
            <a:ext cx="484352" cy="484525"/>
          </a:xfrm>
          <a:custGeom>
            <a:avLst/>
            <a:gdLst/>
            <a:ahLst/>
            <a:cxnLst/>
            <a:rect l="l" t="t"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grpSp>
        <p:nvGrpSpPr>
          <p:cNvPr id="412" name="Google Shape;412;p30"/>
          <p:cNvGrpSpPr/>
          <p:nvPr/>
        </p:nvGrpSpPr>
        <p:grpSpPr>
          <a:xfrm>
            <a:off x="477434" y="5234839"/>
            <a:ext cx="594714" cy="358567"/>
            <a:chOff x="17619663" y="4157663"/>
            <a:chExt cx="723900" cy="400050"/>
          </a:xfrm>
        </p:grpSpPr>
        <p:sp>
          <p:nvSpPr>
            <p:cNvPr id="413" name="Google Shape;413;p30"/>
            <p:cNvSpPr/>
            <p:nvPr/>
          </p:nvSpPr>
          <p:spPr>
            <a:xfrm>
              <a:off x="17619663" y="4157663"/>
              <a:ext cx="723900" cy="400050"/>
            </a:xfrm>
            <a:custGeom>
              <a:avLst/>
              <a:gdLst/>
              <a:ahLst/>
              <a:cxnLst/>
              <a:rect l="l" t="t" r="r" b="b"/>
              <a:pathLst>
                <a:path w="76" h="42" extrusionOk="0">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4" name="Google Shape;414;p30"/>
            <p:cNvSpPr/>
            <p:nvPr/>
          </p:nvSpPr>
          <p:spPr>
            <a:xfrm>
              <a:off x="17914938" y="4214813"/>
              <a:ext cx="133350" cy="133350"/>
            </a:xfrm>
            <a:custGeom>
              <a:avLst/>
              <a:gdLst/>
              <a:ahLst/>
              <a:cxnLst/>
              <a:rect l="l" t="t" r="r" b="b"/>
              <a:pathLst>
                <a:path w="14" h="14" extrusionOk="0">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15" name="Google Shape;415;p30"/>
          <p:cNvGrpSpPr/>
          <p:nvPr/>
        </p:nvGrpSpPr>
        <p:grpSpPr>
          <a:xfrm>
            <a:off x="568160" y="3966574"/>
            <a:ext cx="359691" cy="565985"/>
            <a:chOff x="9260948" y="10553700"/>
            <a:chExt cx="447675" cy="668338"/>
          </a:xfrm>
        </p:grpSpPr>
        <p:sp>
          <p:nvSpPr>
            <p:cNvPr id="416" name="Google Shape;416;p30"/>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7" name="Google Shape;417;p30"/>
            <p:cNvSpPr/>
            <p:nvPr/>
          </p:nvSpPr>
          <p:spPr>
            <a:xfrm>
              <a:off x="9508598" y="10726737"/>
              <a:ext cx="66675" cy="66675"/>
            </a:xfrm>
            <a:prstGeom prst="ellipse">
              <a:avLst/>
            </a:pr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8" name="Google Shape;418;p30"/>
            <p:cNvSpPr/>
            <p:nvPr/>
          </p:nvSpPr>
          <p:spPr>
            <a:xfrm>
              <a:off x="9480023" y="10793412"/>
              <a:ext cx="38100" cy="38100"/>
            </a:xfrm>
            <a:prstGeom prst="ellipse">
              <a:avLst/>
            </a:pr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9" name="Google Shape;419;p30"/>
            <p:cNvSpPr/>
            <p:nvPr/>
          </p:nvSpPr>
          <p:spPr>
            <a:xfrm>
              <a:off x="9499073" y="10936287"/>
              <a:ext cx="28575" cy="38100"/>
            </a:xfrm>
            <a:prstGeom prst="ellipse">
              <a:avLst/>
            </a:pr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21" name="Google Shape;421;p30"/>
          <p:cNvSpPr txBox="1"/>
          <p:nvPr/>
        </p:nvSpPr>
        <p:spPr>
          <a:xfrm>
            <a:off x="1359160" y="3993427"/>
            <a:ext cx="5344800" cy="687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chemeClr val="lt1"/>
                </a:solidFill>
              </a:rPr>
              <a:t>Alocar orçamento suficiente para campanhas de sensibilização e programas de formação.</a:t>
            </a:r>
            <a:endParaRPr sz="1800">
              <a:solidFill>
                <a:srgbClr val="FFFFFF"/>
              </a:solidFill>
            </a:endParaRPr>
          </a:p>
        </p:txBody>
      </p:sp>
      <p:sp>
        <p:nvSpPr>
          <p:cNvPr id="422" name="Google Shape;422;p30"/>
          <p:cNvSpPr txBox="1"/>
          <p:nvPr/>
        </p:nvSpPr>
        <p:spPr>
          <a:xfrm>
            <a:off x="1359160" y="2606930"/>
            <a:ext cx="5555700" cy="687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chemeClr val="lt1"/>
                </a:solidFill>
              </a:rPr>
              <a:t>Formação obrigatória de integração (</a:t>
            </a:r>
            <a:r>
              <a:rPr lang="en-GB" sz="1800" i="1">
                <a:solidFill>
                  <a:schemeClr val="lt1"/>
                </a:solidFill>
              </a:rPr>
              <a:t>onboarding</a:t>
            </a:r>
            <a:r>
              <a:rPr lang="en-GB" sz="1800">
                <a:solidFill>
                  <a:schemeClr val="lt1"/>
                </a:solidFill>
              </a:rPr>
              <a:t>) para pessoal e estudantes.</a:t>
            </a:r>
            <a:endParaRPr sz="1800">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31"/>
          <p:cNvSpPr txBox="1"/>
          <p:nvPr/>
        </p:nvSpPr>
        <p:spPr>
          <a:xfrm>
            <a:off x="1216255" y="100293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400"/>
              <a:buFont typeface="Arial"/>
              <a:buNone/>
            </a:pPr>
            <a:r>
              <a:rPr lang="en-GB" sz="2400" b="1">
                <a:solidFill>
                  <a:srgbClr val="0F2235"/>
                </a:solidFill>
              </a:rPr>
              <a:t>“</a:t>
            </a:r>
            <a:r>
              <a:rPr lang="en-GB" sz="2400" b="1" i="0">
                <a:solidFill>
                  <a:srgbClr val="0F2235"/>
                </a:solidFill>
                <a:latin typeface="Arial"/>
                <a:ea typeface="Arial"/>
                <a:cs typeface="Arial"/>
                <a:sym typeface="Arial"/>
              </a:rPr>
              <a:t>Breaking the Silence – Preventing Harassment and Sexual Misconduct</a:t>
            </a:r>
            <a:r>
              <a:rPr lang="en-GB" sz="2400" b="1">
                <a:solidFill>
                  <a:srgbClr val="0F2235"/>
                </a:solidFill>
              </a:rPr>
              <a:t>”</a:t>
            </a:r>
            <a:r>
              <a:rPr lang="en-GB" sz="2400" b="1" i="0">
                <a:solidFill>
                  <a:srgbClr val="0F2235"/>
                </a:solidFill>
                <a:latin typeface="Arial"/>
                <a:ea typeface="Arial"/>
                <a:cs typeface="Arial"/>
                <a:sym typeface="Arial"/>
              </a:rPr>
              <a:t> – </a:t>
            </a:r>
            <a:r>
              <a:rPr lang="en-GB" sz="2400" b="1">
                <a:solidFill>
                  <a:srgbClr val="0F2235"/>
                </a:solidFill>
              </a:rPr>
              <a:t>Universidade</a:t>
            </a:r>
            <a:r>
              <a:rPr lang="en-GB" sz="2400" b="1" i="0">
                <a:solidFill>
                  <a:srgbClr val="0F2235"/>
                </a:solidFill>
                <a:latin typeface="Arial"/>
                <a:ea typeface="Arial"/>
                <a:cs typeface="Arial"/>
                <a:sym typeface="Arial"/>
              </a:rPr>
              <a:t> </a:t>
            </a:r>
            <a:r>
              <a:rPr lang="en-GB" sz="2400" b="1">
                <a:solidFill>
                  <a:srgbClr val="0F2235"/>
                </a:solidFill>
              </a:rPr>
              <a:t>de </a:t>
            </a:r>
            <a:r>
              <a:rPr lang="en-GB" sz="2400" b="1" i="0">
                <a:solidFill>
                  <a:srgbClr val="0F2235"/>
                </a:solidFill>
                <a:latin typeface="Arial"/>
                <a:ea typeface="Arial"/>
                <a:cs typeface="Arial"/>
                <a:sym typeface="Arial"/>
              </a:rPr>
              <a:t>Cambridge</a:t>
            </a:r>
            <a:endParaRPr/>
          </a:p>
        </p:txBody>
      </p:sp>
      <p:pic>
        <p:nvPicPr>
          <p:cNvPr id="429" name="Google Shape;429;p31"/>
          <p:cNvPicPr preferRelativeResize="0"/>
          <p:nvPr/>
        </p:nvPicPr>
        <p:blipFill rotWithShape="1">
          <a:blip r:embed="rId3">
            <a:alphaModFix/>
          </a:blip>
          <a:srcRect/>
          <a:stretch/>
        </p:blipFill>
        <p:spPr>
          <a:xfrm>
            <a:off x="11288" y="2680952"/>
            <a:ext cx="6087533" cy="3259985"/>
          </a:xfrm>
          <a:prstGeom prst="rect">
            <a:avLst/>
          </a:prstGeom>
          <a:noFill/>
          <a:ln>
            <a:noFill/>
          </a:ln>
        </p:spPr>
      </p:pic>
      <p:pic>
        <p:nvPicPr>
          <p:cNvPr id="430" name="Google Shape;430;p31" descr="Graphical user interface&#10;&#10;Description automatically generated"/>
          <p:cNvPicPr preferRelativeResize="0"/>
          <p:nvPr/>
        </p:nvPicPr>
        <p:blipFill rotWithShape="1">
          <a:blip r:embed="rId4">
            <a:alphaModFix/>
          </a:blip>
          <a:srcRect/>
          <a:stretch/>
        </p:blipFill>
        <p:spPr>
          <a:xfrm>
            <a:off x="6093177" y="2681184"/>
            <a:ext cx="6087532" cy="325952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2"/>
          <p:cNvSpPr txBox="1">
            <a:spLocks noGrp="1"/>
          </p:cNvSpPr>
          <p:nvPr>
            <p:ph type="title"/>
          </p:nvPr>
        </p:nvSpPr>
        <p:spPr>
          <a:xfrm>
            <a:off x="1052517" y="1069321"/>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400"/>
              <a:buFont typeface="Arial"/>
              <a:buNone/>
            </a:pPr>
            <a:r>
              <a:rPr lang="en-GB" sz="2400" b="1"/>
              <a:t>Campanha “#finiscequi” - Universidade de Trento</a:t>
            </a:r>
            <a:endParaRPr/>
          </a:p>
        </p:txBody>
      </p:sp>
      <p:pic>
        <p:nvPicPr>
          <p:cNvPr id="437" name="Google Shape;437;p32"/>
          <p:cNvPicPr preferRelativeResize="0"/>
          <p:nvPr/>
        </p:nvPicPr>
        <p:blipFill>
          <a:blip r:embed="rId3">
            <a:alphaModFix/>
          </a:blip>
          <a:stretch>
            <a:fillRect/>
          </a:stretch>
        </p:blipFill>
        <p:spPr>
          <a:xfrm>
            <a:off x="3630275" y="2348650"/>
            <a:ext cx="8357726" cy="2830300"/>
          </a:xfrm>
          <a:prstGeom prst="rect">
            <a:avLst/>
          </a:prstGeom>
          <a:noFill/>
          <a:ln>
            <a:noFill/>
          </a:ln>
        </p:spPr>
      </p:pic>
      <p:pic>
        <p:nvPicPr>
          <p:cNvPr id="438" name="Google Shape;438;p32"/>
          <p:cNvPicPr preferRelativeResize="0"/>
          <p:nvPr/>
        </p:nvPicPr>
        <p:blipFill>
          <a:blip r:embed="rId4">
            <a:alphaModFix/>
          </a:blip>
          <a:stretch>
            <a:fillRect/>
          </a:stretch>
        </p:blipFill>
        <p:spPr>
          <a:xfrm>
            <a:off x="438150" y="4214100"/>
            <a:ext cx="5978101" cy="18518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Google Shape;444;g3afabaa2b34_0_51"/>
          <p:cNvPicPr preferRelativeResize="0"/>
          <p:nvPr/>
        </p:nvPicPr>
        <p:blipFill>
          <a:blip r:embed="rId3">
            <a:alphaModFix/>
          </a:blip>
          <a:stretch>
            <a:fillRect/>
          </a:stretch>
        </p:blipFill>
        <p:spPr>
          <a:xfrm>
            <a:off x="241700" y="2193625"/>
            <a:ext cx="2939801" cy="2939801"/>
          </a:xfrm>
          <a:prstGeom prst="rect">
            <a:avLst/>
          </a:prstGeom>
          <a:noFill/>
          <a:ln>
            <a:noFill/>
          </a:ln>
        </p:spPr>
      </p:pic>
      <p:pic>
        <p:nvPicPr>
          <p:cNvPr id="445" name="Google Shape;445;g3afabaa2b34_0_51"/>
          <p:cNvPicPr preferRelativeResize="0"/>
          <p:nvPr/>
        </p:nvPicPr>
        <p:blipFill>
          <a:blip r:embed="rId4">
            <a:alphaModFix/>
          </a:blip>
          <a:stretch>
            <a:fillRect/>
          </a:stretch>
        </p:blipFill>
        <p:spPr>
          <a:xfrm>
            <a:off x="5564150" y="2322599"/>
            <a:ext cx="2939801" cy="2939801"/>
          </a:xfrm>
          <a:prstGeom prst="rect">
            <a:avLst/>
          </a:prstGeom>
          <a:noFill/>
          <a:ln>
            <a:noFill/>
          </a:ln>
        </p:spPr>
      </p:pic>
      <p:pic>
        <p:nvPicPr>
          <p:cNvPr id="446" name="Google Shape;446;g3afabaa2b34_0_51"/>
          <p:cNvPicPr preferRelativeResize="0"/>
          <p:nvPr/>
        </p:nvPicPr>
        <p:blipFill>
          <a:blip r:embed="rId5">
            <a:alphaModFix/>
          </a:blip>
          <a:stretch>
            <a:fillRect/>
          </a:stretch>
        </p:blipFill>
        <p:spPr>
          <a:xfrm>
            <a:off x="8406675" y="3429000"/>
            <a:ext cx="2939801" cy="2939801"/>
          </a:xfrm>
          <a:prstGeom prst="rect">
            <a:avLst/>
          </a:prstGeom>
          <a:noFill/>
          <a:ln>
            <a:noFill/>
          </a:ln>
        </p:spPr>
      </p:pic>
      <p:pic>
        <p:nvPicPr>
          <p:cNvPr id="447" name="Google Shape;447;g3afabaa2b34_0_51"/>
          <p:cNvPicPr preferRelativeResize="0"/>
          <p:nvPr/>
        </p:nvPicPr>
        <p:blipFill>
          <a:blip r:embed="rId6">
            <a:alphaModFix/>
          </a:blip>
          <a:stretch>
            <a:fillRect/>
          </a:stretch>
        </p:blipFill>
        <p:spPr>
          <a:xfrm>
            <a:off x="2738574" y="3620747"/>
            <a:ext cx="2939801" cy="2939801"/>
          </a:xfrm>
          <a:prstGeom prst="rect">
            <a:avLst/>
          </a:prstGeom>
          <a:noFill/>
          <a:ln>
            <a:noFill/>
          </a:ln>
        </p:spPr>
      </p:pic>
      <p:sp>
        <p:nvSpPr>
          <p:cNvPr id="448" name="Google Shape;448;g3afabaa2b34_0_51"/>
          <p:cNvSpPr txBox="1">
            <a:spLocks noGrp="1"/>
          </p:cNvSpPr>
          <p:nvPr>
            <p:ph type="title"/>
          </p:nvPr>
        </p:nvSpPr>
        <p:spPr>
          <a:xfrm>
            <a:off x="1046922" y="1129932"/>
            <a:ext cx="10086900" cy="778500"/>
          </a:xfrm>
          <a:prstGeom prst="rect">
            <a:avLst/>
          </a:prstGeom>
        </p:spPr>
        <p:txBody>
          <a:bodyPr spcFirstLastPara="1" wrap="square" lIns="0" tIns="192000" rIns="0" bIns="0" anchor="t" anchorCtr="0">
            <a:noAutofit/>
          </a:bodyPr>
          <a:lstStyle/>
          <a:p>
            <a:pPr marL="0" lvl="0" indent="0" algn="l" rtl="0">
              <a:spcBef>
                <a:spcPts val="0"/>
              </a:spcBef>
              <a:spcAft>
                <a:spcPts val="0"/>
              </a:spcAft>
              <a:buNone/>
            </a:pPr>
            <a:r>
              <a:rPr lang="en-GB" sz="2400" b="1">
                <a:solidFill>
                  <a:srgbClr val="313131"/>
                </a:solidFill>
                <a:highlight>
                  <a:srgbClr val="FFFFFF"/>
                </a:highlight>
              </a:rPr>
              <a:t>Campanha </a:t>
            </a:r>
            <a:r>
              <a:rPr lang="en-GB" sz="2400" b="1">
                <a:solidFill>
                  <a:schemeClr val="dk1"/>
                </a:solidFill>
                <a:highlight>
                  <a:srgbClr val="FFFFFF"/>
                </a:highlight>
              </a:rPr>
              <a:t>“EUGLOH UniTes” - European University Alliance for Global Health (Universidade do Porto)</a:t>
            </a:r>
            <a:endParaRPr sz="24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33" descr="Text&#10;&#10;Description automatically generated"/>
          <p:cNvPicPr preferRelativeResize="0"/>
          <p:nvPr/>
        </p:nvPicPr>
        <p:blipFill rotWithShape="1">
          <a:blip r:embed="rId3">
            <a:alphaModFix/>
          </a:blip>
          <a:srcRect/>
          <a:stretch/>
        </p:blipFill>
        <p:spPr>
          <a:xfrm>
            <a:off x="8693184" y="628407"/>
            <a:ext cx="2981184" cy="4238061"/>
          </a:xfrm>
          <a:prstGeom prst="rect">
            <a:avLst/>
          </a:prstGeom>
          <a:noFill/>
          <a:ln>
            <a:noFill/>
          </a:ln>
        </p:spPr>
      </p:pic>
      <p:pic>
        <p:nvPicPr>
          <p:cNvPr id="455" name="Google Shape;455;p33"/>
          <p:cNvPicPr preferRelativeResize="0"/>
          <p:nvPr/>
        </p:nvPicPr>
        <p:blipFill rotWithShape="1">
          <a:blip r:embed="rId4">
            <a:alphaModFix/>
          </a:blip>
          <a:srcRect/>
          <a:stretch/>
        </p:blipFill>
        <p:spPr>
          <a:xfrm>
            <a:off x="7314965" y="2654840"/>
            <a:ext cx="2756437" cy="3900217"/>
          </a:xfrm>
          <a:prstGeom prst="rect">
            <a:avLst/>
          </a:prstGeom>
          <a:noFill/>
          <a:ln>
            <a:noFill/>
          </a:ln>
        </p:spPr>
      </p:pic>
      <p:sp>
        <p:nvSpPr>
          <p:cNvPr id="456" name="Google Shape;456;p33"/>
          <p:cNvSpPr txBox="1"/>
          <p:nvPr/>
        </p:nvSpPr>
        <p:spPr>
          <a:xfrm>
            <a:off x="1034513" y="994637"/>
            <a:ext cx="7276500" cy="886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2400" b="1">
                <a:solidFill>
                  <a:schemeClr val="dk1"/>
                </a:solidFill>
              </a:rPr>
              <a:t>Guia para campanhas de sensibilização sobre violência de género</a:t>
            </a:r>
            <a:endParaRPr sz="2400" b="1">
              <a:solidFill>
                <a:srgbClr val="0F2235"/>
              </a:solidFill>
            </a:endParaRPr>
          </a:p>
        </p:txBody>
      </p:sp>
      <p:sp>
        <p:nvSpPr>
          <p:cNvPr id="457" name="Google Shape;457;p33"/>
          <p:cNvSpPr txBox="1"/>
          <p:nvPr/>
        </p:nvSpPr>
        <p:spPr>
          <a:xfrm>
            <a:off x="848533" y="2354711"/>
            <a:ext cx="5040900" cy="2725321"/>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SzPts val="1100"/>
              <a:buNone/>
            </a:pPr>
            <a:r>
              <a:rPr lang="en-GB" sz="1900">
                <a:solidFill>
                  <a:schemeClr val="lt1"/>
                </a:solidFill>
                <a:ea typeface="Open Sans"/>
                <a:sym typeface="Open Sans"/>
              </a:rPr>
              <a:t>Esta guia é uma ferramenta prática para universidades e organizações de investigação em toda a Europa que queiram aprender mais sobre como criar campanhas de sensibilização e replicar as práticas inspiradoras.</a:t>
            </a:r>
            <a:endParaRPr sz="1900">
              <a:solidFill>
                <a:schemeClr val="lt1"/>
              </a:solidFill>
              <a:ea typeface="Open Sans"/>
              <a:sym typeface="Open Sans"/>
            </a:endParaRPr>
          </a:p>
          <a:p>
            <a:pPr marL="0" marR="0" lvl="0" indent="0" algn="l" rtl="0">
              <a:spcBef>
                <a:spcPts val="1200"/>
              </a:spcBef>
              <a:spcAft>
                <a:spcPts val="0"/>
              </a:spcAft>
              <a:buNone/>
            </a:pPr>
            <a:endParaRPr sz="2000">
              <a:solidFill>
                <a:schemeClr val="lt1"/>
              </a:solidFill>
              <a:ea typeface="Open Sans"/>
              <a:sym typeface="Open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34"/>
          <p:cNvSpPr txBox="1"/>
          <p:nvPr/>
        </p:nvSpPr>
        <p:spPr>
          <a:xfrm>
            <a:off x="698166" y="2308409"/>
            <a:ext cx="7277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Medidas de proteção devem ter tomadas:</a:t>
            </a:r>
            <a:r>
              <a:rPr lang="en-GB" sz="1800">
                <a:solidFill>
                  <a:srgbClr val="FFFFFF"/>
                </a:solidFill>
                <a:latin typeface="Arial"/>
                <a:ea typeface="Arial"/>
                <a:cs typeface="Arial"/>
                <a:sym typeface="Arial"/>
              </a:rPr>
              <a:t> </a:t>
            </a:r>
            <a:br>
              <a:rPr lang="en-GB" sz="1800">
                <a:solidFill>
                  <a:schemeClr val="dk1"/>
                </a:solidFill>
                <a:latin typeface="Arial"/>
                <a:ea typeface="Arial"/>
                <a:cs typeface="Arial"/>
                <a:sym typeface="Arial"/>
              </a:rPr>
            </a:br>
            <a:r>
              <a:rPr lang="en-GB" sz="1800">
                <a:solidFill>
                  <a:srgbClr val="FFFFFF"/>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64" name="Google Shape;464;p34"/>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Proteção</a:t>
            </a:r>
            <a:endParaRPr b="1"/>
          </a:p>
        </p:txBody>
      </p:sp>
      <p:sp>
        <p:nvSpPr>
          <p:cNvPr id="465" name="Google Shape;465;p34"/>
          <p:cNvSpPr txBox="1"/>
          <p:nvPr/>
        </p:nvSpPr>
        <p:spPr>
          <a:xfrm>
            <a:off x="702472" y="3925252"/>
            <a:ext cx="1005689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A proteção deve ser considerada e oferecida em qualquer incidente que ocorra:</a:t>
            </a:r>
            <a:endParaRPr sz="1800">
              <a:solidFill>
                <a:srgbClr val="FFFFFF"/>
              </a:solidFill>
              <a:latin typeface="Arial"/>
              <a:ea typeface="Arial"/>
              <a:cs typeface="Arial"/>
              <a:sym typeface="Arial"/>
            </a:endParaRPr>
          </a:p>
        </p:txBody>
      </p:sp>
      <p:sp>
        <p:nvSpPr>
          <p:cNvPr id="467" name="Google Shape;467;p34"/>
          <p:cNvSpPr txBox="1"/>
          <p:nvPr/>
        </p:nvSpPr>
        <p:spPr>
          <a:xfrm>
            <a:off x="839871" y="2631542"/>
            <a:ext cx="10545600" cy="1006500"/>
          </a:xfrm>
          <a:prstGeom prst="rect">
            <a:avLst/>
          </a:prstGeom>
          <a:noFill/>
          <a:ln>
            <a:noFill/>
          </a:ln>
        </p:spPr>
        <p:txBody>
          <a:bodyPr spcFirstLastPara="1" wrap="square" lIns="91425" tIns="45700" rIns="91425" bIns="45700" anchor="t" anchorCtr="0">
            <a:spAutoFit/>
          </a:bodyPr>
          <a:lstStyle/>
          <a:p>
            <a:pPr marL="457200" lvl="0" indent="-298450" algn="l" rtl="0">
              <a:lnSpc>
                <a:spcPct val="115000"/>
              </a:lnSpc>
              <a:spcBef>
                <a:spcPts val="1200"/>
              </a:spcBef>
              <a:spcAft>
                <a:spcPts val="0"/>
              </a:spcAft>
              <a:buClr>
                <a:schemeClr val="lt1"/>
              </a:buClr>
              <a:buSzPts val="1100"/>
              <a:buChar char="•"/>
            </a:pPr>
            <a:r>
              <a:rPr lang="en-GB" sz="1800">
                <a:solidFill>
                  <a:schemeClr val="lt1"/>
                </a:solidFill>
              </a:rPr>
              <a:t>para todos os tipos de comportamentos prejudiciais;</a:t>
            </a:r>
            <a:endParaRPr sz="1800">
              <a:solidFill>
                <a:schemeClr val="lt1"/>
              </a:solidFill>
            </a:endParaRPr>
          </a:p>
          <a:p>
            <a:pPr marL="457200" lvl="0" indent="-298450" algn="l" rtl="0">
              <a:lnSpc>
                <a:spcPct val="115000"/>
              </a:lnSpc>
              <a:spcBef>
                <a:spcPts val="0"/>
              </a:spcBef>
              <a:spcAft>
                <a:spcPts val="0"/>
              </a:spcAft>
              <a:buClr>
                <a:schemeClr val="lt1"/>
              </a:buClr>
              <a:buSzPts val="1100"/>
              <a:buChar char="•"/>
            </a:pPr>
            <a:r>
              <a:rPr lang="en-GB" sz="1800">
                <a:solidFill>
                  <a:schemeClr val="lt1"/>
                </a:solidFill>
              </a:rPr>
              <a:t>assim que a instituição tiver conhecimento de uma situação (potencialmente) prejudicial;</a:t>
            </a:r>
            <a:endParaRPr sz="1800">
              <a:solidFill>
                <a:schemeClr val="lt1"/>
              </a:solidFill>
            </a:endParaRPr>
          </a:p>
          <a:p>
            <a:pPr marL="457200" lvl="0" indent="-298450" algn="l" rtl="0">
              <a:lnSpc>
                <a:spcPct val="115000"/>
              </a:lnSpc>
              <a:spcBef>
                <a:spcPts val="0"/>
              </a:spcBef>
              <a:spcAft>
                <a:spcPts val="0"/>
              </a:spcAft>
              <a:buClr>
                <a:schemeClr val="lt1"/>
              </a:buClr>
              <a:buSzPts val="1100"/>
              <a:buChar char="•"/>
            </a:pPr>
            <a:r>
              <a:rPr lang="en-GB" sz="1800">
                <a:solidFill>
                  <a:schemeClr val="lt1"/>
                </a:solidFill>
              </a:rPr>
              <a:t>mesmo que não tenha sido apresentada uma queixa formal ou no caso de denúncias anónimas.</a:t>
            </a:r>
            <a:endParaRPr sz="1800">
              <a:solidFill>
                <a:schemeClr val="dk1"/>
              </a:solidFill>
            </a:endParaRPr>
          </a:p>
        </p:txBody>
      </p:sp>
      <p:sp>
        <p:nvSpPr>
          <p:cNvPr id="468" name="Google Shape;468;p34"/>
          <p:cNvSpPr txBox="1"/>
          <p:nvPr/>
        </p:nvSpPr>
        <p:spPr>
          <a:xfrm>
            <a:off x="839869" y="4427231"/>
            <a:ext cx="10689600" cy="1325100"/>
          </a:xfrm>
          <a:prstGeom prst="rect">
            <a:avLst/>
          </a:prstGeom>
          <a:noFill/>
          <a:ln>
            <a:noFill/>
          </a:ln>
        </p:spPr>
        <p:txBody>
          <a:bodyPr spcFirstLastPara="1" wrap="square" lIns="91425" tIns="45700" rIns="91425" bIns="45700" anchor="t" anchorCtr="0">
            <a:spAutoFit/>
          </a:bodyPr>
          <a:lstStyle/>
          <a:p>
            <a:pPr marL="457200" lvl="0" indent="-298450" algn="l" rtl="0">
              <a:lnSpc>
                <a:spcPct val="115000"/>
              </a:lnSpc>
              <a:spcBef>
                <a:spcPts val="1200"/>
              </a:spcBef>
              <a:spcAft>
                <a:spcPts val="0"/>
              </a:spcAft>
              <a:buClr>
                <a:schemeClr val="lt1"/>
              </a:buClr>
              <a:buSzPts val="1100"/>
              <a:buChar char="•"/>
            </a:pPr>
            <a:r>
              <a:rPr lang="en-GB" sz="1800">
                <a:solidFill>
                  <a:srgbClr val="FFFFFF"/>
                </a:solidFill>
              </a:rPr>
              <a:t>No campus ou instalações da organização</a:t>
            </a:r>
            <a:endParaRPr sz="1800">
              <a:solidFill>
                <a:srgbClr val="FFFFFF"/>
              </a:solidFill>
            </a:endParaRPr>
          </a:p>
          <a:p>
            <a:pPr marL="457200" lvl="0" indent="-298450" algn="l" rtl="0">
              <a:lnSpc>
                <a:spcPct val="115000"/>
              </a:lnSpc>
              <a:spcBef>
                <a:spcPts val="0"/>
              </a:spcBef>
              <a:spcAft>
                <a:spcPts val="0"/>
              </a:spcAft>
              <a:buClr>
                <a:schemeClr val="lt1"/>
              </a:buClr>
              <a:buSzPts val="1100"/>
              <a:buChar char="•"/>
            </a:pPr>
            <a:r>
              <a:rPr lang="en-GB" sz="1800">
                <a:solidFill>
                  <a:srgbClr val="FFFFFF"/>
                </a:solidFill>
              </a:rPr>
              <a:t>Online</a:t>
            </a:r>
            <a:endParaRPr sz="1800">
              <a:solidFill>
                <a:srgbClr val="FFFFFF"/>
              </a:solidFill>
            </a:endParaRPr>
          </a:p>
          <a:p>
            <a:pPr marL="457200" lvl="0" indent="-298450" algn="l" rtl="0">
              <a:lnSpc>
                <a:spcPct val="115000"/>
              </a:lnSpc>
              <a:spcBef>
                <a:spcPts val="0"/>
              </a:spcBef>
              <a:spcAft>
                <a:spcPts val="0"/>
              </a:spcAft>
              <a:buClr>
                <a:schemeClr val="lt1"/>
              </a:buClr>
              <a:buSzPts val="1100"/>
              <a:buChar char="•"/>
            </a:pPr>
            <a:r>
              <a:rPr lang="en-GB" sz="1800">
                <a:solidFill>
                  <a:srgbClr val="FFFFFF"/>
                </a:solidFill>
              </a:rPr>
              <a:t>Durante eventos estudantis</a:t>
            </a:r>
            <a:endParaRPr sz="1800">
              <a:solidFill>
                <a:srgbClr val="FFFFFF"/>
              </a:solidFill>
            </a:endParaRPr>
          </a:p>
          <a:p>
            <a:pPr marL="457200" lvl="0" indent="-298450" algn="l" rtl="0">
              <a:lnSpc>
                <a:spcPct val="115000"/>
              </a:lnSpc>
              <a:spcBef>
                <a:spcPts val="0"/>
              </a:spcBef>
              <a:spcAft>
                <a:spcPts val="0"/>
              </a:spcAft>
              <a:buClr>
                <a:schemeClr val="lt1"/>
              </a:buClr>
              <a:buSzPts val="1100"/>
              <a:buChar char="•"/>
            </a:pPr>
            <a:r>
              <a:rPr lang="en-GB" sz="1800">
                <a:solidFill>
                  <a:srgbClr val="FFFFFF"/>
                </a:solidFill>
              </a:rPr>
              <a:t>Fora do campus, como em conferências ou atividades de investigação de campo</a:t>
            </a:r>
            <a:endParaRPr sz="1800">
              <a:solidFill>
                <a:srgbClr val="FFFF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35"/>
          <p:cNvSpPr txBox="1"/>
          <p:nvPr/>
        </p:nvSpPr>
        <p:spPr>
          <a:xfrm>
            <a:off x="1052512" y="3429000"/>
            <a:ext cx="10764300" cy="24750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None/>
            </a:pPr>
            <a:r>
              <a:rPr lang="en-GB" sz="1600" b="1">
                <a:solidFill>
                  <a:schemeClr val="lt1"/>
                </a:solidFill>
              </a:rPr>
              <a:t>Procedimento de denúncia:</a:t>
            </a:r>
            <a:r>
              <a:rPr lang="en-GB" sz="1600">
                <a:solidFill>
                  <a:schemeClr val="lt1"/>
                </a:solidFill>
              </a:rPr>
              <a:t> devem existir mecanismos eficazes de denúncia, para que a instituição possa oferecer proteção sempre que necessário. A denúncia deve ser possível através de diferentes opções:</a:t>
            </a:r>
            <a:endParaRPr sz="1600">
              <a:solidFill>
                <a:schemeClr val="lt1"/>
              </a:solidFill>
            </a:endParaRPr>
          </a:p>
          <a:p>
            <a:pPr marL="457200" lvl="0" indent="-330200" algn="l" rtl="0">
              <a:lnSpc>
                <a:spcPct val="115000"/>
              </a:lnSpc>
              <a:spcBef>
                <a:spcPts val="1200"/>
              </a:spcBef>
              <a:spcAft>
                <a:spcPts val="0"/>
              </a:spcAft>
              <a:buClr>
                <a:schemeClr val="lt1"/>
              </a:buClr>
              <a:buSzPts val="1600"/>
              <a:buChar char="●"/>
            </a:pPr>
            <a:r>
              <a:rPr lang="en-GB" sz="1600">
                <a:solidFill>
                  <a:schemeClr val="lt1"/>
                </a:solidFill>
              </a:rPr>
              <a:t>Presencialmente ou online</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De forma anónima ou identificada</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Formal ou informal</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Em diferentes línguas</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Acessível 24 horas por dia, 7 dias por semana</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Possibilidade de denunciar à instituição de origem no caso de investigadoras/es em mobilidade</a:t>
            </a:r>
            <a:endParaRPr sz="1600">
              <a:solidFill>
                <a:schemeClr val="lt1"/>
              </a:solidFill>
            </a:endParaRPr>
          </a:p>
        </p:txBody>
      </p:sp>
      <p:sp>
        <p:nvSpPr>
          <p:cNvPr id="475" name="Google Shape;475;p35"/>
          <p:cNvSpPr txBox="1"/>
          <p:nvPr/>
        </p:nvSpPr>
        <p:spPr>
          <a:xfrm>
            <a:off x="1052512" y="2443403"/>
            <a:ext cx="10193400" cy="621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600" b="1">
                <a:solidFill>
                  <a:schemeClr val="lt1"/>
                </a:solidFill>
              </a:rPr>
              <a:t>Lembrem-se:</a:t>
            </a:r>
            <a:r>
              <a:rPr lang="en-GB" sz="1600">
                <a:solidFill>
                  <a:schemeClr val="lt1"/>
                </a:solidFill>
              </a:rPr>
              <a:t> as medidas de proteção são determinadas caso a caso, tendo em conta as necessidades específicas de cada situação e oferecendo um conjunto de soluções possíveis.</a:t>
            </a:r>
            <a:endParaRPr sz="1600">
              <a:solidFill>
                <a:schemeClr val="lt1"/>
              </a:solidFill>
            </a:endParaRPr>
          </a:p>
        </p:txBody>
      </p:sp>
      <p:sp>
        <p:nvSpPr>
          <p:cNvPr id="476" name="Google Shape;476;p35"/>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Dicas sobre Proteção</a:t>
            </a:r>
            <a:endParaRPr/>
          </a:p>
        </p:txBody>
      </p:sp>
      <p:sp>
        <p:nvSpPr>
          <p:cNvPr id="477" name="Google Shape;477;p35"/>
          <p:cNvSpPr/>
          <p:nvPr/>
        </p:nvSpPr>
        <p:spPr>
          <a:xfrm>
            <a:off x="393952" y="3502886"/>
            <a:ext cx="472841" cy="471228"/>
          </a:xfrm>
          <a:custGeom>
            <a:avLst/>
            <a:gdLst/>
            <a:ahLst/>
            <a:cxnLst/>
            <a:rect l="l" t="t"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478" name="Google Shape;478;p35"/>
          <p:cNvSpPr/>
          <p:nvPr/>
        </p:nvSpPr>
        <p:spPr>
          <a:xfrm>
            <a:off x="393952" y="2513587"/>
            <a:ext cx="436242" cy="490654"/>
          </a:xfrm>
          <a:custGeom>
            <a:avLst/>
            <a:gdLst/>
            <a:ahLst/>
            <a:cxnLst/>
            <a:rect l="l" t="t"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g3afabaa2b34_0_80"/>
          <p:cNvSpPr txBox="1"/>
          <p:nvPr/>
        </p:nvSpPr>
        <p:spPr>
          <a:xfrm>
            <a:off x="1036687" y="2244953"/>
            <a:ext cx="10193400" cy="369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b="1">
                <a:solidFill>
                  <a:schemeClr val="lt1"/>
                </a:solidFill>
              </a:rPr>
              <a:t>Há vários formatos de estruturas através das quais providenciar proteção:</a:t>
            </a:r>
            <a:endParaRPr sz="1800">
              <a:solidFill>
                <a:schemeClr val="lt1"/>
              </a:solidFill>
            </a:endParaRPr>
          </a:p>
        </p:txBody>
      </p:sp>
      <p:sp>
        <p:nvSpPr>
          <p:cNvPr id="486" name="Google Shape;486;g3afabaa2b34_0_80"/>
          <p:cNvSpPr txBox="1">
            <a:spLocks noGrp="1"/>
          </p:cNvSpPr>
          <p:nvPr>
            <p:ph type="title"/>
          </p:nvPr>
        </p:nvSpPr>
        <p:spPr>
          <a:xfrm>
            <a:off x="105251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Dicas sobre Proteção</a:t>
            </a:r>
            <a:endParaRPr/>
          </a:p>
        </p:txBody>
      </p:sp>
      <p:sp>
        <p:nvSpPr>
          <p:cNvPr id="488" name="Google Shape;488;g3afabaa2b34_0_80"/>
          <p:cNvSpPr/>
          <p:nvPr/>
        </p:nvSpPr>
        <p:spPr>
          <a:xfrm>
            <a:off x="362623" y="4098825"/>
            <a:ext cx="476982" cy="488322"/>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489" name="Google Shape;489;g3afabaa2b34_0_80"/>
          <p:cNvSpPr/>
          <p:nvPr/>
        </p:nvSpPr>
        <p:spPr>
          <a:xfrm>
            <a:off x="391022" y="2222814"/>
            <a:ext cx="388530" cy="382968"/>
          </a:xfrm>
          <a:custGeom>
            <a:avLst/>
            <a:gdLst/>
            <a:ahLst/>
            <a:cxnLst/>
            <a:rect l="l" t="t"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490" name="Google Shape;490;g3afabaa2b34_0_80"/>
          <p:cNvSpPr txBox="1"/>
          <p:nvPr/>
        </p:nvSpPr>
        <p:spPr>
          <a:xfrm>
            <a:off x="1052502" y="4098825"/>
            <a:ext cx="8275200" cy="132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chemeClr val="lt1"/>
                </a:solidFill>
              </a:rPr>
              <a:t>É importante oferecer </a:t>
            </a:r>
            <a:r>
              <a:rPr lang="en-GB" sz="1800" b="1">
                <a:solidFill>
                  <a:schemeClr val="lt1"/>
                </a:solidFill>
              </a:rPr>
              <a:t>vias formais e informais</a:t>
            </a:r>
            <a:r>
              <a:rPr lang="en-GB" sz="1800">
                <a:solidFill>
                  <a:schemeClr val="lt1"/>
                </a:solidFill>
              </a:rPr>
              <a:t> de denúncia, </a:t>
            </a:r>
            <a:r>
              <a:rPr lang="en-GB" sz="1800" b="1">
                <a:solidFill>
                  <a:schemeClr val="lt1"/>
                </a:solidFill>
              </a:rPr>
              <a:t>identificadas e anónimas</a:t>
            </a:r>
            <a:r>
              <a:rPr lang="en-GB" sz="1800">
                <a:solidFill>
                  <a:schemeClr val="lt1"/>
                </a:solidFill>
              </a:rPr>
              <a:t>, </a:t>
            </a:r>
            <a:r>
              <a:rPr lang="en-GB" sz="1800" b="1">
                <a:solidFill>
                  <a:schemeClr val="lt1"/>
                </a:solidFill>
              </a:rPr>
              <a:t>confidenciais</a:t>
            </a:r>
            <a:r>
              <a:rPr lang="en-GB" sz="1800">
                <a:solidFill>
                  <a:schemeClr val="lt1"/>
                </a:solidFill>
              </a:rPr>
              <a:t>, e assegurar vias que operem em casos de </a:t>
            </a:r>
            <a:r>
              <a:rPr lang="en-GB" sz="1800" b="1">
                <a:solidFill>
                  <a:schemeClr val="lt1"/>
                </a:solidFill>
              </a:rPr>
              <a:t>urgência e emergência </a:t>
            </a:r>
            <a:r>
              <a:rPr lang="en-GB" sz="1800">
                <a:solidFill>
                  <a:schemeClr val="lt1"/>
                </a:solidFill>
              </a:rPr>
              <a:t>(fora do horário de funcionamento do campus, por exemplo).</a:t>
            </a:r>
            <a:endParaRPr sz="1800">
              <a:solidFill>
                <a:schemeClr val="lt1"/>
              </a:solidFill>
            </a:endParaRPr>
          </a:p>
        </p:txBody>
      </p:sp>
      <p:sp>
        <p:nvSpPr>
          <p:cNvPr id="491" name="Google Shape;491;g3afabaa2b34_0_80"/>
          <p:cNvSpPr txBox="1"/>
          <p:nvPr/>
        </p:nvSpPr>
        <p:spPr>
          <a:xfrm>
            <a:off x="1036687" y="2652350"/>
            <a:ext cx="10764300" cy="1006500"/>
          </a:xfrm>
          <a:prstGeom prst="rect">
            <a:avLst/>
          </a:prstGeom>
          <a:noFill/>
          <a:ln>
            <a:noFill/>
          </a:ln>
        </p:spPr>
        <p:txBody>
          <a:bodyPr spcFirstLastPara="1" wrap="square" lIns="91425" tIns="45700" rIns="91425" bIns="45700" anchor="t" anchorCtr="0">
            <a:spAutoFit/>
          </a:bodyPr>
          <a:lstStyle/>
          <a:p>
            <a:pPr marL="457200" lvl="0" indent="-342900" algn="l" rtl="0">
              <a:lnSpc>
                <a:spcPct val="115000"/>
              </a:lnSpc>
              <a:spcBef>
                <a:spcPts val="1200"/>
              </a:spcBef>
              <a:spcAft>
                <a:spcPts val="0"/>
              </a:spcAft>
              <a:buClr>
                <a:schemeClr val="lt1"/>
              </a:buClr>
              <a:buSzPts val="1800"/>
              <a:buChar char="●"/>
            </a:pPr>
            <a:r>
              <a:rPr lang="en-GB" sz="1800">
                <a:solidFill>
                  <a:schemeClr val="lt1"/>
                </a:solidFill>
              </a:rPr>
              <a:t>Ponto de contato ou pessoa de referência</a:t>
            </a:r>
            <a:endParaRPr sz="1800">
              <a:solidFill>
                <a:schemeClr val="lt1"/>
              </a:solidFill>
            </a:endParaRPr>
          </a:p>
          <a:p>
            <a:pPr marL="457200" lvl="0" indent="-342900" algn="l" rtl="0">
              <a:lnSpc>
                <a:spcPct val="115000"/>
              </a:lnSpc>
              <a:spcBef>
                <a:spcPts val="0"/>
              </a:spcBef>
              <a:spcAft>
                <a:spcPts val="0"/>
              </a:spcAft>
              <a:buClr>
                <a:schemeClr val="lt1"/>
              </a:buClr>
              <a:buSzPts val="1800"/>
              <a:buChar char="●"/>
            </a:pPr>
            <a:r>
              <a:rPr lang="en-GB" sz="1800">
                <a:solidFill>
                  <a:schemeClr val="lt1"/>
                </a:solidFill>
              </a:rPr>
              <a:t>Serviço dedicado</a:t>
            </a:r>
            <a:endParaRPr sz="1800">
              <a:solidFill>
                <a:schemeClr val="lt1"/>
              </a:solidFill>
            </a:endParaRPr>
          </a:p>
          <a:p>
            <a:pPr marL="457200" lvl="0" indent="-342900" algn="l" rtl="0">
              <a:lnSpc>
                <a:spcPct val="115000"/>
              </a:lnSpc>
              <a:spcBef>
                <a:spcPts val="0"/>
              </a:spcBef>
              <a:spcAft>
                <a:spcPts val="0"/>
              </a:spcAft>
              <a:buClr>
                <a:schemeClr val="lt1"/>
              </a:buClr>
              <a:buSzPts val="1800"/>
              <a:buChar char="●"/>
            </a:pPr>
            <a:r>
              <a:rPr lang="en-GB" sz="1800">
                <a:solidFill>
                  <a:schemeClr val="lt1"/>
                </a:solidFill>
              </a:rPr>
              <a:t>Vigilante de emergência ou segurança</a:t>
            </a:r>
            <a:endParaRPr sz="18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4"/>
          <p:cNvSpPr txBox="1"/>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a:solidFill>
                  <a:srgbClr val="0F2235"/>
                </a:solidFill>
              </a:rPr>
              <a:t>Agenda do dia</a:t>
            </a:r>
            <a:r>
              <a:rPr lang="en-GB" sz="2800" b="1" i="0">
                <a:solidFill>
                  <a:srgbClr val="0F2235"/>
                </a:solidFill>
                <a:latin typeface="Arial"/>
                <a:ea typeface="Arial"/>
                <a:cs typeface="Arial"/>
                <a:sym typeface="Arial"/>
              </a:rPr>
              <a:t> </a:t>
            </a:r>
            <a:r>
              <a:rPr lang="en-GB" sz="2800" b="1" i="0">
                <a:solidFill>
                  <a:srgbClr val="FF0000"/>
                </a:solidFill>
                <a:highlight>
                  <a:srgbClr val="FFFF00"/>
                </a:highlight>
                <a:latin typeface="Arial"/>
                <a:ea typeface="Arial"/>
                <a:cs typeface="Arial"/>
                <a:sym typeface="Arial"/>
              </a:rPr>
              <a:t>(time and content to be adapted)</a:t>
            </a:r>
            <a:endParaRPr sz="2800" b="0" i="0">
              <a:solidFill>
                <a:srgbClr val="FF0000"/>
              </a:solidFill>
              <a:highlight>
                <a:srgbClr val="FFFF00"/>
              </a:highlight>
              <a:latin typeface="Arial"/>
              <a:ea typeface="Arial"/>
              <a:cs typeface="Arial"/>
              <a:sym typeface="Arial"/>
            </a:endParaRPr>
          </a:p>
        </p:txBody>
      </p:sp>
      <p:sp>
        <p:nvSpPr>
          <p:cNvPr id="115" name="Google Shape;115;p4"/>
          <p:cNvSpPr txBox="1"/>
          <p:nvPr/>
        </p:nvSpPr>
        <p:spPr>
          <a:xfrm>
            <a:off x="4724400" y="3200400"/>
            <a:ext cx="27432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p:txBody>
      </p:sp>
      <p:sp>
        <p:nvSpPr>
          <p:cNvPr id="116" name="Google Shape;116;p4"/>
          <p:cNvSpPr txBox="1"/>
          <p:nvPr/>
        </p:nvSpPr>
        <p:spPr>
          <a:xfrm>
            <a:off x="570608" y="2277070"/>
            <a:ext cx="11155200" cy="3786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a:solidFill>
                  <a:schemeClr val="lt1"/>
                </a:solidFill>
                <a:latin typeface="Arial"/>
                <a:ea typeface="Arial"/>
                <a:cs typeface="Arial"/>
                <a:sym typeface="Arial"/>
              </a:rPr>
              <a:t>09:15 – 09:30 </a:t>
            </a:r>
            <a:r>
              <a:rPr lang="en-GB" sz="1600">
                <a:solidFill>
                  <a:schemeClr val="lt1"/>
                </a:solidFill>
              </a:rPr>
              <a:t> teste </a:t>
            </a:r>
            <a:r>
              <a:rPr lang="en-GB" sz="1600">
                <a:solidFill>
                  <a:schemeClr val="lt1"/>
                </a:solidFill>
                <a:latin typeface="Arial"/>
                <a:ea typeface="Arial"/>
                <a:cs typeface="Arial"/>
                <a:sym typeface="Arial"/>
              </a:rPr>
              <a:t>MIRO (</a:t>
            </a:r>
            <a:r>
              <a:rPr lang="en-GB" sz="1600">
                <a:solidFill>
                  <a:schemeClr val="lt1"/>
                </a:solidFill>
              </a:rPr>
              <a:t>opcional</a:t>
            </a:r>
            <a:r>
              <a:rPr lang="en-GB" sz="1600">
                <a:solidFill>
                  <a:schemeClr val="lt1"/>
                </a:solidFill>
                <a:latin typeface="Arial"/>
                <a:ea typeface="Arial"/>
                <a:cs typeface="Arial"/>
                <a:sym typeface="Arial"/>
              </a:rPr>
              <a:t>) </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09:30 – 09:50  </a:t>
            </a:r>
            <a:r>
              <a:rPr lang="en-GB" sz="1600">
                <a:solidFill>
                  <a:schemeClr val="lt1"/>
                </a:solidFill>
                <a:latin typeface="Arial"/>
                <a:ea typeface="Arial"/>
                <a:cs typeface="Arial"/>
                <a:sym typeface="Arial"/>
              </a:rPr>
              <a:t>Introdu</a:t>
            </a:r>
            <a:r>
              <a:rPr lang="en-GB" sz="1600">
                <a:solidFill>
                  <a:schemeClr val="lt1"/>
                </a:solidFill>
              </a:rPr>
              <a:t>ção e expectativas</a:t>
            </a:r>
            <a:endParaRPr sz="1600"/>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09:50 – 10:10  </a:t>
            </a:r>
            <a:r>
              <a:rPr lang="en-GB" sz="1600">
                <a:solidFill>
                  <a:schemeClr val="lt1"/>
                </a:solidFill>
                <a:latin typeface="Arial"/>
                <a:ea typeface="Arial"/>
                <a:cs typeface="Arial"/>
                <a:sym typeface="Arial"/>
              </a:rPr>
              <a:t>Exerc</a:t>
            </a:r>
            <a:r>
              <a:rPr lang="en-GB" sz="1600">
                <a:solidFill>
                  <a:schemeClr val="lt1"/>
                </a:solidFill>
              </a:rPr>
              <a:t>ício</a:t>
            </a:r>
            <a:r>
              <a:rPr lang="en-GB" sz="1600">
                <a:solidFill>
                  <a:schemeClr val="lt1"/>
                </a:solidFill>
                <a:latin typeface="Arial"/>
                <a:ea typeface="Arial"/>
                <a:cs typeface="Arial"/>
                <a:sym typeface="Arial"/>
              </a:rPr>
              <a:t> 1: Case Story &amp; understanding of gender-based violence </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10:10 – 10:30  </a:t>
            </a:r>
            <a:r>
              <a:rPr lang="en-GB" sz="1600">
                <a:solidFill>
                  <a:schemeClr val="lt1"/>
                </a:solidFill>
                <a:latin typeface="Arial"/>
                <a:ea typeface="Arial"/>
                <a:cs typeface="Arial"/>
                <a:sym typeface="Arial"/>
              </a:rPr>
              <a:t>Definition of gender-based violence and important facts &amp; figures </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10:30 –  10:50 </a:t>
            </a:r>
            <a:r>
              <a:rPr lang="en-GB" sz="1600">
                <a:solidFill>
                  <a:schemeClr val="lt1"/>
                </a:solidFill>
                <a:latin typeface="Arial"/>
                <a:ea typeface="Arial"/>
                <a:cs typeface="Arial"/>
                <a:sym typeface="Arial"/>
              </a:rPr>
              <a:t>Exercise 2: Categorisation of the forms of gender-based violence</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10:50 – 11:10  </a:t>
            </a:r>
            <a:r>
              <a:rPr lang="en-GB" sz="1600">
                <a:solidFill>
                  <a:schemeClr val="lt1"/>
                </a:solidFill>
                <a:latin typeface="Arial"/>
                <a:ea typeface="Arial"/>
                <a:cs typeface="Arial"/>
                <a:sym typeface="Arial"/>
              </a:rPr>
              <a:t>Presentation of the UniSAFE 7P conceptual framework  &amp; presentation of the toolkit</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11:10 – 11:20  </a:t>
            </a:r>
            <a:r>
              <a:rPr lang="en-GB" sz="1600">
                <a:solidFill>
                  <a:schemeClr val="lt1"/>
                </a:solidFill>
                <a:latin typeface="Arial"/>
                <a:ea typeface="Arial"/>
                <a:cs typeface="Arial"/>
                <a:sym typeface="Arial"/>
              </a:rPr>
              <a:t>Break</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11:20 – 11:40  </a:t>
            </a:r>
            <a:r>
              <a:rPr lang="en-GB" sz="1600">
                <a:solidFill>
                  <a:schemeClr val="lt1"/>
                </a:solidFill>
                <a:latin typeface="Arial"/>
                <a:ea typeface="Arial"/>
                <a:cs typeface="Arial"/>
                <a:sym typeface="Arial"/>
              </a:rPr>
              <a:t>Prevalence</a:t>
            </a:r>
            <a:endParaRPr sz="1600">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36"/>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2800"/>
              <a:buFont typeface="Arial"/>
              <a:buNone/>
            </a:pPr>
            <a:r>
              <a:rPr lang="en-GB" b="1"/>
              <a:t>Dicas sobre Proteção</a:t>
            </a:r>
            <a:endParaRPr/>
          </a:p>
          <a:p>
            <a:pPr marL="0" lvl="0" indent="0" algn="l" rtl="0">
              <a:lnSpc>
                <a:spcPct val="90000"/>
              </a:lnSpc>
              <a:spcBef>
                <a:spcPts val="0"/>
              </a:spcBef>
              <a:spcAft>
                <a:spcPts val="0"/>
              </a:spcAft>
              <a:buClr>
                <a:srgbClr val="0F2235"/>
              </a:buClr>
              <a:buSzPts val="2800"/>
              <a:buFont typeface="Arial"/>
              <a:buNone/>
            </a:pPr>
            <a:endParaRPr b="1"/>
          </a:p>
        </p:txBody>
      </p:sp>
      <p:sp>
        <p:nvSpPr>
          <p:cNvPr id="498" name="Google Shape;498;p36"/>
          <p:cNvSpPr txBox="1"/>
          <p:nvPr/>
        </p:nvSpPr>
        <p:spPr>
          <a:xfrm>
            <a:off x="1052512" y="2418834"/>
            <a:ext cx="5361000" cy="687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rgbClr val="FFFFFF"/>
                </a:solidFill>
              </a:rPr>
              <a:t>Ter mecanismos e procedimentos que permitam uma resposta rápida.</a:t>
            </a:r>
            <a:endParaRPr sz="1800">
              <a:solidFill>
                <a:srgbClr val="FFFFFF"/>
              </a:solidFill>
            </a:endParaRPr>
          </a:p>
        </p:txBody>
      </p:sp>
      <p:sp>
        <p:nvSpPr>
          <p:cNvPr id="499" name="Google Shape;499;p36"/>
          <p:cNvSpPr txBox="1"/>
          <p:nvPr/>
        </p:nvSpPr>
        <p:spPr>
          <a:xfrm>
            <a:off x="1052499" y="3435075"/>
            <a:ext cx="5135100" cy="1006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rgbClr val="FFFFFF"/>
                </a:solidFill>
              </a:rPr>
              <a:t>Evitar procedimentos que exijam que a pessoa gestora ou supervisora seja contactada em primeiro lugar.</a:t>
            </a:r>
            <a:endParaRPr sz="1800">
              <a:solidFill>
                <a:srgbClr val="FFFFFF"/>
              </a:solidFill>
            </a:endParaRPr>
          </a:p>
        </p:txBody>
      </p:sp>
      <p:sp>
        <p:nvSpPr>
          <p:cNvPr id="500" name="Google Shape;500;p36"/>
          <p:cNvSpPr/>
          <p:nvPr/>
        </p:nvSpPr>
        <p:spPr>
          <a:xfrm>
            <a:off x="384408" y="2434826"/>
            <a:ext cx="494995" cy="483177"/>
          </a:xfrm>
          <a:custGeom>
            <a:avLst/>
            <a:gdLst/>
            <a:ahLst/>
            <a:cxnLst/>
            <a:rect l="l" t="t"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01" name="Google Shape;501;p36"/>
          <p:cNvSpPr/>
          <p:nvPr/>
        </p:nvSpPr>
        <p:spPr>
          <a:xfrm>
            <a:off x="381613" y="3483193"/>
            <a:ext cx="494995" cy="483176"/>
          </a:xfrm>
          <a:custGeom>
            <a:avLst/>
            <a:gdLst/>
            <a:ahLst/>
            <a:cxnLst/>
            <a:rect l="l" t="t"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02" name="Google Shape;502;p36"/>
          <p:cNvSpPr/>
          <p:nvPr/>
        </p:nvSpPr>
        <p:spPr>
          <a:xfrm>
            <a:off x="6330692" y="2373468"/>
            <a:ext cx="494994" cy="483175"/>
          </a:xfrm>
          <a:custGeom>
            <a:avLst/>
            <a:gdLst/>
            <a:ahLst/>
            <a:cxnLst/>
            <a:rect l="l" t="t"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03" name="Google Shape;503;p36"/>
          <p:cNvSpPr/>
          <p:nvPr/>
        </p:nvSpPr>
        <p:spPr>
          <a:xfrm>
            <a:off x="465507" y="4807251"/>
            <a:ext cx="332802" cy="332262"/>
          </a:xfrm>
          <a:custGeom>
            <a:avLst/>
            <a:gdLst/>
            <a:ahLst/>
            <a:cxnLst/>
            <a:rect l="l" t="t"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04" name="Google Shape;504;p36"/>
          <p:cNvSpPr txBox="1"/>
          <p:nvPr/>
        </p:nvSpPr>
        <p:spPr>
          <a:xfrm>
            <a:off x="7025221" y="2377795"/>
            <a:ext cx="5029200" cy="687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rgbClr val="FFFFFF"/>
                </a:solidFill>
              </a:rPr>
              <a:t>Fornecer informação completa sobre as possíveis sanções.</a:t>
            </a:r>
            <a:endParaRPr sz="1800">
              <a:solidFill>
                <a:srgbClr val="FFFFFF"/>
              </a:solidFill>
            </a:endParaRPr>
          </a:p>
        </p:txBody>
      </p:sp>
      <p:sp>
        <p:nvSpPr>
          <p:cNvPr id="505" name="Google Shape;505;p36"/>
          <p:cNvSpPr txBox="1"/>
          <p:nvPr/>
        </p:nvSpPr>
        <p:spPr>
          <a:xfrm>
            <a:off x="999067" y="4696178"/>
            <a:ext cx="5367900" cy="687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rgbClr val="FFFFFF"/>
                </a:solidFill>
              </a:rPr>
              <a:t>Evitar “avisos” ou mensagens dissuasoras nos espaços destinados à denúncia de incidentes.</a:t>
            </a:r>
            <a:endParaRPr sz="1800">
              <a:solidFill>
                <a:srgbClr val="FFFFFF"/>
              </a:solidFill>
            </a:endParaRPr>
          </a:p>
        </p:txBody>
      </p:sp>
      <p:sp>
        <p:nvSpPr>
          <p:cNvPr id="506" name="Google Shape;506;p36"/>
          <p:cNvSpPr txBox="1"/>
          <p:nvPr/>
        </p:nvSpPr>
        <p:spPr>
          <a:xfrm>
            <a:off x="7025924" y="5065975"/>
            <a:ext cx="4799400" cy="132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chemeClr val="lt1"/>
                </a:solidFill>
              </a:rPr>
              <a:t>Prever financiamento de emergência para permitir que a pessoa possa sair do local, em casos que ocorram durante trabalho de campo ou conferências.</a:t>
            </a:r>
            <a:endParaRPr sz="1800">
              <a:solidFill>
                <a:schemeClr val="lt1"/>
              </a:solidFill>
            </a:endParaRPr>
          </a:p>
        </p:txBody>
      </p:sp>
      <p:sp>
        <p:nvSpPr>
          <p:cNvPr id="507" name="Google Shape;507;p36"/>
          <p:cNvSpPr/>
          <p:nvPr/>
        </p:nvSpPr>
        <p:spPr>
          <a:xfrm>
            <a:off x="6348082" y="5018980"/>
            <a:ext cx="464948" cy="540703"/>
          </a:xfrm>
          <a:custGeom>
            <a:avLst/>
            <a:gdLst/>
            <a:ahLst/>
            <a:cxnLst/>
            <a:rect l="l" t="t"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08" name="Google Shape;508;p36"/>
          <p:cNvSpPr txBox="1"/>
          <p:nvPr/>
        </p:nvSpPr>
        <p:spPr>
          <a:xfrm>
            <a:off x="7068276" y="3443175"/>
            <a:ext cx="4799400" cy="132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a:solidFill>
                  <a:schemeClr val="lt1"/>
                </a:solidFill>
              </a:rPr>
              <a:t>Implementar sistemas para lidar com violência online (redes sociais, ensino online, e-mail, etc.) que permitam sinalizar incidentes e obter apoio.</a:t>
            </a:r>
            <a:endParaRPr sz="1800">
              <a:solidFill>
                <a:schemeClr val="lt1"/>
              </a:solidFill>
            </a:endParaRPr>
          </a:p>
        </p:txBody>
      </p:sp>
      <p:sp>
        <p:nvSpPr>
          <p:cNvPr id="509" name="Google Shape;509;p36"/>
          <p:cNvSpPr/>
          <p:nvPr/>
        </p:nvSpPr>
        <p:spPr>
          <a:xfrm>
            <a:off x="6333971" y="3555129"/>
            <a:ext cx="464948" cy="406161"/>
          </a:xfrm>
          <a:custGeom>
            <a:avLst/>
            <a:gdLst/>
            <a:ahLst/>
            <a:cxnLst/>
            <a:rect l="l" t="t"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7"/>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Open Sans"/>
              <a:buNone/>
            </a:pPr>
            <a:r>
              <a:rPr lang="en-GB" b="1">
                <a:ea typeface="Open Sans"/>
                <a:sym typeface="Open Sans"/>
              </a:rPr>
              <a:t>“Combat Harassment Tool” (CHAT), KULeuven, Bélgica</a:t>
            </a:r>
            <a:endParaRPr b="1">
              <a:ea typeface="Open Sans"/>
              <a:sym typeface="Open Sans"/>
            </a:endParaRPr>
          </a:p>
        </p:txBody>
      </p:sp>
      <p:pic>
        <p:nvPicPr>
          <p:cNvPr id="517" name="Google Shape;517;p37" descr="A group of men looking at a computer&#10;&#10;Description automatically generated"/>
          <p:cNvPicPr preferRelativeResize="0"/>
          <p:nvPr/>
        </p:nvPicPr>
        <p:blipFill rotWithShape="1">
          <a:blip r:embed="rId3">
            <a:alphaModFix/>
          </a:blip>
          <a:srcRect/>
          <a:stretch/>
        </p:blipFill>
        <p:spPr>
          <a:xfrm>
            <a:off x="1989365" y="2209747"/>
            <a:ext cx="7587342" cy="4044149"/>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38"/>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“Speakout”, Universidade Tecnológica de Dublin, Irlanda</a:t>
            </a:r>
            <a:endParaRPr b="1"/>
          </a:p>
        </p:txBody>
      </p:sp>
      <p:pic>
        <p:nvPicPr>
          <p:cNvPr id="524" name="Google Shape;524;p38" descr="A screenshot of a website&#10;&#10;Description automatically generated"/>
          <p:cNvPicPr preferRelativeResize="0"/>
          <p:nvPr/>
        </p:nvPicPr>
        <p:blipFill rotWithShape="1">
          <a:blip r:embed="rId3">
            <a:alphaModFix/>
          </a:blip>
          <a:srcRect/>
          <a:stretch/>
        </p:blipFill>
        <p:spPr>
          <a:xfrm>
            <a:off x="2343150" y="1847938"/>
            <a:ext cx="7478485" cy="469973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39"/>
          <p:cNvSpPr txBox="1"/>
          <p:nvPr/>
        </p:nvSpPr>
        <p:spPr>
          <a:xfrm>
            <a:off x="1046922" y="3428027"/>
            <a:ext cx="10086975" cy="778381"/>
          </a:xfrm>
          <a:prstGeom prst="rect">
            <a:avLst/>
          </a:prstGeom>
          <a:noFill/>
          <a:ln>
            <a:noFill/>
          </a:ln>
        </p:spPr>
        <p:txBody>
          <a:bodyPr spcFirstLastPara="1" wrap="square" lIns="0" tIns="192000" rIns="0" bIns="0" anchor="t" anchorCtr="0">
            <a:noAutofit/>
          </a:bodyPr>
          <a:lstStyle/>
          <a:p>
            <a:pPr marL="0" marR="0" lvl="0" indent="0" algn="ctr" rtl="0">
              <a:lnSpc>
                <a:spcPct val="90000"/>
              </a:lnSpc>
              <a:spcBef>
                <a:spcPts val="0"/>
              </a:spcBef>
              <a:spcAft>
                <a:spcPts val="0"/>
              </a:spcAft>
              <a:buClr>
                <a:srgbClr val="FFFFFF"/>
              </a:buClr>
              <a:buSzPts val="3200"/>
              <a:buFont typeface="Arial"/>
              <a:buNone/>
            </a:pPr>
            <a:r>
              <a:rPr lang="en-GB" sz="3200" b="1">
                <a:solidFill>
                  <a:srgbClr val="FFFFFF"/>
                </a:solidFill>
              </a:rPr>
              <a:t>Descanso</a:t>
            </a:r>
            <a:r>
              <a:rPr lang="en-GB" sz="3200" b="1" i="0">
                <a:solidFill>
                  <a:srgbClr val="FFFFFF"/>
                </a:solidFill>
                <a:latin typeface="Arial"/>
                <a:ea typeface="Arial"/>
                <a:cs typeface="Arial"/>
                <a:sym typeface="Arial"/>
              </a:rPr>
              <a:t> – 1 </a:t>
            </a:r>
            <a:r>
              <a:rPr lang="en-GB" sz="3200" b="1">
                <a:solidFill>
                  <a:srgbClr val="FFFFFF"/>
                </a:solidFill>
              </a:rPr>
              <a:t>hora</a:t>
            </a:r>
            <a:endParaRPr sz="3200" b="1" i="0">
              <a:solidFill>
                <a:srgbClr val="0F2235"/>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6" name="Google Shape;536;p40"/>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GB" b="1">
                <a:solidFill>
                  <a:schemeClr val="dk1"/>
                </a:solidFill>
              </a:rPr>
              <a:t>Processos de responsabilização</a:t>
            </a:r>
            <a:endParaRPr b="1"/>
          </a:p>
        </p:txBody>
      </p:sp>
      <p:sp>
        <p:nvSpPr>
          <p:cNvPr id="537" name="Google Shape;537;p40"/>
          <p:cNvSpPr txBox="1"/>
          <p:nvPr/>
        </p:nvSpPr>
        <p:spPr>
          <a:xfrm>
            <a:off x="344813" y="2153025"/>
            <a:ext cx="11491200" cy="4117500"/>
          </a:xfrm>
          <a:prstGeom prst="rect">
            <a:avLst/>
          </a:prstGeom>
          <a:noFill/>
          <a:ln>
            <a:noFill/>
          </a:ln>
        </p:spPr>
        <p:txBody>
          <a:bodyPr spcFirstLastPara="1" wrap="square" lIns="91425" tIns="45700" rIns="91425" bIns="45700" anchor="t" anchorCtr="0">
            <a:spAutoFit/>
          </a:bodyPr>
          <a:lstStyle/>
          <a:p>
            <a:pPr marL="0" lvl="0" indent="0" algn="just" rtl="0">
              <a:lnSpc>
                <a:spcPct val="115000"/>
              </a:lnSpc>
              <a:spcBef>
                <a:spcPts val="1200"/>
              </a:spcBef>
              <a:spcAft>
                <a:spcPts val="0"/>
              </a:spcAft>
              <a:buNone/>
            </a:pPr>
            <a:r>
              <a:rPr lang="en-GB" sz="1500" b="1">
                <a:solidFill>
                  <a:schemeClr val="lt1"/>
                </a:solidFill>
              </a:rPr>
              <a:t>Responsabilização</a:t>
            </a:r>
            <a:r>
              <a:rPr lang="en-GB" sz="1500">
                <a:solidFill>
                  <a:schemeClr val="lt1"/>
                </a:solidFill>
              </a:rPr>
              <a:t> refere-se à </a:t>
            </a:r>
            <a:r>
              <a:rPr lang="en-GB" sz="1500" b="1">
                <a:solidFill>
                  <a:schemeClr val="lt1"/>
                </a:solidFill>
              </a:rPr>
              <a:t>forma como a instituição trata os casos de violência de género</a:t>
            </a:r>
            <a:r>
              <a:rPr lang="en-GB" sz="1500">
                <a:solidFill>
                  <a:schemeClr val="lt1"/>
                </a:solidFill>
              </a:rPr>
              <a:t>, incluindo ações de investigação, procedimentos disciplinares e sanções aplicáveis às pessoas perpetradoras. Em alguns casos, pode também envolver </a:t>
            </a:r>
            <a:r>
              <a:rPr lang="en-GB" sz="1500" b="1">
                <a:solidFill>
                  <a:schemeClr val="lt1"/>
                </a:solidFill>
              </a:rPr>
              <a:t>processos judiciais</a:t>
            </a:r>
            <a:r>
              <a:rPr lang="en-GB" sz="1500">
                <a:solidFill>
                  <a:schemeClr val="lt1"/>
                </a:solidFill>
              </a:rPr>
              <a:t>, incluindo ações em tribunal por infrações de natureza criminal ou civil. </a:t>
            </a:r>
            <a:endParaRPr sz="1500">
              <a:solidFill>
                <a:schemeClr val="lt1"/>
              </a:solidFill>
            </a:endParaRPr>
          </a:p>
          <a:p>
            <a:pPr marL="0" lvl="0" indent="0" algn="just" rtl="0">
              <a:lnSpc>
                <a:spcPct val="115000"/>
              </a:lnSpc>
              <a:spcBef>
                <a:spcPts val="1200"/>
              </a:spcBef>
              <a:spcAft>
                <a:spcPts val="0"/>
              </a:spcAft>
              <a:buNone/>
            </a:pPr>
            <a:r>
              <a:rPr lang="en-GB" sz="1500">
                <a:solidFill>
                  <a:schemeClr val="lt1"/>
                </a:solidFill>
              </a:rPr>
              <a:t>Elementos a considerar:</a:t>
            </a:r>
            <a:endParaRPr sz="1500">
              <a:solidFill>
                <a:schemeClr val="lt1"/>
              </a:solidFill>
            </a:endParaRPr>
          </a:p>
          <a:p>
            <a:pPr marL="457200" lvl="0" indent="-323850" algn="l" rtl="0">
              <a:lnSpc>
                <a:spcPct val="150000"/>
              </a:lnSpc>
              <a:spcBef>
                <a:spcPts val="1200"/>
              </a:spcBef>
              <a:spcAft>
                <a:spcPts val="0"/>
              </a:spcAft>
              <a:buClr>
                <a:schemeClr val="lt1"/>
              </a:buClr>
              <a:buSzPts val="1500"/>
              <a:buChar char="●"/>
            </a:pPr>
            <a:r>
              <a:rPr lang="en-GB" sz="1500" b="1">
                <a:solidFill>
                  <a:schemeClr val="lt1"/>
                </a:solidFill>
              </a:rPr>
              <a:t>Procedimentos claros, acessíveis e transparentes</a:t>
            </a:r>
            <a:r>
              <a:rPr lang="en-GB" sz="1500">
                <a:solidFill>
                  <a:schemeClr val="lt1"/>
                </a:solidFill>
              </a:rPr>
              <a:t> para o tratamento de incidentes e queixas;</a:t>
            </a:r>
            <a:endParaRPr sz="1500">
              <a:solidFill>
                <a:schemeClr val="lt1"/>
              </a:solidFill>
            </a:endParaRPr>
          </a:p>
          <a:p>
            <a:pPr marL="457200" lvl="0" indent="-323850" algn="l" rtl="0">
              <a:lnSpc>
                <a:spcPct val="150000"/>
              </a:lnSpc>
              <a:spcBef>
                <a:spcPts val="0"/>
              </a:spcBef>
              <a:spcAft>
                <a:spcPts val="0"/>
              </a:spcAft>
              <a:buClr>
                <a:schemeClr val="lt1"/>
              </a:buClr>
              <a:buSzPts val="1500"/>
              <a:buChar char="●"/>
            </a:pPr>
            <a:r>
              <a:rPr lang="en-GB" sz="1500" b="1">
                <a:solidFill>
                  <a:schemeClr val="lt1"/>
                </a:solidFill>
              </a:rPr>
              <a:t>Prazos razoáveis</a:t>
            </a:r>
            <a:r>
              <a:rPr lang="en-GB" sz="1500">
                <a:solidFill>
                  <a:schemeClr val="lt1"/>
                </a:solidFill>
              </a:rPr>
              <a:t> entre a apresentação da queixa, a investigação e a decisão/sanção;</a:t>
            </a:r>
            <a:endParaRPr sz="1500">
              <a:solidFill>
                <a:schemeClr val="lt1"/>
              </a:solidFill>
            </a:endParaRPr>
          </a:p>
          <a:p>
            <a:pPr marL="457200" lvl="0" indent="-323850" algn="l" rtl="0">
              <a:lnSpc>
                <a:spcPct val="150000"/>
              </a:lnSpc>
              <a:spcBef>
                <a:spcPts val="0"/>
              </a:spcBef>
              <a:spcAft>
                <a:spcPts val="0"/>
              </a:spcAft>
              <a:buClr>
                <a:schemeClr val="lt1"/>
              </a:buClr>
              <a:buSzPts val="1500"/>
              <a:buChar char="●"/>
            </a:pPr>
            <a:r>
              <a:rPr lang="en-GB" sz="1500" b="1">
                <a:solidFill>
                  <a:schemeClr val="lt1"/>
                </a:solidFill>
              </a:rPr>
              <a:t>Abordagem centrada na vítima/sobrevivente</a:t>
            </a:r>
            <a:r>
              <a:rPr lang="en-GB" sz="1500">
                <a:solidFill>
                  <a:schemeClr val="lt1"/>
                </a:solidFill>
              </a:rPr>
              <a:t>, com perspectiva de trauma e género;</a:t>
            </a:r>
            <a:endParaRPr sz="1500">
              <a:solidFill>
                <a:schemeClr val="lt1"/>
              </a:solidFill>
            </a:endParaRPr>
          </a:p>
          <a:p>
            <a:pPr marL="457200" lvl="0" indent="-323850" algn="l" rtl="0">
              <a:lnSpc>
                <a:spcPct val="150000"/>
              </a:lnSpc>
              <a:spcBef>
                <a:spcPts val="0"/>
              </a:spcBef>
              <a:spcAft>
                <a:spcPts val="0"/>
              </a:spcAft>
              <a:buClr>
                <a:schemeClr val="lt1"/>
              </a:buClr>
              <a:buSzPts val="1500"/>
              <a:buChar char="●"/>
            </a:pPr>
            <a:r>
              <a:rPr lang="en-GB" sz="1500" b="1">
                <a:solidFill>
                  <a:schemeClr val="lt1"/>
                </a:solidFill>
              </a:rPr>
              <a:t>Comunicação eficaz</a:t>
            </a:r>
            <a:r>
              <a:rPr lang="en-GB" sz="1500">
                <a:solidFill>
                  <a:schemeClr val="lt1"/>
                </a:solidFill>
              </a:rPr>
              <a:t> com a vítima/sobrevivente, a pessoa alegadamente agressora e as testemunhas ao longo de todas as etapas do processo;</a:t>
            </a:r>
            <a:endParaRPr sz="1500">
              <a:solidFill>
                <a:schemeClr val="lt1"/>
              </a:solidFill>
            </a:endParaRPr>
          </a:p>
          <a:p>
            <a:pPr marL="457200" lvl="0" indent="-323850" algn="l" rtl="0">
              <a:lnSpc>
                <a:spcPct val="150000"/>
              </a:lnSpc>
              <a:spcBef>
                <a:spcPts val="0"/>
              </a:spcBef>
              <a:spcAft>
                <a:spcPts val="0"/>
              </a:spcAft>
              <a:buClr>
                <a:schemeClr val="lt1"/>
              </a:buClr>
              <a:buSzPts val="1500"/>
              <a:buChar char="●"/>
            </a:pPr>
            <a:r>
              <a:rPr lang="en-GB" sz="1500" b="1">
                <a:solidFill>
                  <a:schemeClr val="lt1"/>
                </a:solidFill>
              </a:rPr>
              <a:t>Procedimentos disciplinares distintos</a:t>
            </a:r>
            <a:r>
              <a:rPr lang="en-GB" sz="1500">
                <a:solidFill>
                  <a:schemeClr val="lt1"/>
                </a:solidFill>
              </a:rPr>
              <a:t> para pessoas trabalhadoras e para estudantes;</a:t>
            </a:r>
            <a:endParaRPr sz="1500">
              <a:solidFill>
                <a:schemeClr val="lt1"/>
              </a:solidFill>
            </a:endParaRPr>
          </a:p>
          <a:p>
            <a:pPr marL="457200" lvl="0" indent="-323850" algn="l" rtl="0">
              <a:lnSpc>
                <a:spcPct val="150000"/>
              </a:lnSpc>
              <a:spcBef>
                <a:spcPts val="0"/>
              </a:spcBef>
              <a:spcAft>
                <a:spcPts val="0"/>
              </a:spcAft>
              <a:buClr>
                <a:schemeClr val="lt1"/>
              </a:buClr>
              <a:buSzPts val="1500"/>
              <a:buChar char="●"/>
            </a:pPr>
            <a:r>
              <a:rPr lang="en-GB" sz="1500" b="1">
                <a:solidFill>
                  <a:schemeClr val="lt1"/>
                </a:solidFill>
              </a:rPr>
              <a:t>Critérios claros para a composição</a:t>
            </a:r>
            <a:r>
              <a:rPr lang="en-GB" sz="1500">
                <a:solidFill>
                  <a:schemeClr val="lt1"/>
                </a:solidFill>
              </a:rPr>
              <a:t> das comissões de investigação e disciplinares;</a:t>
            </a:r>
            <a:endParaRPr sz="1500">
              <a:solidFill>
                <a:schemeClr val="lt1"/>
              </a:solidFill>
            </a:endParaRPr>
          </a:p>
          <a:p>
            <a:pPr marL="457200" lvl="0" indent="-323850" algn="l" rtl="0">
              <a:lnSpc>
                <a:spcPct val="150000"/>
              </a:lnSpc>
              <a:spcBef>
                <a:spcPts val="0"/>
              </a:spcBef>
              <a:spcAft>
                <a:spcPts val="0"/>
              </a:spcAft>
              <a:buClr>
                <a:schemeClr val="lt1"/>
              </a:buClr>
              <a:buSzPts val="1500"/>
              <a:buChar char="●"/>
            </a:pPr>
            <a:r>
              <a:rPr lang="en-GB" sz="1500" b="1">
                <a:solidFill>
                  <a:schemeClr val="lt1"/>
                </a:solidFill>
              </a:rPr>
              <a:t>Sanções proporcionais, adequadas e equitativas</a:t>
            </a:r>
            <a:r>
              <a:rPr lang="en-GB" sz="1500">
                <a:solidFill>
                  <a:schemeClr val="lt1"/>
                </a:solidFill>
              </a:rPr>
              <a:t> resultantes do processo de investigação e disciplinar.</a:t>
            </a:r>
            <a:endParaRPr sz="1500">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3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3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3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3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41"/>
          <p:cNvSpPr txBox="1"/>
          <p:nvPr/>
        </p:nvSpPr>
        <p:spPr>
          <a:xfrm>
            <a:off x="898725" y="2381175"/>
            <a:ext cx="9743100" cy="30117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400"/>
              </a:spcBef>
              <a:spcAft>
                <a:spcPts val="0"/>
              </a:spcAft>
              <a:buNone/>
            </a:pPr>
            <a:r>
              <a:rPr lang="en-GB" sz="1500" b="1">
                <a:solidFill>
                  <a:schemeClr val="lt1"/>
                </a:solidFill>
              </a:rPr>
              <a:t>Standards de boas práticas -  procedimentos de responsabilização</a:t>
            </a:r>
            <a:endParaRPr sz="1500" b="1">
              <a:solidFill>
                <a:schemeClr val="lt1"/>
              </a:solidFill>
            </a:endParaRPr>
          </a:p>
          <a:p>
            <a:pPr marL="457200" lvl="0" indent="-323850" algn="l" rtl="0">
              <a:lnSpc>
                <a:spcPct val="115000"/>
              </a:lnSpc>
              <a:spcBef>
                <a:spcPts val="1200"/>
              </a:spcBef>
              <a:spcAft>
                <a:spcPts val="0"/>
              </a:spcAft>
              <a:buClr>
                <a:schemeClr val="lt1"/>
              </a:buClr>
              <a:buSzPts val="1500"/>
              <a:buChar char="●"/>
            </a:pPr>
            <a:r>
              <a:rPr lang="en-GB" sz="1500">
                <a:solidFill>
                  <a:schemeClr val="lt1"/>
                </a:solidFill>
              </a:rPr>
              <a:t>Procedimentos internos que tratam a violência de género </a:t>
            </a:r>
            <a:r>
              <a:rPr lang="en-GB" sz="1500" b="1">
                <a:solidFill>
                  <a:schemeClr val="lt1"/>
                </a:solidFill>
              </a:rPr>
              <a:t>de forma autónoma</a:t>
            </a:r>
            <a:r>
              <a:rPr lang="en-GB" sz="1500">
                <a:solidFill>
                  <a:schemeClr val="lt1"/>
                </a:solidFill>
              </a:rPr>
              <a:t>, distinta das regras e procedimentos disciplinares gerais;</a:t>
            </a:r>
            <a:endParaRPr sz="1500">
              <a:solidFill>
                <a:schemeClr val="lt1"/>
              </a:solidFill>
            </a:endParaRPr>
          </a:p>
          <a:p>
            <a:pPr marL="457200" lvl="0" indent="-323850" algn="l" rtl="0">
              <a:lnSpc>
                <a:spcPct val="115000"/>
              </a:lnSpc>
              <a:spcBef>
                <a:spcPts val="1000"/>
              </a:spcBef>
              <a:spcAft>
                <a:spcPts val="0"/>
              </a:spcAft>
              <a:buClr>
                <a:schemeClr val="lt1"/>
              </a:buClr>
              <a:buSzPts val="1500"/>
              <a:buChar char="●"/>
            </a:pPr>
            <a:r>
              <a:rPr lang="en-GB" sz="1500" b="1">
                <a:solidFill>
                  <a:schemeClr val="lt1"/>
                </a:solidFill>
              </a:rPr>
              <a:t>Procedimentos disciplinares formais e informais</a:t>
            </a:r>
            <a:r>
              <a:rPr lang="en-GB" sz="1500">
                <a:solidFill>
                  <a:schemeClr val="lt1"/>
                </a:solidFill>
              </a:rPr>
              <a:t> estão claramente definidos, incluindo informação sobre os </a:t>
            </a:r>
            <a:r>
              <a:rPr lang="en-GB" sz="1500" b="1">
                <a:solidFill>
                  <a:schemeClr val="lt1"/>
                </a:solidFill>
              </a:rPr>
              <a:t>tipos de medidas disciplinares ou sanções</a:t>
            </a:r>
            <a:r>
              <a:rPr lang="en-GB" sz="1500">
                <a:solidFill>
                  <a:schemeClr val="lt1"/>
                </a:solidFill>
              </a:rPr>
              <a:t> possíveis;</a:t>
            </a:r>
            <a:endParaRPr sz="1500">
              <a:solidFill>
                <a:schemeClr val="lt1"/>
              </a:solidFill>
            </a:endParaRPr>
          </a:p>
          <a:p>
            <a:pPr marL="457200" lvl="0" indent="-323850" algn="l" rtl="0">
              <a:lnSpc>
                <a:spcPct val="115000"/>
              </a:lnSpc>
              <a:spcBef>
                <a:spcPts val="1000"/>
              </a:spcBef>
              <a:spcAft>
                <a:spcPts val="0"/>
              </a:spcAft>
              <a:buClr>
                <a:schemeClr val="lt1"/>
              </a:buClr>
              <a:buSzPts val="1500"/>
              <a:buChar char="●"/>
            </a:pPr>
            <a:r>
              <a:rPr lang="en-GB" sz="1500">
                <a:solidFill>
                  <a:schemeClr val="lt1"/>
                </a:solidFill>
              </a:rPr>
              <a:t>É disponibilizada </a:t>
            </a:r>
            <a:r>
              <a:rPr lang="en-GB" sz="1500" b="1">
                <a:solidFill>
                  <a:schemeClr val="lt1"/>
                </a:solidFill>
              </a:rPr>
              <a:t>informação clara sobre o que pode constituir prova</a:t>
            </a:r>
            <a:r>
              <a:rPr lang="en-GB" sz="1500">
                <a:solidFill>
                  <a:schemeClr val="lt1"/>
                </a:solidFill>
              </a:rPr>
              <a:t>, tendo em conta as diferentes formas de violência de género.</a:t>
            </a:r>
            <a:endParaRPr sz="1500">
              <a:solidFill>
                <a:schemeClr val="lt1"/>
              </a:solidFill>
            </a:endParaRPr>
          </a:p>
          <a:p>
            <a:pPr marL="457200" lvl="0" indent="-323850" algn="l" rtl="0">
              <a:lnSpc>
                <a:spcPct val="115000"/>
              </a:lnSpc>
              <a:spcBef>
                <a:spcPts val="1200"/>
              </a:spcBef>
              <a:spcAft>
                <a:spcPts val="1000"/>
              </a:spcAft>
              <a:buClr>
                <a:schemeClr val="lt1"/>
              </a:buClr>
              <a:buSzPts val="1500"/>
              <a:buChar char="●"/>
            </a:pPr>
            <a:r>
              <a:rPr lang="en-GB" sz="1500" b="1">
                <a:solidFill>
                  <a:schemeClr val="lt1"/>
                </a:solidFill>
              </a:rPr>
              <a:t>Não se realizam reuniões conjuntas</a:t>
            </a:r>
            <a:r>
              <a:rPr lang="en-GB" sz="1500">
                <a:solidFill>
                  <a:schemeClr val="lt1"/>
                </a:solidFill>
              </a:rPr>
              <a:t> entre as partes para “esclarecer a situação”, nem se recorre a </a:t>
            </a:r>
            <a:r>
              <a:rPr lang="en-GB" sz="1500" b="1">
                <a:solidFill>
                  <a:schemeClr val="lt1"/>
                </a:solidFill>
              </a:rPr>
              <a:t>mediação externa</a:t>
            </a:r>
            <a:r>
              <a:rPr lang="en-GB" sz="1500">
                <a:solidFill>
                  <a:schemeClr val="lt1"/>
                </a:solidFill>
              </a:rPr>
              <a:t> ou a procedimentos de “conciliação”.</a:t>
            </a:r>
            <a:endParaRPr sz="1600">
              <a:solidFill>
                <a:schemeClr val="lt1"/>
              </a:solidFill>
            </a:endParaRPr>
          </a:p>
        </p:txBody>
      </p:sp>
      <p:sp>
        <p:nvSpPr>
          <p:cNvPr id="544" name="Google Shape;544;p41"/>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b="1">
                <a:solidFill>
                  <a:schemeClr val="dk1"/>
                </a:solidFill>
              </a:rPr>
              <a:t>Processos de responsabilização</a:t>
            </a:r>
            <a:endParaRPr b="1"/>
          </a:p>
          <a:p>
            <a:pPr marL="0" lvl="0" indent="0" algn="l" rtl="0">
              <a:lnSpc>
                <a:spcPct val="90000"/>
              </a:lnSpc>
              <a:spcBef>
                <a:spcPts val="1200"/>
              </a:spcBef>
              <a:spcAft>
                <a:spcPts val="0"/>
              </a:spcAft>
              <a:buClr>
                <a:srgbClr val="0F2235"/>
              </a:buClr>
              <a:buSzPts val="2800"/>
              <a:buFont typeface="Arial"/>
              <a:buNone/>
            </a:pPr>
            <a:endParaRPr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g3b10f64db83_1_63"/>
          <p:cNvSpPr txBox="1">
            <a:spLocks noGrp="1"/>
          </p:cNvSpPr>
          <p:nvPr>
            <p:ph type="title"/>
          </p:nvPr>
        </p:nvSpPr>
        <p:spPr>
          <a:xfrm>
            <a:off x="104692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b="1">
                <a:solidFill>
                  <a:schemeClr val="dk1"/>
                </a:solidFill>
              </a:rPr>
              <a:t>Processos de responsabilização</a:t>
            </a:r>
            <a:endParaRPr b="1"/>
          </a:p>
          <a:p>
            <a:pPr marL="0" lvl="0" indent="0" algn="l" rtl="0">
              <a:lnSpc>
                <a:spcPct val="90000"/>
              </a:lnSpc>
              <a:spcBef>
                <a:spcPts val="1200"/>
              </a:spcBef>
              <a:spcAft>
                <a:spcPts val="0"/>
              </a:spcAft>
              <a:buClr>
                <a:srgbClr val="0F2235"/>
              </a:buClr>
              <a:buSzPts val="2800"/>
              <a:buFont typeface="Arial"/>
              <a:buNone/>
            </a:pPr>
            <a:endParaRPr b="1"/>
          </a:p>
        </p:txBody>
      </p:sp>
      <p:sp>
        <p:nvSpPr>
          <p:cNvPr id="553" name="Google Shape;553;g3b10f64db83_1_63"/>
          <p:cNvSpPr txBox="1"/>
          <p:nvPr/>
        </p:nvSpPr>
        <p:spPr>
          <a:xfrm>
            <a:off x="955574" y="2381200"/>
            <a:ext cx="10269600" cy="35082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400"/>
              </a:spcBef>
              <a:spcAft>
                <a:spcPts val="0"/>
              </a:spcAft>
              <a:buNone/>
            </a:pPr>
            <a:r>
              <a:rPr lang="en-GB" sz="1500" b="1">
                <a:solidFill>
                  <a:schemeClr val="lt1"/>
                </a:solidFill>
              </a:rPr>
              <a:t>Standards de boas práticas - medidas de investigação</a:t>
            </a:r>
            <a:endParaRPr sz="1500" b="1">
              <a:solidFill>
                <a:schemeClr val="lt1"/>
              </a:solidFill>
            </a:endParaRPr>
          </a:p>
          <a:p>
            <a:pPr marL="457200" lvl="0" indent="-323850" algn="l" rtl="0">
              <a:lnSpc>
                <a:spcPct val="115000"/>
              </a:lnSpc>
              <a:spcBef>
                <a:spcPts val="1200"/>
              </a:spcBef>
              <a:spcAft>
                <a:spcPts val="0"/>
              </a:spcAft>
              <a:buClr>
                <a:schemeClr val="lt1"/>
              </a:buClr>
              <a:buSzPts val="1500"/>
              <a:buChar char="●"/>
            </a:pPr>
            <a:r>
              <a:rPr lang="en-GB" sz="1500">
                <a:solidFill>
                  <a:schemeClr val="lt1"/>
                </a:solidFill>
              </a:rPr>
              <a:t>Iniciar a investigação após a apresentação de uma </a:t>
            </a:r>
            <a:r>
              <a:rPr lang="en-GB" sz="1500" b="1">
                <a:solidFill>
                  <a:schemeClr val="lt1"/>
                </a:solidFill>
              </a:rPr>
              <a:t>queixa formal</a:t>
            </a:r>
            <a:r>
              <a:rPr lang="en-GB" sz="1500">
                <a:solidFill>
                  <a:schemeClr val="lt1"/>
                </a:solidFill>
              </a:rPr>
              <a:t> ou quando existam </a:t>
            </a:r>
            <a:r>
              <a:rPr lang="en-GB" sz="1500" b="1">
                <a:solidFill>
                  <a:schemeClr val="lt1"/>
                </a:solidFill>
              </a:rPr>
              <a:t>indícios consistentes de suspeitas graves</a:t>
            </a:r>
            <a:r>
              <a:rPr lang="en-GB" sz="1500">
                <a:solidFill>
                  <a:schemeClr val="lt1"/>
                </a:solidFill>
              </a:rPr>
              <a:t>;</a:t>
            </a:r>
            <a:endParaRPr sz="1500">
              <a:solidFill>
                <a:schemeClr val="lt1"/>
              </a:solidFill>
            </a:endParaRPr>
          </a:p>
          <a:p>
            <a:pPr marL="457200" lvl="0" indent="-323850" algn="l" rtl="0">
              <a:lnSpc>
                <a:spcPct val="115000"/>
              </a:lnSpc>
              <a:spcBef>
                <a:spcPts val="1200"/>
              </a:spcBef>
              <a:spcAft>
                <a:spcPts val="0"/>
              </a:spcAft>
              <a:buClr>
                <a:schemeClr val="lt1"/>
              </a:buClr>
              <a:buSzPts val="1500"/>
              <a:buChar char="●"/>
            </a:pPr>
            <a:r>
              <a:rPr lang="en-GB" sz="1500">
                <a:solidFill>
                  <a:schemeClr val="lt1"/>
                </a:solidFill>
              </a:rPr>
              <a:t>As investigações e os procedimentos prosseguem </a:t>
            </a:r>
            <a:r>
              <a:rPr lang="en-GB" sz="1500" b="1">
                <a:solidFill>
                  <a:schemeClr val="lt1"/>
                </a:solidFill>
              </a:rPr>
              <a:t>mesmo que a vítima/sobrevivente ou a pessoa alegadamente agressora tenha deixado a organização</a:t>
            </a:r>
            <a:r>
              <a:rPr lang="en-GB" sz="1500">
                <a:solidFill>
                  <a:schemeClr val="lt1"/>
                </a:solidFill>
              </a:rPr>
              <a:t>.</a:t>
            </a:r>
            <a:endParaRPr sz="1500">
              <a:solidFill>
                <a:schemeClr val="lt1"/>
              </a:solidFill>
            </a:endParaRPr>
          </a:p>
          <a:p>
            <a:pPr marL="0" lvl="0" indent="0" algn="l" rtl="0">
              <a:lnSpc>
                <a:spcPct val="115000"/>
              </a:lnSpc>
              <a:spcBef>
                <a:spcPts val="1400"/>
              </a:spcBef>
              <a:spcAft>
                <a:spcPts val="0"/>
              </a:spcAft>
              <a:buNone/>
            </a:pPr>
            <a:r>
              <a:rPr lang="en-GB" sz="1500" b="1">
                <a:solidFill>
                  <a:schemeClr val="lt1"/>
                </a:solidFill>
              </a:rPr>
              <a:t>Standards de boas práticas - procedimentos disciplinares internos e sanções</a:t>
            </a:r>
            <a:endParaRPr sz="1500" b="1">
              <a:solidFill>
                <a:schemeClr val="lt1"/>
              </a:solidFill>
            </a:endParaRPr>
          </a:p>
          <a:p>
            <a:pPr marL="457200" lvl="0" indent="-323850" algn="l" rtl="0">
              <a:lnSpc>
                <a:spcPct val="115000"/>
              </a:lnSpc>
              <a:spcBef>
                <a:spcPts val="1200"/>
              </a:spcBef>
              <a:spcAft>
                <a:spcPts val="0"/>
              </a:spcAft>
              <a:buClr>
                <a:schemeClr val="lt1"/>
              </a:buClr>
              <a:buSzPts val="1500"/>
              <a:buChar char="●"/>
            </a:pPr>
            <a:r>
              <a:rPr lang="en-GB" sz="1500">
                <a:solidFill>
                  <a:schemeClr val="lt1"/>
                </a:solidFill>
              </a:rPr>
              <a:t>A lógica central da ação disciplinar é a </a:t>
            </a:r>
            <a:r>
              <a:rPr lang="en-GB" sz="1500" b="1">
                <a:solidFill>
                  <a:schemeClr val="lt1"/>
                </a:solidFill>
              </a:rPr>
              <a:t>correção de comportamentos</a:t>
            </a:r>
            <a:r>
              <a:rPr lang="en-GB" sz="1500">
                <a:solidFill>
                  <a:schemeClr val="lt1"/>
                </a:solidFill>
              </a:rPr>
              <a:t>, o que </a:t>
            </a:r>
            <a:r>
              <a:rPr lang="en-GB" sz="1500" b="1">
                <a:solidFill>
                  <a:schemeClr val="lt1"/>
                </a:solidFill>
              </a:rPr>
              <a:t>não implica necessariamente a aplicação de sanções</a:t>
            </a:r>
            <a:r>
              <a:rPr lang="en-GB" sz="1500">
                <a:solidFill>
                  <a:schemeClr val="lt1"/>
                </a:solidFill>
              </a:rPr>
              <a:t>.</a:t>
            </a:r>
            <a:endParaRPr sz="1500">
              <a:solidFill>
                <a:schemeClr val="lt1"/>
              </a:solidFill>
            </a:endParaRPr>
          </a:p>
          <a:p>
            <a:pPr marL="457200" lvl="0" indent="-323850" algn="l" rtl="0">
              <a:lnSpc>
                <a:spcPct val="115000"/>
              </a:lnSpc>
              <a:spcBef>
                <a:spcPts val="1200"/>
              </a:spcBef>
              <a:spcAft>
                <a:spcPts val="1000"/>
              </a:spcAft>
              <a:buClr>
                <a:schemeClr val="lt1"/>
              </a:buClr>
              <a:buSzPts val="1500"/>
              <a:buChar char="●"/>
            </a:pPr>
            <a:r>
              <a:rPr lang="en-GB" sz="1500">
                <a:solidFill>
                  <a:schemeClr val="lt1"/>
                </a:solidFill>
              </a:rPr>
              <a:t>As medidas disciplinares internas devem ser </a:t>
            </a:r>
            <a:r>
              <a:rPr lang="en-GB" sz="1500" b="1">
                <a:solidFill>
                  <a:schemeClr val="lt1"/>
                </a:solidFill>
              </a:rPr>
              <a:t>independentes da decisão da vítima/sobrevivente</a:t>
            </a:r>
            <a:r>
              <a:rPr lang="en-GB" sz="1500">
                <a:solidFill>
                  <a:schemeClr val="lt1"/>
                </a:solidFill>
              </a:rPr>
              <a:t> de apresentar - ou não - queixa junto das autoridades policiais ou judiciais.</a:t>
            </a:r>
            <a:endParaRPr sz="1500" b="1">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5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5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42"/>
          <p:cNvSpPr txBox="1">
            <a:spLocks noGrp="1"/>
          </p:cNvSpPr>
          <p:nvPr>
            <p:ph type="title"/>
          </p:nvPr>
        </p:nvSpPr>
        <p:spPr>
          <a:xfrm>
            <a:off x="1002380" y="1123940"/>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Dicas sobre </a:t>
            </a:r>
            <a:r>
              <a:rPr lang="en-GB" b="1">
                <a:solidFill>
                  <a:schemeClr val="dk1"/>
                </a:solidFill>
              </a:rPr>
              <a:t>Processos de responsabilização</a:t>
            </a:r>
            <a:endParaRPr/>
          </a:p>
        </p:txBody>
      </p:sp>
      <p:sp>
        <p:nvSpPr>
          <p:cNvPr id="560" name="Google Shape;560;p42"/>
          <p:cNvSpPr txBox="1"/>
          <p:nvPr/>
        </p:nvSpPr>
        <p:spPr>
          <a:xfrm>
            <a:off x="1002374" y="2956250"/>
            <a:ext cx="48504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chemeClr val="lt1"/>
                </a:solidFill>
              </a:rPr>
              <a:t>Designar um organismo externo específico para a investigação de incidentes.</a:t>
            </a:r>
            <a:endParaRPr sz="1800">
              <a:solidFill>
                <a:schemeClr val="lt1"/>
              </a:solidFill>
            </a:endParaRPr>
          </a:p>
        </p:txBody>
      </p:sp>
      <p:sp>
        <p:nvSpPr>
          <p:cNvPr id="561" name="Google Shape;561;p42"/>
          <p:cNvSpPr txBox="1"/>
          <p:nvPr/>
        </p:nvSpPr>
        <p:spPr>
          <a:xfrm>
            <a:off x="1007470" y="4084577"/>
            <a:ext cx="49485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Ajustar as funções da pessoa acusada ou o seu acesso a determinadas áreas do campus.</a:t>
            </a:r>
            <a:endParaRPr sz="1800">
              <a:solidFill>
                <a:srgbClr val="FFFFFF"/>
              </a:solidFill>
            </a:endParaRPr>
          </a:p>
        </p:txBody>
      </p:sp>
      <p:sp>
        <p:nvSpPr>
          <p:cNvPr id="562" name="Google Shape;562;p42"/>
          <p:cNvSpPr txBox="1"/>
          <p:nvPr/>
        </p:nvSpPr>
        <p:spPr>
          <a:xfrm>
            <a:off x="7317351" y="2960150"/>
            <a:ext cx="4608600" cy="9234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Implementar mecanismos de monitorização das investigações e das sanções aplicadas.</a:t>
            </a:r>
            <a:endParaRPr sz="1800">
              <a:solidFill>
                <a:srgbClr val="FFFFFF"/>
              </a:solidFill>
            </a:endParaRPr>
          </a:p>
        </p:txBody>
      </p:sp>
      <p:sp>
        <p:nvSpPr>
          <p:cNvPr id="563" name="Google Shape;563;p42"/>
          <p:cNvSpPr/>
          <p:nvPr/>
        </p:nvSpPr>
        <p:spPr>
          <a:xfrm>
            <a:off x="331870" y="2992633"/>
            <a:ext cx="494994" cy="483175"/>
          </a:xfrm>
          <a:custGeom>
            <a:avLst/>
            <a:gdLst/>
            <a:ahLst/>
            <a:cxnLst/>
            <a:rect l="l" t="t"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64" name="Google Shape;564;p42"/>
          <p:cNvSpPr/>
          <p:nvPr/>
        </p:nvSpPr>
        <p:spPr>
          <a:xfrm>
            <a:off x="6597577" y="5241651"/>
            <a:ext cx="565447" cy="510430"/>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65" name="Google Shape;565;p42"/>
          <p:cNvSpPr/>
          <p:nvPr/>
        </p:nvSpPr>
        <p:spPr>
          <a:xfrm>
            <a:off x="327525" y="4124961"/>
            <a:ext cx="413000" cy="392436"/>
          </a:xfrm>
          <a:custGeom>
            <a:avLst/>
            <a:gdLst/>
            <a:ahLst/>
            <a:cxnLst/>
            <a:rect l="l" t="t"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66" name="Google Shape;566;p42"/>
          <p:cNvSpPr/>
          <p:nvPr/>
        </p:nvSpPr>
        <p:spPr>
          <a:xfrm>
            <a:off x="6647816" y="4201823"/>
            <a:ext cx="464940" cy="406188"/>
          </a:xfrm>
          <a:custGeom>
            <a:avLst/>
            <a:gdLst/>
            <a:ahLst/>
            <a:cxnLst/>
            <a:rect l="l" t="t"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67" name="Google Shape;567;p42"/>
          <p:cNvSpPr txBox="1"/>
          <p:nvPr/>
        </p:nvSpPr>
        <p:spPr>
          <a:xfrm>
            <a:off x="7359674" y="4081650"/>
            <a:ext cx="45663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chemeClr val="lt1"/>
                </a:solidFill>
              </a:rPr>
              <a:t>Considerar o registo de formas graves de comportamentos transgressivos.</a:t>
            </a:r>
            <a:endParaRPr sz="1800">
              <a:solidFill>
                <a:schemeClr val="lt1"/>
              </a:solidFill>
            </a:endParaRPr>
          </a:p>
        </p:txBody>
      </p:sp>
      <p:sp>
        <p:nvSpPr>
          <p:cNvPr id="568" name="Google Shape;568;p42"/>
          <p:cNvSpPr/>
          <p:nvPr/>
        </p:nvSpPr>
        <p:spPr>
          <a:xfrm>
            <a:off x="394559" y="5085851"/>
            <a:ext cx="388530" cy="382968"/>
          </a:xfrm>
          <a:custGeom>
            <a:avLst/>
            <a:gdLst/>
            <a:ahLst/>
            <a:cxnLst/>
            <a:rect l="l" t="t"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69" name="Google Shape;569;p42"/>
          <p:cNvSpPr txBox="1"/>
          <p:nvPr/>
        </p:nvSpPr>
        <p:spPr>
          <a:xfrm>
            <a:off x="7359675" y="5162950"/>
            <a:ext cx="4608600" cy="132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chemeClr val="lt1"/>
                </a:solidFill>
              </a:rPr>
              <a:t>Não exigir que as partes assinem acordos de confidencialidade (</a:t>
            </a:r>
            <a:r>
              <a:rPr lang="en-GB" sz="1800" i="1">
                <a:solidFill>
                  <a:schemeClr val="lt1"/>
                </a:solidFill>
              </a:rPr>
              <a:t>non-disclosure agreements</a:t>
            </a:r>
            <a:r>
              <a:rPr lang="en-GB" sz="1800">
                <a:solidFill>
                  <a:schemeClr val="lt1"/>
                </a:solidFill>
              </a:rPr>
              <a:t>) como parte da resolução de uma queixa.</a:t>
            </a:r>
            <a:endParaRPr sz="1800">
              <a:solidFill>
                <a:schemeClr val="lt1"/>
              </a:solidFill>
            </a:endParaRPr>
          </a:p>
        </p:txBody>
      </p:sp>
      <p:sp>
        <p:nvSpPr>
          <p:cNvPr id="570" name="Google Shape;570;p42"/>
          <p:cNvSpPr/>
          <p:nvPr/>
        </p:nvSpPr>
        <p:spPr>
          <a:xfrm>
            <a:off x="6692233" y="3046284"/>
            <a:ext cx="491784" cy="381035"/>
          </a:xfrm>
          <a:custGeom>
            <a:avLst/>
            <a:gdLst/>
            <a:ahLst/>
            <a:cxnLst/>
            <a:rect l="l" t="t"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572" name="Google Shape;572;p42"/>
          <p:cNvSpPr txBox="1"/>
          <p:nvPr/>
        </p:nvSpPr>
        <p:spPr>
          <a:xfrm>
            <a:off x="327525" y="2341365"/>
            <a:ext cx="4338300" cy="369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b="1">
                <a:solidFill>
                  <a:schemeClr val="lt1"/>
                </a:solidFill>
              </a:rPr>
              <a:t>Medidas de investigação:</a:t>
            </a:r>
            <a:endParaRPr sz="1800" b="1">
              <a:solidFill>
                <a:schemeClr val="lt1"/>
              </a:solidFill>
            </a:endParaRPr>
          </a:p>
        </p:txBody>
      </p:sp>
      <p:sp>
        <p:nvSpPr>
          <p:cNvPr id="573" name="Google Shape;573;p42"/>
          <p:cNvSpPr txBox="1"/>
          <p:nvPr/>
        </p:nvSpPr>
        <p:spPr>
          <a:xfrm>
            <a:off x="999988" y="4993600"/>
            <a:ext cx="4948500" cy="1006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rgbClr val="FFFFFF"/>
                </a:solidFill>
              </a:rPr>
              <a:t>Garantir o envolvimento de profissionais de psicologia na interpretação dos factos reportados.</a:t>
            </a:r>
            <a:endParaRPr sz="1800">
              <a:solidFill>
                <a:srgbClr val="FFFFFF"/>
              </a:solidFill>
            </a:endParaRPr>
          </a:p>
        </p:txBody>
      </p:sp>
      <p:sp>
        <p:nvSpPr>
          <p:cNvPr id="574" name="Google Shape;574;p42"/>
          <p:cNvSpPr txBox="1"/>
          <p:nvPr/>
        </p:nvSpPr>
        <p:spPr>
          <a:xfrm>
            <a:off x="6519186" y="2348902"/>
            <a:ext cx="5939400" cy="369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800" b="1">
                <a:solidFill>
                  <a:schemeClr val="lt1"/>
                </a:solidFill>
              </a:rPr>
              <a:t>Procedimentos disciplinares internos e sanções:</a:t>
            </a:r>
            <a:endParaRPr sz="1800" b="1">
              <a:solidFill>
                <a:schemeClr val="lt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pic>
        <p:nvPicPr>
          <p:cNvPr id="580" name="Google Shape;580;p43" descr="A document with text on it&#10;&#10;Description automatically generated"/>
          <p:cNvPicPr preferRelativeResize="0"/>
          <p:nvPr/>
        </p:nvPicPr>
        <p:blipFill rotWithShape="1">
          <a:blip r:embed="rId3">
            <a:alphaModFix/>
          </a:blip>
          <a:srcRect/>
          <a:stretch/>
        </p:blipFill>
        <p:spPr>
          <a:xfrm>
            <a:off x="2510287" y="2347026"/>
            <a:ext cx="6668218" cy="3874851"/>
          </a:xfrm>
          <a:prstGeom prst="rect">
            <a:avLst/>
          </a:prstGeom>
          <a:noFill/>
          <a:ln>
            <a:noFill/>
          </a:ln>
        </p:spPr>
      </p:pic>
      <p:sp>
        <p:nvSpPr>
          <p:cNvPr id="581" name="Google Shape;581;p43"/>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Open Sans"/>
              <a:buNone/>
            </a:pPr>
            <a:r>
              <a:rPr lang="en-GB" b="1">
                <a:ea typeface="Open Sans"/>
                <a:sym typeface="Open Sans"/>
              </a:rPr>
              <a:t>Política sobre Assédio - Central European University</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44"/>
          <p:cNvSpPr txBox="1"/>
          <p:nvPr/>
        </p:nvSpPr>
        <p:spPr>
          <a:xfrm>
            <a:off x="1052500" y="2456450"/>
            <a:ext cx="9175800" cy="2362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en-GB" sz="1800">
                <a:solidFill>
                  <a:schemeClr val="lt1"/>
                </a:solidFill>
              </a:rPr>
              <a:t>Prestação de Serviços refere-se aos </a:t>
            </a:r>
            <a:r>
              <a:rPr lang="en-GB" sz="1800" b="1">
                <a:solidFill>
                  <a:schemeClr val="lt1"/>
                </a:solidFill>
              </a:rPr>
              <a:t>serviços, profissionais e recursos </a:t>
            </a:r>
            <a:r>
              <a:rPr lang="en-GB" sz="1800">
                <a:solidFill>
                  <a:schemeClr val="lt1"/>
                </a:solidFill>
              </a:rPr>
              <a:t>disponibilizados pela instituição para apoiar pessoas afetadas pela violência de género, de forma acessível, especializada e articulada com outros mecanismos de resposta.</a:t>
            </a:r>
            <a:endParaRPr sz="1800">
              <a:solidFill>
                <a:schemeClr val="lt1"/>
              </a:solidFill>
            </a:endParaRPr>
          </a:p>
          <a:p>
            <a:pPr marL="0" lvl="0" indent="0" algn="l" rtl="0">
              <a:lnSpc>
                <a:spcPct val="115000"/>
              </a:lnSpc>
              <a:spcBef>
                <a:spcPts val="1200"/>
              </a:spcBef>
              <a:spcAft>
                <a:spcPts val="0"/>
              </a:spcAft>
              <a:buNone/>
            </a:pPr>
            <a:endParaRPr sz="1800">
              <a:solidFill>
                <a:schemeClr val="lt1"/>
              </a:solidFill>
            </a:endParaRPr>
          </a:p>
          <a:p>
            <a:pPr marL="0" lvl="0" indent="0" algn="l" rtl="0">
              <a:lnSpc>
                <a:spcPct val="115000"/>
              </a:lnSpc>
              <a:spcBef>
                <a:spcPts val="1200"/>
              </a:spcBef>
              <a:spcAft>
                <a:spcPts val="1200"/>
              </a:spcAft>
              <a:buNone/>
            </a:pPr>
            <a:r>
              <a:rPr lang="en-GB" sz="1800">
                <a:solidFill>
                  <a:schemeClr val="lt1"/>
                </a:solidFill>
              </a:rPr>
              <a:t>Articula-se diretamente com outros Ps, em especial </a:t>
            </a:r>
            <a:r>
              <a:rPr lang="en-GB" sz="1800" b="1">
                <a:solidFill>
                  <a:schemeClr val="lt1"/>
                </a:solidFill>
              </a:rPr>
              <a:t>Proteção, a Responsabilização e as Parcerias</a:t>
            </a:r>
            <a:r>
              <a:rPr lang="en-GB" sz="1100">
                <a:solidFill>
                  <a:schemeClr val="dk1"/>
                </a:solidFill>
              </a:rPr>
              <a:t>.</a:t>
            </a:r>
            <a:endParaRPr sz="1800">
              <a:solidFill>
                <a:schemeClr val="lt1"/>
              </a:solidFill>
            </a:endParaRPr>
          </a:p>
        </p:txBody>
      </p:sp>
      <p:sp>
        <p:nvSpPr>
          <p:cNvPr id="589" name="Google Shape;589;p44"/>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GB" sz="2600" b="1">
                <a:solidFill>
                  <a:schemeClr val="dk1"/>
                </a:solidFill>
              </a:rPr>
              <a:t>Prestação de serviços</a:t>
            </a:r>
            <a:endParaRPr sz="2600">
              <a:highlight>
                <a:srgbClr val="FF00FF"/>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5"/>
          <p:cNvSpPr txBox="1"/>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a:solidFill>
                  <a:srgbClr val="0F2235"/>
                </a:solidFill>
              </a:rPr>
              <a:t>Agenda do dia</a:t>
            </a:r>
            <a:endParaRPr sz="2800" b="0" i="0">
              <a:solidFill>
                <a:srgbClr val="0F2235"/>
              </a:solidFill>
              <a:highlight>
                <a:srgbClr val="FFFF00"/>
              </a:highlight>
              <a:latin typeface="Arial"/>
              <a:ea typeface="Arial"/>
              <a:cs typeface="Arial"/>
              <a:sym typeface="Arial"/>
            </a:endParaRPr>
          </a:p>
        </p:txBody>
      </p:sp>
      <p:sp>
        <p:nvSpPr>
          <p:cNvPr id="123" name="Google Shape;123;p5"/>
          <p:cNvSpPr txBox="1"/>
          <p:nvPr/>
        </p:nvSpPr>
        <p:spPr>
          <a:xfrm>
            <a:off x="4724400" y="3200400"/>
            <a:ext cx="27432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p:txBody>
      </p:sp>
      <p:sp>
        <p:nvSpPr>
          <p:cNvPr id="124" name="Google Shape;124;p5"/>
          <p:cNvSpPr txBox="1"/>
          <p:nvPr/>
        </p:nvSpPr>
        <p:spPr>
          <a:xfrm>
            <a:off x="662471" y="2283202"/>
            <a:ext cx="9802800" cy="427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11:40 – 12:00  </a:t>
            </a:r>
            <a:r>
              <a:rPr lang="en-GB" sz="1600">
                <a:solidFill>
                  <a:schemeClr val="lt1"/>
                </a:solidFill>
                <a:highlight>
                  <a:srgbClr val="FFFF00"/>
                </a:highlight>
                <a:latin typeface="Arial"/>
                <a:ea typeface="Arial"/>
                <a:cs typeface="Arial"/>
                <a:sym typeface="Arial"/>
              </a:rPr>
              <a:t>Prevention </a:t>
            </a:r>
            <a:endParaRPr>
              <a:highlight>
                <a:srgbClr val="FFFF00"/>
              </a:highlight>
            </a:endParaRPr>
          </a:p>
          <a:p>
            <a:pPr marL="0" marR="0" lvl="0" indent="0" algn="l" rtl="0">
              <a:spcBef>
                <a:spcPts val="0"/>
              </a:spcBef>
              <a:spcAft>
                <a:spcPts val="0"/>
              </a:spcAft>
              <a:buNone/>
            </a:pPr>
            <a:endParaRPr sz="1600" b="1">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12:00 – 12:20  </a:t>
            </a:r>
            <a:r>
              <a:rPr lang="en-GB" sz="1600">
                <a:solidFill>
                  <a:schemeClr val="lt1"/>
                </a:solidFill>
                <a:highlight>
                  <a:srgbClr val="FFFF00"/>
                </a:highlight>
                <a:latin typeface="Arial"/>
                <a:ea typeface="Arial"/>
                <a:cs typeface="Arial"/>
                <a:sym typeface="Arial"/>
              </a:rPr>
              <a:t>Protection</a:t>
            </a:r>
            <a:endParaRPr>
              <a:highlight>
                <a:srgbClr val="FFFF00"/>
              </a:highlight>
            </a:endParaRPr>
          </a:p>
          <a:p>
            <a:pPr marL="0" marR="0" lvl="0" indent="0" algn="l" rtl="0">
              <a:spcBef>
                <a:spcPts val="0"/>
              </a:spcBef>
              <a:spcAft>
                <a:spcPts val="0"/>
              </a:spcAft>
              <a:buNone/>
            </a:pPr>
            <a:endParaRPr sz="1600" b="1">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12:20 – 13:20  </a:t>
            </a:r>
            <a:r>
              <a:rPr lang="en-GB" sz="1600">
                <a:solidFill>
                  <a:schemeClr val="lt1"/>
                </a:solidFill>
                <a:highlight>
                  <a:srgbClr val="FFFF00"/>
                </a:highlight>
                <a:latin typeface="Arial"/>
                <a:ea typeface="Arial"/>
                <a:cs typeface="Arial"/>
                <a:sym typeface="Arial"/>
              </a:rPr>
              <a:t>Lunch break</a:t>
            </a:r>
            <a:endParaRPr>
              <a:highlight>
                <a:srgbClr val="FFFF00"/>
              </a:highlight>
            </a:endParaRPr>
          </a:p>
          <a:p>
            <a:pPr marL="0" marR="0" lvl="0" indent="0" algn="l" rtl="0">
              <a:spcBef>
                <a:spcPts val="0"/>
              </a:spcBef>
              <a:spcAft>
                <a:spcPts val="0"/>
              </a:spcAft>
              <a:buNone/>
            </a:pPr>
            <a:endParaRPr sz="1600">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13:20 – 13:40  </a:t>
            </a:r>
            <a:r>
              <a:rPr lang="en-GB" sz="1600">
                <a:solidFill>
                  <a:schemeClr val="lt1"/>
                </a:solidFill>
                <a:highlight>
                  <a:srgbClr val="FFFF00"/>
                </a:highlight>
                <a:latin typeface="Arial"/>
                <a:ea typeface="Arial"/>
                <a:cs typeface="Arial"/>
                <a:sym typeface="Arial"/>
              </a:rPr>
              <a:t>Prosecution</a:t>
            </a:r>
            <a:endParaRPr>
              <a:highlight>
                <a:srgbClr val="FFFF00"/>
              </a:highlight>
            </a:endParaRPr>
          </a:p>
          <a:p>
            <a:pPr marL="0" marR="0" lvl="0" indent="0" algn="l" rtl="0">
              <a:spcBef>
                <a:spcPts val="0"/>
              </a:spcBef>
              <a:spcAft>
                <a:spcPts val="0"/>
              </a:spcAft>
              <a:buNone/>
            </a:pPr>
            <a:endParaRPr sz="1600">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13:40 – 14:00</a:t>
            </a:r>
            <a:r>
              <a:rPr lang="en-GB" sz="1600">
                <a:solidFill>
                  <a:schemeClr val="lt1"/>
                </a:solidFill>
                <a:highlight>
                  <a:srgbClr val="FFFF00"/>
                </a:highlight>
                <a:latin typeface="Arial"/>
                <a:ea typeface="Arial"/>
                <a:cs typeface="Arial"/>
                <a:sym typeface="Arial"/>
              </a:rPr>
              <a:t>  Provision of services</a:t>
            </a:r>
            <a:endParaRPr>
              <a:highlight>
                <a:srgbClr val="FFFF00"/>
              </a:highlight>
            </a:endParaRPr>
          </a:p>
          <a:p>
            <a:pPr marL="0" marR="0" lvl="0" indent="0" algn="l" rtl="0">
              <a:spcBef>
                <a:spcPts val="0"/>
              </a:spcBef>
              <a:spcAft>
                <a:spcPts val="0"/>
              </a:spcAft>
              <a:buNone/>
            </a:pPr>
            <a:endParaRPr sz="1600">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14:00 – 14:20  </a:t>
            </a:r>
            <a:r>
              <a:rPr lang="en-GB" sz="1600">
                <a:solidFill>
                  <a:schemeClr val="lt1"/>
                </a:solidFill>
                <a:highlight>
                  <a:srgbClr val="FFFF00"/>
                </a:highlight>
                <a:latin typeface="Arial"/>
                <a:ea typeface="Arial"/>
                <a:cs typeface="Arial"/>
                <a:sym typeface="Arial"/>
              </a:rPr>
              <a:t>Partnerships</a:t>
            </a:r>
            <a:endParaRPr>
              <a:highlight>
                <a:srgbClr val="FFFF00"/>
              </a:highlight>
            </a:endParaRPr>
          </a:p>
          <a:p>
            <a:pPr marL="0" marR="0" lvl="0" indent="0" algn="l" rtl="0">
              <a:spcBef>
                <a:spcPts val="0"/>
              </a:spcBef>
              <a:spcAft>
                <a:spcPts val="0"/>
              </a:spcAft>
              <a:buNone/>
            </a:pPr>
            <a:endParaRPr sz="1600">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14:20 – 14:40  </a:t>
            </a:r>
            <a:r>
              <a:rPr lang="en-GB" sz="1600">
                <a:solidFill>
                  <a:schemeClr val="lt1"/>
                </a:solidFill>
                <a:highlight>
                  <a:srgbClr val="FFFF00"/>
                </a:highlight>
                <a:latin typeface="Arial"/>
                <a:ea typeface="Arial"/>
                <a:cs typeface="Arial"/>
                <a:sym typeface="Arial"/>
              </a:rPr>
              <a:t>Policy</a:t>
            </a:r>
            <a:endParaRPr>
              <a:highlight>
                <a:srgbClr val="FFFF00"/>
              </a:highlight>
            </a:endParaRPr>
          </a:p>
          <a:p>
            <a:pPr marL="0" marR="0" lvl="0" indent="0" algn="l" rtl="0">
              <a:spcBef>
                <a:spcPts val="0"/>
              </a:spcBef>
              <a:spcAft>
                <a:spcPts val="0"/>
              </a:spcAft>
              <a:buNone/>
            </a:pPr>
            <a:endParaRPr sz="1600">
              <a:solidFill>
                <a:schemeClr val="lt1"/>
              </a:solidFill>
              <a:highlight>
                <a:srgbClr val="FFFF00"/>
              </a:highlight>
              <a:latin typeface="Arial"/>
              <a:ea typeface="Arial"/>
              <a:cs typeface="Arial"/>
              <a:sym typeface="Arial"/>
            </a:endParaRPr>
          </a:p>
          <a:p>
            <a:pPr marL="0" marR="0" lvl="0" indent="0" algn="l" rtl="0">
              <a:spcBef>
                <a:spcPts val="0"/>
              </a:spcBef>
              <a:spcAft>
                <a:spcPts val="0"/>
              </a:spcAft>
              <a:buNone/>
            </a:pPr>
            <a:r>
              <a:rPr lang="en-GB" sz="1600" b="1">
                <a:solidFill>
                  <a:schemeClr val="lt1"/>
                </a:solidFill>
                <a:highlight>
                  <a:srgbClr val="FFFF00"/>
                </a:highlight>
                <a:latin typeface="Arial"/>
                <a:ea typeface="Arial"/>
                <a:cs typeface="Arial"/>
                <a:sym typeface="Arial"/>
              </a:rPr>
              <a:t>14:40 – 15:00  </a:t>
            </a:r>
            <a:r>
              <a:rPr lang="en-GB" sz="1600">
                <a:solidFill>
                  <a:schemeClr val="lt1"/>
                </a:solidFill>
                <a:highlight>
                  <a:srgbClr val="FFFF00"/>
                </a:highlight>
                <a:latin typeface="Arial"/>
                <a:ea typeface="Arial"/>
                <a:cs typeface="Arial"/>
                <a:sym typeface="Arial"/>
              </a:rPr>
              <a:t>Q&amp;A session and evaluation</a:t>
            </a:r>
            <a:endParaRPr>
              <a:highlight>
                <a:srgbClr val="FFFF00"/>
              </a:highlight>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g3b10f64db83_1_71"/>
          <p:cNvSpPr txBox="1"/>
          <p:nvPr/>
        </p:nvSpPr>
        <p:spPr>
          <a:xfrm>
            <a:off x="7133167" y="3541238"/>
            <a:ext cx="4591200" cy="90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600">
                <a:solidFill>
                  <a:schemeClr val="lt1"/>
                </a:solidFill>
              </a:rPr>
              <a:t>Sempre que um incidente é reportado, deve ser fornecida informação clara sobre os serviços disponíveis.</a:t>
            </a:r>
            <a:endParaRPr sz="1600">
              <a:solidFill>
                <a:srgbClr val="FFFFFF"/>
              </a:solidFill>
            </a:endParaRPr>
          </a:p>
        </p:txBody>
      </p:sp>
      <p:sp>
        <p:nvSpPr>
          <p:cNvPr id="596" name="Google Shape;596;g3b10f64db83_1_71"/>
          <p:cNvSpPr txBox="1"/>
          <p:nvPr/>
        </p:nvSpPr>
        <p:spPr>
          <a:xfrm>
            <a:off x="7133167" y="2405818"/>
            <a:ext cx="4591200" cy="90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600">
                <a:solidFill>
                  <a:schemeClr val="lt1"/>
                </a:solidFill>
              </a:rPr>
              <a:t>Disponibilizar um </a:t>
            </a:r>
            <a:r>
              <a:rPr lang="en-GB" sz="1600" b="1">
                <a:solidFill>
                  <a:schemeClr val="lt1"/>
                </a:solidFill>
              </a:rPr>
              <a:t>sistema de marcação simples e acessível </a:t>
            </a:r>
            <a:r>
              <a:rPr lang="en-GB" sz="1600">
                <a:solidFill>
                  <a:schemeClr val="lt1"/>
                </a:solidFill>
              </a:rPr>
              <a:t>para atendimentos com o pessoal dos serviços, presenciais ou virtuais.</a:t>
            </a:r>
            <a:endParaRPr sz="1600">
              <a:solidFill>
                <a:srgbClr val="FFFFFF"/>
              </a:solidFill>
            </a:endParaRPr>
          </a:p>
        </p:txBody>
      </p:sp>
      <p:sp>
        <p:nvSpPr>
          <p:cNvPr id="597" name="Google Shape;597;g3b10f64db83_1_71"/>
          <p:cNvSpPr txBox="1"/>
          <p:nvPr/>
        </p:nvSpPr>
        <p:spPr>
          <a:xfrm>
            <a:off x="1052512" y="4588581"/>
            <a:ext cx="4591200" cy="90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600">
                <a:solidFill>
                  <a:schemeClr val="lt1"/>
                </a:solidFill>
              </a:rPr>
              <a:t>Os serviços devem estar capacitados para responder a todas as formas de violência género.</a:t>
            </a:r>
            <a:endParaRPr sz="1600">
              <a:solidFill>
                <a:srgbClr val="FFFFFF"/>
              </a:solidFill>
            </a:endParaRPr>
          </a:p>
        </p:txBody>
      </p:sp>
      <p:sp>
        <p:nvSpPr>
          <p:cNvPr id="598" name="Google Shape;598;g3b10f64db83_1_71"/>
          <p:cNvSpPr txBox="1"/>
          <p:nvPr/>
        </p:nvSpPr>
        <p:spPr>
          <a:xfrm>
            <a:off x="1052512" y="3518745"/>
            <a:ext cx="5259300" cy="90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Clr>
                <a:schemeClr val="dk1"/>
              </a:buClr>
              <a:buSzPts val="1100"/>
              <a:buFont typeface="Arial"/>
              <a:buNone/>
            </a:pPr>
            <a:r>
              <a:rPr lang="en-GB" sz="1600">
                <a:solidFill>
                  <a:schemeClr val="lt1"/>
                </a:solidFill>
              </a:rPr>
              <a:t>Garantir que existe pelo menos uma pessoa responsável que atue como ponto de contato disponível em todos os campus, quando aplicável.</a:t>
            </a:r>
            <a:endParaRPr sz="1600" b="0" i="0">
              <a:solidFill>
                <a:schemeClr val="lt1"/>
              </a:solidFill>
              <a:latin typeface="Arial"/>
              <a:ea typeface="Arial"/>
              <a:cs typeface="Arial"/>
              <a:sym typeface="Arial"/>
            </a:endParaRPr>
          </a:p>
        </p:txBody>
      </p:sp>
      <p:sp>
        <p:nvSpPr>
          <p:cNvPr id="599" name="Google Shape;599;g3b10f64db83_1_71"/>
          <p:cNvSpPr/>
          <p:nvPr/>
        </p:nvSpPr>
        <p:spPr>
          <a:xfrm>
            <a:off x="384408" y="4706419"/>
            <a:ext cx="495018" cy="483192"/>
          </a:xfrm>
          <a:custGeom>
            <a:avLst/>
            <a:gdLst/>
            <a:ahLst/>
            <a:cxnLst/>
            <a:rect l="l" t="t"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00" name="Google Shape;600;g3b10f64db83_1_71"/>
          <p:cNvSpPr/>
          <p:nvPr/>
        </p:nvSpPr>
        <p:spPr>
          <a:xfrm>
            <a:off x="351923" y="3591859"/>
            <a:ext cx="495018" cy="483192"/>
          </a:xfrm>
          <a:custGeom>
            <a:avLst/>
            <a:gdLst/>
            <a:ahLst/>
            <a:cxnLst/>
            <a:rect l="l" t="t"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01" name="Google Shape;601;g3b10f64db83_1_71"/>
          <p:cNvSpPr/>
          <p:nvPr/>
        </p:nvSpPr>
        <p:spPr>
          <a:xfrm>
            <a:off x="6583219" y="2500825"/>
            <a:ext cx="364176" cy="366660"/>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02" name="Google Shape;602;g3b10f64db83_1_71"/>
          <p:cNvSpPr/>
          <p:nvPr/>
        </p:nvSpPr>
        <p:spPr>
          <a:xfrm>
            <a:off x="341873" y="2469576"/>
            <a:ext cx="573966" cy="547182"/>
          </a:xfrm>
          <a:custGeom>
            <a:avLst/>
            <a:gdLst/>
            <a:ahLst/>
            <a:cxnLst/>
            <a:rect l="l" t="t"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03" name="Google Shape;603;g3b10f64db83_1_71"/>
          <p:cNvSpPr/>
          <p:nvPr/>
        </p:nvSpPr>
        <p:spPr>
          <a:xfrm>
            <a:off x="6553247" y="3634201"/>
            <a:ext cx="459162" cy="460404"/>
          </a:xfrm>
          <a:custGeom>
            <a:avLst/>
            <a:gdLst/>
            <a:ahLst/>
            <a:cxnLst/>
            <a:rect l="l" t="t"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04" name="Google Shape;604;g3b10f64db83_1_71"/>
          <p:cNvSpPr/>
          <p:nvPr/>
        </p:nvSpPr>
        <p:spPr>
          <a:xfrm>
            <a:off x="6535338" y="4706416"/>
            <a:ext cx="495018" cy="483192"/>
          </a:xfrm>
          <a:custGeom>
            <a:avLst/>
            <a:gdLst/>
            <a:ahLst/>
            <a:cxnLst/>
            <a:rect l="l" t="t"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06" name="Google Shape;606;g3b10f64db83_1_71"/>
          <p:cNvSpPr txBox="1">
            <a:spLocks noGrp="1"/>
          </p:cNvSpPr>
          <p:nvPr>
            <p:ph type="title"/>
          </p:nvPr>
        </p:nvSpPr>
        <p:spPr>
          <a:xfrm>
            <a:off x="105251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sz="2600" b="1"/>
              <a:t>Dicas sobre </a:t>
            </a:r>
            <a:r>
              <a:rPr lang="en-GB" sz="2600" b="1">
                <a:solidFill>
                  <a:schemeClr val="dk1"/>
                </a:solidFill>
              </a:rPr>
              <a:t>Prestação de serviços</a:t>
            </a:r>
            <a:endParaRPr sz="2600"/>
          </a:p>
          <a:p>
            <a:pPr marL="0" lvl="0" indent="0" algn="l" rtl="0">
              <a:lnSpc>
                <a:spcPct val="90000"/>
              </a:lnSpc>
              <a:spcBef>
                <a:spcPts val="0"/>
              </a:spcBef>
              <a:spcAft>
                <a:spcPts val="0"/>
              </a:spcAft>
              <a:buClr>
                <a:srgbClr val="0F2235"/>
              </a:buClr>
              <a:buSzPts val="2800"/>
              <a:buFont typeface="Arial"/>
              <a:buNone/>
            </a:pPr>
            <a:endParaRPr b="1">
              <a:highlight>
                <a:srgbClr val="FF00FF"/>
              </a:highlight>
            </a:endParaRPr>
          </a:p>
        </p:txBody>
      </p:sp>
      <p:sp>
        <p:nvSpPr>
          <p:cNvPr id="607" name="Google Shape;607;g3b10f64db83_1_71"/>
          <p:cNvSpPr txBox="1"/>
          <p:nvPr/>
        </p:nvSpPr>
        <p:spPr>
          <a:xfrm>
            <a:off x="1052512" y="2420006"/>
            <a:ext cx="4789500" cy="1077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600">
                <a:solidFill>
                  <a:schemeClr val="lt1"/>
                </a:solidFill>
              </a:rPr>
              <a:t>Uma unidade central deve ter uma visão global de todos os serviços disponíveis e funcionar como um “hub” de articulação.</a:t>
            </a:r>
            <a:br>
              <a:rPr lang="en-GB" sz="1600">
                <a:solidFill>
                  <a:schemeClr val="lt1"/>
                </a:solidFill>
              </a:rPr>
            </a:br>
            <a:endParaRPr sz="1600">
              <a:solidFill>
                <a:schemeClr val="lt1"/>
              </a:solidFill>
            </a:endParaRPr>
          </a:p>
        </p:txBody>
      </p:sp>
      <p:sp>
        <p:nvSpPr>
          <p:cNvPr id="608" name="Google Shape;608;g3b10f64db83_1_71"/>
          <p:cNvSpPr txBox="1"/>
          <p:nvPr/>
        </p:nvSpPr>
        <p:spPr>
          <a:xfrm>
            <a:off x="7148512" y="4600498"/>
            <a:ext cx="4789500" cy="1188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SzPts val="1100"/>
              <a:buNone/>
            </a:pPr>
            <a:r>
              <a:rPr lang="en-GB" sz="1600">
                <a:solidFill>
                  <a:schemeClr val="lt1"/>
                </a:solidFill>
              </a:rPr>
              <a:t>O acesso a qualquer tipo de serviço por parte de uma pessoa vítima/sobrevivente não deve depender do momento em que o incidente ocorreu.</a:t>
            </a:r>
            <a:endParaRPr sz="1800">
              <a:solidFill>
                <a:srgbClr val="FFFFFF"/>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45"/>
          <p:cNvSpPr txBox="1"/>
          <p:nvPr/>
        </p:nvSpPr>
        <p:spPr>
          <a:xfrm>
            <a:off x="6545711" y="2462339"/>
            <a:ext cx="51744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Oferecer guia às pessoas envolvidas sobre como servir de suporte.</a:t>
            </a:r>
            <a:endParaRPr sz="1800" b="0" i="0">
              <a:solidFill>
                <a:srgbClr val="FFFFFF"/>
              </a:solidFill>
              <a:latin typeface="Arial"/>
              <a:ea typeface="Arial"/>
              <a:cs typeface="Arial"/>
              <a:sym typeface="Arial"/>
            </a:endParaRPr>
          </a:p>
        </p:txBody>
      </p:sp>
      <p:sp>
        <p:nvSpPr>
          <p:cNvPr id="615" name="Google Shape;615;p45"/>
          <p:cNvSpPr txBox="1"/>
          <p:nvPr/>
        </p:nvSpPr>
        <p:spPr>
          <a:xfrm>
            <a:off x="6545711" y="3445698"/>
            <a:ext cx="45912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Mediação não deve ser imposta nunca, mas pode ser oferecida como uma opção, dependendo do caso.</a:t>
            </a:r>
            <a:endParaRPr sz="1800" b="0" i="0">
              <a:solidFill>
                <a:srgbClr val="FFFFFF"/>
              </a:solidFill>
              <a:latin typeface="Arial"/>
              <a:ea typeface="Arial"/>
              <a:cs typeface="Arial"/>
              <a:sym typeface="Arial"/>
            </a:endParaRPr>
          </a:p>
        </p:txBody>
      </p:sp>
      <p:sp>
        <p:nvSpPr>
          <p:cNvPr id="616" name="Google Shape;616;p45"/>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2800"/>
              <a:buFont typeface="Arial"/>
              <a:buNone/>
            </a:pPr>
            <a:r>
              <a:rPr lang="en-GB" sz="2600" b="1"/>
              <a:t>Dicas sobre </a:t>
            </a:r>
            <a:r>
              <a:rPr lang="en-GB" sz="2600" b="1">
                <a:solidFill>
                  <a:schemeClr val="dk1"/>
                </a:solidFill>
              </a:rPr>
              <a:t>Prestação de serviços</a:t>
            </a:r>
            <a:endParaRPr sz="2600"/>
          </a:p>
          <a:p>
            <a:pPr marL="0" lvl="0" indent="0" algn="l" rtl="0">
              <a:lnSpc>
                <a:spcPct val="90000"/>
              </a:lnSpc>
              <a:spcBef>
                <a:spcPts val="0"/>
              </a:spcBef>
              <a:spcAft>
                <a:spcPts val="0"/>
              </a:spcAft>
              <a:buClr>
                <a:srgbClr val="0F2235"/>
              </a:buClr>
              <a:buSzPts val="2800"/>
              <a:buFont typeface="Arial"/>
              <a:buNone/>
            </a:pPr>
            <a:endParaRPr b="1"/>
          </a:p>
        </p:txBody>
      </p:sp>
      <p:sp>
        <p:nvSpPr>
          <p:cNvPr id="617" name="Google Shape;617;p45"/>
          <p:cNvSpPr txBox="1"/>
          <p:nvPr/>
        </p:nvSpPr>
        <p:spPr>
          <a:xfrm>
            <a:off x="1067870" y="2459013"/>
            <a:ext cx="525938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Oferecer apoio psicológico.</a:t>
            </a:r>
            <a:endParaRPr sz="1800" b="0" i="0">
              <a:solidFill>
                <a:srgbClr val="FFFFFF"/>
              </a:solidFill>
              <a:latin typeface="Arial"/>
              <a:ea typeface="Arial"/>
              <a:cs typeface="Arial"/>
              <a:sym typeface="Arial"/>
            </a:endParaRPr>
          </a:p>
        </p:txBody>
      </p:sp>
      <p:sp>
        <p:nvSpPr>
          <p:cNvPr id="618" name="Google Shape;618;p45"/>
          <p:cNvSpPr/>
          <p:nvPr/>
        </p:nvSpPr>
        <p:spPr>
          <a:xfrm>
            <a:off x="5911096" y="3583038"/>
            <a:ext cx="364164" cy="366658"/>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19" name="Google Shape;619;p45"/>
          <p:cNvSpPr/>
          <p:nvPr/>
        </p:nvSpPr>
        <p:spPr>
          <a:xfrm>
            <a:off x="5937568" y="2519782"/>
            <a:ext cx="388540" cy="382961"/>
          </a:xfrm>
          <a:custGeom>
            <a:avLst/>
            <a:gdLst/>
            <a:ahLst/>
            <a:cxnLst/>
            <a:rect l="l" t="t"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20" name="Google Shape;620;p45"/>
          <p:cNvSpPr txBox="1"/>
          <p:nvPr/>
        </p:nvSpPr>
        <p:spPr>
          <a:xfrm>
            <a:off x="1115903" y="3543435"/>
            <a:ext cx="45912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FFFFFF"/>
                </a:solidFill>
              </a:rPr>
              <a:t>Fornecer orientações sobre primeiros socorros.</a:t>
            </a:r>
            <a:endParaRPr sz="1800" b="0" i="0">
              <a:solidFill>
                <a:srgbClr val="FFFFFF"/>
              </a:solidFill>
              <a:latin typeface="Arial"/>
              <a:ea typeface="Arial"/>
              <a:cs typeface="Arial"/>
              <a:sym typeface="Arial"/>
            </a:endParaRPr>
          </a:p>
        </p:txBody>
      </p:sp>
      <p:sp>
        <p:nvSpPr>
          <p:cNvPr id="621" name="Google Shape;621;p45"/>
          <p:cNvSpPr/>
          <p:nvPr/>
        </p:nvSpPr>
        <p:spPr>
          <a:xfrm>
            <a:off x="417652" y="2532330"/>
            <a:ext cx="391143" cy="366658"/>
          </a:xfrm>
          <a:custGeom>
            <a:avLst/>
            <a:gdLst/>
            <a:ahLst/>
            <a:cxnLst/>
            <a:rect l="l" t="t"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22" name="Google Shape;622;p45"/>
          <p:cNvSpPr/>
          <p:nvPr/>
        </p:nvSpPr>
        <p:spPr>
          <a:xfrm>
            <a:off x="401307" y="3518438"/>
            <a:ext cx="494994" cy="483175"/>
          </a:xfrm>
          <a:custGeom>
            <a:avLst/>
            <a:gdLst/>
            <a:ahLst/>
            <a:cxnLst/>
            <a:rect l="l" t="t"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pic>
        <p:nvPicPr>
          <p:cNvPr id="629" name="Google Shape;629;p46" descr="A screenshot of a message&#10;&#10;Description automatically generated"/>
          <p:cNvPicPr preferRelativeResize="0"/>
          <p:nvPr/>
        </p:nvPicPr>
        <p:blipFill rotWithShape="1">
          <a:blip r:embed="rId3">
            <a:alphaModFix/>
          </a:blip>
          <a:srcRect/>
          <a:stretch/>
        </p:blipFill>
        <p:spPr>
          <a:xfrm>
            <a:off x="5874588" y="2250154"/>
            <a:ext cx="6064370" cy="4183616"/>
          </a:xfrm>
          <a:prstGeom prst="rect">
            <a:avLst/>
          </a:prstGeom>
          <a:noFill/>
          <a:ln>
            <a:noFill/>
          </a:ln>
        </p:spPr>
      </p:pic>
      <p:pic>
        <p:nvPicPr>
          <p:cNvPr id="630" name="Google Shape;630;p46" descr="A screen shot of a message&#10;&#10;Description automatically generated"/>
          <p:cNvPicPr preferRelativeResize="0"/>
          <p:nvPr/>
        </p:nvPicPr>
        <p:blipFill rotWithShape="1">
          <a:blip r:embed="rId4">
            <a:alphaModFix/>
          </a:blip>
          <a:srcRect/>
          <a:stretch/>
        </p:blipFill>
        <p:spPr>
          <a:xfrm>
            <a:off x="195532" y="2871502"/>
            <a:ext cx="5532407" cy="2480845"/>
          </a:xfrm>
          <a:prstGeom prst="rect">
            <a:avLst/>
          </a:prstGeom>
          <a:noFill/>
          <a:ln>
            <a:noFill/>
          </a:ln>
        </p:spPr>
      </p:pic>
      <p:sp>
        <p:nvSpPr>
          <p:cNvPr id="631" name="Google Shape;631;p46"/>
          <p:cNvSpPr txBox="1">
            <a:spLocks noGrp="1"/>
          </p:cNvSpPr>
          <p:nvPr>
            <p:ph type="title"/>
          </p:nvPr>
        </p:nvSpPr>
        <p:spPr>
          <a:xfrm>
            <a:off x="1046925" y="1129925"/>
            <a:ext cx="10685400" cy="77850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GB" sz="2600" b="1">
                <a:solidFill>
                  <a:schemeClr val="dk1"/>
                </a:solidFill>
              </a:rPr>
              <a:t>Centro de Atendimento (Enquiry Centre) – Universidade de Dundee</a:t>
            </a:r>
            <a:endParaRPr sz="2600" b="1">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pic>
        <p:nvPicPr>
          <p:cNvPr id="637" name="Google Shape;637;p47" descr="Text&#10;&#10;Description automatically generated"/>
          <p:cNvPicPr preferRelativeResize="0"/>
          <p:nvPr/>
        </p:nvPicPr>
        <p:blipFill rotWithShape="1">
          <a:blip r:embed="rId3">
            <a:alphaModFix/>
          </a:blip>
          <a:srcRect/>
          <a:stretch/>
        </p:blipFill>
        <p:spPr>
          <a:xfrm>
            <a:off x="6869289" y="2126116"/>
            <a:ext cx="4944533" cy="4341431"/>
          </a:xfrm>
          <a:prstGeom prst="rect">
            <a:avLst/>
          </a:prstGeom>
          <a:noFill/>
          <a:ln>
            <a:noFill/>
          </a:ln>
        </p:spPr>
      </p:pic>
      <p:pic>
        <p:nvPicPr>
          <p:cNvPr id="638" name="Google Shape;638;p47" descr="Graphical user interface, text, application, email&#10;&#10;Description automatically generated"/>
          <p:cNvPicPr preferRelativeResize="0"/>
          <p:nvPr/>
        </p:nvPicPr>
        <p:blipFill rotWithShape="1">
          <a:blip r:embed="rId4">
            <a:alphaModFix/>
          </a:blip>
          <a:srcRect/>
          <a:stretch/>
        </p:blipFill>
        <p:spPr>
          <a:xfrm>
            <a:off x="426094" y="2365904"/>
            <a:ext cx="6115755" cy="3772697"/>
          </a:xfrm>
          <a:prstGeom prst="rect">
            <a:avLst/>
          </a:prstGeom>
          <a:noFill/>
          <a:ln>
            <a:noFill/>
          </a:ln>
        </p:spPr>
      </p:pic>
      <p:sp>
        <p:nvSpPr>
          <p:cNvPr id="639" name="Google Shape;639;p47"/>
          <p:cNvSpPr txBox="1">
            <a:spLocks noGrp="1"/>
          </p:cNvSpPr>
          <p:nvPr>
            <p:ph type="title"/>
          </p:nvPr>
        </p:nvSpPr>
        <p:spPr>
          <a:xfrm>
            <a:off x="1060500" y="1104905"/>
            <a:ext cx="10848975" cy="778381"/>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chemeClr val="dk1"/>
              </a:buClr>
              <a:buSzPts val="1100"/>
              <a:buFont typeface="Arial"/>
              <a:buNone/>
            </a:pPr>
            <a:r>
              <a:rPr lang="en-GB" sz="2600" b="1">
                <a:solidFill>
                  <a:schemeClr val="dk1"/>
                </a:solidFill>
              </a:rPr>
              <a:t>Help Desk contra a Violência de Género – Universidade de Bolonha</a:t>
            </a:r>
            <a:endParaRPr sz="2600" b="1">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48"/>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Parcerias</a:t>
            </a:r>
            <a:endParaRPr b="1"/>
          </a:p>
        </p:txBody>
      </p:sp>
      <p:sp>
        <p:nvSpPr>
          <p:cNvPr id="647" name="Google Shape;647;p48"/>
          <p:cNvSpPr txBox="1"/>
          <p:nvPr/>
        </p:nvSpPr>
        <p:spPr>
          <a:xfrm>
            <a:off x="919750" y="2433350"/>
            <a:ext cx="11422500" cy="33246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None/>
            </a:pPr>
            <a:r>
              <a:rPr lang="en-GB" sz="1600">
                <a:solidFill>
                  <a:schemeClr val="lt1"/>
                </a:solidFill>
              </a:rPr>
              <a:t>No contexto das organizações de investigação, exemplos de </a:t>
            </a:r>
            <a:r>
              <a:rPr lang="en-GB" sz="1600" b="1">
                <a:solidFill>
                  <a:schemeClr val="lt1"/>
                </a:solidFill>
              </a:rPr>
              <a:t>parcerias externas</a:t>
            </a:r>
            <a:r>
              <a:rPr lang="en-GB" sz="1600">
                <a:solidFill>
                  <a:schemeClr val="lt1"/>
                </a:solidFill>
              </a:rPr>
              <a:t> podem incluir parcerias com:</a:t>
            </a:r>
            <a:endParaRPr sz="1600">
              <a:solidFill>
                <a:schemeClr val="lt1"/>
              </a:solidFill>
            </a:endParaRPr>
          </a:p>
          <a:p>
            <a:pPr marL="457200" lvl="0" indent="-330200" algn="l" rtl="0">
              <a:lnSpc>
                <a:spcPct val="115000"/>
              </a:lnSpc>
              <a:spcBef>
                <a:spcPts val="1200"/>
              </a:spcBef>
              <a:spcAft>
                <a:spcPts val="0"/>
              </a:spcAft>
              <a:buClr>
                <a:schemeClr val="lt1"/>
              </a:buClr>
              <a:buSzPts val="1600"/>
              <a:buChar char="●"/>
            </a:pPr>
            <a:r>
              <a:rPr lang="en-GB" sz="1600" b="1">
                <a:solidFill>
                  <a:schemeClr val="lt1"/>
                </a:solidFill>
              </a:rPr>
              <a:t>Entidades governamentais locais e nacionais;</a:t>
            </a:r>
            <a:br>
              <a:rPr lang="en-GB" sz="1600">
                <a:solidFill>
                  <a:schemeClr val="lt1"/>
                </a:solidFill>
              </a:rPr>
            </a:b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Organizações da sociedade civil</a:t>
            </a:r>
            <a:r>
              <a:rPr lang="en-GB" sz="1600">
                <a:solidFill>
                  <a:schemeClr val="lt1"/>
                </a:solidFill>
              </a:rPr>
              <a:t>;</a:t>
            </a:r>
            <a:br>
              <a:rPr lang="en-GB" sz="1600">
                <a:solidFill>
                  <a:schemeClr val="lt1"/>
                </a:solidFill>
              </a:rPr>
            </a:b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Grupos e associações de estudantes;</a:t>
            </a:r>
            <a:br>
              <a:rPr lang="en-GB" sz="1600">
                <a:solidFill>
                  <a:schemeClr val="lt1"/>
                </a:solidFill>
              </a:rPr>
            </a:b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Organizações comunitárias e de saúde</a:t>
            </a:r>
            <a:r>
              <a:rPr lang="en-GB" sz="1600">
                <a:solidFill>
                  <a:schemeClr val="lt1"/>
                </a:solidFill>
              </a:rPr>
              <a:t>;</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Setor privado</a:t>
            </a:r>
            <a:r>
              <a:rPr lang="en-GB" sz="1600">
                <a:solidFill>
                  <a:schemeClr val="lt1"/>
                </a:solidFill>
              </a:rPr>
              <a:t>;</a:t>
            </a:r>
            <a:br>
              <a:rPr lang="en-GB" sz="1600">
                <a:solidFill>
                  <a:schemeClr val="lt1"/>
                </a:solidFill>
              </a:rPr>
            </a:b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b="1">
                <a:solidFill>
                  <a:schemeClr val="lt1"/>
                </a:solidFill>
              </a:rPr>
              <a:t>Outras instituições de ensino superior e organizações de investigação</a:t>
            </a:r>
            <a:r>
              <a:rPr lang="en-GB" sz="1600">
                <a:solidFill>
                  <a:schemeClr val="lt1"/>
                </a:solidFill>
              </a:rPr>
              <a:t>.</a:t>
            </a:r>
            <a:endParaRPr sz="1600">
              <a:solidFill>
                <a:schemeClr val="lt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49"/>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Dicas sobre Parcerias</a:t>
            </a:r>
            <a:endParaRPr/>
          </a:p>
        </p:txBody>
      </p:sp>
      <p:sp>
        <p:nvSpPr>
          <p:cNvPr id="654" name="Google Shape;654;p49"/>
          <p:cNvSpPr txBox="1"/>
          <p:nvPr/>
        </p:nvSpPr>
        <p:spPr>
          <a:xfrm>
            <a:off x="1052512" y="2420006"/>
            <a:ext cx="47895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Aderir a uma aliança europeia ou a um projeto internacional.</a:t>
            </a:r>
            <a:endParaRPr sz="1800">
              <a:solidFill>
                <a:srgbClr val="FFFFFF"/>
              </a:solidFill>
            </a:endParaRPr>
          </a:p>
        </p:txBody>
      </p:sp>
      <p:sp>
        <p:nvSpPr>
          <p:cNvPr id="655" name="Google Shape;655;p49"/>
          <p:cNvSpPr txBox="1"/>
          <p:nvPr/>
        </p:nvSpPr>
        <p:spPr>
          <a:xfrm>
            <a:off x="1052512" y="3518745"/>
            <a:ext cx="45873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Aproveitar oportunidades de financiamento para apoiar as parcerias.</a:t>
            </a:r>
            <a:endParaRPr sz="1800">
              <a:solidFill>
                <a:srgbClr val="FFFFFF"/>
              </a:solidFill>
            </a:endParaRPr>
          </a:p>
        </p:txBody>
      </p:sp>
      <p:sp>
        <p:nvSpPr>
          <p:cNvPr id="656" name="Google Shape;656;p49"/>
          <p:cNvSpPr txBox="1"/>
          <p:nvPr/>
        </p:nvSpPr>
        <p:spPr>
          <a:xfrm>
            <a:off x="6943506" y="2393145"/>
            <a:ext cx="4591200" cy="9234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Evitar depender de voluntariado não remunerado; formalizar e reconhecer funções.</a:t>
            </a:r>
            <a:endParaRPr sz="1800">
              <a:solidFill>
                <a:srgbClr val="FFFFFF"/>
              </a:solidFill>
            </a:endParaRPr>
          </a:p>
        </p:txBody>
      </p:sp>
      <p:sp>
        <p:nvSpPr>
          <p:cNvPr id="657" name="Google Shape;657;p49"/>
          <p:cNvSpPr/>
          <p:nvPr/>
        </p:nvSpPr>
        <p:spPr>
          <a:xfrm>
            <a:off x="384408" y="4706419"/>
            <a:ext cx="494995" cy="483176"/>
          </a:xfrm>
          <a:custGeom>
            <a:avLst/>
            <a:gdLst/>
            <a:ahLst/>
            <a:cxnLst/>
            <a:rect l="l" t="t"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58" name="Google Shape;658;p49"/>
          <p:cNvSpPr/>
          <p:nvPr/>
        </p:nvSpPr>
        <p:spPr>
          <a:xfrm>
            <a:off x="351923" y="3591859"/>
            <a:ext cx="494994" cy="483175"/>
          </a:xfrm>
          <a:custGeom>
            <a:avLst/>
            <a:gdLst/>
            <a:ahLst/>
            <a:cxnLst/>
            <a:rect l="l" t="t"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59" name="Google Shape;659;p49"/>
          <p:cNvSpPr/>
          <p:nvPr/>
        </p:nvSpPr>
        <p:spPr>
          <a:xfrm>
            <a:off x="6401312" y="3650117"/>
            <a:ext cx="364164" cy="366658"/>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60" name="Google Shape;660;p49"/>
          <p:cNvSpPr/>
          <p:nvPr/>
        </p:nvSpPr>
        <p:spPr>
          <a:xfrm>
            <a:off x="6389124" y="2477449"/>
            <a:ext cx="388540" cy="382961"/>
          </a:xfrm>
          <a:custGeom>
            <a:avLst/>
            <a:gdLst/>
            <a:ahLst/>
            <a:cxnLst/>
            <a:rect l="l" t="t"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61" name="Google Shape;661;p49"/>
          <p:cNvSpPr txBox="1"/>
          <p:nvPr/>
        </p:nvSpPr>
        <p:spPr>
          <a:xfrm>
            <a:off x="1048779" y="4735917"/>
            <a:ext cx="4591200" cy="646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a:solidFill>
                  <a:srgbClr val="FFFFFF"/>
                </a:solidFill>
              </a:rPr>
              <a:t>Construir redes informais com atores-chave.</a:t>
            </a:r>
            <a:endParaRPr sz="1800">
              <a:solidFill>
                <a:srgbClr val="FFFFFF"/>
              </a:solidFill>
            </a:endParaRPr>
          </a:p>
        </p:txBody>
      </p:sp>
      <p:sp>
        <p:nvSpPr>
          <p:cNvPr id="662" name="Google Shape;662;p49"/>
          <p:cNvSpPr/>
          <p:nvPr/>
        </p:nvSpPr>
        <p:spPr>
          <a:xfrm>
            <a:off x="341873" y="2469576"/>
            <a:ext cx="573985" cy="547189"/>
          </a:xfrm>
          <a:custGeom>
            <a:avLst/>
            <a:gdLst/>
            <a:ahLst/>
            <a:cxnLst/>
            <a:rect l="l" t="t"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664" name="Google Shape;664;p49"/>
          <p:cNvSpPr txBox="1"/>
          <p:nvPr/>
        </p:nvSpPr>
        <p:spPr>
          <a:xfrm>
            <a:off x="6943496" y="3524306"/>
            <a:ext cx="4309800" cy="1006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None/>
            </a:pPr>
            <a:r>
              <a:rPr lang="en-GB" sz="1800">
                <a:solidFill>
                  <a:srgbClr val="FFFFFF"/>
                </a:solidFill>
              </a:rPr>
              <a:t>Desenvolver parcerias externas para apoiar unidades responsáveis com poucos recursos.</a:t>
            </a:r>
            <a:endParaRPr sz="1800">
              <a:solidFill>
                <a:srgbClr val="FFFFFF"/>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50"/>
          <p:cNvSpPr txBox="1">
            <a:spLocks noGrp="1"/>
          </p:cNvSpPr>
          <p:nvPr>
            <p:ph type="title"/>
          </p:nvPr>
        </p:nvSpPr>
        <p:spPr>
          <a:xfrm>
            <a:off x="1177735" y="932089"/>
            <a:ext cx="10777088"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400"/>
              <a:buFont typeface="Open Sans"/>
              <a:buNone/>
            </a:pPr>
            <a:r>
              <a:rPr lang="en-GB" sz="2400" b="1" dirty="0">
                <a:ea typeface="Open Sans"/>
                <a:sym typeface="Open Sans"/>
              </a:rPr>
              <a:t>“Ask for Angela” </a:t>
            </a:r>
            <a:r>
              <a:rPr lang="en-GB" sz="2400" b="1" dirty="0" err="1">
                <a:ea typeface="Open Sans"/>
                <a:sym typeface="Open Sans"/>
              </a:rPr>
              <a:t>em</a:t>
            </a:r>
            <a:r>
              <a:rPr lang="en-GB" sz="2400" b="1" dirty="0">
                <a:ea typeface="Open Sans"/>
                <a:sym typeface="Open Sans"/>
              </a:rPr>
              <a:t> </a:t>
            </a:r>
            <a:r>
              <a:rPr lang="en-GB" sz="2400" b="1" dirty="0" err="1">
                <a:ea typeface="Open Sans"/>
                <a:sym typeface="Open Sans"/>
              </a:rPr>
              <a:t>parceria</a:t>
            </a:r>
            <a:r>
              <a:rPr lang="en-GB" sz="2400" b="1" dirty="0">
                <a:ea typeface="Open Sans"/>
                <a:sym typeface="Open Sans"/>
              </a:rPr>
              <a:t> com bares </a:t>
            </a:r>
            <a:r>
              <a:rPr lang="en-GB" sz="2400" b="1" dirty="0" err="1">
                <a:ea typeface="Open Sans"/>
                <a:sym typeface="Open Sans"/>
              </a:rPr>
              <a:t>locais</a:t>
            </a:r>
            <a:r>
              <a:rPr lang="en-GB" sz="2400" b="1" dirty="0">
                <a:ea typeface="Open Sans"/>
                <a:sym typeface="Open Sans"/>
              </a:rPr>
              <a:t>, </a:t>
            </a:r>
            <a:r>
              <a:rPr lang="en-GB" sz="2400" b="1" dirty="0" err="1">
                <a:ea typeface="Open Sans"/>
                <a:sym typeface="Open Sans"/>
              </a:rPr>
              <a:t>clubes</a:t>
            </a:r>
            <a:r>
              <a:rPr lang="en-GB" sz="2400" b="1" dirty="0">
                <a:ea typeface="Open Sans"/>
                <a:sym typeface="Open Sans"/>
              </a:rPr>
              <a:t> de </a:t>
            </a:r>
            <a:r>
              <a:rPr lang="en-GB" sz="2400" b="1" dirty="0" err="1">
                <a:ea typeface="Open Sans"/>
                <a:sym typeface="Open Sans"/>
              </a:rPr>
              <a:t>deporte</a:t>
            </a:r>
            <a:r>
              <a:rPr lang="en-GB" sz="2400" b="1" dirty="0">
                <a:ea typeface="Open Sans"/>
                <a:sym typeface="Open Sans"/>
              </a:rPr>
              <a:t> e a </a:t>
            </a:r>
            <a:r>
              <a:rPr lang="en-GB" sz="2400" b="1" dirty="0" err="1">
                <a:ea typeface="Open Sans"/>
                <a:sym typeface="Open Sans"/>
              </a:rPr>
              <a:t>polícia</a:t>
            </a:r>
            <a:endParaRPr lang="en-US" sz="2400" b="1" dirty="0" err="1">
              <a:ea typeface="Open Sans"/>
            </a:endParaRPr>
          </a:p>
        </p:txBody>
      </p:sp>
      <p:pic>
        <p:nvPicPr>
          <p:cNvPr id="671" name="Google Shape;671;p50" descr="Text&#10;&#10;Description automatically generated"/>
          <p:cNvPicPr preferRelativeResize="0"/>
          <p:nvPr/>
        </p:nvPicPr>
        <p:blipFill rotWithShape="1">
          <a:blip r:embed="rId3">
            <a:alphaModFix/>
          </a:blip>
          <a:srcRect/>
          <a:stretch/>
        </p:blipFill>
        <p:spPr>
          <a:xfrm>
            <a:off x="2222047" y="2439761"/>
            <a:ext cx="3657600" cy="3781425"/>
          </a:xfrm>
          <a:prstGeom prst="rect">
            <a:avLst/>
          </a:prstGeom>
          <a:noFill/>
          <a:ln>
            <a:noFill/>
          </a:ln>
        </p:spPr>
      </p:pic>
      <p:pic>
        <p:nvPicPr>
          <p:cNvPr id="672" name="Google Shape;672;p50" descr="Text&#10;&#10;Description automatically generated"/>
          <p:cNvPicPr preferRelativeResize="0"/>
          <p:nvPr/>
        </p:nvPicPr>
        <p:blipFill rotWithShape="1">
          <a:blip r:embed="rId4">
            <a:alphaModFix/>
          </a:blip>
          <a:srcRect/>
          <a:stretch/>
        </p:blipFill>
        <p:spPr>
          <a:xfrm>
            <a:off x="6732814" y="2639786"/>
            <a:ext cx="3933825" cy="328612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p51" descr="A screenshot of a paper with writing&#10;&#10;Description automatically generated"/>
          <p:cNvPicPr preferRelativeResize="0"/>
          <p:nvPr/>
        </p:nvPicPr>
        <p:blipFill rotWithShape="1">
          <a:blip r:embed="rId3">
            <a:alphaModFix/>
          </a:blip>
          <a:srcRect/>
          <a:stretch/>
        </p:blipFill>
        <p:spPr>
          <a:xfrm>
            <a:off x="195532" y="2868686"/>
            <a:ext cx="6409426" cy="2874665"/>
          </a:xfrm>
          <a:prstGeom prst="rect">
            <a:avLst/>
          </a:prstGeom>
          <a:noFill/>
          <a:ln>
            <a:noFill/>
          </a:ln>
        </p:spPr>
      </p:pic>
      <p:pic>
        <p:nvPicPr>
          <p:cNvPr id="679" name="Google Shape;679;p51" descr="A collage of papers with writing&#10;&#10;Description automatically generated"/>
          <p:cNvPicPr preferRelativeResize="0"/>
          <p:nvPr/>
        </p:nvPicPr>
        <p:blipFill rotWithShape="1">
          <a:blip r:embed="rId4">
            <a:alphaModFix/>
          </a:blip>
          <a:srcRect/>
          <a:stretch/>
        </p:blipFill>
        <p:spPr>
          <a:xfrm>
            <a:off x="6924136" y="2546492"/>
            <a:ext cx="4942935" cy="3504677"/>
          </a:xfrm>
          <a:prstGeom prst="rect">
            <a:avLst/>
          </a:prstGeom>
          <a:noFill/>
          <a:ln>
            <a:noFill/>
          </a:ln>
        </p:spPr>
      </p:pic>
      <p:sp>
        <p:nvSpPr>
          <p:cNvPr id="680" name="Google Shape;680;p51"/>
          <p:cNvSpPr txBox="1">
            <a:spLocks noGrp="1"/>
          </p:cNvSpPr>
          <p:nvPr>
            <p:ph type="title"/>
          </p:nvPr>
        </p:nvSpPr>
        <p:spPr>
          <a:xfrm>
            <a:off x="1046922" y="1129932"/>
            <a:ext cx="11222786"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400"/>
              <a:buFont typeface="Open Sans"/>
              <a:buNone/>
            </a:pPr>
            <a:r>
              <a:rPr lang="en-GB" sz="2400" b="1" dirty="0">
                <a:ea typeface="Open Sans"/>
                <a:sym typeface="Open Sans"/>
              </a:rPr>
              <a:t>“Why we did not report” </a:t>
            </a:r>
            <a:r>
              <a:rPr lang="en-GB" sz="2400" b="1" dirty="0" err="1">
                <a:ea typeface="Open Sans"/>
                <a:sym typeface="Open Sans"/>
              </a:rPr>
              <a:t>em</a:t>
            </a:r>
            <a:r>
              <a:rPr lang="en-GB" sz="2400" b="1" dirty="0">
                <a:ea typeface="Open Sans"/>
                <a:sym typeface="Open Sans"/>
              </a:rPr>
              <a:t> </a:t>
            </a:r>
            <a:r>
              <a:rPr lang="en-GB" sz="2400" b="1" dirty="0" err="1">
                <a:ea typeface="Open Sans"/>
                <a:sym typeface="Open Sans"/>
              </a:rPr>
              <a:t>parceria</a:t>
            </a:r>
            <a:r>
              <a:rPr lang="en-GB" sz="2400" b="1" dirty="0">
                <a:ea typeface="Open Sans"/>
                <a:sym typeface="Open Sans"/>
              </a:rPr>
              <a:t> com </a:t>
            </a:r>
            <a:r>
              <a:rPr lang="en-GB" sz="2400" b="1" dirty="0" err="1">
                <a:ea typeface="Open Sans"/>
                <a:sym typeface="Open Sans"/>
              </a:rPr>
              <a:t>associações</a:t>
            </a:r>
            <a:r>
              <a:rPr lang="en-GB" sz="2400" b="1" dirty="0">
                <a:ea typeface="Open Sans"/>
                <a:sym typeface="Open Sans"/>
              </a:rPr>
              <a:t> de </a:t>
            </a:r>
            <a:r>
              <a:rPr lang="en-GB" sz="2400" b="1" dirty="0" err="1">
                <a:ea typeface="Open Sans"/>
                <a:sym typeface="Open Sans"/>
              </a:rPr>
              <a:t>estudantes</a:t>
            </a:r>
            <a:endParaRPr lang="en-US" sz="2400" b="1" dirty="0" err="1">
              <a:ea typeface="Open San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52"/>
          <p:cNvSpPr txBox="1"/>
          <p:nvPr/>
        </p:nvSpPr>
        <p:spPr>
          <a:xfrm>
            <a:off x="1052500" y="4003575"/>
            <a:ext cx="10734300" cy="2628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None/>
            </a:pPr>
            <a:r>
              <a:rPr lang="en-GB" sz="1600">
                <a:solidFill>
                  <a:schemeClr val="lt1"/>
                </a:solidFill>
              </a:rPr>
              <a:t>As </a:t>
            </a:r>
            <a:r>
              <a:rPr lang="en-GB" sz="1600" b="1">
                <a:solidFill>
                  <a:schemeClr val="lt1"/>
                </a:solidFill>
              </a:rPr>
              <a:t>políticas</a:t>
            </a:r>
            <a:r>
              <a:rPr lang="en-GB" sz="1600">
                <a:solidFill>
                  <a:schemeClr val="lt1"/>
                </a:solidFill>
              </a:rPr>
              <a:t> podem assumir diferentes formas, tais como:</a:t>
            </a:r>
            <a:endParaRPr sz="1600">
              <a:solidFill>
                <a:schemeClr val="lt1"/>
              </a:solidFill>
            </a:endParaRPr>
          </a:p>
          <a:p>
            <a:pPr marL="457200" lvl="0" indent="-330200" algn="l" rtl="0">
              <a:lnSpc>
                <a:spcPct val="115000"/>
              </a:lnSpc>
              <a:spcBef>
                <a:spcPts val="1200"/>
              </a:spcBef>
              <a:spcAft>
                <a:spcPts val="0"/>
              </a:spcAft>
              <a:buClr>
                <a:schemeClr val="lt1"/>
              </a:buClr>
              <a:buSzPts val="1600"/>
              <a:buChar char="●"/>
            </a:pPr>
            <a:r>
              <a:rPr lang="en-GB" sz="1600">
                <a:solidFill>
                  <a:schemeClr val="lt1"/>
                </a:solidFill>
              </a:rPr>
              <a:t>Protocolos</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Planos de ação</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Documentos informativos ou explicativos</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Estratégias, regulamentos e diretivas</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Códigos de conduta</a:t>
            </a:r>
            <a:endParaRPr sz="1600">
              <a:solidFill>
                <a:schemeClr val="lt1"/>
              </a:solidFill>
            </a:endParaRPr>
          </a:p>
          <a:p>
            <a:pPr marL="457200" lvl="0" indent="-330200" algn="l" rtl="0">
              <a:lnSpc>
                <a:spcPct val="115000"/>
              </a:lnSpc>
              <a:spcBef>
                <a:spcPts val="0"/>
              </a:spcBef>
              <a:spcAft>
                <a:spcPts val="0"/>
              </a:spcAft>
              <a:buClr>
                <a:schemeClr val="lt1"/>
              </a:buClr>
              <a:buSzPts val="1600"/>
              <a:buChar char="●"/>
            </a:pPr>
            <a:r>
              <a:rPr lang="en-GB" sz="1600">
                <a:solidFill>
                  <a:schemeClr val="lt1"/>
                </a:solidFill>
              </a:rPr>
              <a:t>Procedimentos para a denúncia e resposta a incidentes de violência género</a:t>
            </a:r>
            <a:endParaRPr sz="1600">
              <a:solidFill>
                <a:schemeClr val="lt1"/>
              </a:solidFill>
            </a:endParaRPr>
          </a:p>
          <a:p>
            <a:pPr marL="0" marR="0" lvl="0" indent="0" algn="l" rtl="0">
              <a:spcBef>
                <a:spcPts val="1200"/>
              </a:spcBef>
              <a:spcAft>
                <a:spcPts val="0"/>
              </a:spcAft>
              <a:buNone/>
            </a:pPr>
            <a:endParaRPr sz="1600">
              <a:solidFill>
                <a:srgbClr val="FFFFFF"/>
              </a:solidFill>
            </a:endParaRPr>
          </a:p>
        </p:txBody>
      </p:sp>
      <p:sp>
        <p:nvSpPr>
          <p:cNvPr id="687" name="Google Shape;687;p52"/>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sz="3200" b="1"/>
              <a:t>Políticas</a:t>
            </a:r>
            <a:endParaRPr/>
          </a:p>
        </p:txBody>
      </p:sp>
      <p:sp>
        <p:nvSpPr>
          <p:cNvPr id="689" name="Google Shape;689;p52"/>
          <p:cNvSpPr txBox="1"/>
          <p:nvPr/>
        </p:nvSpPr>
        <p:spPr>
          <a:xfrm>
            <a:off x="1052500" y="2154025"/>
            <a:ext cx="10975500" cy="17793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600" b="1">
                <a:solidFill>
                  <a:schemeClr val="lt1"/>
                </a:solidFill>
              </a:rPr>
              <a:t>Políticas</a:t>
            </a:r>
            <a:r>
              <a:rPr lang="en-GB" sz="1600">
                <a:solidFill>
                  <a:schemeClr val="lt1"/>
                </a:solidFill>
              </a:rPr>
              <a:t> abrangem:</a:t>
            </a:r>
            <a:endParaRPr sz="1600">
              <a:solidFill>
                <a:schemeClr val="lt1"/>
              </a:solidFill>
            </a:endParaRPr>
          </a:p>
          <a:p>
            <a:pPr marL="0" lvl="0" indent="0" algn="l" rtl="0">
              <a:lnSpc>
                <a:spcPct val="115000"/>
              </a:lnSpc>
              <a:spcBef>
                <a:spcPts val="1200"/>
              </a:spcBef>
              <a:spcAft>
                <a:spcPts val="0"/>
              </a:spcAft>
              <a:buClr>
                <a:schemeClr val="dk1"/>
              </a:buClr>
              <a:buSzPts val="1100"/>
              <a:buFont typeface="Arial"/>
              <a:buNone/>
            </a:pPr>
            <a:r>
              <a:rPr lang="en-GB" sz="1600">
                <a:solidFill>
                  <a:schemeClr val="lt1"/>
                </a:solidFill>
              </a:rPr>
              <a:t>a) </a:t>
            </a:r>
            <a:r>
              <a:rPr lang="en-GB" sz="1600" b="1">
                <a:solidFill>
                  <a:schemeClr val="lt1"/>
                </a:solidFill>
              </a:rPr>
              <a:t>quadros de política</a:t>
            </a:r>
            <a:r>
              <a:rPr lang="en-GB" sz="1600">
                <a:solidFill>
                  <a:schemeClr val="lt1"/>
                </a:solidFill>
              </a:rPr>
              <a:t>, entendidos como um conjunto coerente de medidas, assentes numa visão clara e numa estratégia abrangente, para responder à violência género de forma integral e estruturada;</a:t>
            </a:r>
            <a:endParaRPr sz="1600">
              <a:solidFill>
                <a:schemeClr val="lt1"/>
              </a:solidFill>
            </a:endParaRPr>
          </a:p>
          <a:p>
            <a:pPr marL="0" lvl="0" indent="0" algn="l" rtl="0">
              <a:lnSpc>
                <a:spcPct val="115000"/>
              </a:lnSpc>
              <a:spcBef>
                <a:spcPts val="1200"/>
              </a:spcBef>
              <a:spcAft>
                <a:spcPts val="1200"/>
              </a:spcAft>
              <a:buSzPts val="1100"/>
              <a:buNone/>
            </a:pPr>
            <a:r>
              <a:rPr lang="en-GB" sz="1600">
                <a:solidFill>
                  <a:schemeClr val="lt1"/>
                </a:solidFill>
              </a:rPr>
              <a:t>b) </a:t>
            </a:r>
            <a:r>
              <a:rPr lang="en-GB" sz="1600" b="1">
                <a:solidFill>
                  <a:schemeClr val="lt1"/>
                </a:solidFill>
              </a:rPr>
              <a:t>documentos formais</a:t>
            </a:r>
            <a:r>
              <a:rPr lang="en-GB" sz="1600">
                <a:solidFill>
                  <a:schemeClr val="lt1"/>
                </a:solidFill>
              </a:rPr>
              <a:t>, que formalizam de modo explícito e específico o compromisso da organização em pôr fim à violência de género.</a:t>
            </a:r>
            <a:endParaRPr sz="1600" b="1">
              <a:solidFill>
                <a:schemeClr val="lt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53"/>
          <p:cNvSpPr txBox="1">
            <a:spLocks noGrp="1"/>
          </p:cNvSpPr>
          <p:nvPr>
            <p:ph type="title"/>
          </p:nvPr>
        </p:nvSpPr>
        <p:spPr>
          <a:xfrm>
            <a:off x="1052512" y="1129932"/>
            <a:ext cx="10086975" cy="778381"/>
          </a:xfrm>
          <a:prstGeom prst="rect">
            <a:avLst/>
          </a:prstGeom>
          <a:noFill/>
          <a:ln>
            <a:noFill/>
          </a:ln>
        </p:spPr>
        <p:txBody>
          <a:bodyPr spcFirstLastPara="1" wrap="square" lIns="0" tIns="192000" rIns="0" bIns="0" anchor="t" anchorCtr="0">
            <a:noAutofit/>
          </a:bodyPr>
          <a:lstStyle/>
          <a:p>
            <a:pPr marL="0" lvl="0" indent="0" algn="l" rtl="0">
              <a:spcBef>
                <a:spcPts val="0"/>
              </a:spcBef>
              <a:spcAft>
                <a:spcPts val="0"/>
              </a:spcAft>
              <a:buClr>
                <a:srgbClr val="0F2235"/>
              </a:buClr>
              <a:buSzPts val="3200"/>
              <a:buFont typeface="Arial"/>
              <a:buNone/>
            </a:pPr>
            <a:r>
              <a:rPr lang="en-GB" sz="3200" b="1" dirty="0" err="1">
                <a:solidFill>
                  <a:srgbClr val="002060"/>
                </a:solidFill>
              </a:rPr>
              <a:t>Políticas</a:t>
            </a:r>
            <a:endParaRPr dirty="0" err="1">
              <a:solidFill>
                <a:srgbClr val="002060"/>
              </a:solidFill>
            </a:endParaRPr>
          </a:p>
        </p:txBody>
      </p:sp>
      <p:sp>
        <p:nvSpPr>
          <p:cNvPr id="697" name="Google Shape;697;p53"/>
          <p:cNvSpPr txBox="1"/>
          <p:nvPr/>
        </p:nvSpPr>
        <p:spPr>
          <a:xfrm>
            <a:off x="527300" y="2234550"/>
            <a:ext cx="8773500" cy="4402200"/>
          </a:xfrm>
          <a:prstGeom prst="rect">
            <a:avLst/>
          </a:prstGeom>
          <a:noFill/>
          <a:ln>
            <a:noFill/>
          </a:ln>
        </p:spPr>
        <p:txBody>
          <a:bodyPr spcFirstLastPara="1" wrap="square" lIns="91425" tIns="45700" rIns="91425" bIns="45700" anchor="t" anchorCtr="0">
            <a:spAutoFit/>
          </a:bodyPr>
          <a:lstStyle/>
          <a:p>
            <a:pPr marL="0" lvl="0" indent="0" algn="just" rtl="0">
              <a:lnSpc>
                <a:spcPct val="100000"/>
              </a:lnSpc>
              <a:spcBef>
                <a:spcPts val="0"/>
              </a:spcBef>
              <a:spcAft>
                <a:spcPts val="0"/>
              </a:spcAft>
              <a:buNone/>
            </a:pPr>
            <a:r>
              <a:rPr lang="en-GB" sz="1500" b="1">
                <a:solidFill>
                  <a:schemeClr val="lt1"/>
                </a:solidFill>
              </a:rPr>
              <a:t>Enquadramento legal e políticas existentes</a:t>
            </a:r>
            <a:endParaRPr sz="1500" b="1">
              <a:solidFill>
                <a:schemeClr val="lt1"/>
              </a:solidFill>
            </a:endParaRPr>
          </a:p>
          <a:p>
            <a:pPr marL="457200" lvl="0" indent="-323850" algn="just" rtl="0">
              <a:lnSpc>
                <a:spcPct val="100000"/>
              </a:lnSpc>
              <a:spcBef>
                <a:spcPts val="1200"/>
              </a:spcBef>
              <a:spcAft>
                <a:spcPts val="0"/>
              </a:spcAft>
              <a:buClr>
                <a:schemeClr val="lt1"/>
              </a:buClr>
              <a:buSzPts val="1500"/>
              <a:buChar char="•"/>
            </a:pPr>
            <a:r>
              <a:rPr lang="en-GB" sz="1500">
                <a:solidFill>
                  <a:schemeClr val="lt1"/>
                </a:solidFill>
              </a:rPr>
              <a:t>As políticas institucionais devem estar alinhadas com os enquadramentos legais regionais, nacionais e/ou europeus. É fundamental começar por analisar o enquadramento jurídico a nível nacional e europeu.</a:t>
            </a:r>
            <a:endParaRPr sz="1500">
              <a:solidFill>
                <a:schemeClr val="lt1"/>
              </a:solidFill>
            </a:endParaRPr>
          </a:p>
          <a:p>
            <a:pPr marL="0" lvl="0" indent="0" algn="just" rtl="0">
              <a:lnSpc>
                <a:spcPct val="100000"/>
              </a:lnSpc>
              <a:spcBef>
                <a:spcPts val="1200"/>
              </a:spcBef>
              <a:spcAft>
                <a:spcPts val="0"/>
              </a:spcAft>
              <a:buNone/>
            </a:pPr>
            <a:endParaRPr sz="1500" b="1">
              <a:solidFill>
                <a:schemeClr val="lt1"/>
              </a:solidFill>
            </a:endParaRPr>
          </a:p>
          <a:p>
            <a:pPr marL="0" lvl="0" indent="0" algn="just" rtl="0">
              <a:lnSpc>
                <a:spcPct val="100000"/>
              </a:lnSpc>
              <a:spcBef>
                <a:spcPts val="0"/>
              </a:spcBef>
              <a:spcAft>
                <a:spcPts val="0"/>
              </a:spcAft>
              <a:buNone/>
            </a:pPr>
            <a:r>
              <a:rPr lang="en-GB" sz="1500" b="1">
                <a:solidFill>
                  <a:schemeClr val="lt1"/>
                </a:solidFill>
              </a:rPr>
              <a:t>Contexto institucional e avaliação interna</a:t>
            </a:r>
            <a:endParaRPr sz="1500">
              <a:solidFill>
                <a:schemeClr val="lt1"/>
              </a:solidFill>
            </a:endParaRPr>
          </a:p>
          <a:p>
            <a:pPr marL="457200" lvl="0" indent="-323850" algn="just" rtl="0">
              <a:lnSpc>
                <a:spcPct val="100000"/>
              </a:lnSpc>
              <a:spcBef>
                <a:spcPts val="1200"/>
              </a:spcBef>
              <a:spcAft>
                <a:spcPts val="0"/>
              </a:spcAft>
              <a:buClr>
                <a:schemeClr val="lt1"/>
              </a:buClr>
              <a:buSzPts val="1500"/>
              <a:buChar char="•"/>
            </a:pPr>
            <a:r>
              <a:rPr lang="en-GB" sz="1500">
                <a:solidFill>
                  <a:schemeClr val="lt1"/>
                </a:solidFill>
              </a:rPr>
              <a:t>Uma boa compreensão do contexto institucional é essencial (estrutura organizacional, cultura, governação, recursos), assim como a realização de uma avaliação interna.</a:t>
            </a:r>
            <a:endParaRPr sz="1500">
              <a:solidFill>
                <a:schemeClr val="lt1"/>
              </a:solidFill>
            </a:endParaRPr>
          </a:p>
          <a:p>
            <a:pPr marL="0" lvl="0" indent="0" algn="just" rtl="0">
              <a:lnSpc>
                <a:spcPct val="100000"/>
              </a:lnSpc>
              <a:spcBef>
                <a:spcPts val="1200"/>
              </a:spcBef>
              <a:spcAft>
                <a:spcPts val="0"/>
              </a:spcAft>
              <a:buNone/>
            </a:pPr>
            <a:endParaRPr sz="1500" b="1">
              <a:solidFill>
                <a:schemeClr val="lt1"/>
              </a:solidFill>
            </a:endParaRPr>
          </a:p>
          <a:p>
            <a:pPr marL="0" lvl="0" indent="0" algn="just" rtl="0">
              <a:lnSpc>
                <a:spcPct val="100000"/>
              </a:lnSpc>
              <a:spcBef>
                <a:spcPts val="0"/>
              </a:spcBef>
              <a:spcAft>
                <a:spcPts val="0"/>
              </a:spcAft>
              <a:buNone/>
            </a:pPr>
            <a:r>
              <a:rPr lang="en-GB" sz="1500" b="1">
                <a:solidFill>
                  <a:schemeClr val="lt1"/>
                </a:solidFill>
              </a:rPr>
              <a:t>Envolvimento das partes interessadas</a:t>
            </a:r>
            <a:endParaRPr sz="1500" b="1">
              <a:solidFill>
                <a:schemeClr val="lt1"/>
              </a:solidFill>
            </a:endParaRPr>
          </a:p>
          <a:p>
            <a:pPr marL="457200" lvl="0" indent="-323850" algn="just" rtl="0">
              <a:lnSpc>
                <a:spcPct val="100000"/>
              </a:lnSpc>
              <a:spcBef>
                <a:spcPts val="1200"/>
              </a:spcBef>
              <a:spcAft>
                <a:spcPts val="0"/>
              </a:spcAft>
              <a:buClr>
                <a:schemeClr val="lt1"/>
              </a:buClr>
              <a:buSzPts val="1500"/>
              <a:buChar char="•"/>
            </a:pPr>
            <a:r>
              <a:rPr lang="en-GB" sz="1500">
                <a:solidFill>
                  <a:schemeClr val="lt1"/>
                </a:solidFill>
              </a:rPr>
              <a:t>A co-criação de medidas com as partes interessadas é fundamental para compreender o contexto específico e adaptar a política à comunidade.</a:t>
            </a:r>
            <a:endParaRPr sz="1500">
              <a:solidFill>
                <a:schemeClr val="lt1"/>
              </a:solidFill>
            </a:endParaRPr>
          </a:p>
          <a:p>
            <a:pPr marL="285750" marR="0" lvl="0" indent="-184150" algn="just" rtl="0">
              <a:lnSpc>
                <a:spcPct val="150000"/>
              </a:lnSpc>
              <a:spcBef>
                <a:spcPts val="1200"/>
              </a:spcBef>
              <a:spcAft>
                <a:spcPts val="0"/>
              </a:spcAft>
              <a:buClr>
                <a:schemeClr val="dk1"/>
              </a:buClr>
              <a:buSzPts val="1600"/>
              <a:buFont typeface="Arial"/>
              <a:buNone/>
            </a:pPr>
            <a:endParaRPr sz="1600">
              <a:solidFill>
                <a:schemeClr val="lt1"/>
              </a:solidFill>
              <a:latin typeface="Arial"/>
              <a:ea typeface="Arial"/>
              <a:cs typeface="Arial"/>
              <a:sym typeface="Arial"/>
            </a:endParaRPr>
          </a:p>
          <a:p>
            <a:pPr marL="0" marR="0" lvl="0" indent="0" algn="just" rtl="0">
              <a:lnSpc>
                <a:spcPct val="150000"/>
              </a:lnSpc>
              <a:spcBef>
                <a:spcPts val="0"/>
              </a:spcBef>
              <a:spcAft>
                <a:spcPts val="0"/>
              </a:spcAft>
              <a:buNone/>
            </a:pPr>
            <a:endParaRPr sz="1600">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6"/>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6</a:t>
            </a:fld>
            <a:endParaRPr/>
          </a:p>
        </p:txBody>
      </p:sp>
      <p:sp>
        <p:nvSpPr>
          <p:cNvPr id="131" name="Google Shape;131;p6"/>
          <p:cNvSpPr txBox="1"/>
          <p:nvPr/>
        </p:nvSpPr>
        <p:spPr>
          <a:xfrm>
            <a:off x="3204898" y="4284356"/>
            <a:ext cx="57861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i="1">
                <a:solidFill>
                  <a:schemeClr val="dk1"/>
                </a:solidFill>
                <a:ea typeface="Calibri"/>
                <a:sym typeface="Calibri"/>
              </a:rPr>
              <a:t>Fique à </a:t>
            </a:r>
            <a:r>
              <a:rPr lang="en-GB" sz="1800" i="1" err="1">
                <a:solidFill>
                  <a:schemeClr val="dk1"/>
                </a:solidFill>
                <a:ea typeface="Calibri"/>
                <a:sym typeface="Calibri"/>
              </a:rPr>
              <a:t>vontade</a:t>
            </a:r>
            <a:r>
              <a:rPr lang="en-GB" sz="1800" i="1">
                <a:solidFill>
                  <a:schemeClr val="dk1"/>
                </a:solidFill>
                <a:ea typeface="Calibri"/>
                <a:sym typeface="Calibri"/>
              </a:rPr>
              <a:t> para </a:t>
            </a:r>
            <a:r>
              <a:rPr lang="en-GB" sz="1800" i="1" err="1">
                <a:solidFill>
                  <a:schemeClr val="dk1"/>
                </a:solidFill>
                <a:ea typeface="Calibri"/>
                <a:sym typeface="Calibri"/>
              </a:rPr>
              <a:t>compartilhar</a:t>
            </a:r>
            <a:r>
              <a:rPr lang="en-GB" sz="1800" i="1">
                <a:solidFill>
                  <a:schemeClr val="dk1"/>
                </a:solidFill>
                <a:ea typeface="Calibri"/>
                <a:sym typeface="Calibri"/>
              </a:rPr>
              <a:t> </a:t>
            </a:r>
            <a:r>
              <a:rPr lang="en-GB" sz="1800" i="1" err="1">
                <a:solidFill>
                  <a:schemeClr val="dk1"/>
                </a:solidFill>
                <a:ea typeface="Calibri"/>
                <a:sym typeface="Calibri"/>
              </a:rPr>
              <a:t>teu</a:t>
            </a:r>
            <a:r>
              <a:rPr lang="en-GB" sz="1800" i="1">
                <a:solidFill>
                  <a:schemeClr val="dk1"/>
                </a:solidFill>
                <a:ea typeface="Calibri"/>
                <a:sym typeface="Calibri"/>
              </a:rPr>
              <a:t> </a:t>
            </a:r>
            <a:r>
              <a:rPr lang="en-GB" sz="1800" i="1" err="1">
                <a:solidFill>
                  <a:schemeClr val="dk1"/>
                </a:solidFill>
                <a:ea typeface="Calibri"/>
                <a:sym typeface="Calibri"/>
              </a:rPr>
              <a:t>nome</a:t>
            </a:r>
            <a:r>
              <a:rPr lang="en-GB" sz="1800" i="1">
                <a:solidFill>
                  <a:schemeClr val="dk1"/>
                </a:solidFill>
                <a:ea typeface="Calibri"/>
                <a:sym typeface="Calibri"/>
              </a:rPr>
              <a:t> e </a:t>
            </a:r>
            <a:r>
              <a:rPr lang="en-GB" sz="1800" i="1" err="1">
                <a:solidFill>
                  <a:schemeClr val="dk1"/>
                </a:solidFill>
                <a:ea typeface="Calibri"/>
                <a:sym typeface="Calibri"/>
              </a:rPr>
              <a:t>pronomes</a:t>
            </a:r>
            <a:endParaRPr lang="en-US" err="1">
              <a:solidFill>
                <a:schemeClr val="dk1"/>
              </a:solidFill>
            </a:endParaRPr>
          </a:p>
        </p:txBody>
      </p:sp>
      <p:sp>
        <p:nvSpPr>
          <p:cNvPr id="132" name="Google Shape;132;p6"/>
          <p:cNvSpPr txBox="1"/>
          <p:nvPr/>
        </p:nvSpPr>
        <p:spPr>
          <a:xfrm>
            <a:off x="1422775" y="1848923"/>
            <a:ext cx="9350400" cy="2252884"/>
          </a:xfrm>
          <a:prstGeom prst="rect">
            <a:avLst/>
          </a:prstGeom>
          <a:noFill/>
          <a:ln>
            <a:noFill/>
          </a:ln>
        </p:spPr>
        <p:txBody>
          <a:bodyPr spcFirstLastPara="1" wrap="square" lIns="0" tIns="45700" rIns="0" bIns="45700" anchor="t" anchorCtr="0">
            <a:spAutoFit/>
          </a:bodyPr>
          <a:lstStyle/>
          <a:p>
            <a:pPr marL="0" marR="0" lvl="0" indent="0" algn="ctr" rtl="0">
              <a:lnSpc>
                <a:spcPct val="130000"/>
              </a:lnSpc>
              <a:spcBef>
                <a:spcPts val="0"/>
              </a:spcBef>
              <a:spcAft>
                <a:spcPts val="0"/>
              </a:spcAft>
              <a:buNone/>
            </a:pPr>
            <a:r>
              <a:rPr lang="en-GB" sz="3600" b="1">
                <a:solidFill>
                  <a:srgbClr val="964091"/>
                </a:solidFill>
                <a:ea typeface="Calibri"/>
                <a:sym typeface="Calibri"/>
              </a:rPr>
              <a:t>Quais são as tuas expectativas para a sessão de hoje? O que gostarias de aprender?</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grpSp>
        <p:nvGrpSpPr>
          <p:cNvPr id="703" name="Google Shape;703;p54"/>
          <p:cNvGrpSpPr/>
          <p:nvPr/>
        </p:nvGrpSpPr>
        <p:grpSpPr>
          <a:xfrm>
            <a:off x="539432" y="4881251"/>
            <a:ext cx="519760" cy="308479"/>
            <a:chOff x="17619663" y="4157663"/>
            <a:chExt cx="723900" cy="400050"/>
          </a:xfrm>
        </p:grpSpPr>
        <p:sp>
          <p:nvSpPr>
            <p:cNvPr id="704" name="Google Shape;704;p54"/>
            <p:cNvSpPr/>
            <p:nvPr/>
          </p:nvSpPr>
          <p:spPr>
            <a:xfrm>
              <a:off x="17619663" y="4157663"/>
              <a:ext cx="723900" cy="400050"/>
            </a:xfrm>
            <a:custGeom>
              <a:avLst/>
              <a:gdLst/>
              <a:ahLst/>
              <a:cxnLst/>
              <a:rect l="l" t="t" r="r" b="b"/>
              <a:pathLst>
                <a:path w="76" h="42" extrusionOk="0">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05" name="Google Shape;705;p54"/>
            <p:cNvSpPr/>
            <p:nvPr/>
          </p:nvSpPr>
          <p:spPr>
            <a:xfrm>
              <a:off x="17914938" y="4214813"/>
              <a:ext cx="133350" cy="133350"/>
            </a:xfrm>
            <a:custGeom>
              <a:avLst/>
              <a:gdLst/>
              <a:ahLst/>
              <a:cxnLst/>
              <a:rect l="l" t="t" r="r" b="b"/>
              <a:pathLst>
                <a:path w="14" h="14" extrusionOk="0">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solidFill>
              <a:srgbClr val="5792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706" name="Google Shape;706;p54"/>
          <p:cNvSpPr/>
          <p:nvPr/>
        </p:nvSpPr>
        <p:spPr>
          <a:xfrm>
            <a:off x="512320" y="2499655"/>
            <a:ext cx="573985" cy="547189"/>
          </a:xfrm>
          <a:custGeom>
            <a:avLst/>
            <a:gdLst/>
            <a:ahLst/>
            <a:cxnLst/>
            <a:rect l="l" t="t"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707" name="Google Shape;707;p54"/>
          <p:cNvSpPr/>
          <p:nvPr/>
        </p:nvSpPr>
        <p:spPr>
          <a:xfrm>
            <a:off x="577126" y="3539827"/>
            <a:ext cx="444366" cy="486972"/>
          </a:xfrm>
          <a:custGeom>
            <a:avLst/>
            <a:gdLst/>
            <a:ahLst/>
            <a:cxnLst/>
            <a:rect l="l" t="t"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25">
              <a:solidFill>
                <a:srgbClr val="FFFFFF"/>
              </a:solidFill>
              <a:latin typeface="Arial"/>
              <a:ea typeface="Arial"/>
              <a:cs typeface="Arial"/>
              <a:sym typeface="Arial"/>
            </a:endParaRPr>
          </a:p>
        </p:txBody>
      </p:sp>
      <p:sp>
        <p:nvSpPr>
          <p:cNvPr id="709" name="Google Shape;709;p54"/>
          <p:cNvSpPr txBox="1"/>
          <p:nvPr/>
        </p:nvSpPr>
        <p:spPr>
          <a:xfrm>
            <a:off x="1304369" y="2567656"/>
            <a:ext cx="7183800" cy="44022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SzPts val="1100"/>
              <a:buNone/>
            </a:pPr>
            <a:r>
              <a:rPr lang="en-GB" sz="1800" b="1">
                <a:solidFill>
                  <a:schemeClr val="lt1"/>
                </a:solidFill>
              </a:rPr>
              <a:t>Abranger todas as formas de violência.</a:t>
            </a:r>
            <a:endParaRPr sz="1800" b="1">
              <a:solidFill>
                <a:schemeClr val="lt1"/>
              </a:solidFill>
            </a:endParaRPr>
          </a:p>
          <a:p>
            <a:pPr marL="0" lvl="0" indent="0" algn="l" rtl="0">
              <a:spcBef>
                <a:spcPts val="0"/>
              </a:spcBef>
              <a:spcAft>
                <a:spcPts val="0"/>
              </a:spcAft>
              <a:buClr>
                <a:schemeClr val="dk1"/>
              </a:buClr>
              <a:buSzPts val="1100"/>
              <a:buFont typeface="Arial"/>
              <a:buNone/>
            </a:pPr>
            <a:br>
              <a:rPr lang="en-GB" sz="1800" b="1">
                <a:solidFill>
                  <a:schemeClr val="lt1"/>
                </a:solidFill>
              </a:rPr>
            </a:br>
            <a:endParaRPr sz="1800" b="1">
              <a:solidFill>
                <a:schemeClr val="lt1"/>
              </a:solidFill>
            </a:endParaRPr>
          </a:p>
          <a:p>
            <a:pPr marL="0" lvl="0" indent="0" algn="l" rtl="0">
              <a:spcBef>
                <a:spcPts val="0"/>
              </a:spcBef>
              <a:spcAft>
                <a:spcPts val="0"/>
              </a:spcAft>
              <a:buSzPts val="1100"/>
              <a:buNone/>
            </a:pPr>
            <a:r>
              <a:rPr lang="en-GB" sz="1800" b="1">
                <a:solidFill>
                  <a:schemeClr val="lt1"/>
                </a:solidFill>
              </a:rPr>
              <a:t>Estabelecer valores institucionais claros</a:t>
            </a:r>
            <a:r>
              <a:rPr lang="en-GB" sz="1800">
                <a:solidFill>
                  <a:schemeClr val="lt1"/>
                </a:solidFill>
              </a:rPr>
              <a:t>, especificando os comportamentos esperados e o que é considerado conduta imprópria ou inadequada.</a:t>
            </a:r>
            <a:br>
              <a:rPr lang="en-GB" sz="1800">
                <a:solidFill>
                  <a:schemeClr val="lt1"/>
                </a:solidFill>
              </a:rPr>
            </a:br>
            <a:endParaRPr sz="1800">
              <a:solidFill>
                <a:schemeClr val="lt1"/>
              </a:solidFill>
            </a:endParaRPr>
          </a:p>
          <a:p>
            <a:pPr marL="0" lvl="0" indent="0" algn="l" rtl="0">
              <a:spcBef>
                <a:spcPts val="0"/>
              </a:spcBef>
              <a:spcAft>
                <a:spcPts val="0"/>
              </a:spcAft>
              <a:buClr>
                <a:schemeClr val="dk1"/>
              </a:buClr>
              <a:buSzPts val="1100"/>
              <a:buFont typeface="Arial"/>
              <a:buNone/>
            </a:pPr>
            <a:endParaRPr sz="1800">
              <a:solidFill>
                <a:schemeClr val="lt1"/>
              </a:solidFill>
            </a:endParaRPr>
          </a:p>
          <a:p>
            <a:pPr marL="0" lvl="0" indent="0" algn="l" rtl="0">
              <a:spcBef>
                <a:spcPts val="0"/>
              </a:spcBef>
              <a:spcAft>
                <a:spcPts val="0"/>
              </a:spcAft>
              <a:buSzPts val="1100"/>
              <a:buNone/>
            </a:pPr>
            <a:r>
              <a:rPr lang="en-GB" sz="1800" b="1">
                <a:solidFill>
                  <a:schemeClr val="lt1"/>
                </a:solidFill>
              </a:rPr>
              <a:t>Garantir que todas as pessoas da organização conhecem bem as políticas existentes.</a:t>
            </a:r>
            <a:endParaRPr sz="1800" b="1">
              <a:solidFill>
                <a:schemeClr val="lt1"/>
              </a:solidFill>
            </a:endParaRPr>
          </a:p>
          <a:p>
            <a:pPr marL="0" marR="0" lvl="0" indent="0" algn="l" rtl="0">
              <a:spcBef>
                <a:spcPts val="0"/>
              </a:spcBef>
              <a:spcAft>
                <a:spcPts val="0"/>
              </a:spcAft>
              <a:buNone/>
            </a:pPr>
            <a:endParaRPr sz="2000">
              <a:solidFill>
                <a:srgbClr val="FFFFFF"/>
              </a:solidFill>
              <a:latin typeface="Arial"/>
              <a:ea typeface="Arial"/>
              <a:cs typeface="Arial"/>
              <a:sym typeface="Arial"/>
            </a:endParaRPr>
          </a:p>
          <a:p>
            <a:pPr marL="0" marR="0" lvl="0" indent="0" algn="l" rtl="0">
              <a:spcBef>
                <a:spcPts val="0"/>
              </a:spcBef>
              <a:spcAft>
                <a:spcPts val="0"/>
              </a:spcAft>
              <a:buNone/>
            </a:pPr>
            <a:br>
              <a:rPr lang="en-GB" sz="2000">
                <a:solidFill>
                  <a:schemeClr val="dk1"/>
                </a:solidFill>
                <a:latin typeface="Arial"/>
                <a:ea typeface="Arial"/>
                <a:cs typeface="Arial"/>
                <a:sym typeface="Arial"/>
              </a:rPr>
            </a:br>
            <a:endParaRPr sz="2000">
              <a:solidFill>
                <a:srgbClr val="FFFFFF"/>
              </a:solidFill>
              <a:latin typeface="Arial"/>
              <a:ea typeface="Arial"/>
              <a:cs typeface="Arial"/>
              <a:sym typeface="Arial"/>
            </a:endParaRPr>
          </a:p>
          <a:p>
            <a:pPr marL="0" marR="0" lvl="0" indent="0" algn="l" rtl="0">
              <a:spcBef>
                <a:spcPts val="0"/>
              </a:spcBef>
              <a:spcAft>
                <a:spcPts val="0"/>
              </a:spcAft>
              <a:buNone/>
            </a:pPr>
            <a:endParaRPr sz="2000">
              <a:solidFill>
                <a:srgbClr val="FFFFFF"/>
              </a:solidFill>
              <a:latin typeface="Arial"/>
              <a:ea typeface="Arial"/>
              <a:cs typeface="Arial"/>
              <a:sym typeface="Arial"/>
            </a:endParaRPr>
          </a:p>
          <a:p>
            <a:pPr marL="0" marR="0" lvl="0" indent="0" algn="l" rtl="0">
              <a:spcBef>
                <a:spcPts val="0"/>
              </a:spcBef>
              <a:spcAft>
                <a:spcPts val="0"/>
              </a:spcAft>
              <a:buNone/>
            </a:pPr>
            <a:endParaRPr sz="2000">
              <a:solidFill>
                <a:srgbClr val="FFFFFF"/>
              </a:solidFill>
              <a:latin typeface="Arial"/>
              <a:ea typeface="Arial"/>
              <a:cs typeface="Arial"/>
              <a:sym typeface="Arial"/>
            </a:endParaRPr>
          </a:p>
        </p:txBody>
      </p:sp>
      <p:sp>
        <p:nvSpPr>
          <p:cNvPr id="710" name="Google Shape;710;p54"/>
          <p:cNvSpPr txBox="1"/>
          <p:nvPr/>
        </p:nvSpPr>
        <p:spPr>
          <a:xfrm>
            <a:off x="1086305" y="1064477"/>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a:solidFill>
                  <a:srgbClr val="0F2235"/>
                </a:solidFill>
              </a:rPr>
              <a:t>Dicas práticas sobre</a:t>
            </a:r>
            <a:r>
              <a:rPr lang="en-GB" sz="2800" b="1" i="0">
                <a:solidFill>
                  <a:srgbClr val="0F2235"/>
                </a:solidFill>
                <a:latin typeface="Arial"/>
                <a:ea typeface="Arial"/>
                <a:cs typeface="Arial"/>
                <a:sym typeface="Arial"/>
              </a:rPr>
              <a:t> </a:t>
            </a:r>
            <a:r>
              <a:rPr lang="en-GB" sz="2800" b="1">
                <a:solidFill>
                  <a:srgbClr val="0F2235"/>
                </a:solidFill>
              </a:rPr>
              <a:t>Políticas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55" descr="Text&#10;&#10;Description automatically generated"/>
          <p:cNvPicPr preferRelativeResize="0"/>
          <p:nvPr/>
        </p:nvPicPr>
        <p:blipFill rotWithShape="1">
          <a:blip r:embed="rId3">
            <a:alphaModFix/>
          </a:blip>
          <a:srcRect/>
          <a:stretch/>
        </p:blipFill>
        <p:spPr>
          <a:xfrm>
            <a:off x="5411579" y="2205885"/>
            <a:ext cx="3185903" cy="4162425"/>
          </a:xfrm>
          <a:prstGeom prst="rect">
            <a:avLst/>
          </a:prstGeom>
          <a:noFill/>
          <a:ln>
            <a:noFill/>
          </a:ln>
        </p:spPr>
      </p:pic>
      <p:pic>
        <p:nvPicPr>
          <p:cNvPr id="717" name="Google Shape;717;p55" descr="Table&#10;&#10;Description automatically generated"/>
          <p:cNvPicPr preferRelativeResize="0"/>
          <p:nvPr/>
        </p:nvPicPr>
        <p:blipFill rotWithShape="1">
          <a:blip r:embed="rId4">
            <a:alphaModFix/>
          </a:blip>
          <a:srcRect/>
          <a:stretch/>
        </p:blipFill>
        <p:spPr>
          <a:xfrm>
            <a:off x="8811418" y="2205885"/>
            <a:ext cx="2933700" cy="4162425"/>
          </a:xfrm>
          <a:prstGeom prst="rect">
            <a:avLst/>
          </a:prstGeom>
          <a:noFill/>
          <a:ln>
            <a:noFill/>
          </a:ln>
        </p:spPr>
      </p:pic>
      <p:sp>
        <p:nvSpPr>
          <p:cNvPr id="718" name="Google Shape;718;p55"/>
          <p:cNvSpPr txBox="1">
            <a:spLocks noGrp="1"/>
          </p:cNvSpPr>
          <p:nvPr>
            <p:ph type="title"/>
          </p:nvPr>
        </p:nvSpPr>
        <p:spPr>
          <a:xfrm>
            <a:off x="1049020" y="844186"/>
            <a:ext cx="10562100" cy="778500"/>
          </a:xfrm>
          <a:prstGeom prst="rect">
            <a:avLst/>
          </a:prstGeom>
          <a:noFill/>
          <a:ln>
            <a:noFill/>
          </a:ln>
        </p:spPr>
        <p:txBody>
          <a:bodyPr spcFirstLastPara="1" wrap="square" lIns="0" tIns="192000" rIns="0" bIns="0"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GB" sz="2400" b="1">
                <a:solidFill>
                  <a:schemeClr val="dk1"/>
                </a:solidFill>
              </a:rPr>
              <a:t>Criar um quadro abrangente de políticas para enfrentar a violência de género na academia: um guia passo a passo – UniSAFE</a:t>
            </a:r>
            <a:endParaRPr sz="2400" b="1"/>
          </a:p>
        </p:txBody>
      </p:sp>
      <p:sp>
        <p:nvSpPr>
          <p:cNvPr id="719" name="Google Shape;719;p55"/>
          <p:cNvSpPr txBox="1"/>
          <p:nvPr/>
        </p:nvSpPr>
        <p:spPr>
          <a:xfrm>
            <a:off x="610375" y="2509288"/>
            <a:ext cx="4429200" cy="35556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Clr>
                <a:schemeClr val="dk1"/>
              </a:buClr>
              <a:buSzPts val="1100"/>
              <a:buFont typeface="Arial"/>
              <a:buNone/>
            </a:pPr>
            <a:r>
              <a:rPr lang="en-GB" sz="1800">
                <a:solidFill>
                  <a:schemeClr val="lt1"/>
                </a:solidFill>
              </a:rPr>
              <a:t>Esta orientação é particularmente útil para quem se encontra nas fases iniciais da criação e implementação de um quadro de políticas para enfrentar a violência baseada no género. Oferece um bom </a:t>
            </a:r>
            <a:r>
              <a:rPr lang="en-GB" sz="1800" b="1">
                <a:solidFill>
                  <a:srgbClr val="5792CE"/>
                </a:solidFill>
              </a:rPr>
              <a:t>ponto de partida</a:t>
            </a:r>
            <a:r>
              <a:rPr lang="en-GB" sz="1800">
                <a:solidFill>
                  <a:schemeClr val="lt1"/>
                </a:solidFill>
              </a:rPr>
              <a:t>, com </a:t>
            </a:r>
            <a:r>
              <a:rPr lang="en-GB" sz="1800" b="1">
                <a:solidFill>
                  <a:srgbClr val="5792CE"/>
                </a:solidFill>
              </a:rPr>
              <a:t>instruções claras</a:t>
            </a:r>
            <a:r>
              <a:rPr lang="en-GB" sz="1800" b="1">
                <a:solidFill>
                  <a:schemeClr val="lt1"/>
                </a:solidFill>
              </a:rPr>
              <a:t> </a:t>
            </a:r>
            <a:r>
              <a:rPr lang="en-GB" sz="1800">
                <a:solidFill>
                  <a:schemeClr val="lt1"/>
                </a:solidFill>
              </a:rPr>
              <a:t>e </a:t>
            </a:r>
            <a:r>
              <a:rPr lang="en-GB" sz="1800" b="1">
                <a:solidFill>
                  <a:srgbClr val="5792CE"/>
                </a:solidFill>
              </a:rPr>
              <a:t>fáceis de compreender</a:t>
            </a:r>
            <a:r>
              <a:rPr lang="en-GB" sz="1800">
                <a:solidFill>
                  <a:schemeClr val="lt1"/>
                </a:solidFill>
              </a:rPr>
              <a:t>, bem como </a:t>
            </a:r>
            <a:r>
              <a:rPr lang="en-GB" sz="1800" b="1">
                <a:solidFill>
                  <a:srgbClr val="5792CE"/>
                </a:solidFill>
              </a:rPr>
              <a:t>sugestões práticas</a:t>
            </a:r>
            <a:r>
              <a:rPr lang="en-GB" sz="1800" b="1">
                <a:solidFill>
                  <a:schemeClr val="lt1"/>
                </a:solidFill>
              </a:rPr>
              <a:t> </a:t>
            </a:r>
            <a:r>
              <a:rPr lang="en-GB" sz="1800">
                <a:solidFill>
                  <a:schemeClr val="lt1"/>
                </a:solidFill>
              </a:rPr>
              <a:t>para apoiar as organizações no desenho, implementação, monitorização e avaliação do seu plano.</a:t>
            </a:r>
            <a:endParaRPr sz="1800">
              <a:solidFill>
                <a:schemeClr val="lt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57"/>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Recapitulando…</a:t>
            </a:r>
            <a:endParaRPr b="1"/>
          </a:p>
        </p:txBody>
      </p:sp>
      <p:sp>
        <p:nvSpPr>
          <p:cNvPr id="726" name="Google Shape;726;p57"/>
          <p:cNvSpPr txBox="1"/>
          <p:nvPr/>
        </p:nvSpPr>
        <p:spPr>
          <a:xfrm>
            <a:off x="635419" y="2430475"/>
            <a:ext cx="10498500" cy="3170700"/>
          </a:xfrm>
          <a:prstGeom prst="rect">
            <a:avLst/>
          </a:prstGeom>
          <a:noFill/>
          <a:ln>
            <a:noFill/>
          </a:ln>
        </p:spPr>
        <p:txBody>
          <a:bodyPr spcFirstLastPara="1" wrap="square" lIns="91425" tIns="45700" rIns="91425" bIns="45700" anchor="t" anchorCtr="0">
            <a:spAutoFit/>
          </a:bodyPr>
          <a:lstStyle/>
          <a:p>
            <a:pPr marL="457200" lvl="0" indent="-355600" algn="l" rtl="0">
              <a:lnSpc>
                <a:spcPct val="150000"/>
              </a:lnSpc>
              <a:spcBef>
                <a:spcPts val="1200"/>
              </a:spcBef>
              <a:spcAft>
                <a:spcPts val="0"/>
              </a:spcAft>
              <a:buClr>
                <a:schemeClr val="lt1"/>
              </a:buClr>
              <a:buSzPts val="2000"/>
              <a:buChar char="•"/>
            </a:pPr>
            <a:r>
              <a:rPr lang="en-GB" sz="2000" b="1">
                <a:solidFill>
                  <a:schemeClr val="lt1"/>
                </a:solidFill>
              </a:rPr>
              <a:t>Prevalência </a:t>
            </a:r>
            <a:r>
              <a:rPr lang="en-GB" sz="2000">
                <a:solidFill>
                  <a:schemeClr val="lt1"/>
                </a:solidFill>
              </a:rPr>
              <a:t>– estimar a extensão da violência de género</a:t>
            </a:r>
            <a:endParaRPr sz="2000">
              <a:solidFill>
                <a:schemeClr val="lt1"/>
              </a:solidFill>
            </a:endParaRPr>
          </a:p>
          <a:p>
            <a:pPr marL="457200" lvl="0" indent="-355600" algn="l" rtl="0">
              <a:lnSpc>
                <a:spcPct val="150000"/>
              </a:lnSpc>
              <a:spcBef>
                <a:spcPts val="0"/>
              </a:spcBef>
              <a:spcAft>
                <a:spcPts val="0"/>
              </a:spcAft>
              <a:buClr>
                <a:schemeClr val="lt1"/>
              </a:buClr>
              <a:buSzPts val="2000"/>
              <a:buChar char="•"/>
            </a:pPr>
            <a:r>
              <a:rPr lang="en-GB" sz="2000" b="1">
                <a:solidFill>
                  <a:schemeClr val="lt1"/>
                </a:solidFill>
              </a:rPr>
              <a:t>Prevenção</a:t>
            </a:r>
            <a:r>
              <a:rPr lang="en-GB" sz="2000">
                <a:solidFill>
                  <a:schemeClr val="lt1"/>
                </a:solidFill>
              </a:rPr>
              <a:t> – mudar comportamentos e cultura</a:t>
            </a:r>
            <a:endParaRPr sz="2000">
              <a:solidFill>
                <a:schemeClr val="lt1"/>
              </a:solidFill>
            </a:endParaRPr>
          </a:p>
          <a:p>
            <a:pPr marL="457200" lvl="0" indent="-355600" algn="l" rtl="0">
              <a:lnSpc>
                <a:spcPct val="150000"/>
              </a:lnSpc>
              <a:spcBef>
                <a:spcPts val="0"/>
              </a:spcBef>
              <a:spcAft>
                <a:spcPts val="0"/>
              </a:spcAft>
              <a:buClr>
                <a:schemeClr val="lt1"/>
              </a:buClr>
              <a:buSzPts val="2000"/>
              <a:buChar char="•"/>
            </a:pPr>
            <a:r>
              <a:rPr lang="en-GB" sz="2000" b="1">
                <a:solidFill>
                  <a:schemeClr val="lt1"/>
                </a:solidFill>
              </a:rPr>
              <a:t>Proteção</a:t>
            </a:r>
            <a:r>
              <a:rPr lang="en-GB" sz="2000">
                <a:solidFill>
                  <a:schemeClr val="lt1"/>
                </a:solidFill>
              </a:rPr>
              <a:t> – evitar (mais) danos</a:t>
            </a:r>
            <a:endParaRPr sz="2000">
              <a:solidFill>
                <a:schemeClr val="lt1"/>
              </a:solidFill>
            </a:endParaRPr>
          </a:p>
          <a:p>
            <a:pPr marL="457200" lvl="0" indent="-355600" algn="l" rtl="0">
              <a:lnSpc>
                <a:spcPct val="150000"/>
              </a:lnSpc>
              <a:spcBef>
                <a:spcPts val="0"/>
              </a:spcBef>
              <a:spcAft>
                <a:spcPts val="0"/>
              </a:spcAft>
              <a:buClr>
                <a:schemeClr val="lt1"/>
              </a:buClr>
              <a:buSzPts val="2000"/>
              <a:buChar char="•"/>
            </a:pPr>
            <a:r>
              <a:rPr lang="en-GB" sz="2000" b="1">
                <a:solidFill>
                  <a:schemeClr val="lt1"/>
                </a:solidFill>
              </a:rPr>
              <a:t>Procesos de responsabilização</a:t>
            </a:r>
            <a:r>
              <a:rPr lang="en-GB" sz="2000">
                <a:solidFill>
                  <a:schemeClr val="lt1"/>
                </a:solidFill>
              </a:rPr>
              <a:t> – tratar os casos de violência de género</a:t>
            </a:r>
            <a:endParaRPr sz="2000">
              <a:solidFill>
                <a:schemeClr val="lt1"/>
              </a:solidFill>
            </a:endParaRPr>
          </a:p>
          <a:p>
            <a:pPr marL="457200" lvl="0" indent="-355600" algn="l" rtl="0">
              <a:lnSpc>
                <a:spcPct val="150000"/>
              </a:lnSpc>
              <a:spcBef>
                <a:spcPts val="0"/>
              </a:spcBef>
              <a:spcAft>
                <a:spcPts val="0"/>
              </a:spcAft>
              <a:buClr>
                <a:schemeClr val="lt1"/>
              </a:buClr>
              <a:buSzPts val="2000"/>
              <a:buChar char="•"/>
            </a:pPr>
            <a:r>
              <a:rPr lang="en-GB" sz="2000" b="1">
                <a:solidFill>
                  <a:schemeClr val="lt1"/>
                </a:solidFill>
              </a:rPr>
              <a:t>Prestação de Serviços </a:t>
            </a:r>
            <a:r>
              <a:rPr lang="en-GB" sz="2000">
                <a:solidFill>
                  <a:schemeClr val="lt1"/>
                </a:solidFill>
              </a:rPr>
              <a:t>– oferecer apoio e assistência</a:t>
            </a:r>
            <a:endParaRPr sz="2000">
              <a:solidFill>
                <a:schemeClr val="lt1"/>
              </a:solidFill>
            </a:endParaRPr>
          </a:p>
          <a:p>
            <a:pPr marL="457200" lvl="0" indent="-355600" algn="l" rtl="0">
              <a:lnSpc>
                <a:spcPct val="150000"/>
              </a:lnSpc>
              <a:spcBef>
                <a:spcPts val="0"/>
              </a:spcBef>
              <a:spcAft>
                <a:spcPts val="0"/>
              </a:spcAft>
              <a:buClr>
                <a:schemeClr val="lt1"/>
              </a:buClr>
              <a:buSzPts val="2000"/>
              <a:buChar char="•"/>
            </a:pPr>
            <a:r>
              <a:rPr lang="en-GB" sz="2000" b="1">
                <a:solidFill>
                  <a:schemeClr val="lt1"/>
                </a:solidFill>
              </a:rPr>
              <a:t>Parcerias </a:t>
            </a:r>
            <a:r>
              <a:rPr lang="en-GB" sz="2000">
                <a:solidFill>
                  <a:schemeClr val="lt1"/>
                </a:solidFill>
              </a:rPr>
              <a:t>– envolver atores internos e externos</a:t>
            </a:r>
            <a:endParaRPr sz="2000">
              <a:solidFill>
                <a:schemeClr val="lt1"/>
              </a:solidFill>
            </a:endParaRPr>
          </a:p>
          <a:p>
            <a:pPr marL="457200" lvl="0" indent="-355600" algn="l" rtl="0">
              <a:lnSpc>
                <a:spcPct val="150000"/>
              </a:lnSpc>
              <a:spcBef>
                <a:spcPts val="0"/>
              </a:spcBef>
              <a:spcAft>
                <a:spcPts val="0"/>
              </a:spcAft>
              <a:buClr>
                <a:schemeClr val="lt1"/>
              </a:buClr>
              <a:buSzPts val="2000"/>
              <a:buChar char="•"/>
            </a:pPr>
            <a:r>
              <a:rPr lang="en-GB" sz="2000" b="1">
                <a:solidFill>
                  <a:schemeClr val="lt1"/>
                </a:solidFill>
              </a:rPr>
              <a:t>Políticas </a:t>
            </a:r>
            <a:r>
              <a:rPr lang="en-GB" sz="2000">
                <a:solidFill>
                  <a:schemeClr val="lt1"/>
                </a:solidFill>
              </a:rPr>
              <a:t>– estabelecer medidas e procedimentos</a:t>
            </a:r>
            <a:endParaRPr sz="2000">
              <a:solidFill>
                <a:schemeClr val="lt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Google Shape;732;p56"/>
          <p:cNvSpPr txBox="1"/>
          <p:nvPr/>
        </p:nvSpPr>
        <p:spPr>
          <a:xfrm>
            <a:off x="635419" y="2430475"/>
            <a:ext cx="10498500" cy="3196500"/>
          </a:xfrm>
          <a:prstGeom prst="rect">
            <a:avLst/>
          </a:prstGeom>
          <a:noFill/>
          <a:ln>
            <a:noFill/>
          </a:ln>
        </p:spPr>
        <p:txBody>
          <a:bodyPr spcFirstLastPara="1" wrap="square" lIns="91425" tIns="45700" rIns="91425" bIns="45700" anchor="t" anchorCtr="0">
            <a:spAutoFit/>
          </a:bodyPr>
          <a:lstStyle/>
          <a:p>
            <a:pPr marL="285750" marR="0" lvl="0" indent="-260350" algn="l" rtl="0">
              <a:lnSpc>
                <a:spcPct val="150000"/>
              </a:lnSpc>
              <a:spcBef>
                <a:spcPts val="0"/>
              </a:spcBef>
              <a:spcAft>
                <a:spcPts val="0"/>
              </a:spcAft>
              <a:buClr>
                <a:schemeClr val="lt1"/>
              </a:buClr>
              <a:buSzPts val="1600"/>
              <a:buChar char="•"/>
            </a:pPr>
            <a:r>
              <a:rPr lang="en-GB" sz="1600">
                <a:solidFill>
                  <a:schemeClr val="lt1"/>
                </a:solidFill>
              </a:rPr>
              <a:t>Toolkit UniSAFE</a:t>
            </a:r>
            <a:endParaRPr sz="1600">
              <a:solidFill>
                <a:schemeClr val="lt1"/>
              </a:solidFill>
            </a:endParaRPr>
          </a:p>
          <a:p>
            <a:pPr marL="285750" marR="0" lvl="0" indent="-260350" algn="l" rtl="0">
              <a:lnSpc>
                <a:spcPct val="150000"/>
              </a:lnSpc>
              <a:spcBef>
                <a:spcPts val="1000"/>
              </a:spcBef>
              <a:spcAft>
                <a:spcPts val="0"/>
              </a:spcAft>
              <a:buClr>
                <a:schemeClr val="lt1"/>
              </a:buClr>
              <a:buSzPts val="1600"/>
              <a:buChar char="•"/>
            </a:pPr>
            <a:r>
              <a:rPr lang="en-GB" sz="1600">
                <a:solidFill>
                  <a:schemeClr val="lt1"/>
                </a:solidFill>
              </a:rPr>
              <a:t>Survey UniSAFE</a:t>
            </a:r>
            <a:endParaRPr sz="1600">
              <a:solidFill>
                <a:schemeClr val="lt1"/>
              </a:solidFill>
            </a:endParaRPr>
          </a:p>
          <a:p>
            <a:pPr marL="285750" marR="0" lvl="0" indent="-260350" algn="l" rtl="0">
              <a:lnSpc>
                <a:spcPct val="150000"/>
              </a:lnSpc>
              <a:spcBef>
                <a:spcPts val="1000"/>
              </a:spcBef>
              <a:spcAft>
                <a:spcPts val="0"/>
              </a:spcAft>
              <a:buClr>
                <a:schemeClr val="lt1"/>
              </a:buClr>
              <a:buSzPts val="1600"/>
              <a:buChar char="•"/>
            </a:pPr>
            <a:r>
              <a:rPr lang="en-GB" sz="1600">
                <a:solidFill>
                  <a:schemeClr val="lt1"/>
                </a:solidFill>
              </a:rPr>
              <a:t>Desenvolver um Protocolo para enfrentar a violência baseada no género – Orientações UniSAFE</a:t>
            </a:r>
            <a:endParaRPr sz="1600">
              <a:solidFill>
                <a:schemeClr val="lt1"/>
              </a:solidFill>
            </a:endParaRPr>
          </a:p>
          <a:p>
            <a:pPr marL="285750" marR="0" lvl="0" indent="-260350" algn="l" rtl="0">
              <a:lnSpc>
                <a:spcPct val="150000"/>
              </a:lnSpc>
              <a:spcBef>
                <a:spcPts val="1000"/>
              </a:spcBef>
              <a:spcAft>
                <a:spcPts val="0"/>
              </a:spcAft>
              <a:buClr>
                <a:schemeClr val="lt1"/>
              </a:buClr>
              <a:buSzPts val="1600"/>
              <a:buChar char="•"/>
            </a:pPr>
            <a:r>
              <a:rPr lang="en-GB" sz="1600">
                <a:solidFill>
                  <a:schemeClr val="lt1"/>
                </a:solidFill>
              </a:rPr>
              <a:t>Guia para campanhas de sensibilização sobre violência baseada no género</a:t>
            </a:r>
            <a:endParaRPr sz="1600">
              <a:solidFill>
                <a:schemeClr val="lt1"/>
              </a:solidFill>
            </a:endParaRPr>
          </a:p>
          <a:p>
            <a:pPr marL="285750" marR="0" lvl="0" indent="-260350" algn="l" rtl="0">
              <a:lnSpc>
                <a:spcPct val="150000"/>
              </a:lnSpc>
              <a:spcBef>
                <a:spcPts val="1000"/>
              </a:spcBef>
              <a:spcAft>
                <a:spcPts val="0"/>
              </a:spcAft>
              <a:buClr>
                <a:schemeClr val="lt1"/>
              </a:buClr>
              <a:buSzPts val="1600"/>
              <a:buChar char="•"/>
            </a:pPr>
            <a:r>
              <a:rPr lang="en-GB" sz="1600">
                <a:solidFill>
                  <a:schemeClr val="lt1"/>
                </a:solidFill>
              </a:rPr>
              <a:t>Criar um quadro abrangente de políticas para enfrentar a violência baseada no género na academia: um guia passo a passo – UniSAFE</a:t>
            </a:r>
            <a:endParaRPr sz="1600">
              <a:solidFill>
                <a:schemeClr val="lt1"/>
              </a:solidFill>
            </a:endParaRPr>
          </a:p>
          <a:p>
            <a:pPr marL="285750" marR="0" lvl="0" indent="-260350" algn="l" rtl="0">
              <a:lnSpc>
                <a:spcPct val="150000"/>
              </a:lnSpc>
              <a:spcBef>
                <a:spcPts val="1000"/>
              </a:spcBef>
              <a:spcAft>
                <a:spcPts val="1000"/>
              </a:spcAft>
              <a:buClr>
                <a:schemeClr val="lt1"/>
              </a:buClr>
              <a:buSzPts val="1600"/>
              <a:buChar char="•"/>
            </a:pPr>
            <a:r>
              <a:rPr lang="en-GB" sz="1600">
                <a:solidFill>
                  <a:schemeClr val="lt1"/>
                </a:solidFill>
              </a:rPr>
              <a:t>Conjunto de recomendações dirigidas a seis grupos distintos de partes interessadas</a:t>
            </a:r>
            <a:endParaRPr sz="1600">
              <a:solidFill>
                <a:schemeClr val="lt1"/>
              </a:solidFill>
            </a:endParaRPr>
          </a:p>
        </p:txBody>
      </p:sp>
      <p:sp>
        <p:nvSpPr>
          <p:cNvPr id="733" name="Google Shape;733;p56"/>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Recursos úteis</a:t>
            </a:r>
            <a:endParaRPr b="1"/>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58"/>
          <p:cNvSpPr txBox="1"/>
          <p:nvPr/>
        </p:nvSpPr>
        <p:spPr>
          <a:xfrm>
            <a:off x="2879136" y="2686451"/>
            <a:ext cx="6429455" cy="641597"/>
          </a:xfrm>
          <a:prstGeom prst="rect">
            <a:avLst/>
          </a:prstGeom>
          <a:noFill/>
          <a:ln>
            <a:noFill/>
          </a:ln>
        </p:spPr>
        <p:txBody>
          <a:bodyPr spcFirstLastPara="1" wrap="square" lIns="91425" tIns="45700" rIns="91425" bIns="45700" anchor="t" anchorCtr="0">
            <a:noAutofit/>
          </a:bodyPr>
          <a:lstStyle/>
          <a:p>
            <a:pPr marL="0" marR="0" lvl="0" indent="0" algn="ctr" rtl="0">
              <a:lnSpc>
                <a:spcPct val="80000"/>
              </a:lnSpc>
              <a:spcBef>
                <a:spcPts val="0"/>
              </a:spcBef>
              <a:spcAft>
                <a:spcPts val="0"/>
              </a:spcAft>
              <a:buClr>
                <a:schemeClr val="lt1"/>
              </a:buClr>
              <a:buSzPts val="6600"/>
              <a:buFont typeface="Arial"/>
              <a:buNone/>
            </a:pPr>
            <a:r>
              <a:rPr lang="en-GB" sz="6600">
                <a:solidFill>
                  <a:schemeClr val="lt1"/>
                </a:solidFill>
              </a:rPr>
              <a:t>Perguntas?</a:t>
            </a:r>
            <a:endParaRPr/>
          </a:p>
          <a:p>
            <a:pPr marL="0" marR="0" lvl="0" indent="0" algn="ctr" rtl="0">
              <a:lnSpc>
                <a:spcPct val="80000"/>
              </a:lnSpc>
              <a:spcBef>
                <a:spcPts val="0"/>
              </a:spcBef>
              <a:spcAft>
                <a:spcPts val="0"/>
              </a:spcAft>
              <a:buClr>
                <a:srgbClr val="0F2235"/>
              </a:buClr>
              <a:buSzPts val="6600"/>
              <a:buFont typeface="Arial"/>
              <a:buNone/>
            </a:pPr>
            <a:endParaRPr sz="6600" b="0" i="0">
              <a:solidFill>
                <a:schemeClr val="lt1"/>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59"/>
          <p:cNvSpPr txBox="1"/>
          <p:nvPr/>
        </p:nvSpPr>
        <p:spPr>
          <a:xfrm>
            <a:off x="642457" y="2346320"/>
            <a:ext cx="5630100" cy="1569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lt1"/>
                </a:solidFill>
              </a:rPr>
              <a:t>Tua opinião é importante para nós!</a:t>
            </a:r>
            <a:endParaRPr sz="2400">
              <a:solidFill>
                <a:schemeClr val="lt1"/>
              </a:solidFill>
              <a:latin typeface="Arial"/>
              <a:ea typeface="Arial"/>
              <a:cs typeface="Arial"/>
              <a:sym typeface="Arial"/>
            </a:endParaRPr>
          </a:p>
          <a:p>
            <a:pPr marL="0" marR="0" lvl="0" indent="0" algn="l" rtl="0">
              <a:spcBef>
                <a:spcPts val="0"/>
              </a:spcBef>
              <a:spcAft>
                <a:spcPts val="0"/>
              </a:spcAft>
              <a:buNone/>
            </a:pPr>
            <a:br>
              <a:rPr lang="en-GB" sz="2400">
                <a:solidFill>
                  <a:schemeClr val="lt1"/>
                </a:solidFill>
                <a:latin typeface="Arial"/>
                <a:ea typeface="Arial"/>
                <a:cs typeface="Arial"/>
                <a:sym typeface="Arial"/>
              </a:rPr>
            </a:br>
            <a:r>
              <a:rPr lang="en-GB" sz="2400">
                <a:solidFill>
                  <a:schemeClr val="lt1"/>
                </a:solidFill>
              </a:rPr>
              <a:t>Por favor, complete este survey antes de ir; levará menos de 2 minutos.</a:t>
            </a:r>
            <a:endParaRPr sz="2400" i="0" u="none" strike="noStrike">
              <a:solidFill>
                <a:srgbClr val="AED7BD"/>
              </a:solidFill>
              <a:latin typeface="Arial"/>
              <a:ea typeface="Arial"/>
              <a:cs typeface="Arial"/>
              <a:sym typeface="Arial"/>
            </a:endParaRPr>
          </a:p>
        </p:txBody>
      </p:sp>
      <p:sp>
        <p:nvSpPr>
          <p:cNvPr id="744" name="Google Shape;744;p59"/>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Questionário final</a:t>
            </a:r>
            <a:endParaRPr/>
          </a:p>
        </p:txBody>
      </p:sp>
      <p:sp>
        <p:nvSpPr>
          <p:cNvPr id="745" name="Google Shape;745;p59"/>
          <p:cNvSpPr txBox="1"/>
          <p:nvPr/>
        </p:nvSpPr>
        <p:spPr>
          <a:xfrm>
            <a:off x="4724400" y="3200400"/>
            <a:ext cx="27432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100">
              <a:solidFill>
                <a:schemeClr val="dk1"/>
              </a:solidFill>
              <a:latin typeface="Calibri"/>
              <a:ea typeface="Calibri"/>
              <a:cs typeface="Calibri"/>
              <a:sym typeface="Calibri"/>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p:txBody>
      </p:sp>
      <p:pic>
        <p:nvPicPr>
          <p:cNvPr id="746" name="Google Shape;746;p59"/>
          <p:cNvPicPr preferRelativeResize="0"/>
          <p:nvPr/>
        </p:nvPicPr>
        <p:blipFill rotWithShape="1">
          <a:blip r:embed="rId3">
            <a:alphaModFix/>
          </a:blip>
          <a:srcRect/>
          <a:stretch/>
        </p:blipFill>
        <p:spPr>
          <a:xfrm>
            <a:off x="7296969" y="2637846"/>
            <a:ext cx="3057436" cy="3057436"/>
          </a:xfrm>
          <a:prstGeom prst="rect">
            <a:avLst/>
          </a:prstGeom>
          <a:noFill/>
          <a:ln>
            <a:noFill/>
          </a:ln>
        </p:spPr>
      </p:pic>
      <p:sp>
        <p:nvSpPr>
          <p:cNvPr id="747" name="Google Shape;747;p59"/>
          <p:cNvSpPr/>
          <p:nvPr/>
        </p:nvSpPr>
        <p:spPr>
          <a:xfrm>
            <a:off x="5808167" y="4164097"/>
            <a:ext cx="3017520" cy="975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Open Sans"/>
                <a:ea typeface="Open Sans"/>
                <a:cs typeface="Open Sans"/>
                <a:sym typeface="Open Sans"/>
              </a:rPr>
              <a:t>TO BE REPLACED</a:t>
            </a:r>
            <a:endParaRPr sz="1800">
              <a:solidFill>
                <a:schemeClr val="lt1"/>
              </a:solidFill>
              <a:latin typeface="Open Sans"/>
              <a:ea typeface="Open Sans"/>
              <a:cs typeface="Open Sans"/>
              <a:sym typeface="Open San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5079702"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GB" sz="5500" dirty="0">
                <a:solidFill>
                  <a:schemeClr val="lt1"/>
                </a:solidFill>
                <a:latin typeface="Arial"/>
                <a:cs typeface="Arial"/>
              </a:rPr>
              <a:t>Muito </a:t>
            </a:r>
            <a:r>
              <a:rPr lang="en-GB" sz="5500" dirty="0" err="1">
                <a:solidFill>
                  <a:schemeClr val="lt1"/>
                </a:solidFill>
                <a:latin typeface="Arial"/>
                <a:cs typeface="Arial"/>
              </a:rPr>
              <a:t>obrigada</a:t>
            </a:r>
            <a:r>
              <a:rPr lang="en-US" sz="6600" dirty="0">
                <a:solidFill>
                  <a:schemeClr val="bg1"/>
                </a:solidFill>
                <a:latin typeface="Arial"/>
                <a:cs typeface="Arial"/>
              </a:rPr>
              <a:t>!</a:t>
            </a:r>
          </a:p>
          <a:p>
            <a:endParaRPr lang="en-US" sz="6600" dirty="0">
              <a:solidFill>
                <a:schemeClr val="bg1"/>
              </a:solidFill>
              <a:latin typeface="Arial" panose="020B0604020202020204" pitchFamily="34" charset="0"/>
              <a:cs typeface="Arial" panose="020B0604020202020204" pitchFamily="34" charset="0"/>
            </a:endParaRP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3234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80ADDA"/>
                </a:solidFill>
                <a:latin typeface="Arial"/>
                <a:ea typeface="+mn-lt"/>
                <a:cs typeface="Arial"/>
              </a:rPr>
              <a:t>Como </a:t>
            </a:r>
            <a:r>
              <a:rPr lang="en-US" sz="1600" b="1" err="1">
                <a:solidFill>
                  <a:srgbClr val="80ADDA"/>
                </a:solidFill>
                <a:latin typeface="Arial"/>
                <a:ea typeface="+mn-lt"/>
                <a:cs typeface="Arial"/>
              </a:rPr>
              <a:t>citar</a:t>
            </a:r>
            <a:r>
              <a:rPr lang="en-US" sz="1600" b="1" dirty="0">
                <a:solidFill>
                  <a:srgbClr val="80ADDA"/>
                </a:solidFill>
                <a:latin typeface="Arial"/>
                <a:ea typeface="+mn-lt"/>
                <a:cs typeface="Arial"/>
              </a:rPr>
              <a:t> </a:t>
            </a:r>
            <a:r>
              <a:rPr lang="en-US" sz="1600" b="1" err="1">
                <a:solidFill>
                  <a:srgbClr val="80ADDA"/>
                </a:solidFill>
                <a:latin typeface="Arial"/>
                <a:ea typeface="+mn-lt"/>
                <a:cs typeface="Arial"/>
              </a:rPr>
              <a:t>este</a:t>
            </a:r>
            <a:r>
              <a:rPr lang="en-US" sz="1600" b="1" dirty="0">
                <a:solidFill>
                  <a:srgbClr val="80ADDA"/>
                </a:solidFill>
                <a:latin typeface="Arial"/>
                <a:ea typeface="+mn-lt"/>
                <a:cs typeface="Arial"/>
              </a:rPr>
              <a:t> </a:t>
            </a:r>
            <a:r>
              <a:rPr lang="en-US" sz="1600" b="1" err="1">
                <a:solidFill>
                  <a:srgbClr val="80ADDA"/>
                </a:solidFill>
                <a:latin typeface="Arial"/>
                <a:ea typeface="+mn-lt"/>
                <a:cs typeface="Arial"/>
              </a:rPr>
              <a:t>documento</a:t>
            </a:r>
            <a:r>
              <a:rPr lang="en-US" sz="1600" b="1" dirty="0">
                <a:solidFill>
                  <a:srgbClr val="80ADDA"/>
                </a:solidFill>
                <a:latin typeface="Arial"/>
                <a:ea typeface="+mn-lt"/>
                <a:cs typeface="Arial"/>
              </a:rPr>
              <a:t>?</a:t>
            </a:r>
            <a:br>
              <a:rPr lang="en-US" sz="1600" b="1" dirty="0">
                <a:latin typeface="Arial"/>
                <a:ea typeface="+mn-lt"/>
                <a:cs typeface="Arial"/>
              </a:rPr>
            </a:br>
            <a:r>
              <a:rPr lang="en-US" sz="1600" err="1">
                <a:solidFill>
                  <a:schemeClr val="bg1"/>
                </a:solidFill>
                <a:latin typeface="Arial"/>
                <a:ea typeface="+mn-lt"/>
                <a:cs typeface="Arial"/>
              </a:rPr>
              <a:t>Polykarpou</a:t>
            </a:r>
            <a:r>
              <a:rPr lang="en-US" sz="1600" dirty="0">
                <a:solidFill>
                  <a:schemeClr val="bg1"/>
                </a:solidFill>
                <a:latin typeface="Arial"/>
                <a:ea typeface="+mn-lt"/>
                <a:cs typeface="Arial"/>
              </a:rPr>
              <a:t>, Panagiota; </a:t>
            </a:r>
            <a:r>
              <a:rPr lang="en-US" sz="1600" err="1">
                <a:solidFill>
                  <a:schemeClr val="bg1"/>
                </a:solidFill>
                <a:latin typeface="Arial"/>
                <a:ea typeface="+mn-lt"/>
                <a:cs typeface="Arial"/>
              </a:rPr>
              <a:t>Wuiame</a:t>
            </a:r>
            <a:r>
              <a:rPr lang="en-US" sz="1600" dirty="0">
                <a:solidFill>
                  <a:schemeClr val="bg1"/>
                </a:solidFill>
                <a:latin typeface="Arial"/>
                <a:ea typeface="+mn-lt"/>
                <a:cs typeface="Arial"/>
              </a:rPr>
              <a:t>, Nathalie; </a:t>
            </a:r>
            <a:r>
              <a:rPr lang="en-US" sz="1600" err="1">
                <a:solidFill>
                  <a:schemeClr val="bg1"/>
                </a:solidFill>
                <a:latin typeface="Arial"/>
                <a:ea typeface="+mn-lt"/>
                <a:cs typeface="Arial"/>
              </a:rPr>
              <a:t>Madesi</a:t>
            </a:r>
            <a:r>
              <a:rPr lang="en-US" sz="1600" dirty="0">
                <a:solidFill>
                  <a:schemeClr val="bg1"/>
                </a:solidFill>
                <a:latin typeface="Arial"/>
                <a:ea typeface="+mn-lt"/>
                <a:cs typeface="Arial"/>
              </a:rPr>
              <a:t>, Vasia. </a:t>
            </a:r>
            <a:r>
              <a:rPr lang="en-US" sz="1600" i="1" dirty="0">
                <a:solidFill>
                  <a:schemeClr val="bg1"/>
                </a:solidFill>
                <a:latin typeface="Arial"/>
                <a:ea typeface="+mn-lt"/>
                <a:cs typeface="Arial"/>
              </a:rPr>
              <a:t>Introductory training on gender-based violence in academia and the 7P framework</a:t>
            </a:r>
            <a:r>
              <a:rPr lang="en-US" sz="1600" dirty="0">
                <a:solidFill>
                  <a:schemeClr val="bg1"/>
                </a:solidFill>
                <a:latin typeface="Arial"/>
                <a:ea typeface="+mn-lt"/>
                <a:cs typeface="Arial"/>
              </a:rPr>
              <a:t> (</a:t>
            </a:r>
            <a:r>
              <a:rPr lang="en-US" sz="1600" err="1">
                <a:solidFill>
                  <a:schemeClr val="bg1"/>
                </a:solidFill>
                <a:latin typeface="Arial"/>
                <a:ea typeface="+mn-lt"/>
                <a:cs typeface="Arial"/>
              </a:rPr>
              <a:t>apresentação</a:t>
            </a:r>
            <a:r>
              <a:rPr lang="en-US" sz="1600" dirty="0">
                <a:solidFill>
                  <a:schemeClr val="bg1"/>
                </a:solidFill>
                <a:latin typeface="Arial"/>
                <a:ea typeface="+mn-lt"/>
                <a:cs typeface="Arial"/>
              </a:rPr>
              <a:t> </a:t>
            </a:r>
            <a:r>
              <a:rPr lang="en-US" sz="1600" err="1">
                <a:solidFill>
                  <a:schemeClr val="bg1"/>
                </a:solidFill>
                <a:latin typeface="Arial"/>
                <a:ea typeface="+mn-lt"/>
                <a:cs typeface="Arial"/>
              </a:rPr>
              <a:t>em</a:t>
            </a:r>
            <a:r>
              <a:rPr lang="en-US" sz="1600" dirty="0">
                <a:solidFill>
                  <a:schemeClr val="bg1"/>
                </a:solidFill>
                <a:latin typeface="Arial"/>
                <a:ea typeface="+mn-lt"/>
                <a:cs typeface="Arial"/>
              </a:rPr>
              <a:t> </a:t>
            </a:r>
            <a:r>
              <a:rPr lang="en-US" sz="1600" err="1">
                <a:solidFill>
                  <a:schemeClr val="bg1"/>
                </a:solidFill>
                <a:latin typeface="Arial"/>
                <a:ea typeface="+mn-lt"/>
                <a:cs typeface="Arial"/>
              </a:rPr>
              <a:t>português</a:t>
            </a:r>
            <a:r>
              <a:rPr lang="en-US" sz="1600" dirty="0">
                <a:solidFill>
                  <a:schemeClr val="bg1"/>
                </a:solidFill>
                <a:latin typeface="Arial"/>
                <a:ea typeface="+mn-lt"/>
                <a:cs typeface="Arial"/>
              </a:rPr>
              <a:t>, </a:t>
            </a:r>
            <a:r>
              <a:rPr lang="en-US" sz="1600" err="1">
                <a:solidFill>
                  <a:schemeClr val="bg1"/>
                </a:solidFill>
                <a:latin typeface="Arial"/>
                <a:ea typeface="+mn-lt"/>
                <a:cs typeface="Arial"/>
              </a:rPr>
              <a:t>traduzida</a:t>
            </a:r>
            <a:r>
              <a:rPr lang="en-US" sz="1600" dirty="0">
                <a:solidFill>
                  <a:schemeClr val="bg1"/>
                </a:solidFill>
                <a:latin typeface="Arial"/>
                <a:ea typeface="+mn-lt"/>
                <a:cs typeface="Arial"/>
              </a:rPr>
              <a:t> e </a:t>
            </a:r>
            <a:r>
              <a:rPr lang="en-US" sz="1600" err="1">
                <a:solidFill>
                  <a:schemeClr val="bg1"/>
                </a:solidFill>
                <a:latin typeface="Arial"/>
                <a:ea typeface="+mn-lt"/>
                <a:cs typeface="Arial"/>
              </a:rPr>
              <a:t>adaptada</a:t>
            </a:r>
            <a:r>
              <a:rPr lang="en-US" sz="1600" dirty="0">
                <a:solidFill>
                  <a:schemeClr val="bg1"/>
                </a:solidFill>
                <a:latin typeface="Arial"/>
                <a:ea typeface="+mn-lt"/>
                <a:cs typeface="Arial"/>
              </a:rPr>
              <a:t> </a:t>
            </a:r>
            <a:r>
              <a:rPr lang="en-US" sz="1600" err="1">
                <a:solidFill>
                  <a:schemeClr val="bg1"/>
                </a:solidFill>
                <a:latin typeface="Arial"/>
                <a:ea typeface="+mn-lt"/>
                <a:cs typeface="Arial"/>
              </a:rPr>
              <a:t>por</a:t>
            </a:r>
            <a:r>
              <a:rPr lang="en-US" sz="1600" dirty="0">
                <a:solidFill>
                  <a:schemeClr val="bg1"/>
                </a:solidFill>
                <a:latin typeface="Arial"/>
                <a:ea typeface="+mn-lt"/>
                <a:cs typeface="Arial"/>
              </a:rPr>
              <a:t> Fernanda Campanini Vilhena a </a:t>
            </a:r>
            <a:r>
              <a:rPr lang="en-US" sz="1600" err="1">
                <a:solidFill>
                  <a:schemeClr val="bg1"/>
                </a:solidFill>
                <a:latin typeface="Arial"/>
                <a:ea typeface="+mn-lt"/>
                <a:cs typeface="Arial"/>
              </a:rPr>
              <a:t>partir</a:t>
            </a:r>
            <a:r>
              <a:rPr lang="en-US" sz="1600" dirty="0">
                <a:solidFill>
                  <a:schemeClr val="bg1"/>
                </a:solidFill>
                <a:latin typeface="Arial"/>
                <a:ea typeface="+mn-lt"/>
                <a:cs typeface="Arial"/>
              </a:rPr>
              <a:t> da </a:t>
            </a:r>
            <a:r>
              <a:rPr lang="en-US" sz="1600" err="1">
                <a:solidFill>
                  <a:schemeClr val="bg1"/>
                </a:solidFill>
                <a:latin typeface="Arial"/>
                <a:ea typeface="+mn-lt"/>
                <a:cs typeface="Arial"/>
              </a:rPr>
              <a:t>versão</a:t>
            </a:r>
            <a:r>
              <a:rPr lang="en-US" sz="1600" dirty="0">
                <a:solidFill>
                  <a:schemeClr val="bg1"/>
                </a:solidFill>
                <a:latin typeface="Arial"/>
                <a:ea typeface="+mn-lt"/>
                <a:cs typeface="Arial"/>
              </a:rPr>
              <a:t> </a:t>
            </a:r>
            <a:r>
              <a:rPr lang="en-US" sz="1600" err="1">
                <a:solidFill>
                  <a:schemeClr val="bg1"/>
                </a:solidFill>
                <a:latin typeface="Arial"/>
                <a:ea typeface="+mn-lt"/>
                <a:cs typeface="Arial"/>
              </a:rPr>
              <a:t>em</a:t>
            </a:r>
            <a:r>
              <a:rPr lang="en-US" sz="1600" dirty="0">
                <a:solidFill>
                  <a:schemeClr val="bg1"/>
                </a:solidFill>
                <a:latin typeface="Arial"/>
                <a:ea typeface="+mn-lt"/>
                <a:cs typeface="Arial"/>
              </a:rPr>
              <a:t> </a:t>
            </a:r>
            <a:r>
              <a:rPr lang="en-US" sz="1600" err="1">
                <a:solidFill>
                  <a:schemeClr val="bg1"/>
                </a:solidFill>
                <a:latin typeface="Arial"/>
                <a:ea typeface="+mn-lt"/>
                <a:cs typeface="Arial"/>
              </a:rPr>
              <a:t>inglês</a:t>
            </a:r>
            <a:r>
              <a:rPr lang="en-US" sz="1600" dirty="0">
                <a:solidFill>
                  <a:schemeClr val="bg1"/>
                </a:solidFill>
                <a:latin typeface="Arial"/>
                <a:ea typeface="+mn-lt"/>
                <a:cs typeface="Arial"/>
              </a:rPr>
              <a:t>). Antwerp: Yellow Window, 2024.</a:t>
            </a:r>
            <a:endParaRPr lang="en-US">
              <a:solidFill>
                <a:schemeClr val="bg1"/>
              </a:solidFill>
              <a:latin typeface="Arial"/>
              <a:ea typeface="Open Sans"/>
              <a:cs typeface="Arial"/>
            </a:endParaRPr>
          </a:p>
        </p:txBody>
      </p:sp>
    </p:spTree>
    <p:extLst>
      <p:ext uri="{BB962C8B-B14F-4D97-AF65-F5344CB8AC3E}">
        <p14:creationId xmlns:p14="http://schemas.microsoft.com/office/powerpoint/2010/main" val="2933255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7"/>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7</a:t>
            </a:fld>
            <a:endParaRPr>
              <a:latin typeface="Arial"/>
              <a:ea typeface="Arial"/>
              <a:cs typeface="Arial"/>
              <a:sym typeface="Arial"/>
            </a:endParaRPr>
          </a:p>
        </p:txBody>
      </p:sp>
      <p:sp>
        <p:nvSpPr>
          <p:cNvPr id="139" name="Google Shape;139;p7"/>
          <p:cNvSpPr/>
          <p:nvPr/>
        </p:nvSpPr>
        <p:spPr>
          <a:xfrm>
            <a:off x="1142172" y="72988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150000"/>
              </a:lnSpc>
              <a:spcBef>
                <a:spcPts val="0"/>
              </a:spcBef>
              <a:spcAft>
                <a:spcPts val="0"/>
              </a:spcAft>
              <a:buClr>
                <a:srgbClr val="0F2235"/>
              </a:buClr>
              <a:buSzPts val="2800"/>
              <a:buFont typeface="Arial"/>
              <a:buNone/>
            </a:pPr>
            <a:r>
              <a:rPr lang="en-GB" sz="2800" b="1">
                <a:solidFill>
                  <a:srgbClr val="0F2235"/>
                </a:solidFill>
              </a:rPr>
              <a:t>Exercício </a:t>
            </a:r>
            <a:r>
              <a:rPr lang="en-GB" sz="2800" b="1" i="0">
                <a:solidFill>
                  <a:srgbClr val="0F2235"/>
                </a:solidFill>
                <a:latin typeface="Arial"/>
                <a:ea typeface="Arial"/>
                <a:cs typeface="Arial"/>
                <a:sym typeface="Arial"/>
              </a:rPr>
              <a:t>1: </a:t>
            </a:r>
            <a:r>
              <a:rPr lang="en-GB" sz="2800" b="1">
                <a:solidFill>
                  <a:srgbClr val="0F2235"/>
                </a:solidFill>
              </a:rPr>
              <a:t>Estudo de Caso</a:t>
            </a:r>
            <a:endParaRPr/>
          </a:p>
        </p:txBody>
      </p:sp>
      <p:pic>
        <p:nvPicPr>
          <p:cNvPr id="140" name="Google Shape;140;p7"/>
          <p:cNvPicPr preferRelativeResize="0"/>
          <p:nvPr/>
        </p:nvPicPr>
        <p:blipFill>
          <a:blip r:embed="rId3">
            <a:alphaModFix/>
          </a:blip>
          <a:stretch>
            <a:fillRect/>
          </a:stretch>
        </p:blipFill>
        <p:spPr>
          <a:xfrm>
            <a:off x="7844989" y="249050"/>
            <a:ext cx="3711025" cy="5903500"/>
          </a:xfrm>
          <a:prstGeom prst="rect">
            <a:avLst/>
          </a:prstGeom>
          <a:noFill/>
          <a:ln>
            <a:noFill/>
          </a:ln>
        </p:spPr>
      </p:pic>
      <p:sp>
        <p:nvSpPr>
          <p:cNvPr id="141" name="Google Shape;141;p7"/>
          <p:cNvSpPr txBox="1"/>
          <p:nvPr/>
        </p:nvSpPr>
        <p:spPr>
          <a:xfrm>
            <a:off x="492918" y="1817182"/>
            <a:ext cx="8229601" cy="778381"/>
          </a:xfrm>
          <a:prstGeom prst="rect">
            <a:avLst/>
          </a:prstGeom>
          <a:noFill/>
          <a:ln>
            <a:noFill/>
          </a:ln>
        </p:spPr>
        <p:txBody>
          <a:bodyPr spcFirstLastPara="1" wrap="square" lIns="0" tIns="192000" rIns="0" bIns="0" anchor="t" anchorCtr="0">
            <a:noAutofit/>
          </a:bodyPr>
          <a:lstStyle/>
          <a:p>
            <a:pPr marL="0" marR="0" lvl="0" indent="0" algn="l" rtl="0">
              <a:spcBef>
                <a:spcPts val="0"/>
              </a:spcBef>
              <a:spcAft>
                <a:spcPts val="0"/>
              </a:spcAft>
              <a:buNone/>
            </a:pPr>
            <a:r>
              <a:rPr lang="en-GB" sz="2800" b="1">
                <a:solidFill>
                  <a:srgbClr val="964091"/>
                </a:solidFill>
              </a:rPr>
              <a:t>O que correu mal neste caso?</a:t>
            </a:r>
            <a:r>
              <a:rPr lang="en-GB" sz="2800" b="1">
                <a:solidFill>
                  <a:srgbClr val="964091"/>
                </a:solidFill>
                <a:latin typeface="Arial"/>
                <a:ea typeface="Arial"/>
                <a:cs typeface="Arial"/>
                <a:sym typeface="Arial"/>
              </a:rPr>
              <a:t> </a:t>
            </a:r>
            <a:br>
              <a:rPr lang="en-GB" sz="2800" b="1">
                <a:solidFill>
                  <a:schemeClr val="dk1"/>
                </a:solidFill>
                <a:latin typeface="Arial"/>
                <a:ea typeface="Arial"/>
                <a:cs typeface="Arial"/>
                <a:sym typeface="Arial"/>
              </a:rPr>
            </a:br>
            <a:br>
              <a:rPr lang="en-GB" sz="2800" b="1">
                <a:solidFill>
                  <a:schemeClr val="dk1"/>
                </a:solidFill>
                <a:latin typeface="Arial"/>
                <a:ea typeface="Arial"/>
                <a:cs typeface="Arial"/>
                <a:sym typeface="Arial"/>
              </a:rPr>
            </a:br>
            <a:r>
              <a:rPr lang="en-GB" sz="2800" b="1">
                <a:solidFill>
                  <a:srgbClr val="964091"/>
                </a:solidFill>
              </a:rPr>
              <a:t>Que lacunas podemos identificar?</a:t>
            </a:r>
            <a:endParaRPr sz="2800" b="1">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8"/>
          <p:cNvSpPr txBox="1">
            <a:spLocks noGrp="1"/>
          </p:cNvSpPr>
          <p:nvPr>
            <p:ph type="title"/>
          </p:nvPr>
        </p:nvSpPr>
        <p:spPr>
          <a:xfrm>
            <a:off x="633427" y="910500"/>
            <a:ext cx="4315500" cy="18612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b="1"/>
              <a:t>Definiçao de violencia baseada no género</a:t>
            </a:r>
            <a:endParaRPr b="1"/>
          </a:p>
        </p:txBody>
      </p:sp>
      <p:sp>
        <p:nvSpPr>
          <p:cNvPr id="148" name="Google Shape;148;p8"/>
          <p:cNvSpPr txBox="1"/>
          <p:nvPr/>
        </p:nvSpPr>
        <p:spPr>
          <a:xfrm>
            <a:off x="633414" y="2321112"/>
            <a:ext cx="4005600" cy="3386400"/>
          </a:xfrm>
          <a:prstGeom prst="rect">
            <a:avLst/>
          </a:prstGeom>
          <a:noFill/>
          <a:ln>
            <a:noFill/>
          </a:ln>
        </p:spPr>
        <p:txBody>
          <a:bodyPr spcFirstLastPara="1" wrap="square" lIns="0" tIns="45700" rIns="0"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2000" b="1">
                <a:solidFill>
                  <a:schemeClr val="dk1"/>
                </a:solidFill>
              </a:rPr>
              <a:t>A violência baseada no género refere-se a qualquer tipo de dano infligido a uma pessoa ou a um grupo de pessoas em razão do seu sexo, género, orientação sexual e/ou identidade de género, reais ou percebidos.</a:t>
            </a:r>
            <a:endParaRPr sz="2000" b="1">
              <a:solidFill>
                <a:schemeClr val="dk1"/>
              </a:solidFill>
            </a:endParaRPr>
          </a:p>
          <a:p>
            <a:pPr marL="0" marR="0" lvl="0" indent="0" algn="l" rtl="0">
              <a:lnSpc>
                <a:spcPct val="130000"/>
              </a:lnSpc>
              <a:spcBef>
                <a:spcPts val="1200"/>
              </a:spcBef>
              <a:spcAft>
                <a:spcPts val="0"/>
              </a:spcAft>
              <a:buNone/>
            </a:pPr>
            <a:endParaRPr sz="2000" b="1">
              <a:solidFill>
                <a:schemeClr val="dk1"/>
              </a:solidFill>
            </a:endParaRPr>
          </a:p>
        </p:txBody>
      </p:sp>
      <p:sp>
        <p:nvSpPr>
          <p:cNvPr id="149" name="Google Shape;149;p8"/>
          <p:cNvSpPr txBox="1"/>
          <p:nvPr/>
        </p:nvSpPr>
        <p:spPr>
          <a:xfrm>
            <a:off x="5979710" y="309652"/>
            <a:ext cx="5334000" cy="6649500"/>
          </a:xfrm>
          <a:prstGeom prst="rect">
            <a:avLst/>
          </a:prstGeom>
          <a:noFill/>
          <a:ln>
            <a:noFill/>
          </a:ln>
        </p:spPr>
        <p:txBody>
          <a:bodyPr spcFirstLastPara="1" wrap="square" lIns="0" tIns="45700" rIns="0" bIns="45700" anchor="t" anchorCtr="0">
            <a:spAutoFit/>
          </a:bodyPr>
          <a:lstStyle/>
          <a:p>
            <a:pPr marL="0" marR="0" lvl="0" indent="0" algn="l" rtl="0">
              <a:lnSpc>
                <a:spcPct val="150000"/>
              </a:lnSpc>
              <a:spcBef>
                <a:spcPts val="0"/>
              </a:spcBef>
              <a:spcAft>
                <a:spcPts val="0"/>
              </a:spcAft>
              <a:buNone/>
            </a:pPr>
            <a:r>
              <a:rPr lang="en-GB" sz="2000">
                <a:solidFill>
                  <a:schemeClr val="dk1"/>
                </a:solidFill>
              </a:rPr>
              <a:t>A violência baseada no género pode ser </a:t>
            </a:r>
            <a:r>
              <a:rPr lang="en-GB" sz="2000" b="1">
                <a:solidFill>
                  <a:schemeClr val="dk1"/>
                </a:solidFill>
              </a:rPr>
              <a:t>sexual</a:t>
            </a:r>
            <a:r>
              <a:rPr lang="en-GB" sz="2000">
                <a:solidFill>
                  <a:schemeClr val="dk1"/>
                </a:solidFill>
              </a:rPr>
              <a:t>, </a:t>
            </a:r>
            <a:r>
              <a:rPr lang="en-GB" sz="2000" b="1">
                <a:solidFill>
                  <a:schemeClr val="dk1"/>
                </a:solidFill>
              </a:rPr>
              <a:t>física</a:t>
            </a:r>
            <a:r>
              <a:rPr lang="en-GB" sz="2000">
                <a:solidFill>
                  <a:schemeClr val="dk1"/>
                </a:solidFill>
              </a:rPr>
              <a:t>, </a:t>
            </a:r>
            <a:r>
              <a:rPr lang="en-GB" sz="2000" b="1">
                <a:solidFill>
                  <a:schemeClr val="dk1"/>
                </a:solidFill>
              </a:rPr>
              <a:t>verbal</a:t>
            </a:r>
            <a:r>
              <a:rPr lang="en-GB" sz="2000">
                <a:solidFill>
                  <a:schemeClr val="dk1"/>
                </a:solidFill>
              </a:rPr>
              <a:t>, </a:t>
            </a:r>
            <a:r>
              <a:rPr lang="en-GB" sz="2000" b="1">
                <a:solidFill>
                  <a:schemeClr val="dk1"/>
                </a:solidFill>
              </a:rPr>
              <a:t>psicológica </a:t>
            </a:r>
            <a:r>
              <a:rPr lang="en-GB" sz="2000">
                <a:solidFill>
                  <a:schemeClr val="dk1"/>
                </a:solidFill>
              </a:rPr>
              <a:t>(emocional) ou </a:t>
            </a:r>
            <a:r>
              <a:rPr lang="en-GB" sz="2000" b="1">
                <a:solidFill>
                  <a:schemeClr val="dk1"/>
                </a:solidFill>
              </a:rPr>
              <a:t>socioeconómica</a:t>
            </a:r>
            <a:r>
              <a:rPr lang="en-GB" sz="2000">
                <a:solidFill>
                  <a:schemeClr val="dk1"/>
                </a:solidFill>
              </a:rPr>
              <a:t>, e pode assumir muitas formas: desde </a:t>
            </a:r>
            <a:r>
              <a:rPr lang="en-GB" sz="2000" b="1">
                <a:solidFill>
                  <a:schemeClr val="dk1"/>
                </a:solidFill>
              </a:rPr>
              <a:t>violência verbal </a:t>
            </a:r>
            <a:r>
              <a:rPr lang="en-GB" sz="2000">
                <a:solidFill>
                  <a:schemeClr val="dk1"/>
                </a:solidFill>
              </a:rPr>
              <a:t>e </a:t>
            </a:r>
            <a:r>
              <a:rPr lang="en-GB" sz="2000" b="1">
                <a:solidFill>
                  <a:schemeClr val="dk1"/>
                </a:solidFill>
              </a:rPr>
              <a:t>discurso de ódio na internet </a:t>
            </a:r>
            <a:r>
              <a:rPr lang="en-GB" sz="2000">
                <a:solidFill>
                  <a:schemeClr val="dk1"/>
                </a:solidFill>
              </a:rPr>
              <a:t>até </a:t>
            </a:r>
            <a:r>
              <a:rPr lang="en-GB" sz="2000" b="1">
                <a:solidFill>
                  <a:schemeClr val="dk1"/>
                </a:solidFill>
              </a:rPr>
              <a:t>violação ou homicídio</a:t>
            </a:r>
            <a:r>
              <a:rPr lang="en-GB" sz="2000">
                <a:solidFill>
                  <a:schemeClr val="dk1"/>
                </a:solidFill>
              </a:rPr>
              <a:t>.</a:t>
            </a:r>
            <a:endParaRPr sz="2000"/>
          </a:p>
          <a:p>
            <a:pPr marL="0" lvl="0" indent="0" algn="l" rtl="0">
              <a:lnSpc>
                <a:spcPct val="115000"/>
              </a:lnSpc>
              <a:spcBef>
                <a:spcPts val="1200"/>
              </a:spcBef>
              <a:spcAft>
                <a:spcPts val="0"/>
              </a:spcAft>
              <a:buClr>
                <a:schemeClr val="dk1"/>
              </a:buClr>
              <a:buSzPts val="1100"/>
              <a:buFont typeface="Arial"/>
              <a:buNone/>
            </a:pPr>
            <a:r>
              <a:rPr lang="en-GB" sz="2000"/>
              <a:t>Pode ser perpetrada por qualquer pessoa: um </a:t>
            </a:r>
            <a:r>
              <a:rPr lang="en-GB" sz="2000" b="1"/>
              <a:t>cônjuge ou parceiro atual ou anterior</a:t>
            </a:r>
            <a:r>
              <a:rPr lang="en-GB" sz="2000"/>
              <a:t>, um </a:t>
            </a:r>
            <a:r>
              <a:rPr lang="en-GB" sz="2000" b="1"/>
              <a:t>familiar</a:t>
            </a:r>
            <a:r>
              <a:rPr lang="en-GB" sz="2000"/>
              <a:t>, </a:t>
            </a:r>
            <a:r>
              <a:rPr lang="en-GB" sz="2000" b="1"/>
              <a:t>colegas de trabalho</a:t>
            </a:r>
            <a:r>
              <a:rPr lang="en-GB" sz="2000"/>
              <a:t>, </a:t>
            </a:r>
            <a:r>
              <a:rPr lang="en-GB" sz="2000" b="1"/>
              <a:t>de escola</a:t>
            </a:r>
            <a:r>
              <a:rPr lang="en-GB" sz="2000"/>
              <a:t>, </a:t>
            </a:r>
            <a:r>
              <a:rPr lang="en-GB" sz="2000" b="1"/>
              <a:t>amizades</a:t>
            </a:r>
            <a:r>
              <a:rPr lang="en-GB" sz="2000"/>
              <a:t>, uma pessoa </a:t>
            </a:r>
            <a:r>
              <a:rPr lang="en-GB" sz="2000" b="1"/>
              <a:t>desconhecida</a:t>
            </a:r>
            <a:r>
              <a:rPr lang="en-GB" sz="2000"/>
              <a:t> ou </a:t>
            </a:r>
            <a:r>
              <a:rPr lang="en-GB" sz="2000" b="1"/>
              <a:t>indivíduos que atuam em nome de instituições culturais, religiosas, estatais ou intraestatais</a:t>
            </a:r>
            <a:r>
              <a:rPr lang="en-GB" sz="2000"/>
              <a:t>.</a:t>
            </a:r>
            <a:endParaRPr sz="2000"/>
          </a:p>
          <a:p>
            <a:pPr marL="0" marR="0" lvl="0" indent="0" algn="l" rtl="0">
              <a:lnSpc>
                <a:spcPct val="150000"/>
              </a:lnSpc>
              <a:spcBef>
                <a:spcPts val="1200"/>
              </a:spcBef>
              <a:spcAft>
                <a:spcPts val="0"/>
              </a:spcAft>
              <a:buNone/>
            </a:pPr>
            <a:endParaRPr sz="2000"/>
          </a:p>
          <a:p>
            <a:pPr marL="0" marR="0" lvl="0" indent="0" algn="l" rtl="0">
              <a:lnSpc>
                <a:spcPct val="150000"/>
              </a:lnSpc>
              <a:spcBef>
                <a:spcPts val="0"/>
              </a:spcBef>
              <a:spcAft>
                <a:spcPts val="0"/>
              </a:spcAft>
              <a:buNone/>
            </a:pPr>
            <a:br>
              <a:rPr lang="en-GB" sz="1400" i="1">
                <a:solidFill>
                  <a:schemeClr val="dk1"/>
                </a:solidFill>
                <a:latin typeface="Arial"/>
                <a:ea typeface="Arial"/>
                <a:cs typeface="Arial"/>
                <a:sym typeface="Arial"/>
              </a:rPr>
            </a:br>
            <a:r>
              <a:rPr lang="en-GB" i="1"/>
              <a:t>Fonte</a:t>
            </a:r>
            <a:r>
              <a:rPr lang="en-GB" sz="1400" i="1">
                <a:solidFill>
                  <a:srgbClr val="000000"/>
                </a:solidFill>
                <a:latin typeface="Arial"/>
                <a:ea typeface="Arial"/>
                <a:cs typeface="Arial"/>
                <a:sym typeface="Arial"/>
              </a:rPr>
              <a:t>: </a:t>
            </a:r>
            <a:r>
              <a:rPr lang="en-GB" i="1">
                <a:solidFill>
                  <a:srgbClr val="000000"/>
                </a:solidFill>
              </a:rPr>
              <a:t>Conselho da Europ</a:t>
            </a:r>
            <a:r>
              <a:rPr lang="en-GB" i="1"/>
              <a:t>a.</a:t>
            </a:r>
            <a:endParaRPr sz="1200" i="1">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9"/>
          <p:cNvSpPr/>
          <p:nvPr/>
        </p:nvSpPr>
        <p:spPr>
          <a:xfrm>
            <a:off x="5254718" y="0"/>
            <a:ext cx="6937282" cy="6858000"/>
          </a:xfrm>
          <a:prstGeom prst="rect">
            <a:avLst/>
          </a:prstGeom>
          <a:solidFill>
            <a:srgbClr val="0F2235"/>
          </a:solidFill>
          <a:ln>
            <a:noFill/>
          </a:ln>
        </p:spPr>
        <p:txBody>
          <a:bodyPr spcFirstLastPara="1" wrap="square" lIns="288000" tIns="0" rIns="251975" bIns="288000" anchor="b" anchorCtr="0">
            <a:noAutofit/>
          </a:bodyPr>
          <a:lstStyle/>
          <a:p>
            <a:pPr marL="0" marR="0" lvl="0" indent="0" algn="l" rtl="0">
              <a:spcBef>
                <a:spcPts val="0"/>
              </a:spcBef>
              <a:spcAft>
                <a:spcPts val="0"/>
              </a:spcAft>
              <a:buNone/>
            </a:pPr>
            <a:endParaRPr sz="1000">
              <a:solidFill>
                <a:schemeClr val="lt1"/>
              </a:solidFill>
              <a:latin typeface="Arial"/>
              <a:ea typeface="Arial"/>
              <a:cs typeface="Arial"/>
              <a:sym typeface="Arial"/>
            </a:endParaRPr>
          </a:p>
        </p:txBody>
      </p:sp>
      <p:sp>
        <p:nvSpPr>
          <p:cNvPr id="156" name="Google Shape;156;p9"/>
          <p:cNvSpPr txBox="1"/>
          <p:nvPr/>
        </p:nvSpPr>
        <p:spPr>
          <a:xfrm>
            <a:off x="574047" y="875753"/>
            <a:ext cx="4538622" cy="542183"/>
          </a:xfrm>
          <a:prstGeom prst="rect">
            <a:avLst/>
          </a:prstGeom>
          <a:noFill/>
          <a:ln>
            <a:noFill/>
          </a:ln>
        </p:spPr>
        <p:txBody>
          <a:bodyPr spcFirstLastPara="1" wrap="square" lIns="0" tIns="192000" rIns="0" bIns="0" anchor="t" anchorCtr="0">
            <a:normAutofit fontScale="82500" lnSpcReduction="20000"/>
          </a:bodyPr>
          <a:lstStyle/>
          <a:p>
            <a:pPr marL="0" marR="0" lvl="0" indent="0" algn="l" rtl="0">
              <a:lnSpc>
                <a:spcPct val="100000"/>
              </a:lnSpc>
              <a:spcBef>
                <a:spcPts val="0"/>
              </a:spcBef>
              <a:spcAft>
                <a:spcPts val="0"/>
              </a:spcAft>
              <a:buClr>
                <a:srgbClr val="0F2235"/>
              </a:buClr>
              <a:buSzPct val="100000"/>
              <a:buFont typeface="Arial"/>
              <a:buNone/>
            </a:pPr>
            <a:endParaRPr sz="3200" b="0" i="0">
              <a:solidFill>
                <a:srgbClr val="0F2235"/>
              </a:solidFill>
              <a:latin typeface="Arial"/>
              <a:ea typeface="Arial"/>
              <a:cs typeface="Arial"/>
              <a:sym typeface="Arial"/>
            </a:endParaRPr>
          </a:p>
        </p:txBody>
      </p:sp>
      <p:sp>
        <p:nvSpPr>
          <p:cNvPr id="157" name="Google Shape;157;p9"/>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9</a:t>
            </a:fld>
            <a:endParaRPr sz="1400" b="0" i="0">
              <a:solidFill>
                <a:schemeClr val="lt1"/>
              </a:solidFill>
              <a:latin typeface="Arial"/>
              <a:ea typeface="Arial"/>
              <a:cs typeface="Arial"/>
              <a:sym typeface="Arial"/>
            </a:endParaRPr>
          </a:p>
        </p:txBody>
      </p:sp>
      <p:sp>
        <p:nvSpPr>
          <p:cNvPr id="158" name="Google Shape;158;p9"/>
          <p:cNvSpPr txBox="1"/>
          <p:nvPr/>
        </p:nvSpPr>
        <p:spPr>
          <a:xfrm>
            <a:off x="654747" y="1146844"/>
            <a:ext cx="4182430" cy="722667"/>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000"/>
              <a:buFont typeface="Arial"/>
              <a:buNone/>
            </a:pPr>
            <a:r>
              <a:rPr lang="en-GB" sz="2000" b="1">
                <a:solidFill>
                  <a:srgbClr val="0F2235"/>
                </a:solidFill>
              </a:rPr>
              <a:t>A compreensão da violência baseada no género segundo o UniSAFE e o GenderSAFE</a:t>
            </a:r>
            <a:r>
              <a:rPr lang="en-GB" sz="2000" b="1" i="0">
                <a:solidFill>
                  <a:srgbClr val="0F2235"/>
                </a:solidFill>
                <a:latin typeface="Arial"/>
                <a:ea typeface="Arial"/>
                <a:cs typeface="Arial"/>
                <a:sym typeface="Arial"/>
              </a:rPr>
              <a:t> </a:t>
            </a:r>
            <a:endParaRPr/>
          </a:p>
          <a:p>
            <a:pPr marL="0" marR="0" lvl="0" indent="0" algn="l" rtl="0">
              <a:lnSpc>
                <a:spcPct val="90000"/>
              </a:lnSpc>
              <a:spcBef>
                <a:spcPts val="0"/>
              </a:spcBef>
              <a:spcAft>
                <a:spcPts val="0"/>
              </a:spcAft>
              <a:buClr>
                <a:srgbClr val="0F2235"/>
              </a:buClr>
              <a:buSzPts val="2000"/>
              <a:buFont typeface="Arial"/>
              <a:buNone/>
            </a:pPr>
            <a:endParaRPr sz="2000" b="1" i="0">
              <a:solidFill>
                <a:srgbClr val="0F2235"/>
              </a:solidFill>
              <a:latin typeface="Arial"/>
              <a:ea typeface="Arial"/>
              <a:cs typeface="Arial"/>
              <a:sym typeface="Arial"/>
            </a:endParaRPr>
          </a:p>
        </p:txBody>
      </p:sp>
      <p:sp>
        <p:nvSpPr>
          <p:cNvPr id="159" name="Google Shape;159;p9"/>
          <p:cNvSpPr txBox="1"/>
          <p:nvPr/>
        </p:nvSpPr>
        <p:spPr>
          <a:xfrm>
            <a:off x="739780" y="2239016"/>
            <a:ext cx="4012500" cy="3905100"/>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endParaRPr sz="1800" b="1" i="0">
              <a:solidFill>
                <a:srgbClr val="0E2234"/>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GB" sz="1800">
                <a:solidFill>
                  <a:srgbClr val="0E2234"/>
                </a:solidFill>
              </a:rPr>
              <a:t>O termo “violência baseada no género” (GBV) é utilizado para abranger </a:t>
            </a:r>
            <a:r>
              <a:rPr lang="en-GB" sz="1800" b="1">
                <a:solidFill>
                  <a:srgbClr val="0E2234"/>
                </a:solidFill>
              </a:rPr>
              <a:t>todas as formas de violência baseada no género: </a:t>
            </a:r>
            <a:r>
              <a:rPr lang="en-GB" sz="1800">
                <a:solidFill>
                  <a:srgbClr val="0E2234"/>
                </a:solidFill>
              </a:rPr>
              <a:t>violência física, violência sexual, violência psicológica, violência económica, assédio sexual, assédio com base no género e assédio ambiental — tanto em </a:t>
            </a:r>
            <a:r>
              <a:rPr lang="en-GB" sz="1800" b="1">
                <a:solidFill>
                  <a:srgbClr val="0E2234"/>
                </a:solidFill>
              </a:rPr>
              <a:t>contextos online como offline.</a:t>
            </a:r>
            <a:endParaRPr sz="1800" b="1">
              <a:solidFill>
                <a:srgbClr val="0E2234"/>
              </a:solidFill>
            </a:endParaRPr>
          </a:p>
          <a:p>
            <a:pPr marL="0" marR="0" lvl="0" indent="0" algn="l" rtl="0">
              <a:lnSpc>
                <a:spcPct val="130000"/>
              </a:lnSpc>
              <a:spcBef>
                <a:spcPts val="1200"/>
              </a:spcBef>
              <a:spcAft>
                <a:spcPts val="0"/>
              </a:spcAft>
              <a:buNone/>
            </a:pPr>
            <a:endParaRPr sz="1800" b="1">
              <a:solidFill>
                <a:srgbClr val="0E2234"/>
              </a:solidFill>
            </a:endParaRPr>
          </a:p>
        </p:txBody>
      </p:sp>
      <p:sp>
        <p:nvSpPr>
          <p:cNvPr id="160" name="Google Shape;160;p9"/>
          <p:cNvSpPr txBox="1"/>
          <p:nvPr/>
        </p:nvSpPr>
        <p:spPr>
          <a:xfrm>
            <a:off x="5668675" y="1383889"/>
            <a:ext cx="6269700" cy="4340700"/>
          </a:xfrm>
          <a:prstGeom prst="rect">
            <a:avLst/>
          </a:prstGeom>
          <a:noFill/>
          <a:ln>
            <a:noFill/>
          </a:ln>
        </p:spPr>
        <p:txBody>
          <a:bodyPr spcFirstLastPara="1" wrap="square" lIns="0" tIns="45700" rIns="0" bIns="45700" anchor="t" anchorCtr="0">
            <a:spAutoFit/>
          </a:bodyPr>
          <a:lstStyle/>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rPr>
              <a:t>Violência física</a:t>
            </a:r>
            <a:endParaRPr/>
          </a:p>
          <a:p>
            <a:pPr marL="457200" lvl="0" indent="-381000" algn="l" rtl="0">
              <a:lnSpc>
                <a:spcPct val="150000"/>
              </a:lnSpc>
              <a:spcBef>
                <a:spcPts val="0"/>
              </a:spcBef>
              <a:spcAft>
                <a:spcPts val="0"/>
              </a:spcAft>
              <a:buClr>
                <a:schemeClr val="lt1"/>
              </a:buClr>
              <a:buSzPts val="2400"/>
              <a:buFont typeface="Noto Sans Symbols"/>
              <a:buChar char="❑"/>
            </a:pPr>
            <a:r>
              <a:rPr lang="en-GB" sz="2400">
                <a:solidFill>
                  <a:schemeClr val="lt1"/>
                </a:solidFill>
              </a:rPr>
              <a:t>Violência sexual</a:t>
            </a:r>
            <a:endParaRPr/>
          </a:p>
          <a:p>
            <a:pPr marL="457200" lvl="0" indent="-381000" algn="l" rtl="0">
              <a:lnSpc>
                <a:spcPct val="150000"/>
              </a:lnSpc>
              <a:spcBef>
                <a:spcPts val="0"/>
              </a:spcBef>
              <a:spcAft>
                <a:spcPts val="0"/>
              </a:spcAft>
              <a:buClr>
                <a:schemeClr val="lt1"/>
              </a:buClr>
              <a:buSzPts val="2400"/>
              <a:buFont typeface="Noto Sans Symbols"/>
              <a:buChar char="❑"/>
            </a:pPr>
            <a:r>
              <a:rPr lang="en-GB" sz="2400">
                <a:solidFill>
                  <a:schemeClr val="lt1"/>
                </a:solidFill>
              </a:rPr>
              <a:t>Violência psicológica</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rPr>
              <a:t>Violência econômica ou financeira</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rPr>
              <a:t>Assédio </a:t>
            </a:r>
            <a:r>
              <a:rPr lang="en-GB" sz="2400">
                <a:solidFill>
                  <a:schemeClr val="lt1"/>
                </a:solidFill>
                <a:latin typeface="Arial"/>
                <a:ea typeface="Arial"/>
                <a:cs typeface="Arial"/>
                <a:sym typeface="Arial"/>
              </a:rPr>
              <a:t>(</a:t>
            </a:r>
            <a:r>
              <a:rPr lang="en-GB" sz="2400">
                <a:solidFill>
                  <a:schemeClr val="lt1"/>
                </a:solidFill>
              </a:rPr>
              <a:t>por razoes de género ou sexo) tanto em contextos online como offline</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rPr>
              <a:t>Violência digital</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rPr>
              <a:t>Violência (de género) institucional</a:t>
            </a:r>
            <a:endParaRPr/>
          </a:p>
        </p:txBody>
      </p:sp>
    </p:spTree>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d0a3ad0-32ee-4607-9ba4-0de2981250ca" xsi:nil="true"/>
    <lcf76f155ced4ddcb4097134ff3c332f xmlns="a6d887a2-cb76-48ca-8e7a-36f01d0891c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9C41FD-27A8-44A1-BECE-A6627EF94D1E}">
  <ds:schemaRefs>
    <ds:schemaRef ds:uri="http://schemas.microsoft.com/sharepoint/v3/contenttype/forms"/>
  </ds:schemaRefs>
</ds:datastoreItem>
</file>

<file path=customXml/itemProps2.xml><?xml version="1.0" encoding="utf-8"?>
<ds:datastoreItem xmlns:ds="http://schemas.openxmlformats.org/officeDocument/2006/customXml" ds:itemID="{E218EDBC-920A-403C-8B02-65B2169D7457}">
  <ds:schemaRefs>
    <ds:schemaRef ds:uri="http://schemas.microsoft.com/office/2006/metadata/properties"/>
    <ds:schemaRef ds:uri="http://schemas.microsoft.com/office/infopath/2007/PartnerControls"/>
    <ds:schemaRef ds:uri="4d0a3ad0-32ee-4607-9ba4-0de2981250ca"/>
    <ds:schemaRef ds:uri="a6d887a2-cb76-48ca-8e7a-36f01d0891c6"/>
  </ds:schemaRefs>
</ds:datastoreItem>
</file>

<file path=customXml/itemProps3.xml><?xml version="1.0" encoding="utf-8"?>
<ds:datastoreItem xmlns:ds="http://schemas.openxmlformats.org/officeDocument/2006/customXml" ds:itemID="{E62AA9E3-3196-48CC-A91A-77BFD25471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12378</Words>
  <Application>Microsoft Office PowerPoint</Application>
  <PresentationFormat>Widescreen</PresentationFormat>
  <Paragraphs>822</Paragraphs>
  <Slides>67</Slides>
  <Notes>65</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Mini 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Definiçao de violencia baseada no género</vt:lpstr>
      <vt:lpstr>PowerPoint Presentation</vt:lpstr>
      <vt:lpstr>PowerPoint Presentation</vt:lpstr>
      <vt:lpstr>Survey UniSAFE</vt:lpstr>
      <vt:lpstr>Survey UniSAFE - Factos e Números</vt:lpstr>
      <vt:lpstr>PowerPoint Presentation</vt:lpstr>
      <vt:lpstr>PowerPoint Presentation</vt:lpstr>
      <vt:lpstr>Causas e fatores de raíz</vt:lpstr>
      <vt:lpstr>A importância da interseccionalidade </vt:lpstr>
      <vt:lpstr>1. Abra o link do Miro link enviado pelo chat.  2. Localize o quadro do seu grupo (número da sua sala = número do seu grupo)  3. Designem uma pessoa responsável por mover os post-its para as categorias, conforme decidirem.</vt:lpstr>
      <vt:lpstr>Modelo dos 7 Ps para enfrentar a violência baseada no género em organizações de investigação</vt:lpstr>
      <vt:lpstr>Enquadramento Conceptual dos 7 Ps do UniSAFE</vt:lpstr>
      <vt:lpstr>Enquadramento Conceptual dos 7 Ps do UniSAFE </vt:lpstr>
      <vt:lpstr>Enquadramento Conceptual dos 7 Ps do UniSAFE </vt:lpstr>
      <vt:lpstr>Toolkit UniSAFE</vt:lpstr>
      <vt:lpstr>Contexto normativo português</vt:lpstr>
      <vt:lpstr>Contexto normativo português</vt:lpstr>
      <vt:lpstr>PowerPoint Presentation</vt:lpstr>
      <vt:lpstr>Prevalência</vt:lpstr>
      <vt:lpstr>Dicas para a Fase de Desenho do Survey</vt:lpstr>
      <vt:lpstr>Prática inspiradora:  Survey UniSAFE</vt:lpstr>
      <vt:lpstr>Dicas para a Fase de Implementação do Survey</vt:lpstr>
      <vt:lpstr>Prevenção</vt:lpstr>
      <vt:lpstr>Dicas sobre Prevenção</vt:lpstr>
      <vt:lpstr>Dicas sobre Prevenção </vt:lpstr>
      <vt:lpstr>PowerPoint Presentation</vt:lpstr>
      <vt:lpstr>Campanha “#finiscequi” - Universidade de Trento</vt:lpstr>
      <vt:lpstr>Campanha “EUGLOH UniTes” - European University Alliance for Global Health (Universidade do Porto)</vt:lpstr>
      <vt:lpstr>PowerPoint Presentation</vt:lpstr>
      <vt:lpstr>Proteção</vt:lpstr>
      <vt:lpstr>Dicas sobre Proteção</vt:lpstr>
      <vt:lpstr>Dicas sobre Proteção</vt:lpstr>
      <vt:lpstr>Dicas sobre Proteção </vt:lpstr>
      <vt:lpstr>“Combat Harassment Tool” (CHAT), KULeuven, Bélgica</vt:lpstr>
      <vt:lpstr>“Speakout”, Universidade Tecnológica de Dublin, Irlanda</vt:lpstr>
      <vt:lpstr>PowerPoint Presentation</vt:lpstr>
      <vt:lpstr>Processos de responsabilização</vt:lpstr>
      <vt:lpstr>Processos de responsabilização </vt:lpstr>
      <vt:lpstr>Processos de responsabilização </vt:lpstr>
      <vt:lpstr>Dicas sobre Processos de responsabilização</vt:lpstr>
      <vt:lpstr>Política sobre Assédio - Central European University</vt:lpstr>
      <vt:lpstr>Prestação de serviços</vt:lpstr>
      <vt:lpstr>Dicas sobre Prestação de serviços </vt:lpstr>
      <vt:lpstr>Dicas sobre Prestação de serviços </vt:lpstr>
      <vt:lpstr>Centro de Atendimento (Enquiry Centre) – Universidade de Dundee</vt:lpstr>
      <vt:lpstr>Help Desk contra a Violência de Género – Universidade de Bolonha</vt:lpstr>
      <vt:lpstr>Parcerias</vt:lpstr>
      <vt:lpstr>Dicas sobre Parcerias</vt:lpstr>
      <vt:lpstr>“Ask for Angela” em parceria com bares locais, clubes de deporte e a polícia</vt:lpstr>
      <vt:lpstr>“Why we did not report” em parceria com associações de estudantes</vt:lpstr>
      <vt:lpstr>Políticas</vt:lpstr>
      <vt:lpstr>Políticas</vt:lpstr>
      <vt:lpstr>PowerPoint Presentation</vt:lpstr>
      <vt:lpstr>Criar um quadro abrangente de políticas para enfrentar a violência de género na academia: um guia passo a passo – UniSAFE</vt:lpstr>
      <vt:lpstr>Recapitulando…</vt:lpstr>
      <vt:lpstr>Recursos úteis</vt:lpstr>
      <vt:lpstr>PowerPoint Presentation</vt:lpstr>
      <vt:lpstr>Questionário final</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ShapeShift</dc:creator>
  <cp:lastModifiedBy>Fernanda Campanini Vilhena</cp:lastModifiedBy>
  <cp:revision>46</cp:revision>
  <dcterms:created xsi:type="dcterms:W3CDTF">2017-07-25T02:03:18Z</dcterms:created>
  <dcterms:modified xsi:type="dcterms:W3CDTF">2026-05-11T07:32:17Z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